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69" r:id="rId2"/>
    <p:sldId id="346" r:id="rId3"/>
    <p:sldId id="343" r:id="rId4"/>
    <p:sldId id="359" r:id="rId5"/>
    <p:sldId id="360" r:id="rId6"/>
    <p:sldId id="361" r:id="rId7"/>
    <p:sldId id="362" r:id="rId8"/>
    <p:sldId id="358" r:id="rId9"/>
    <p:sldId id="364" r:id="rId10"/>
    <p:sldId id="365" r:id="rId11"/>
    <p:sldId id="363" r:id="rId12"/>
    <p:sldId id="356" r:id="rId13"/>
    <p:sldId id="366"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32" autoAdjust="0"/>
    <p:restoredTop sz="94660"/>
  </p:normalViewPr>
  <p:slideViewPr>
    <p:cSldViewPr snapToGrid="0">
      <p:cViewPr varScale="1">
        <p:scale>
          <a:sx n="110" d="100"/>
          <a:sy n="110" d="100"/>
        </p:scale>
        <p:origin x="32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ECD72F-37E4-4D41-9156-9EC7A5AD3294}" type="datetimeFigureOut">
              <a:rPr kumimoji="1" lang="ja-JP" altLang="en-US" smtClean="0"/>
              <a:t>2023/11/29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772D-5243-4A91-8341-203D1896E224}" type="slidenum">
              <a:rPr kumimoji="1" lang="ja-JP" altLang="en-US" smtClean="0"/>
              <a:t>‹#›</a:t>
            </a:fld>
            <a:endParaRPr kumimoji="1" lang="ja-JP" altLang="en-US"/>
          </a:p>
        </p:txBody>
      </p:sp>
    </p:spTree>
    <p:extLst>
      <p:ext uri="{BB962C8B-B14F-4D97-AF65-F5344CB8AC3E}">
        <p14:creationId xmlns:p14="http://schemas.microsoft.com/office/powerpoint/2010/main" val="17856773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949163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11</a:t>
            </a:fld>
            <a:endParaRPr lang="en-US"/>
          </a:p>
        </p:txBody>
      </p:sp>
    </p:spTree>
    <p:extLst>
      <p:ext uri="{BB962C8B-B14F-4D97-AF65-F5344CB8AC3E}">
        <p14:creationId xmlns:p14="http://schemas.microsoft.com/office/powerpoint/2010/main" val="7790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12</a:t>
            </a:fld>
            <a:endParaRPr lang="en-US"/>
          </a:p>
        </p:txBody>
      </p:sp>
    </p:spTree>
    <p:extLst>
      <p:ext uri="{BB962C8B-B14F-4D97-AF65-F5344CB8AC3E}">
        <p14:creationId xmlns:p14="http://schemas.microsoft.com/office/powerpoint/2010/main" val="3410927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13</a:t>
            </a:fld>
            <a:endParaRPr lang="en-US"/>
          </a:p>
        </p:txBody>
      </p:sp>
    </p:spTree>
    <p:extLst>
      <p:ext uri="{BB962C8B-B14F-4D97-AF65-F5344CB8AC3E}">
        <p14:creationId xmlns:p14="http://schemas.microsoft.com/office/powerpoint/2010/main" val="595034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2111755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2235687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1424004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a:p>
        </p:txBody>
      </p:sp>
    </p:spTree>
    <p:extLst>
      <p:ext uri="{BB962C8B-B14F-4D97-AF65-F5344CB8AC3E}">
        <p14:creationId xmlns:p14="http://schemas.microsoft.com/office/powerpoint/2010/main" val="53160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a:p>
        </p:txBody>
      </p:sp>
    </p:spTree>
    <p:extLst>
      <p:ext uri="{BB962C8B-B14F-4D97-AF65-F5344CB8AC3E}">
        <p14:creationId xmlns:p14="http://schemas.microsoft.com/office/powerpoint/2010/main" val="3601357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a:p>
        </p:txBody>
      </p:sp>
    </p:spTree>
    <p:extLst>
      <p:ext uri="{BB962C8B-B14F-4D97-AF65-F5344CB8AC3E}">
        <p14:creationId xmlns:p14="http://schemas.microsoft.com/office/powerpoint/2010/main" val="2533378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a:p>
        </p:txBody>
      </p:sp>
    </p:spTree>
    <p:extLst>
      <p:ext uri="{BB962C8B-B14F-4D97-AF65-F5344CB8AC3E}">
        <p14:creationId xmlns:p14="http://schemas.microsoft.com/office/powerpoint/2010/main" val="2111162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10</a:t>
            </a:fld>
            <a:endParaRPr lang="en-US"/>
          </a:p>
        </p:txBody>
      </p:sp>
    </p:spTree>
    <p:extLst>
      <p:ext uri="{BB962C8B-B14F-4D97-AF65-F5344CB8AC3E}">
        <p14:creationId xmlns:p14="http://schemas.microsoft.com/office/powerpoint/2010/main" val="3618638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4" y="285750"/>
            <a:ext cx="12193588"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sz="1800">
              <a:solidFill>
                <a:schemeClr val="lt1"/>
              </a:solidFill>
            </a:endParaRPr>
          </a:p>
        </p:txBody>
      </p:sp>
      <p:sp>
        <p:nvSpPr>
          <p:cNvPr id="2" name="Title 1"/>
          <p:cNvSpPr>
            <a:spLocks noGrp="1"/>
          </p:cNvSpPr>
          <p:nvPr>
            <p:ph type="ctrTitle"/>
          </p:nvPr>
        </p:nvSpPr>
        <p:spPr>
          <a:xfrm>
            <a:off x="1217930" y="1828800"/>
            <a:ext cx="9756141"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931" y="5029200"/>
            <a:ext cx="7850644"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B9BE7BFC-9B43-4D50-A847-EB0740623289}" type="datetime1">
              <a:rPr lang="en-US" smtClean="0"/>
              <a:t>11/29/2023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75363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6AFB75F2-0739-4900-997C-5D721A0FC902}" type="datetime1">
              <a:rPr lang="en-US" smtClean="0"/>
              <a:t>11/29/2023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83580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85800"/>
            <a:ext cx="2134871"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930" y="685800"/>
            <a:ext cx="7418070"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DC768859-20CA-4706-8E83-0F7EF683D556}" type="datetime1">
              <a:rPr lang="en-US" smtClean="0"/>
              <a:t>11/29/2023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219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A581207-8473-49DF-AB7F-014FACAB8D57}" type="datetime1">
              <a:rPr lang="en-US" smtClean="0"/>
              <a:t>11/29/2023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08439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931" y="3429001"/>
            <a:ext cx="9756141"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466" y="685802"/>
            <a:ext cx="7855109"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0BEE30A-3F80-47CF-953D-3204FF3B5392}" type="datetime1">
              <a:rPr lang="en-US" smtClean="0"/>
              <a:t>11/29/2023</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131542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60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4110" y="1828800"/>
            <a:ext cx="4709961"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B7367C7-D6F8-475A-BDD0-564C90E691C0}" type="datetime1">
              <a:rPr lang="en-US" smtClean="0"/>
              <a:t>11/29/2023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085370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931" y="274638"/>
            <a:ext cx="9756141"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931"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931"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3685" y="1828800"/>
            <a:ext cx="4710387"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3685" y="2743201"/>
            <a:ext cx="4710387"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D4502F-803E-4C09-884F-533B6D621517}" type="datetime1">
              <a:rPr lang="en-US" smtClean="0"/>
              <a:t>11/29/2023</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75328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D587BF9C-A469-46E9-B230-FA26152DC1C8}" type="datetime1">
              <a:rPr lang="en-US" smtClean="0"/>
              <a:t>11/29/2023</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34146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F37EB4B-E11C-49BB-8039-97339C86EB67}" type="datetime1">
              <a:rPr lang="en-US" smtClean="0"/>
              <a:t>11/29/2023</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098811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sz="1800"/>
          </a:p>
        </p:txBody>
      </p:sp>
      <p:sp>
        <p:nvSpPr>
          <p:cNvPr id="2" name="Title 1"/>
          <p:cNvSpPr>
            <a:spLocks noGrp="1"/>
          </p:cNvSpPr>
          <p:nvPr>
            <p:ph type="title"/>
          </p:nvPr>
        </p:nvSpPr>
        <p:spPr>
          <a:xfrm>
            <a:off x="684391" y="685800"/>
            <a:ext cx="3887212"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7342" y="685800"/>
            <a:ext cx="5640269"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7185AD3-9220-45A0-86D4-C4247B17C061}" type="datetime1">
              <a:rPr lang="en-US" smtClean="0"/>
              <a:t>11/29/2023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594373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1" y="0"/>
            <a:ext cx="5181362"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sz="1800"/>
          </a:p>
        </p:txBody>
      </p:sp>
      <p:sp>
        <p:nvSpPr>
          <p:cNvPr id="2" name="Title 1"/>
          <p:cNvSpPr>
            <a:spLocks noGrp="1"/>
          </p:cNvSpPr>
          <p:nvPr>
            <p:ph type="title"/>
          </p:nvPr>
        </p:nvSpPr>
        <p:spPr>
          <a:xfrm>
            <a:off x="684391" y="685800"/>
            <a:ext cx="3887212"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7341" y="685800"/>
            <a:ext cx="5640269"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391" y="4876800"/>
            <a:ext cx="3887212"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BB4D628E-2362-4939-A7D6-69DC1CAB893E}" type="datetime1">
              <a:rPr lang="en-US" smtClean="0"/>
              <a:t>11/29/2023</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28469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92127"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931" y="274638"/>
            <a:ext cx="9756141"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931" y="1828800"/>
            <a:ext cx="9756141"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9151" y="6448427"/>
            <a:ext cx="6639905"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3936" y="6448427"/>
            <a:ext cx="1396623" cy="180974"/>
          </a:xfrm>
          <a:prstGeom prst="rect">
            <a:avLst/>
          </a:prstGeom>
        </p:spPr>
        <p:txBody>
          <a:bodyPr vert="horz" lIns="91440" tIns="45720" rIns="91440" bIns="45720" rtlCol="0" anchor="ctr"/>
          <a:lstStyle>
            <a:lvl1pPr algn="r">
              <a:defRPr sz="1100">
                <a:solidFill>
                  <a:schemeClr val="tx1"/>
                </a:solidFill>
              </a:defRPr>
            </a:lvl1pPr>
          </a:lstStyle>
          <a:p>
            <a:fld id="{6CA94D40-84DB-4211-9F1D-9374B7D6388F}" type="datetime1">
              <a:rPr lang="en-US" smtClean="0"/>
              <a:t>11/29/2023</a:t>
            </a:fld>
            <a:endParaRPr lang="en-US" dirty="0"/>
          </a:p>
        </p:txBody>
      </p:sp>
      <p:sp>
        <p:nvSpPr>
          <p:cNvPr id="6" name="Slide Number Placeholder 5"/>
          <p:cNvSpPr>
            <a:spLocks noGrp="1"/>
          </p:cNvSpPr>
          <p:nvPr>
            <p:ph type="sldNum" sz="quarter" idx="4"/>
          </p:nvPr>
        </p:nvSpPr>
        <p:spPr>
          <a:xfrm>
            <a:off x="9830772" y="6448427"/>
            <a:ext cx="1143299"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3762066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609600"/>
            <a:ext cx="11201400" cy="1700893"/>
          </a:xfrm>
        </p:spPr>
        <p:txBody>
          <a:bodyPr>
            <a:normAutofit/>
          </a:bodyPr>
          <a:lstStyle/>
          <a:p>
            <a:r>
              <a:rPr lang="en-US" sz="4000" b="1" dirty="0">
                <a:solidFill>
                  <a:srgbClr val="348CDC"/>
                </a:solidFill>
                <a:latin typeface="Arial" panose="020B0604020202020204" pitchFamily="34" charset="0"/>
                <a:cs typeface="Arial" panose="020B0604020202020204" pitchFamily="34" charset="0"/>
              </a:rPr>
              <a:t>SG4 Status report</a:t>
            </a:r>
          </a:p>
        </p:txBody>
      </p:sp>
      <p:sp>
        <p:nvSpPr>
          <p:cNvPr id="5" name="Subtitle 4"/>
          <p:cNvSpPr>
            <a:spLocks noGrp="1"/>
          </p:cNvSpPr>
          <p:nvPr>
            <p:ph type="subTitle" idx="1"/>
          </p:nvPr>
        </p:nvSpPr>
        <p:spPr>
          <a:xfrm>
            <a:off x="685800" y="2797956"/>
            <a:ext cx="11277600" cy="1700893"/>
          </a:xfrm>
        </p:spPr>
        <p:txBody>
          <a:bodyPr>
            <a:normAutofit/>
          </a:bodyPr>
          <a:lstStyle/>
          <a:p>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34</a:t>
            </a:r>
            <a:r>
              <a:rPr lang="en-US" b="1" baseline="30000" dirty="0">
                <a:latin typeface="Arial" panose="020B0604020202020204" pitchFamily="34" charset="0"/>
                <a:cs typeface="Arial" panose="020B0604020202020204" pitchFamily="34" charset="0"/>
              </a:rPr>
              <a:t>th</a:t>
            </a:r>
            <a:r>
              <a:rPr lang="en-US" b="1" dirty="0">
                <a:latin typeface="Arial" panose="020B0604020202020204" pitchFamily="34" charset="0"/>
                <a:cs typeface="Arial" panose="020B0604020202020204" pitchFamily="34" charset="0"/>
              </a:rPr>
              <a:t> VMAD Meeting</a:t>
            </a:r>
            <a:br>
              <a:rPr lang="en-US" b="1" dirty="0">
                <a:latin typeface="Arial" panose="020B0604020202020204" pitchFamily="34" charset="0"/>
                <a:cs typeface="Arial" panose="020B0604020202020204" pitchFamily="34" charset="0"/>
              </a:rPr>
            </a:br>
            <a:r>
              <a:rPr lang="en-US" b="1" dirty="0">
                <a:solidFill>
                  <a:schemeClr val="tx1">
                    <a:lumMod val="50000"/>
                    <a:lumOff val="50000"/>
                  </a:schemeClr>
                </a:solidFill>
                <a:latin typeface="Arial" panose="020B0604020202020204" pitchFamily="34" charset="0"/>
                <a:cs typeface="Arial" panose="020B0604020202020204" pitchFamily="34" charset="0"/>
              </a:rPr>
              <a:t>Somewhere between 11 - 15 December 2023</a:t>
            </a:r>
          </a:p>
        </p:txBody>
      </p:sp>
      <p:pic>
        <p:nvPicPr>
          <p:cNvPr id="3" name="Picture 2"/>
          <p:cNvPicPr>
            <a:picLocks noChangeAspect="1"/>
          </p:cNvPicPr>
          <p:nvPr/>
        </p:nvPicPr>
        <p:blipFill>
          <a:blip r:embed="rId2"/>
          <a:stretch>
            <a:fillRect/>
          </a:stretch>
        </p:blipFill>
        <p:spPr>
          <a:xfrm>
            <a:off x="8532497" y="5257800"/>
            <a:ext cx="3657917" cy="1274174"/>
          </a:xfrm>
          <a:prstGeom prst="rect">
            <a:avLst/>
          </a:prstGeom>
        </p:spPr>
      </p:pic>
      <p:sp>
        <p:nvSpPr>
          <p:cNvPr id="6" name="Rectangle 5"/>
          <p:cNvSpPr/>
          <p:nvPr/>
        </p:nvSpPr>
        <p:spPr>
          <a:xfrm>
            <a:off x="1589"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0" lang="en-US" sz="2400">
              <a:solidFill>
                <a:prstClr val="black"/>
              </a:solidFill>
              <a:latin typeface="Century Gothic" panose="020B0502020202020204"/>
            </a:endParaRPr>
          </a:p>
        </p:txBody>
      </p:sp>
      <p:sp>
        <p:nvSpPr>
          <p:cNvPr id="7" name="Rectangle 6"/>
          <p:cNvSpPr/>
          <p:nvPr/>
        </p:nvSpPr>
        <p:spPr>
          <a:xfrm>
            <a:off x="1589"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0" lang="en-US" sz="2400">
              <a:solidFill>
                <a:prstClr val="black"/>
              </a:solidFill>
              <a:latin typeface="Century Gothic" panose="020B0502020202020204"/>
            </a:endParaRPr>
          </a:p>
        </p:txBody>
      </p:sp>
      <p:sp>
        <p:nvSpPr>
          <p:cNvPr id="8" name="Rectangle 7"/>
          <p:cNvSpPr/>
          <p:nvPr/>
        </p:nvSpPr>
        <p:spPr>
          <a:xfrm>
            <a:off x="7316"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0" lang="en-US" sz="2400">
              <a:solidFill>
                <a:prstClr val="black"/>
              </a:solidFill>
              <a:latin typeface="Century Gothic" panose="020B0502020202020204"/>
            </a:endParaRPr>
          </a:p>
        </p:txBody>
      </p:sp>
      <p:sp>
        <p:nvSpPr>
          <p:cNvPr id="2" name="Slide Number Placeholder 1"/>
          <p:cNvSpPr>
            <a:spLocks noGrp="1"/>
          </p:cNvSpPr>
          <p:nvPr>
            <p:ph type="sldNum" sz="quarter" idx="12"/>
          </p:nvPr>
        </p:nvSpPr>
        <p:spPr/>
        <p:txBody>
          <a:bodyPr/>
          <a:lstStyle/>
          <a:p>
            <a:fld id="{F36C87F6-986D-49E6-AF40-1B3A1EE8064D}" type="slidenum">
              <a:rPr kumimoji="0" lang="en-US">
                <a:solidFill>
                  <a:prstClr val="black"/>
                </a:solidFill>
                <a:latin typeface="Century Gothic" panose="020B0502020202020204"/>
              </a:rPr>
              <a:pPr/>
              <a:t>1</a:t>
            </a:fld>
            <a:endParaRPr kumimoji="0" lang="en-US">
              <a:solidFill>
                <a:prstClr val="black"/>
              </a:solidFill>
              <a:latin typeface="Century Gothic" panose="020B0502020202020204"/>
            </a:endParaRPr>
          </a:p>
        </p:txBody>
      </p:sp>
      <p:sp>
        <p:nvSpPr>
          <p:cNvPr id="9" name="テキスト ボックス 8">
            <a:extLst>
              <a:ext uri="{FF2B5EF4-FFF2-40B4-BE49-F238E27FC236}">
                <a16:creationId xmlns:a16="http://schemas.microsoft.com/office/drawing/2014/main" id="{45E356C4-F058-7651-F35E-5EB1277A00BA}"/>
              </a:ext>
            </a:extLst>
          </p:cNvPr>
          <p:cNvSpPr txBox="1"/>
          <p:nvPr/>
        </p:nvSpPr>
        <p:spPr>
          <a:xfrm>
            <a:off x="9532189" y="215660"/>
            <a:ext cx="1613139" cy="313932"/>
          </a:xfrm>
          <a:prstGeom prst="rect">
            <a:avLst/>
          </a:prstGeom>
          <a:noFill/>
          <a:ln>
            <a:solidFill>
              <a:schemeClr val="bg2"/>
            </a:solidFill>
          </a:ln>
        </p:spPr>
        <p:txBody>
          <a:bodyPr wrap="square" rtlCol="0">
            <a:spAutoFit/>
          </a:bodyPr>
          <a:lstStyle/>
          <a:p>
            <a:pPr>
              <a:lnSpc>
                <a:spcPct val="90000"/>
              </a:lnSpc>
            </a:pPr>
            <a:r>
              <a:rPr kumimoji="1" lang="en-US" altLang="ja-JP" sz="1600" dirty="0"/>
              <a:t>VMAD-34-03</a:t>
            </a:r>
            <a:endParaRPr kumimoji="1" lang="ja-JP" altLang="en-US" sz="1600" dirty="0" err="1"/>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10</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10</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077766"/>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Agreement on use of ‘Pass-fail criteria’ in Real-world test without a definition:</a:t>
            </a:r>
          </a:p>
          <a:p>
            <a:pPr marL="45720"/>
            <a:endParaRPr lang="en-US" sz="2800" b="1" dirty="0">
              <a:latin typeface="Helvetica" panose="020B0604020202020204" pitchFamily="34" charset="0"/>
              <a:cs typeface="Helvetica" panose="020B0604020202020204" pitchFamily="34" charset="0"/>
            </a:endParaRPr>
          </a:p>
          <a:p>
            <a:pPr marL="45720"/>
            <a:r>
              <a:rPr lang="en-GB" i="1" dirty="0"/>
              <a:t>No definition for pass-fail criteria (in the context of RWT scenarios) is proposed, as by adding a more elaborate definition for RWT scenario, it is implicit that the level of detail of the pass-fail criteria would depend on the level of detail of the respective RWT scenario.</a:t>
            </a:r>
            <a:endParaRPr lang="en-GB" sz="2800" i="1" dirty="0">
              <a:latin typeface="Helvetica" panose="020B0604020202020204" pitchFamily="34" charset="0"/>
              <a:cs typeface="Helvetica" panose="020B0604020202020204" pitchFamily="34" charset="0"/>
            </a:endParaRPr>
          </a:p>
          <a:p>
            <a:pPr marL="45720"/>
            <a:endParaRPr lang="en-GB" i="1" dirty="0"/>
          </a:p>
          <a:p>
            <a:pPr marL="45720"/>
            <a:r>
              <a:rPr lang="en-GB" i="1">
                <a:latin typeface="Helvetica" panose="020B0604020202020204" pitchFamily="34" charset="0"/>
                <a:cs typeface="Helvetica" panose="020B0604020202020204" pitchFamily="34" charset="0"/>
              </a:rPr>
              <a:t>Comments?</a:t>
            </a:r>
          </a:p>
          <a:p>
            <a:pPr marL="45720"/>
            <a:endParaRPr lang="en-GB" i="1" dirty="0"/>
          </a:p>
        </p:txBody>
      </p:sp>
    </p:spTree>
    <p:extLst>
      <p:ext uri="{BB962C8B-B14F-4D97-AF65-F5344CB8AC3E}">
        <p14:creationId xmlns:p14="http://schemas.microsoft.com/office/powerpoint/2010/main" val="71711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From SG4 to SG3</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11</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11</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724096"/>
          </a:xfrm>
          <a:prstGeom prst="rect">
            <a:avLst/>
          </a:prstGeom>
        </p:spPr>
        <p:txBody>
          <a:bodyPr wrap="square">
            <a:spAutoFit/>
          </a:bodyPr>
          <a:lstStyle/>
          <a:p>
            <a:pPr marL="45720"/>
            <a:r>
              <a:rPr lang="en-GB" b="1" dirty="0"/>
              <a:t>VMAD SG4 request/suggestion to VMAD SG3 </a:t>
            </a:r>
          </a:p>
          <a:p>
            <a:pPr marL="45720"/>
            <a:endParaRPr lang="en-GB" b="1" dirty="0"/>
          </a:p>
          <a:p>
            <a:pPr marL="45720"/>
            <a:r>
              <a:rPr lang="en-GB" dirty="0"/>
              <a:t>Consider including testing with a naïve participant in the driver seat as part of the audit, if not already covered. Moreover, consideration should be given to have manufacturers expand on the details of the naïve participants to ensure representativeness of the general population</a:t>
            </a:r>
          </a:p>
          <a:p>
            <a:pPr marL="45720"/>
            <a:endParaRPr lang="en-GB" dirty="0"/>
          </a:p>
          <a:p>
            <a:pPr marL="45720"/>
            <a:endParaRPr lang="en-GB" dirty="0"/>
          </a:p>
          <a:p>
            <a:pPr marL="45720"/>
            <a:endParaRPr lang="en-GB" dirty="0"/>
          </a:p>
          <a:p>
            <a:pPr marL="45720"/>
            <a:r>
              <a:rPr lang="en-GB" dirty="0"/>
              <a:t>For more details see VMAD-34-?? SG4‘Recommendation for consideration at SG3 of naïve participant testing’</a:t>
            </a:r>
          </a:p>
          <a:p>
            <a:pPr marL="45720"/>
            <a:endParaRPr lang="en-GB" sz="2800" dirty="0">
              <a:latin typeface="Helvetica" panose="020B0604020202020204" pitchFamily="34" charset="0"/>
              <a:cs typeface="Helvetica" panose="020B0604020202020204" pitchFamily="34" charset="0"/>
            </a:endParaRPr>
          </a:p>
          <a:p>
            <a:pPr marL="45720"/>
            <a:endParaRPr lang="en-US"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815650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SG4’s call to the future</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12</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12</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5339923"/>
          </a:xfrm>
          <a:prstGeom prst="rect">
            <a:avLst/>
          </a:prstGeom>
        </p:spPr>
        <p:txBody>
          <a:bodyPr wrap="square">
            <a:spAutoFit/>
          </a:bodyPr>
          <a:lstStyle/>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No recommendations on ‘on-board operator’. </a:t>
            </a:r>
          </a:p>
          <a:p>
            <a:pPr marL="960120" lvl="1" indent="-457200">
              <a:spcAft>
                <a:spcPts val="600"/>
              </a:spcAft>
              <a:buFont typeface="Arial" panose="020B0604020202020204" pitchFamily="34" charset="0"/>
              <a:buChar char="•"/>
            </a:pPr>
            <a:r>
              <a:rPr lang="en-US" dirty="0">
                <a:latin typeface="+mj-lt"/>
                <a:cs typeface="Helvetica" panose="020B0604020202020204" pitchFamily="34" charset="0"/>
              </a:rPr>
              <a:t>SG4 had suggestions on testing with on-board operator</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No recommendations on ‘remote operation’</a:t>
            </a:r>
          </a:p>
          <a:p>
            <a:pPr marL="960120" lvl="1" indent="-457200">
              <a:spcAft>
                <a:spcPts val="600"/>
              </a:spcAft>
              <a:buFont typeface="Arial" panose="020B0604020202020204" pitchFamily="34" charset="0"/>
              <a:buChar char="•"/>
            </a:pPr>
            <a:r>
              <a:rPr lang="en-US" dirty="0">
                <a:latin typeface="+mj-lt"/>
                <a:cs typeface="Helvetica" panose="020B0604020202020204" pitchFamily="34" charset="0"/>
              </a:rPr>
              <a:t>SG4 had suggestions on testing with remote operation</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Fall-back user selection</a:t>
            </a:r>
          </a:p>
          <a:p>
            <a:pPr marL="960120" lvl="1" indent="-457200">
              <a:spcAft>
                <a:spcPts val="600"/>
              </a:spcAft>
              <a:buFont typeface="Arial" panose="020B0604020202020204" pitchFamily="34" charset="0"/>
              <a:buChar char="•"/>
            </a:pPr>
            <a:r>
              <a:rPr lang="en-US" dirty="0">
                <a:latin typeface="+mj-lt"/>
                <a:cs typeface="Helvetica" panose="020B0604020202020204" pitchFamily="34" charset="0"/>
              </a:rPr>
              <a:t>Professional user or not? Experienced or not? </a:t>
            </a:r>
          </a:p>
          <a:p>
            <a:pPr marL="502920" indent="-457200">
              <a:spcAft>
                <a:spcPts val="600"/>
              </a:spcAft>
              <a:buFont typeface="Arial" panose="020B0604020202020204" pitchFamily="34" charset="0"/>
              <a:buChar char="•"/>
            </a:pPr>
            <a:r>
              <a:rPr lang="en-US" sz="2800" dirty="0">
                <a:latin typeface="Helvetica" panose="020B0604020202020204" pitchFamily="34" charset="0"/>
                <a:cs typeface="Helvetica" panose="020B0604020202020204" pitchFamily="34" charset="0"/>
              </a:rPr>
              <a:t>Who is liable during a real-world test?</a:t>
            </a:r>
          </a:p>
          <a:p>
            <a:pPr marL="502920" indent="-457200">
              <a:spcAft>
                <a:spcPts val="600"/>
              </a:spcAft>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a:p>
            <a:pPr marL="45720">
              <a:spcAft>
                <a:spcPts val="600"/>
              </a:spcAft>
            </a:pPr>
            <a:r>
              <a:rPr lang="en-US" dirty="0">
                <a:latin typeface="+mj-lt"/>
                <a:cs typeface="Helvetica" panose="020B0604020202020204" pitchFamily="34" charset="0"/>
              </a:rPr>
              <a:t>See VMAD34-xx SG4 ‘Recommendations on topics for future discussions at VMAD’</a:t>
            </a:r>
          </a:p>
          <a:p>
            <a:pPr marL="502920" indent="-457200">
              <a:spcAft>
                <a:spcPts val="600"/>
              </a:spcAft>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a:p>
            <a:pPr marL="502920" indent="-457200">
              <a:spcAft>
                <a:spcPts val="600"/>
              </a:spcAft>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a:p>
            <a:pPr marL="45720">
              <a:spcAft>
                <a:spcPts val="600"/>
              </a:spcAft>
            </a:pPr>
            <a:endParaRPr lang="en-US"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2677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Thanks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13</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13</a:t>
            </a:fld>
            <a:endParaRPr kumimoji="0" lang="en-US" dirty="0">
              <a:solidFill>
                <a:prstClr val="black"/>
              </a:solidFill>
              <a:latin typeface="Century Gothic" panose="020B0502020202020204"/>
            </a:endParaRPr>
          </a:p>
        </p:txBody>
      </p:sp>
      <p:pic>
        <p:nvPicPr>
          <p:cNvPr id="2" name="Afbeelding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4817" y="2650287"/>
            <a:ext cx="1552575" cy="1590675"/>
          </a:xfrm>
          <a:prstGeom prst="rect">
            <a:avLst/>
          </a:prstGeom>
        </p:spPr>
      </p:pic>
    </p:spTree>
    <p:extLst>
      <p:ext uri="{BB962C8B-B14F-4D97-AF65-F5344CB8AC3E}">
        <p14:creationId xmlns:p14="http://schemas.microsoft.com/office/powerpoint/2010/main" val="4075996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Meetings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2</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2</a:t>
            </a:fld>
            <a:endParaRPr kumimoji="0" lang="en-US" dirty="0">
              <a:solidFill>
                <a:prstClr val="black"/>
              </a:solidFill>
              <a:latin typeface="Century Gothic" panose="020B0502020202020204"/>
            </a:endParaRPr>
          </a:p>
        </p:txBody>
      </p:sp>
      <p:sp>
        <p:nvSpPr>
          <p:cNvPr id="8" name="Rectangle 1">
            <a:extLst>
              <a:ext uri="{FF2B5EF4-FFF2-40B4-BE49-F238E27FC236}">
                <a16:creationId xmlns:a16="http://schemas.microsoft.com/office/drawing/2014/main" id="{FEE53AAC-E0DC-4BB6-AC48-B68A756945AB}"/>
              </a:ext>
            </a:extLst>
          </p:cNvPr>
          <p:cNvSpPr/>
          <p:nvPr/>
        </p:nvSpPr>
        <p:spPr>
          <a:xfrm>
            <a:off x="569166" y="2062530"/>
            <a:ext cx="11290041" cy="3939540"/>
          </a:xfrm>
          <a:prstGeom prst="rect">
            <a:avLst/>
          </a:prstGeom>
        </p:spPr>
        <p:txBody>
          <a:bodyPr wrap="square">
            <a:spAutoFit/>
          </a:bodyPr>
          <a:lstStyle/>
          <a:p>
            <a:pPr marL="845820" lvl="1" indent="-342900">
              <a:spcAft>
                <a:spcPts val="1200"/>
              </a:spcAft>
              <a:buFont typeface="Arial" panose="020B0604020202020204" pitchFamily="34" charset="0"/>
              <a:buChar char="•"/>
            </a:pPr>
            <a:r>
              <a:rPr lang="en-US" sz="2000" dirty="0">
                <a:latin typeface="Helvetica" panose="020B0604020202020204" pitchFamily="34" charset="0"/>
                <a:cs typeface="Helvetica" panose="020B0604020202020204" pitchFamily="34" charset="0"/>
              </a:rPr>
              <a:t>SG4 held 3 meetings in October:</a:t>
            </a:r>
          </a:p>
          <a:p>
            <a:pPr marL="1303020" lvl="2" indent="-342900">
              <a:spcAft>
                <a:spcPts val="1200"/>
              </a:spcAft>
              <a:buFont typeface="Arial" panose="020B0604020202020204" pitchFamily="34" charset="0"/>
              <a:buChar char="•"/>
            </a:pPr>
            <a:r>
              <a:rPr lang="en-US" sz="2000" dirty="0">
                <a:latin typeface="Helvetica" panose="020B0604020202020204" pitchFamily="34" charset="0"/>
                <a:cs typeface="Helvetica" panose="020B0604020202020204" pitchFamily="34" charset="0"/>
              </a:rPr>
              <a:t>13, 20, 31 October</a:t>
            </a:r>
          </a:p>
          <a:p>
            <a:pPr marL="1303020" lvl="2" indent="-342900">
              <a:spcAft>
                <a:spcPts val="1200"/>
              </a:spcAft>
              <a:buFont typeface="Arial" panose="020B0604020202020204" pitchFamily="34" charset="0"/>
              <a:buChar char="•"/>
            </a:pPr>
            <a:endParaRPr lang="en-US" sz="2000" dirty="0">
              <a:latin typeface="Helvetica" panose="020B0604020202020204" pitchFamily="34" charset="0"/>
              <a:cs typeface="Helvetica" panose="020B0604020202020204" pitchFamily="34" charset="0"/>
            </a:endParaRPr>
          </a:p>
          <a:p>
            <a:pPr marL="845820" lvl="1" indent="-342900">
              <a:spcAft>
                <a:spcPts val="1200"/>
              </a:spcAft>
              <a:buFont typeface="Arial" panose="020B0604020202020204" pitchFamily="34" charset="0"/>
              <a:buChar char="•"/>
            </a:pPr>
            <a:r>
              <a:rPr lang="en-US" sz="2000" dirty="0">
                <a:latin typeface="Helvetica" panose="020B0604020202020204" pitchFamily="34" charset="0"/>
                <a:cs typeface="Helvetica" panose="020B0604020202020204" pitchFamily="34" charset="0"/>
              </a:rPr>
              <a:t>Focus on final discussions on the proposed amendments to the NATM Guidelines</a:t>
            </a:r>
          </a:p>
          <a:p>
            <a:pPr marL="845820" lvl="1" indent="-342900">
              <a:spcAft>
                <a:spcPts val="1200"/>
              </a:spcAft>
              <a:buFont typeface="Arial" panose="020B0604020202020204" pitchFamily="34" charset="0"/>
              <a:buChar char="•"/>
            </a:pPr>
            <a:endParaRPr lang="en-US" sz="2000" dirty="0">
              <a:latin typeface="Helvetica" panose="020B0604020202020204" pitchFamily="34" charset="0"/>
              <a:cs typeface="Helvetica" panose="020B0604020202020204" pitchFamily="34" charset="0"/>
            </a:endParaRPr>
          </a:p>
          <a:p>
            <a:pPr marL="845820" lvl="1" indent="-342900">
              <a:spcAft>
                <a:spcPts val="1200"/>
              </a:spcAft>
              <a:buFont typeface="Arial" panose="020B0604020202020204" pitchFamily="34" charset="0"/>
              <a:buChar char="•"/>
            </a:pPr>
            <a:r>
              <a:rPr lang="en-US" sz="2000" dirty="0">
                <a:latin typeface="Helvetica" panose="020B0604020202020204" pitchFamily="34" charset="0"/>
                <a:cs typeface="Helvetica" panose="020B0604020202020204" pitchFamily="34" charset="0"/>
              </a:rPr>
              <a:t>If no consensus limit the possibilities to two options. These options are presented in </a:t>
            </a:r>
            <a:r>
              <a:rPr lang="en-US" sz="2000" dirty="0" err="1">
                <a:latin typeface="Helvetica" panose="020B0604020202020204" pitchFamily="34" charset="0"/>
                <a:cs typeface="Helvetica" panose="020B0604020202020204" pitchFamily="34" charset="0"/>
              </a:rPr>
              <a:t>Tokio</a:t>
            </a:r>
            <a:r>
              <a:rPr lang="en-US" sz="2000" dirty="0">
                <a:latin typeface="Helvetica" panose="020B0604020202020204" pitchFamily="34" charset="0"/>
                <a:cs typeface="Helvetica" panose="020B0604020202020204" pitchFamily="34" charset="0"/>
              </a:rPr>
              <a:t>.</a:t>
            </a:r>
          </a:p>
          <a:p>
            <a:pPr marL="845820" lvl="1" indent="-342900">
              <a:spcAft>
                <a:spcPts val="1200"/>
              </a:spcAft>
              <a:buFont typeface="Arial" panose="020B0604020202020204" pitchFamily="34" charset="0"/>
              <a:buChar char="•"/>
            </a:pPr>
            <a:endParaRPr lang="en-US" sz="2000" dirty="0">
              <a:latin typeface="Helvetica" panose="020B0604020202020204" pitchFamily="34" charset="0"/>
              <a:cs typeface="Helvetica" panose="020B0604020202020204" pitchFamily="34" charset="0"/>
            </a:endParaRPr>
          </a:p>
          <a:p>
            <a:pPr marL="845820" lvl="1" indent="-342900">
              <a:spcAft>
                <a:spcPts val="1200"/>
              </a:spcAft>
              <a:buFont typeface="Arial" panose="020B0604020202020204" pitchFamily="34" charset="0"/>
              <a:buChar char="•"/>
            </a:pPr>
            <a:r>
              <a:rPr lang="en-US" sz="2000" dirty="0">
                <a:latin typeface="Helvetica" panose="020B0604020202020204" pitchFamily="34" charset="0"/>
                <a:cs typeface="Helvetica" panose="020B0604020202020204" pitchFamily="34" charset="0"/>
              </a:rPr>
              <a:t>For the context please see VMAD-34-xx “SG4 proposed Amendments to the NATM Guidelines”</a:t>
            </a:r>
          </a:p>
        </p:txBody>
      </p:sp>
    </p:spTree>
    <p:extLst>
      <p:ext uri="{BB962C8B-B14F-4D97-AF65-F5344CB8AC3E}">
        <p14:creationId xmlns:p14="http://schemas.microsoft.com/office/powerpoint/2010/main" val="2280215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3</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3</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4708981"/>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Track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47c. </a:t>
            </a:r>
          </a:p>
          <a:p>
            <a:endParaRPr lang="en-GB" b="1" dirty="0"/>
          </a:p>
          <a:p>
            <a:r>
              <a:rPr lang="en-GB" b="1" dirty="0"/>
              <a:t>OPTION 1: </a:t>
            </a:r>
          </a:p>
          <a:p>
            <a:r>
              <a:rPr lang="en-GB" dirty="0"/>
              <a:t>It is recommended that the selection of scenarios to be conducted on a test track contributes towards the overall coverage necessary for the validation of parameters that can vary in the ODD, where possible. Track test environments allow for controllability and assurance that specific parameters that can vary in the ODD can be delivered during physical testing.</a:t>
            </a:r>
            <a:endParaRPr lang="nl-NL" dirty="0"/>
          </a:p>
          <a:p>
            <a:endParaRPr lang="en-GB" b="1" dirty="0"/>
          </a:p>
          <a:p>
            <a:r>
              <a:rPr lang="en-GB" b="1" dirty="0"/>
              <a:t>OPTION 2: </a:t>
            </a:r>
          </a:p>
          <a:p>
            <a:r>
              <a:rPr lang="en-GB" dirty="0"/>
              <a:t>It is recommended that the selection of scenarios to be conducted on a test track is appropriate to the ODD, where possible. Track test environments allow for controllability and assurance that specific parameters that can vary in the ODD can be delivered during physical testing</a:t>
            </a:r>
            <a:r>
              <a:rPr lang="nl-NL" dirty="0"/>
              <a:t>.</a:t>
            </a:r>
          </a:p>
          <a:p>
            <a:pPr marL="502920" indent="-457200">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402071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4</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4</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4308872"/>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Track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47g. </a:t>
            </a:r>
          </a:p>
          <a:p>
            <a:endParaRPr lang="en-GB" b="1" dirty="0"/>
          </a:p>
          <a:p>
            <a:r>
              <a:rPr lang="en-GB" b="1" dirty="0"/>
              <a:t>Option 1:</a:t>
            </a:r>
          </a:p>
          <a:p>
            <a:r>
              <a:rPr lang="en-GB" dirty="0"/>
              <a:t>It is recommended that for track testing a protocol is developed containing minimum requirements that standardise how for the test relevant data are to be collected and analysed (e.g., how the data is recorded, how measurements are derived from the recorded data, and how the measurements are analysed).</a:t>
            </a:r>
          </a:p>
          <a:p>
            <a:endParaRPr lang="en-GB" sz="2800" dirty="0">
              <a:latin typeface="Helvetica" panose="020B0604020202020204" pitchFamily="34" charset="0"/>
              <a:cs typeface="Helvetica" panose="020B0604020202020204" pitchFamily="34" charset="0"/>
            </a:endParaRPr>
          </a:p>
          <a:p>
            <a:r>
              <a:rPr lang="en-GB" b="1" dirty="0"/>
              <a:t>Option 2:</a:t>
            </a:r>
          </a:p>
          <a:p>
            <a:r>
              <a:rPr lang="en-GB" dirty="0"/>
              <a:t>No 47g</a:t>
            </a:r>
          </a:p>
          <a:p>
            <a:endParaRPr lang="en-GB"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170334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5</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5</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724096"/>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Real-World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51 It is recommended that real world testing:</a:t>
            </a:r>
          </a:p>
          <a:p>
            <a:endParaRPr lang="en-GB" b="1" dirty="0"/>
          </a:p>
          <a:p>
            <a:r>
              <a:rPr lang="en-GB" b="1" dirty="0"/>
              <a:t>Option 1:</a:t>
            </a:r>
          </a:p>
          <a:p>
            <a:r>
              <a:rPr lang="en-GB" dirty="0"/>
              <a:t>(aa-new) is done safely. It is therefore recommended[, if applicable to the ADS use case,] the test supervisor has the possibility to [trigger/request] the end of the real world test at any point. In addition, it is also recommended that any dangerous behaviour observed and/or the reason to [trigger/request] the end of the real world test is investigated in detail later;</a:t>
            </a:r>
          </a:p>
          <a:p>
            <a:endParaRPr lang="en-GB" b="1" dirty="0"/>
          </a:p>
          <a:p>
            <a:r>
              <a:rPr lang="en-GB" b="1" dirty="0"/>
              <a:t>Option 2:</a:t>
            </a:r>
          </a:p>
          <a:p>
            <a:r>
              <a:rPr lang="en-GB" dirty="0"/>
              <a:t>No aa-new</a:t>
            </a:r>
          </a:p>
        </p:txBody>
      </p:sp>
    </p:spTree>
    <p:extLst>
      <p:ext uri="{BB962C8B-B14F-4D97-AF65-F5344CB8AC3E}">
        <p14:creationId xmlns:p14="http://schemas.microsoft.com/office/powerpoint/2010/main" val="2244228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6</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6</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724096"/>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Real-World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51a. It is furthermore recommended that:</a:t>
            </a:r>
          </a:p>
          <a:p>
            <a:endParaRPr lang="nl-NL" dirty="0"/>
          </a:p>
          <a:p>
            <a:r>
              <a:rPr lang="nl-NL" b="1" dirty="0"/>
              <a:t>Option 1:</a:t>
            </a:r>
          </a:p>
          <a:p>
            <a:r>
              <a:rPr lang="en-GB" dirty="0"/>
              <a:t>(a) a methodology is developed to determine the minimum exposure based on the ODD of the ADS under test;</a:t>
            </a:r>
            <a:endParaRPr lang="nl-NL" dirty="0"/>
          </a:p>
          <a:p>
            <a:r>
              <a:rPr lang="en-GB" dirty="0"/>
              <a:t>(b) the minimum test exposure refers to the minimum exposure during which the ADS vehicle is tested on public roads in each country/state in which the vehicle is intended to be deployed;</a:t>
            </a:r>
          </a:p>
          <a:p>
            <a:endParaRPr lang="en-GB" dirty="0"/>
          </a:p>
          <a:p>
            <a:r>
              <a:rPr lang="en-GB" b="1" dirty="0"/>
              <a:t>Option 2:</a:t>
            </a:r>
          </a:p>
          <a:p>
            <a:r>
              <a:rPr lang="en-GB" dirty="0"/>
              <a:t>No a &amp; b</a:t>
            </a:r>
          </a:p>
        </p:txBody>
      </p:sp>
    </p:spTree>
    <p:extLst>
      <p:ext uri="{BB962C8B-B14F-4D97-AF65-F5344CB8AC3E}">
        <p14:creationId xmlns:p14="http://schemas.microsoft.com/office/powerpoint/2010/main" val="1270857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7</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7</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724096"/>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Decision Amendment to the </a:t>
            </a:r>
            <a:r>
              <a:rPr lang="en-US" sz="2800" b="1" u="sng" dirty="0">
                <a:latin typeface="Helvetica" panose="020B0604020202020204" pitchFamily="34" charset="0"/>
                <a:cs typeface="Helvetica" panose="020B0604020202020204" pitchFamily="34" charset="0"/>
              </a:rPr>
              <a:t>Real-World Testing</a:t>
            </a:r>
            <a:r>
              <a:rPr lang="en-US" sz="2800" b="1" dirty="0">
                <a:latin typeface="Helvetica" panose="020B0604020202020204" pitchFamily="34" charset="0"/>
                <a:cs typeface="Helvetica" panose="020B0604020202020204" pitchFamily="34" charset="0"/>
              </a:rPr>
              <a:t> chapter</a:t>
            </a:r>
          </a:p>
          <a:p>
            <a:pPr marL="45720"/>
            <a:endParaRPr lang="en-US" sz="2800" dirty="0">
              <a:latin typeface="Helvetica" panose="020B0604020202020204" pitchFamily="34" charset="0"/>
              <a:cs typeface="Helvetica" panose="020B0604020202020204" pitchFamily="34" charset="0"/>
            </a:endParaRPr>
          </a:p>
          <a:p>
            <a:r>
              <a:rPr lang="en-GB" b="1" dirty="0"/>
              <a:t>54a. </a:t>
            </a:r>
          </a:p>
          <a:p>
            <a:endParaRPr lang="en-GB" b="1" dirty="0"/>
          </a:p>
          <a:p>
            <a:r>
              <a:rPr lang="en-GB" b="1" dirty="0"/>
              <a:t>Option 1:</a:t>
            </a:r>
          </a:p>
          <a:p>
            <a:r>
              <a:rPr lang="en-GB" dirty="0"/>
              <a:t>It is recommended that for real world testing a protocol is developed containing minimum requirements that standardise how for the test relevant data are to be collected and analysed (e.g., how the data is recorded, how measurements are derived from the recorded data, and how the measurements are analysed).</a:t>
            </a:r>
          </a:p>
          <a:p>
            <a:endParaRPr lang="en-GB" b="1" dirty="0"/>
          </a:p>
          <a:p>
            <a:r>
              <a:rPr lang="en-GB" b="1" dirty="0"/>
              <a:t>Option 2:</a:t>
            </a:r>
          </a:p>
          <a:p>
            <a:r>
              <a:rPr lang="en-GB" dirty="0"/>
              <a:t>No 54a</a:t>
            </a:r>
          </a:p>
        </p:txBody>
      </p:sp>
    </p:spTree>
    <p:extLst>
      <p:ext uri="{BB962C8B-B14F-4D97-AF65-F5344CB8AC3E}">
        <p14:creationId xmlns:p14="http://schemas.microsoft.com/office/powerpoint/2010/main" val="1856343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8</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8</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4431983"/>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Agreement on use of ‘naïve other road users’:</a:t>
            </a:r>
          </a:p>
          <a:p>
            <a:pPr marL="45720"/>
            <a:endParaRPr lang="en-US" sz="2800" b="1" dirty="0">
              <a:latin typeface="Helvetica" panose="020B0604020202020204" pitchFamily="34" charset="0"/>
              <a:cs typeface="Helvetica" panose="020B0604020202020204" pitchFamily="34" charset="0"/>
            </a:endParaRPr>
          </a:p>
          <a:p>
            <a:pPr marL="45720"/>
            <a:r>
              <a:rPr lang="en-US" b="1" dirty="0">
                <a:cs typeface="Helvetica" panose="020B0604020202020204" pitchFamily="34" charset="0"/>
              </a:rPr>
              <a:t>“naïve other road user” </a:t>
            </a:r>
            <a:r>
              <a:rPr lang="en-US" dirty="0">
                <a:cs typeface="Helvetica" panose="020B0604020202020204" pitchFamily="34" charset="0"/>
              </a:rPr>
              <a:t>means another road user (ORU) encountered during real-world testing (presumed to be) unaware that the ADS vehicle is under test.</a:t>
            </a:r>
          </a:p>
          <a:p>
            <a:pPr marL="45720"/>
            <a:endParaRPr lang="en-US" dirty="0">
              <a:cs typeface="Helvetica" panose="020B0604020202020204" pitchFamily="34" charset="0"/>
            </a:endParaRPr>
          </a:p>
          <a:p>
            <a:pPr marL="45720"/>
            <a:r>
              <a:rPr lang="en-US" dirty="0">
                <a:cs typeface="Helvetica" panose="020B0604020202020204" pitchFamily="34" charset="0"/>
              </a:rPr>
              <a:t>Justification:</a:t>
            </a:r>
          </a:p>
          <a:p>
            <a:pPr marL="45720"/>
            <a:r>
              <a:rPr lang="en-US" dirty="0">
                <a:cs typeface="Helvetica" panose="020B0604020202020204" pitchFamily="34" charset="0"/>
              </a:rPr>
              <a:t>“Naïve” to be used in order to </a:t>
            </a:r>
            <a:r>
              <a:rPr lang="en-US" dirty="0" err="1">
                <a:cs typeface="Helvetica" panose="020B0604020202020204" pitchFamily="34" charset="0"/>
              </a:rPr>
              <a:t>emphasise</a:t>
            </a:r>
            <a:r>
              <a:rPr lang="en-US" dirty="0">
                <a:cs typeface="Helvetica" panose="020B0604020202020204" pitchFamily="34" charset="0"/>
              </a:rPr>
              <a:t> that the other road users, as referenced in the section on real world testing, are (presumed to be) unaware that the ADS vehicle is being submitted to a real world test. </a:t>
            </a:r>
          </a:p>
          <a:p>
            <a:pPr marL="45720"/>
            <a:endParaRPr lang="en-US" dirty="0">
              <a:cs typeface="Helvetica" panose="020B0604020202020204" pitchFamily="34" charset="0"/>
            </a:endParaRPr>
          </a:p>
          <a:p>
            <a:pPr marL="45720"/>
            <a:r>
              <a:rPr lang="en-US" b="1" dirty="0">
                <a:cs typeface="Helvetica" panose="020B0604020202020204" pitchFamily="34" charset="0"/>
              </a:rPr>
              <a:t>Option 1</a:t>
            </a:r>
            <a:r>
              <a:rPr lang="en-US" dirty="0">
                <a:cs typeface="Helvetica" panose="020B0604020202020204" pitchFamily="34" charset="0"/>
              </a:rPr>
              <a:t>: Agree and use</a:t>
            </a:r>
          </a:p>
          <a:p>
            <a:pPr marL="45720"/>
            <a:endParaRPr lang="en-US" dirty="0">
              <a:cs typeface="Helvetica" panose="020B0604020202020204" pitchFamily="34" charset="0"/>
            </a:endParaRPr>
          </a:p>
          <a:p>
            <a:pPr marL="45720"/>
            <a:r>
              <a:rPr lang="en-US" b="1" dirty="0">
                <a:cs typeface="Helvetica" panose="020B0604020202020204" pitchFamily="34" charset="0"/>
              </a:rPr>
              <a:t>Option 2</a:t>
            </a:r>
            <a:r>
              <a:rPr lang="en-US" dirty="0">
                <a:cs typeface="Helvetica" panose="020B0604020202020204" pitchFamily="34" charset="0"/>
              </a:rPr>
              <a:t>: No need for naïve other road users</a:t>
            </a:r>
          </a:p>
          <a:p>
            <a:pPr marL="502920" indent="-457200">
              <a:buFont typeface="Arial" panose="020B0604020202020204" pitchFamily="34" charset="0"/>
              <a:buChar char="•"/>
            </a:pPr>
            <a:endParaRPr lang="en-US" sz="28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010731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79412" y="186713"/>
            <a:ext cx="9450388" cy="1199890"/>
          </a:xfrm>
        </p:spPr>
        <p:txBody>
          <a:bodyPr anchor="ctr">
            <a:normAutofit/>
          </a:bodyPr>
          <a:lstStyle/>
          <a:p>
            <a:r>
              <a:rPr lang="sv-SE" sz="4400" b="1" u="sng" cap="none" dirty="0">
                <a:solidFill>
                  <a:srgbClr val="348CDC"/>
                </a:solidFill>
                <a:latin typeface="Arial" panose="020B0604020202020204" pitchFamily="34" charset="0"/>
                <a:cs typeface="Arial" panose="020B0604020202020204" pitchFamily="34" charset="0"/>
              </a:rPr>
              <a:t>SG4 Draft Amendments</a:t>
            </a:r>
          </a:p>
        </p:txBody>
      </p:sp>
      <p:pic>
        <p:nvPicPr>
          <p:cNvPr id="5" name="Picture 4"/>
          <p:cNvPicPr>
            <a:picLocks noChangeAspect="1"/>
          </p:cNvPicPr>
          <p:nvPr/>
        </p:nvPicPr>
        <p:blipFill>
          <a:blip r:embed="rId3"/>
          <a:srcRect/>
          <a:stretch/>
        </p:blipFill>
        <p:spPr>
          <a:xfrm>
            <a:off x="9045056" y="217194"/>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9</a:t>
            </a:fld>
            <a:endParaRPr lang="en-US" dirty="0"/>
          </a:p>
        </p:txBody>
      </p:sp>
      <p:sp>
        <p:nvSpPr>
          <p:cNvPr id="9" name="Slide Number Placeholder 5">
            <a:extLst>
              <a:ext uri="{FF2B5EF4-FFF2-40B4-BE49-F238E27FC236}">
                <a16:creationId xmlns:a16="http://schemas.microsoft.com/office/drawing/2014/main" id="{9FD4DAA7-3C32-4F87-8B6E-FD63F1ABCA0A}"/>
              </a:ext>
            </a:extLst>
          </p:cNvPr>
          <p:cNvSpPr txBox="1">
            <a:spLocks/>
          </p:cNvSpPr>
          <p:nvPr/>
        </p:nvSpPr>
        <p:spPr>
          <a:xfrm>
            <a:off x="9830772" y="6448427"/>
            <a:ext cx="1143299" cy="180974"/>
          </a:xfrm>
          <a:prstGeom prst="rect">
            <a:avLst/>
          </a:prstGeom>
        </p:spPr>
        <p:txBody>
          <a:bodyPr vert="horz" lIns="91440" tIns="45720" rIns="91440" bIns="45720" rtlCol="0" anchor="ctr"/>
          <a:lstStyle>
            <a:defPPr>
              <a:defRPr lang="ja-JP"/>
            </a:defPPr>
            <a:lvl1pPr marL="0" algn="r" defTabSz="914400" rtl="0" eaLnBrk="1" latinLnBrk="0" hangingPunct="1">
              <a:defRPr kumimoji="1" sz="11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36C87F6-986D-49E6-AF40-1B3A1EE8064D}" type="slidenum">
              <a:rPr kumimoji="0" lang="en-US" smtClean="0">
                <a:solidFill>
                  <a:prstClr val="black"/>
                </a:solidFill>
                <a:latin typeface="Century Gothic" panose="020B0502020202020204"/>
              </a:rPr>
              <a:pPr/>
              <a:t>9</a:t>
            </a:fld>
            <a:endParaRPr kumimoji="0" lang="en-US" dirty="0">
              <a:solidFill>
                <a:prstClr val="black"/>
              </a:solidFill>
              <a:latin typeface="Century Gothic" panose="020B0502020202020204"/>
            </a:endParaRPr>
          </a:p>
        </p:txBody>
      </p:sp>
      <p:sp>
        <p:nvSpPr>
          <p:cNvPr id="7" name="Rectangle 1">
            <a:extLst>
              <a:ext uri="{FF2B5EF4-FFF2-40B4-BE49-F238E27FC236}">
                <a16:creationId xmlns:a16="http://schemas.microsoft.com/office/drawing/2014/main" id="{FEE53AAC-E0DC-4BB6-AC48-B68A756945AB}"/>
              </a:ext>
            </a:extLst>
          </p:cNvPr>
          <p:cNvSpPr/>
          <p:nvPr/>
        </p:nvSpPr>
        <p:spPr>
          <a:xfrm>
            <a:off x="569166" y="1256418"/>
            <a:ext cx="11290041" cy="3477875"/>
          </a:xfrm>
          <a:prstGeom prst="rect">
            <a:avLst/>
          </a:prstGeom>
        </p:spPr>
        <p:txBody>
          <a:bodyPr wrap="square">
            <a:spAutoFit/>
          </a:bodyPr>
          <a:lstStyle/>
          <a:p>
            <a:pPr marL="45720"/>
            <a:r>
              <a:rPr lang="en-US" sz="2800" b="1" dirty="0">
                <a:latin typeface="Helvetica" panose="020B0604020202020204" pitchFamily="34" charset="0"/>
                <a:cs typeface="Helvetica" panose="020B0604020202020204" pitchFamily="34" charset="0"/>
              </a:rPr>
              <a:t>Agreement on definition of ‘Real-world test scenario’:</a:t>
            </a:r>
          </a:p>
          <a:p>
            <a:pPr marL="45720"/>
            <a:endParaRPr lang="en-US" sz="2800" b="1" dirty="0">
              <a:latin typeface="Helvetica" panose="020B0604020202020204" pitchFamily="34" charset="0"/>
              <a:cs typeface="Helvetica" panose="020B0604020202020204" pitchFamily="34" charset="0"/>
            </a:endParaRPr>
          </a:p>
          <a:p>
            <a:pPr marL="45720"/>
            <a:r>
              <a:rPr lang="en-GB" b="1" i="1" dirty="0"/>
              <a:t>“real-world testing scenario”</a:t>
            </a:r>
            <a:r>
              <a:rPr lang="en-GB" dirty="0"/>
              <a:t> (or RWT scenario for short) means a traffic scenario that occurs, or is desired to occur, during a real-world test. Due to the dynamic nature of traffic on public roads, the description of RWT scenarios desired to occur during real-world testing remains at the level of a functional scenario in order to ensure the desired scenario has a higher likelihood to occur during real-world testing. By collecting data during the test, a scenario that occurs during real-world testing can be described with the level of detail of a concrete scenario.</a:t>
            </a:r>
          </a:p>
          <a:p>
            <a:pPr marL="45720"/>
            <a:endParaRPr lang="en-GB" sz="2800" dirty="0">
              <a:latin typeface="Helvetica" panose="020B0604020202020204" pitchFamily="34" charset="0"/>
              <a:cs typeface="Helvetica" panose="020B0604020202020204" pitchFamily="34" charset="0"/>
            </a:endParaRPr>
          </a:p>
          <a:p>
            <a:pPr marL="45720"/>
            <a:r>
              <a:rPr lang="en-GB" sz="2000" i="1" dirty="0">
                <a:latin typeface="Helvetica" panose="020B0604020202020204" pitchFamily="34" charset="0"/>
                <a:cs typeface="Helvetica" panose="020B0604020202020204" pitchFamily="34" charset="0"/>
              </a:rPr>
              <a:t>Comments?</a:t>
            </a:r>
            <a:endParaRPr lang="en-GB" i="1"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206462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1025</Words>
  <Application>Microsoft Office PowerPoint</Application>
  <PresentationFormat>ワイド画面</PresentationFormat>
  <Paragraphs>143</Paragraphs>
  <Slides>13</Slides>
  <Notes>12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13</vt:i4>
      </vt:variant>
    </vt:vector>
  </HeadingPairs>
  <TitlesOfParts>
    <vt:vector size="18" baseType="lpstr">
      <vt:lpstr>游ゴシック</vt:lpstr>
      <vt:lpstr>Arial</vt:lpstr>
      <vt:lpstr>Century Gothic</vt:lpstr>
      <vt:lpstr>Helvetica</vt:lpstr>
      <vt:lpstr>World country report presentation</vt:lpstr>
      <vt:lpstr>SG4 Status report</vt:lpstr>
      <vt:lpstr>SG4 Meetings</vt:lpstr>
      <vt:lpstr>SG4 Draft Amendments</vt:lpstr>
      <vt:lpstr>SG4 Draft Amendments</vt:lpstr>
      <vt:lpstr>SG4 Draft Amendments</vt:lpstr>
      <vt:lpstr>SG4 Draft Amendments</vt:lpstr>
      <vt:lpstr>SG4 Draft Amendments</vt:lpstr>
      <vt:lpstr>SG4 Draft Amendments</vt:lpstr>
      <vt:lpstr>SG4 Draft Amendments</vt:lpstr>
      <vt:lpstr>SG4 Draft Amendments</vt:lpstr>
      <vt:lpstr>From SG4 to SG3</vt:lpstr>
      <vt:lpstr>SG4’s call to the future</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 O</dc:creator>
  <cp:lastModifiedBy>R.Oshita</cp:lastModifiedBy>
  <cp:revision>167</cp:revision>
  <dcterms:created xsi:type="dcterms:W3CDTF">2021-01-05T09:13:16Z</dcterms:created>
  <dcterms:modified xsi:type="dcterms:W3CDTF">2023-11-29T02:52:23Z</dcterms:modified>
</cp:coreProperties>
</file>