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3"/>
    <p:sldMasterId id="2147483672" r:id="rId4"/>
  </p:sldMasterIdLst>
  <p:notesMasterIdLst>
    <p:notesMasterId r:id="rId19"/>
  </p:notesMasterIdLst>
  <p:sldIdLst>
    <p:sldId id="256" r:id="rId5"/>
    <p:sldId id="277" r:id="rId6"/>
    <p:sldId id="286" r:id="rId7"/>
    <p:sldId id="287" r:id="rId8"/>
    <p:sldId id="288" r:id="rId9"/>
    <p:sldId id="275" r:id="rId10"/>
    <p:sldId id="289" r:id="rId11"/>
    <p:sldId id="284" r:id="rId12"/>
    <p:sldId id="293" r:id="rId13"/>
    <p:sldId id="290" r:id="rId14"/>
    <p:sldId id="291" r:id="rId15"/>
    <p:sldId id="292" r:id="rId16"/>
    <p:sldId id="285" r:id="rId17"/>
    <p:sldId id="264" r:id="rId18"/>
  </p:sldIdLst>
  <p:sldSz cx="12192000" cy="6858000"/>
  <p:notesSz cx="7104063" cy="10234613"/>
  <p:embeddedFontLst>
    <p:embeddedFont>
      <p:font typeface="Calibri Light" panose="020F0302020204030204" pitchFamily="34" charset="0"/>
      <p:regular r:id="rId20"/>
      <p:italic r:id="rId21"/>
    </p:embeddedFont>
    <p:embeddedFont>
      <p:font typeface="Calibri" panose="020F0502020204030204" pitchFamily="34" charset="0"/>
      <p:regular r:id="rId22"/>
      <p:bold r:id="rId23"/>
      <p:italic r:id="rId24"/>
      <p:boldItalic r:id="rId2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wenkschuster, Lukas" initials="SL"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3" autoAdjust="0"/>
    <p:restoredTop sz="94660"/>
  </p:normalViewPr>
  <p:slideViewPr>
    <p:cSldViewPr snapToGrid="0">
      <p:cViewPr>
        <p:scale>
          <a:sx n="72" d="100"/>
          <a:sy n="72" d="100"/>
        </p:scale>
        <p:origin x="-1926" y="-984"/>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slideMaster" Target="slideMasters/slideMaster1.xml"/><Relationship Id="rId21" Type="http://schemas.openxmlformats.org/officeDocument/2006/relationships/font" Target="fonts/font2.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6.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1.fntdata"/><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5.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4.fntdata"/><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3.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en-GB" dirty="0"/>
          </a:p>
        </p:txBody>
      </p:sp>
      <p:sp>
        <p:nvSpPr>
          <p:cNvPr id="3" name="Datumsplatzhalter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988AFB53-3AB4-4894-B826-814E373C4DB6}" type="datetimeFigureOut">
              <a:rPr lang="en-GB" smtClean="0"/>
              <a:t>28/11/2023</a:t>
            </a:fld>
            <a:endParaRPr lang="en-GB" dirty="0"/>
          </a:p>
        </p:txBody>
      </p:sp>
      <p:sp>
        <p:nvSpPr>
          <p:cNvPr id="4" name="Folienbildplatzhalter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izenplatzhalter 4"/>
          <p:cNvSpPr>
            <a:spLocks noGrp="1"/>
          </p:cNvSpPr>
          <p:nvPr>
            <p:ph type="body" sz="quarter" idx="3"/>
          </p:nvPr>
        </p:nvSpPr>
        <p:spPr>
          <a:xfrm>
            <a:off x="711200" y="4860925"/>
            <a:ext cx="5683250" cy="4605338"/>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en-GB" dirty="0"/>
          </a:p>
        </p:txBody>
      </p:sp>
      <p:sp>
        <p:nvSpPr>
          <p:cNvPr id="7" name="Foliennummernplatzhalter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F27F7738-4FFB-4E0D-BA36-2862DEA2389C}" type="slidenum">
              <a:rPr lang="en-GB" smtClean="0"/>
              <a:t>‹Nr.›</a:t>
            </a:fld>
            <a:endParaRPr lang="en-GB" dirty="0"/>
          </a:p>
        </p:txBody>
      </p:sp>
    </p:spTree>
    <p:extLst>
      <p:ext uri="{BB962C8B-B14F-4D97-AF65-F5344CB8AC3E}">
        <p14:creationId xmlns:p14="http://schemas.microsoft.com/office/powerpoint/2010/main" val="3605950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378B65B5-4BAA-41EF-A5C0-9177A213AA02}" type="datetime1">
              <a:rPr lang="de-DE" smtClean="0"/>
              <a:t>28.11.2023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555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DF21D98-AE6B-4DD3-A0DF-308F9B89567E}" type="datetime1">
              <a:rPr lang="de-DE" smtClean="0"/>
              <a:t>28.11.2023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4096896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533D0AA-ED3B-4526-A157-4B2AF59719C2}" type="datetime1">
              <a:rPr lang="de-DE" smtClean="0"/>
              <a:t>28.11.2023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27355613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Titelmasterformat durch Klicken bearbeiten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Formatvorlage des Untertitelmasters durch Klicken bearbeiten</a:t>
            </a:r>
            <a:endParaRPr lang="en-US" dirty="0"/>
          </a:p>
        </p:txBody>
      </p:sp>
      <p:sp>
        <p:nvSpPr>
          <p:cNvPr id="4" name="Date Placeholder 3"/>
          <p:cNvSpPr>
            <a:spLocks noGrp="1"/>
          </p:cNvSpPr>
          <p:nvPr>
            <p:ph type="dt" sz="half" idx="10"/>
          </p:nvPr>
        </p:nvSpPr>
        <p:spPr/>
        <p:txBody>
          <a:bodyPr/>
          <a:lstStyle/>
          <a:p>
            <a:fld id="{378B65B5-4BAA-41EF-A5C0-9177A213AA02}" type="datetime1">
              <a:rPr lang="de-DE" smtClean="0"/>
              <a:t>28.11.2023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1821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382AF93-2127-45ED-81F5-18D29CEE4D92}" type="datetime1">
              <a:rPr lang="de-DE" smtClean="0"/>
              <a:t>28.11.2023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
        <p:nvSpPr>
          <p:cNvPr id="7" name="Textfeld 6"/>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7858237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0BEF5E91-7D5D-4377-BEAD-441602185180}" type="datetime1">
              <a:rPr lang="de-DE" smtClean="0"/>
              <a:t>28.11.2023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128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62D793C6-5594-4BBB-900D-E1A4D8318526}" type="datetime1">
              <a:rPr lang="de-DE" smtClean="0"/>
              <a:t>28.11.2023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2688005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6847C44E-CF57-4807-A1EF-69A91F08CD6C}" type="datetime1">
              <a:rPr lang="de-DE" smtClean="0"/>
              <a:t>28.11.2023</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715103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578FF296-2D96-4C4A-91CE-32BA7C2FAA9B}" type="datetime1">
              <a:rPr lang="de-DE" smtClean="0"/>
              <a:t>28.11.2023</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920A611A-B439-47EC-9AB0-62E646C29293}" type="slidenum">
              <a:rPr lang="de-DE" smtClean="0"/>
              <a:t>‹Nr.›</a:t>
            </a:fld>
            <a:endParaRPr lang="de-DE" dirty="0"/>
          </a:p>
        </p:txBody>
      </p:sp>
      <p:sp>
        <p:nvSpPr>
          <p:cNvPr id="6" name="Textfeld 5"/>
          <p:cNvSpPr txBox="1"/>
          <p:nvPr userDrawn="1"/>
        </p:nvSpPr>
        <p:spPr>
          <a:xfrm>
            <a:off x="5408245" y="6480853"/>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1529570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2AE09-9577-4D67-A65D-2F47A4B1CDF1}" type="datetime1">
              <a:rPr lang="de-DE" smtClean="0"/>
              <a:t>28.11.2023</a:t>
            </a:fld>
            <a:endParaRPr lang="de-DE"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7422880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BBBDA8-411B-4E3F-BC36-AC74BDA4D120}" type="datetime1">
              <a:rPr lang="de-DE" smtClean="0"/>
              <a:t>28.11.2023</a:t>
            </a:fld>
            <a:endParaRPr lang="de-DE"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0A611A-B439-47EC-9AB0-62E646C29293}" type="slidenum">
              <a:rPr lang="de-DE" smtClean="0"/>
              <a:t>‹Nr.›</a:t>
            </a:fld>
            <a:endParaRPr lang="de-DE" dirty="0"/>
          </a:p>
        </p:txBody>
      </p:sp>
    </p:spTree>
    <p:extLst>
      <p:ext uri="{BB962C8B-B14F-4D97-AF65-F5344CB8AC3E}">
        <p14:creationId xmlns:p14="http://schemas.microsoft.com/office/powerpoint/2010/main" val="3605125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8382AF93-2127-45ED-81F5-18D29CEE4D92}" type="datetime1">
              <a:rPr lang="de-DE" smtClean="0"/>
              <a:t>28.11.2023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
        <p:nvSpPr>
          <p:cNvPr id="7" name="Textfeld 6"/>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4263178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A1E6B888-9425-4003-9B79-D9388B8321D2}" type="datetime1">
              <a:rPr lang="de-DE" smtClean="0"/>
              <a:t>28.11.2023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1834142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4DF21D98-AE6B-4DD3-A0DF-308F9B89567E}" type="datetime1">
              <a:rPr lang="de-DE" smtClean="0"/>
              <a:t>28.11.2023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6177765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de-DE"/>
              <a:t>Titelmasterformat durch Klicken bearbeiten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7533D0AA-ED3B-4526-A157-4B2AF59719C2}" type="datetime1">
              <a:rPr lang="de-DE" smtClean="0"/>
              <a:t>28.11.2023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301639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10;überschrift">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de-DE"/>
              <a:t>Titelmasterformat durch Klicken bearbeiten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4" name="Date Placeholder 3"/>
          <p:cNvSpPr>
            <a:spLocks noGrp="1"/>
          </p:cNvSpPr>
          <p:nvPr>
            <p:ph type="dt" sz="half" idx="10"/>
          </p:nvPr>
        </p:nvSpPr>
        <p:spPr/>
        <p:txBody>
          <a:bodyPr/>
          <a:lstStyle/>
          <a:p>
            <a:fld id="{0BEF5E91-7D5D-4377-BEAD-441602185180}" type="datetime1">
              <a:rPr lang="de-DE" smtClean="0"/>
              <a:t>28.11.2023</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920A611A-B439-47EC-9AB0-62E646C29293}" type="slidenum">
              <a:rPr lang="de-DE" smtClean="0"/>
              <a:t>‹Nr.›</a:t>
            </a:fld>
            <a:endParaRPr lang="de-DE"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215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62D793C6-5594-4BBB-900D-E1A4D8318526}" type="datetime1">
              <a:rPr lang="de-DE" smtClean="0"/>
              <a:t>28.11.2023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976803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109728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6217920" y="2582334"/>
            <a:ext cx="4937760" cy="33782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6847C44E-CF57-4807-A1EF-69A91F08CD6C}" type="datetime1">
              <a:rPr lang="de-DE" smtClean="0"/>
              <a:t>28.11.2023</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3469584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Date Placeholder 2"/>
          <p:cNvSpPr>
            <a:spLocks noGrp="1"/>
          </p:cNvSpPr>
          <p:nvPr>
            <p:ph type="dt" sz="half" idx="10"/>
          </p:nvPr>
        </p:nvSpPr>
        <p:spPr/>
        <p:txBody>
          <a:bodyPr/>
          <a:lstStyle/>
          <a:p>
            <a:fld id="{578FF296-2D96-4C4A-91CE-32BA7C2FAA9B}" type="datetime1">
              <a:rPr lang="de-DE" smtClean="0"/>
              <a:t>28.11.2023</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920A611A-B439-47EC-9AB0-62E646C29293}" type="slidenum">
              <a:rPr lang="de-DE" smtClean="0"/>
              <a:t>‹Nr.›</a:t>
            </a:fld>
            <a:endParaRPr lang="de-DE" dirty="0"/>
          </a:p>
        </p:txBody>
      </p:sp>
      <p:sp>
        <p:nvSpPr>
          <p:cNvPr id="6" name="Textfeld 5"/>
          <p:cNvSpPr txBox="1"/>
          <p:nvPr userDrawn="1"/>
        </p:nvSpPr>
        <p:spPr>
          <a:xfrm>
            <a:off x="5408245" y="6480853"/>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957350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2AE09-9577-4D67-A65D-2F47A4B1CDF1}" type="datetime1">
              <a:rPr lang="de-DE" smtClean="0"/>
              <a:t>28.11.2023</a:t>
            </a:fld>
            <a:endParaRPr lang="de-DE"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de-DE" dirty="0"/>
          </a:p>
        </p:txBody>
      </p:sp>
      <p:sp>
        <p:nvSpPr>
          <p:cNvPr id="9" name="Slide Number Placeholder 8"/>
          <p:cNvSpPr>
            <a:spLocks noGrp="1"/>
          </p:cNvSpPr>
          <p:nvPr>
            <p:ph type="sldNum" sz="quarter" idx="12"/>
          </p:nvPr>
        </p:nvSpPr>
        <p:spPr/>
        <p:txBody>
          <a:bodyPr/>
          <a:lstStyle/>
          <a:p>
            <a:fld id="{920A611A-B439-47EC-9AB0-62E646C29293}" type="slidenum">
              <a:rPr lang="de-DE" smtClean="0"/>
              <a:t>‹Nr.›</a:t>
            </a:fld>
            <a:endParaRPr lang="de-DE" dirty="0"/>
          </a:p>
        </p:txBody>
      </p:sp>
      <p:sp>
        <p:nvSpPr>
          <p:cNvPr id="10" name="Textfeld 9"/>
          <p:cNvSpPr txBox="1"/>
          <p:nvPr userDrawn="1"/>
        </p:nvSpPr>
        <p:spPr>
          <a:xfrm>
            <a:off x="5212861" y="6488668"/>
            <a:ext cx="1430216" cy="369332"/>
          </a:xfrm>
          <a:prstGeom prst="rect">
            <a:avLst/>
          </a:prstGeom>
          <a:noFill/>
        </p:spPr>
        <p:txBody>
          <a:bodyPr wrap="square" rtlCol="0">
            <a:spAutoFit/>
          </a:bodyPr>
          <a:lstStyle/>
          <a:p>
            <a:r>
              <a:rPr lang="en-GB" dirty="0"/>
              <a:t>GRE TF AVSR</a:t>
            </a:r>
          </a:p>
        </p:txBody>
      </p:sp>
    </p:spTree>
    <p:extLst>
      <p:ext uri="{BB962C8B-B14F-4D97-AF65-F5344CB8AC3E}">
        <p14:creationId xmlns:p14="http://schemas.microsoft.com/office/powerpoint/2010/main" val="2474123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de-DE"/>
              <a:t>Titelmasterformat durch Klicken bearbeiten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2BBBDA8-411B-4E3F-BC36-AC74BDA4D120}" type="datetime1">
              <a:rPr lang="de-DE" smtClean="0"/>
              <a:t>28.11.2023</a:t>
            </a:fld>
            <a:endParaRPr lang="de-DE"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de-DE"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0A611A-B439-47EC-9AB0-62E646C29293}" type="slidenum">
              <a:rPr lang="de-DE" smtClean="0"/>
              <a:t>‹Nr.›</a:t>
            </a:fld>
            <a:endParaRPr lang="de-DE" dirty="0"/>
          </a:p>
        </p:txBody>
      </p:sp>
    </p:spTree>
    <p:extLst>
      <p:ext uri="{BB962C8B-B14F-4D97-AF65-F5344CB8AC3E}">
        <p14:creationId xmlns:p14="http://schemas.microsoft.com/office/powerpoint/2010/main" val="583606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de-DE"/>
              <a:t>Titelmasterformat durch Klicken bearbeiten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Date Placeholder 4"/>
          <p:cNvSpPr>
            <a:spLocks noGrp="1"/>
          </p:cNvSpPr>
          <p:nvPr>
            <p:ph type="dt" sz="half" idx="10"/>
          </p:nvPr>
        </p:nvSpPr>
        <p:spPr/>
        <p:txBody>
          <a:bodyPr/>
          <a:lstStyle/>
          <a:p>
            <a:fld id="{A1E6B888-9425-4003-9B79-D9388B8321D2}" type="datetime1">
              <a:rPr lang="de-DE" smtClean="0"/>
              <a:t>28.11.2023</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920A611A-B439-47EC-9AB0-62E646C29293}" type="slidenum">
              <a:rPr lang="de-DE" smtClean="0"/>
              <a:t>‹Nr.›</a:t>
            </a:fld>
            <a:endParaRPr lang="de-DE" dirty="0"/>
          </a:p>
        </p:txBody>
      </p:sp>
    </p:spTree>
    <p:extLst>
      <p:ext uri="{BB962C8B-B14F-4D97-AF65-F5344CB8AC3E}">
        <p14:creationId xmlns:p14="http://schemas.microsoft.com/office/powerpoint/2010/main" val="1392883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130158-5B84-414A-8BA9-18BC474C3A01}" type="datetime1">
              <a:rPr lang="de-DE" smtClean="0"/>
              <a:t>28.11.2023</a:t>
            </a:fld>
            <a:endParaRPr lang="de-DE"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0A611A-B439-47EC-9AB0-62E646C29293}" type="slidenum">
              <a:rPr lang="de-DE" smtClean="0"/>
              <a:t>‹Nr.›</a:t>
            </a:fld>
            <a:endParaRPr lang="de-DE"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74540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de-DE"/>
              <a:t>Titelmasterformat durch Klicken bearbeiten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130158-5B84-414A-8BA9-18BC474C3A01}" type="datetime1">
              <a:rPr lang="de-DE" smtClean="0"/>
              <a:t>28.11.2023</a:t>
            </a:fld>
            <a:endParaRPr lang="de-DE"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de-DE"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0A611A-B439-47EC-9AB0-62E646C29293}" type="slidenum">
              <a:rPr lang="de-DE" smtClean="0"/>
              <a:t>‹Nr.›</a:t>
            </a:fld>
            <a:endParaRPr lang="de-DE"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4788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eur-lex.europa.eu/legal-content/EN/TXT/PDF/?uri=CELEX:32022R1426"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wiki.unece.org/pages/viewpage.action?pageId=179700571"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de-DE" dirty="0" smtClean="0"/>
              <a:t>Fitness </a:t>
            </a:r>
            <a:r>
              <a:rPr lang="en-GB" dirty="0" smtClean="0"/>
              <a:t>of</a:t>
            </a:r>
            <a:r>
              <a:rPr lang="de-DE" dirty="0" smtClean="0"/>
              <a:t> ECE-R48 </a:t>
            </a:r>
            <a:r>
              <a:rPr lang="en-GB" dirty="0" smtClean="0"/>
              <a:t>for</a:t>
            </a:r>
            <a:r>
              <a:rPr lang="de-DE" dirty="0" smtClean="0"/>
              <a:t> </a:t>
            </a:r>
            <a:r>
              <a:rPr lang="en-GB" dirty="0" smtClean="0"/>
              <a:t>Automated</a:t>
            </a:r>
            <a:r>
              <a:rPr lang="de-DE" dirty="0" smtClean="0"/>
              <a:t> </a:t>
            </a:r>
            <a:r>
              <a:rPr lang="en-GB" dirty="0" smtClean="0"/>
              <a:t>Vehicles</a:t>
            </a:r>
            <a:r>
              <a:rPr lang="de-DE" dirty="0"/>
              <a:t/>
            </a:r>
            <a:br>
              <a:rPr lang="de-DE" dirty="0"/>
            </a:br>
            <a:r>
              <a:rPr lang="de-DE" dirty="0" smtClean="0"/>
              <a:t>Status Report GRE </a:t>
            </a:r>
            <a:r>
              <a:rPr lang="de-DE" dirty="0"/>
              <a:t>TF AVSR</a:t>
            </a:r>
          </a:p>
        </p:txBody>
      </p:sp>
      <p:sp>
        <p:nvSpPr>
          <p:cNvPr id="3" name="Untertitel 2"/>
          <p:cNvSpPr>
            <a:spLocks noGrp="1"/>
          </p:cNvSpPr>
          <p:nvPr>
            <p:ph type="subTitle" idx="1"/>
          </p:nvPr>
        </p:nvSpPr>
        <p:spPr/>
        <p:txBody>
          <a:bodyPr/>
          <a:lstStyle/>
          <a:p>
            <a:r>
              <a:rPr lang="de-DE" dirty="0"/>
              <a:t>Dr. K. Manz, DE – </a:t>
            </a:r>
            <a:r>
              <a:rPr lang="en-GB" dirty="0"/>
              <a:t>Chair</a:t>
            </a:r>
          </a:p>
          <a:p>
            <a:r>
              <a:rPr lang="de-DE" dirty="0"/>
              <a:t>L. Schwenkschuster, GTB - Secretary</a:t>
            </a:r>
          </a:p>
        </p:txBody>
      </p:sp>
      <p:sp>
        <p:nvSpPr>
          <p:cNvPr id="5" name="CasellaDiTesto 3">
            <a:extLst>
              <a:ext uri="{FF2B5EF4-FFF2-40B4-BE49-F238E27FC236}">
                <a16:creationId xmlns="" xmlns:a16="http://schemas.microsoft.com/office/drawing/2014/main" id="{40D1E9DC-0409-4E14-A9B9-CA06E041CB5F}"/>
              </a:ext>
            </a:extLst>
          </p:cNvPr>
          <p:cNvSpPr txBox="1"/>
          <p:nvPr/>
        </p:nvSpPr>
        <p:spPr>
          <a:xfrm>
            <a:off x="10406500" y="5544462"/>
            <a:ext cx="1642740" cy="369332"/>
          </a:xfrm>
          <a:prstGeom prst="rect">
            <a:avLst/>
          </a:prstGeom>
          <a:noFill/>
          <a:ln w="28575">
            <a:solidFill>
              <a:srgbClr val="00B0F0"/>
            </a:solidFill>
          </a:ln>
        </p:spPr>
        <p:txBody>
          <a:bodyPr wrap="square" rtlCol="0">
            <a:spAutoFit/>
          </a:bodyPr>
          <a:lstStyle/>
          <a:p>
            <a:pPr algn="r"/>
            <a:r>
              <a:rPr lang="it-IT" b="1" dirty="0">
                <a:solidFill>
                  <a:srgbClr val="00B0F0"/>
                </a:solidFill>
              </a:rPr>
              <a:t>AVSR</a:t>
            </a:r>
          </a:p>
        </p:txBody>
      </p:sp>
      <p:graphicFrame>
        <p:nvGraphicFramePr>
          <p:cNvPr id="6" name="Tabelle 5"/>
          <p:cNvGraphicFramePr>
            <a:graphicFrameLocks noGrp="1"/>
          </p:cNvGraphicFramePr>
          <p:nvPr>
            <p:extLst>
              <p:ext uri="{D42A27DB-BD31-4B8C-83A1-F6EECF244321}">
                <p14:modId xmlns:p14="http://schemas.microsoft.com/office/powerpoint/2010/main" val="916270363"/>
              </p:ext>
            </p:extLst>
          </p:nvPr>
        </p:nvGraphicFramePr>
        <p:xfrm>
          <a:off x="913477" y="496062"/>
          <a:ext cx="10365047" cy="632460"/>
        </p:xfrm>
        <a:graphic>
          <a:graphicData uri="http://schemas.openxmlformats.org/drawingml/2006/table">
            <a:tbl>
              <a:tblPr firstRow="1" firstCol="1" bandRow="1"/>
              <a:tblGrid>
                <a:gridCol w="3077557">
                  <a:extLst>
                    <a:ext uri="{9D8B030D-6E8A-4147-A177-3AD203B41FA5}">
                      <a16:colId xmlns="" xmlns:a16="http://schemas.microsoft.com/office/drawing/2014/main" val="20000"/>
                    </a:ext>
                  </a:extLst>
                </a:gridCol>
                <a:gridCol w="7287490">
                  <a:extLst>
                    <a:ext uri="{9D8B030D-6E8A-4147-A177-3AD203B41FA5}">
                      <a16:colId xmlns="" xmlns:a16="http://schemas.microsoft.com/office/drawing/2014/main" val="20001"/>
                    </a:ext>
                  </a:extLst>
                </a:gridCol>
              </a:tblGrid>
              <a:tr h="0">
                <a:tc>
                  <a:txBody>
                    <a:bodyPr/>
                    <a:lstStyle/>
                    <a:p>
                      <a:pPr>
                        <a:lnSpc>
                          <a:spcPct val="115000"/>
                        </a:lnSpc>
                        <a:spcAft>
                          <a:spcPts val="0"/>
                        </a:spcAft>
                      </a:pPr>
                      <a:r>
                        <a:rPr lang="en-US" sz="1000" dirty="0">
                          <a:effectLst/>
                          <a:latin typeface="Times New Roman" panose="02020603050405020304" pitchFamily="18" charset="0"/>
                          <a:ea typeface="Times New Roman" panose="02020603050405020304" pitchFamily="18" charset="0"/>
                          <a:cs typeface="Times New Roman" panose="02020603050405020304" pitchFamily="18" charset="0"/>
                        </a:rPr>
                        <a:t>Transmitted by the Chair of the GRE TF “Autonomous Vehicle Signalling Requirements” (AVSR)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5208588" indent="0"/>
                      <a:r>
                        <a:rPr lang="en-US" sz="1000" kern="1200" dirty="0" smtClean="0">
                          <a:solidFill>
                            <a:schemeClr val="tx1"/>
                          </a:solidFill>
                          <a:effectLst/>
                          <a:latin typeface="+mn-lt"/>
                          <a:ea typeface="+mn-ea"/>
                          <a:cs typeface="+mn-cs"/>
                        </a:rPr>
                        <a:t>Informal document </a:t>
                      </a:r>
                      <a:r>
                        <a:rPr lang="en-US" sz="1000" b="1" kern="1200" dirty="0" smtClean="0">
                          <a:solidFill>
                            <a:schemeClr val="tx1"/>
                          </a:solidFill>
                          <a:effectLst/>
                          <a:latin typeface="+mn-lt"/>
                          <a:ea typeface="+mn-ea"/>
                          <a:cs typeface="+mn-cs"/>
                        </a:rPr>
                        <a:t>GRE-89-xx</a:t>
                      </a:r>
                      <a:endParaRPr lang="en-GB" sz="1000" kern="1200" dirty="0" smtClean="0">
                        <a:solidFill>
                          <a:schemeClr val="tx1"/>
                        </a:solidFill>
                        <a:effectLst/>
                        <a:latin typeface="+mn-lt"/>
                        <a:ea typeface="+mn-ea"/>
                        <a:cs typeface="+mn-cs"/>
                      </a:endParaRPr>
                    </a:p>
                    <a:p>
                      <a:pPr marL="5208588" indent="0"/>
                      <a:r>
                        <a:rPr lang="en-US" sz="1000" kern="1200" dirty="0" smtClean="0">
                          <a:solidFill>
                            <a:schemeClr val="tx1"/>
                          </a:solidFill>
                          <a:effectLst/>
                          <a:latin typeface="+mn-lt"/>
                          <a:ea typeface="+mn-ea"/>
                          <a:cs typeface="+mn-cs"/>
                        </a:rPr>
                        <a:t>89</a:t>
                      </a:r>
                      <a:r>
                        <a:rPr lang="en-US" sz="1000" kern="1200" baseline="30000" dirty="0" smtClean="0">
                          <a:solidFill>
                            <a:schemeClr val="tx1"/>
                          </a:solidFill>
                          <a:effectLst/>
                          <a:latin typeface="+mn-lt"/>
                          <a:ea typeface="+mn-ea"/>
                          <a:cs typeface="+mn-cs"/>
                        </a:rPr>
                        <a:t>th</a:t>
                      </a:r>
                      <a:r>
                        <a:rPr lang="en-US" sz="1000" kern="1200" dirty="0" smtClean="0">
                          <a:solidFill>
                            <a:schemeClr val="tx1"/>
                          </a:solidFill>
                          <a:effectLst/>
                          <a:latin typeface="+mn-lt"/>
                          <a:ea typeface="+mn-ea"/>
                          <a:cs typeface="+mn-cs"/>
                        </a:rPr>
                        <a:t> GRE, </a:t>
                      </a:r>
                      <a:r>
                        <a:rPr lang="en-GB" sz="1000" kern="1200" dirty="0" smtClean="0">
                          <a:solidFill>
                            <a:schemeClr val="tx1"/>
                          </a:solidFill>
                          <a:effectLst/>
                          <a:latin typeface="+mn-lt"/>
                          <a:ea typeface="+mn-ea"/>
                          <a:cs typeface="+mn-cs"/>
                        </a:rPr>
                        <a:t>24–27 October 2023</a:t>
                      </a:r>
                      <a:r>
                        <a:rPr lang="en-US" sz="1000" kern="1200" dirty="0" smtClean="0">
                          <a:solidFill>
                            <a:schemeClr val="tx1"/>
                          </a:solidFill>
                          <a:effectLst/>
                          <a:latin typeface="+mn-lt"/>
                          <a:ea typeface="+mn-ea"/>
                          <a:cs typeface="+mn-cs"/>
                        </a:rPr>
                        <a:t>, </a:t>
                      </a:r>
                      <a:endParaRPr lang="en-GB" sz="1000" kern="1200" dirty="0" smtClean="0">
                        <a:solidFill>
                          <a:schemeClr val="tx1"/>
                        </a:solidFill>
                        <a:effectLst/>
                        <a:latin typeface="+mn-lt"/>
                        <a:ea typeface="+mn-ea"/>
                        <a:cs typeface="+mn-cs"/>
                      </a:endParaRPr>
                    </a:p>
                    <a:p>
                      <a:pPr marL="5208588" indent="0"/>
                      <a:r>
                        <a:rPr lang="en-US" sz="1000" b="1" kern="1200" dirty="0" smtClean="0">
                          <a:solidFill>
                            <a:schemeClr val="tx1"/>
                          </a:solidFill>
                          <a:effectLst/>
                          <a:latin typeface="+mn-lt"/>
                          <a:ea typeface="+mn-ea"/>
                          <a:cs typeface="+mn-cs"/>
                        </a:rPr>
                        <a:t> </a:t>
                      </a:r>
                      <a:r>
                        <a:rPr lang="en-GB" sz="1000" b="1" kern="1200" dirty="0" smtClean="0">
                          <a:solidFill>
                            <a:schemeClr val="tx1"/>
                          </a:solidFill>
                          <a:effectLst/>
                          <a:latin typeface="+mn-lt"/>
                          <a:ea typeface="+mn-ea"/>
                          <a:cs typeface="+mn-cs"/>
                        </a:rPr>
                        <a:t>agenda item 6 (a)</a:t>
                      </a:r>
                    </a:p>
                    <a:p>
                      <a:pPr marL="900430" algn="r">
                        <a:lnSpc>
                          <a:spcPct val="115000"/>
                        </a:lnSpc>
                        <a:spcAft>
                          <a:spcPts val="0"/>
                        </a:spcAft>
                      </a:pPr>
                      <a:r>
                        <a:rPr lang="en-US" sz="1000"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 xmlns:a16="http://schemas.microsoft.com/office/drawing/2014/main" val="10000"/>
                  </a:ext>
                </a:extLst>
              </a:tr>
            </a:tbl>
          </a:graphicData>
        </a:graphic>
      </p:graphicFrame>
      <p:sp>
        <p:nvSpPr>
          <p:cNvPr id="4" name="Foliennummernplatzhalter 3"/>
          <p:cNvSpPr>
            <a:spLocks noGrp="1"/>
          </p:cNvSpPr>
          <p:nvPr>
            <p:ph type="sldNum" sz="quarter" idx="12"/>
          </p:nvPr>
        </p:nvSpPr>
        <p:spPr/>
        <p:txBody>
          <a:bodyPr/>
          <a:lstStyle/>
          <a:p>
            <a:fld id="{920A611A-B439-47EC-9AB0-62E646C29293}" type="slidenum">
              <a:rPr lang="de-DE" smtClean="0"/>
              <a:t>1</a:t>
            </a:fld>
            <a:endParaRPr lang="de-DE" dirty="0"/>
          </a:p>
        </p:txBody>
      </p:sp>
    </p:spTree>
    <p:extLst>
      <p:ext uri="{BB962C8B-B14F-4D97-AF65-F5344CB8AC3E}">
        <p14:creationId xmlns:p14="http://schemas.microsoft.com/office/powerpoint/2010/main" val="197410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10</a:t>
            </a:fld>
            <a:endParaRPr lang="de-DE" dirty="0"/>
          </a:p>
        </p:txBody>
      </p:sp>
      <p:sp>
        <p:nvSpPr>
          <p:cNvPr id="4" name="Titel 1"/>
          <p:cNvSpPr txBox="1">
            <a:spLocks/>
          </p:cNvSpPr>
          <p:nvPr/>
        </p:nvSpPr>
        <p:spPr>
          <a:xfrm>
            <a:off x="1097280" y="286603"/>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3600" b="1" dirty="0"/>
              <a:t>Definition Dual Mode Vehicle:</a:t>
            </a:r>
          </a:p>
        </p:txBody>
      </p:sp>
      <p:sp>
        <p:nvSpPr>
          <p:cNvPr id="5" name="Textfeld 4"/>
          <p:cNvSpPr txBox="1"/>
          <p:nvPr/>
        </p:nvSpPr>
        <p:spPr>
          <a:xfrm>
            <a:off x="331305" y="786694"/>
            <a:ext cx="11648660" cy="6771084"/>
          </a:xfrm>
          <a:prstGeom prst="rect">
            <a:avLst/>
          </a:prstGeom>
          <a:noFill/>
        </p:spPr>
        <p:txBody>
          <a:bodyPr wrap="square" rtlCol="0">
            <a:spAutoFit/>
          </a:bodyPr>
          <a:lstStyle/>
          <a:p>
            <a:r>
              <a:rPr lang="en-GB" b="1" dirty="0"/>
              <a:t>‘dual mode vehicles’ means fully automated vehicles with a driver seat designed and constructed:	 </a:t>
            </a:r>
            <a:br>
              <a:rPr lang="en-GB" b="1" dirty="0"/>
            </a:br>
            <a:r>
              <a:rPr lang="en-GB" b="1" dirty="0"/>
              <a:t>(a) to be driven by the driver in the ‘manual driving mode’ and</a:t>
            </a:r>
            <a:br>
              <a:rPr lang="en-GB" b="1" dirty="0"/>
            </a:br>
            <a:r>
              <a:rPr lang="en-GB" b="1" dirty="0"/>
              <a:t>(b) to be driven by the ADS without any driver supervision in the ‘fully automated driving mode’</a:t>
            </a:r>
          </a:p>
          <a:p>
            <a:r>
              <a:rPr lang="en-GB" dirty="0">
                <a:solidFill>
                  <a:srgbClr val="0070C0"/>
                </a:solidFill>
              </a:rPr>
              <a:t>=&gt; </a:t>
            </a:r>
            <a:r>
              <a:rPr lang="en-GB" dirty="0" smtClean="0">
                <a:solidFill>
                  <a:srgbClr val="0070C0"/>
                </a:solidFill>
              </a:rPr>
              <a:t>EU - </a:t>
            </a:r>
            <a:r>
              <a:rPr lang="en-US" dirty="0"/>
              <a:t>see </a:t>
            </a:r>
            <a:r>
              <a:rPr lang="en-US" i="1" dirty="0">
                <a:hlinkClick r:id="rId2"/>
              </a:rPr>
              <a:t>https://eur-lex.europa.eu/legal-content/EN/TXT/PDF/?uri=CELEX:32022R1426</a:t>
            </a:r>
            <a:endParaRPr lang="en-GB" dirty="0"/>
          </a:p>
          <a:p>
            <a:endParaRPr lang="en-GB" b="1" dirty="0" smtClean="0"/>
          </a:p>
          <a:p>
            <a:r>
              <a:rPr lang="en-GB" b="1" dirty="0" smtClean="0"/>
              <a:t>"</a:t>
            </a:r>
            <a:r>
              <a:rPr lang="en-GB" b="1" dirty="0"/>
              <a:t>Dual mode vehicle" means a vehicle where the DDT is capable of being </a:t>
            </a:r>
            <a:r>
              <a:rPr lang="en-GB" b="1" dirty="0" smtClean="0"/>
              <a:t>performed </a:t>
            </a:r>
            <a:r>
              <a:rPr lang="en-GB" b="1" dirty="0"/>
              <a:t>by a driver within the vehicle and by an ADS, but not at the same time</a:t>
            </a:r>
            <a:r>
              <a:rPr lang="en-GB" b="1" dirty="0" smtClean="0"/>
              <a:t>.</a:t>
            </a:r>
            <a:endParaRPr lang="en-GB" dirty="0"/>
          </a:p>
          <a:p>
            <a:r>
              <a:rPr lang="en-GB" dirty="0">
                <a:solidFill>
                  <a:srgbClr val="FF0000"/>
                </a:solidFill>
              </a:rPr>
              <a:t> </a:t>
            </a:r>
            <a:r>
              <a:rPr lang="en-GB" dirty="0">
                <a:solidFill>
                  <a:srgbClr val="0070C0"/>
                </a:solidFill>
              </a:rPr>
              <a:t>=&gt; </a:t>
            </a:r>
            <a:r>
              <a:rPr lang="en-GB" dirty="0" smtClean="0">
                <a:solidFill>
                  <a:srgbClr val="0070C0"/>
                </a:solidFill>
              </a:rPr>
              <a:t>AVSR</a:t>
            </a:r>
          </a:p>
          <a:p>
            <a:endParaRPr lang="en-GB" dirty="0" smtClean="0">
              <a:solidFill>
                <a:srgbClr val="0070C0"/>
              </a:solidFill>
            </a:endParaRPr>
          </a:p>
          <a:p>
            <a:r>
              <a:rPr lang="en-GB" b="1" dirty="0" smtClean="0"/>
              <a:t>Further Ideas in the last TF ADS meeting not jet discussed in TF AVSR!</a:t>
            </a:r>
            <a:endParaRPr lang="en-GB" dirty="0" smtClean="0">
              <a:solidFill>
                <a:srgbClr val="0070C0"/>
              </a:solidFill>
            </a:endParaRPr>
          </a:p>
          <a:p>
            <a:pPr lvl="0" fontAlgn="auto">
              <a:spcBef>
                <a:spcPts val="0"/>
              </a:spcBef>
              <a:spcAft>
                <a:spcPts val="600"/>
              </a:spcAft>
              <a:defRPr/>
            </a:pPr>
            <a:endParaRPr lang="en-GB" sz="500" dirty="0" smtClean="0">
              <a:solidFill>
                <a:prstClr val="black"/>
              </a:solidFill>
            </a:endParaRPr>
          </a:p>
          <a:p>
            <a:pPr fontAlgn="auto">
              <a:spcBef>
                <a:spcPts val="0"/>
              </a:spcBef>
              <a:spcAft>
                <a:spcPts val="600"/>
              </a:spcAft>
              <a:defRPr/>
            </a:pPr>
            <a:r>
              <a:rPr lang="en-US" dirty="0" smtClean="0"/>
              <a:t>“</a:t>
            </a:r>
            <a:r>
              <a:rPr lang="en-US" i="1" dirty="0"/>
              <a:t>Dual-mode vehicle</a:t>
            </a:r>
            <a:r>
              <a:rPr lang="en-US" dirty="0"/>
              <a:t>” means a vehicle which can be driven manually and which are equipped with an Automated Driving System allowing the vehicle to be driven in an automated mode not issuing a [system initiated deactivation to manual driving] requiring an interaction by a driver to take back manual control (e.g. a fallback </a:t>
            </a:r>
            <a:r>
              <a:rPr lang="en-US" dirty="0" smtClean="0"/>
              <a:t>user</a:t>
            </a:r>
          </a:p>
          <a:p>
            <a:pPr fontAlgn="auto">
              <a:spcBef>
                <a:spcPts val="0"/>
              </a:spcBef>
              <a:spcAft>
                <a:spcPts val="600"/>
              </a:spcAft>
              <a:defRPr/>
            </a:pPr>
            <a:r>
              <a:rPr lang="en-GB" dirty="0" smtClean="0">
                <a:solidFill>
                  <a:srgbClr val="0070C0"/>
                </a:solidFill>
              </a:rPr>
              <a:t>=&gt;OICA/CLPA -  </a:t>
            </a:r>
            <a:r>
              <a:rPr lang="en-GB" dirty="0">
                <a:solidFill>
                  <a:srgbClr val="0070C0"/>
                </a:solidFill>
              </a:rPr>
              <a:t>No proposal existing at FRAV/VMAD Integration group, inspired by AV categorization </a:t>
            </a:r>
            <a:r>
              <a:rPr lang="en-GB" dirty="0" smtClean="0">
                <a:solidFill>
                  <a:srgbClr val="0070C0"/>
                </a:solidFill>
              </a:rPr>
              <a:t>proposal</a:t>
            </a:r>
            <a:endParaRPr lang="en-GB" dirty="0">
              <a:solidFill>
                <a:srgbClr val="0070C0"/>
              </a:solidFill>
            </a:endParaRPr>
          </a:p>
          <a:p>
            <a:r>
              <a:rPr lang="en-US" sz="2400" b="1" dirty="0">
                <a:solidFill>
                  <a:srgbClr val="FF0000"/>
                </a:solidFill>
              </a:rPr>
              <a:t>“</a:t>
            </a:r>
            <a:r>
              <a:rPr lang="en-US" sz="2400" b="1" i="1" dirty="0">
                <a:solidFill>
                  <a:srgbClr val="FF0000"/>
                </a:solidFill>
              </a:rPr>
              <a:t>Dual-mode vehicle</a:t>
            </a:r>
            <a:r>
              <a:rPr lang="en-US" sz="2400" b="1" dirty="0">
                <a:solidFill>
                  <a:srgbClr val="FF0000"/>
                </a:solidFill>
              </a:rPr>
              <a:t>” means a vehicle which can be driven manually and which are equipped with an Automated Driving System allowing the vehicle to be driven in an automated </a:t>
            </a:r>
            <a:r>
              <a:rPr lang="en-US" sz="2400" b="1" dirty="0" smtClean="0">
                <a:solidFill>
                  <a:srgbClr val="FF0000"/>
                </a:solidFill>
              </a:rPr>
              <a:t>mode.</a:t>
            </a:r>
          </a:p>
          <a:p>
            <a:r>
              <a:rPr lang="en-GB" dirty="0">
                <a:solidFill>
                  <a:srgbClr val="0070C0"/>
                </a:solidFill>
              </a:rPr>
              <a:t>=&gt; Idea by TF ADS</a:t>
            </a:r>
          </a:p>
          <a:p>
            <a:endParaRPr lang="en-GB" i="1" dirty="0">
              <a:solidFill>
                <a:srgbClr val="FF0000"/>
              </a:solidFill>
            </a:endParaRPr>
          </a:p>
          <a:p>
            <a:endParaRPr lang="de-DE" dirty="0">
              <a:solidFill>
                <a:srgbClr val="0070C0"/>
              </a:solidFill>
            </a:endParaRPr>
          </a:p>
          <a:p>
            <a:endParaRPr lang="en-GB" dirty="0">
              <a:solidFill>
                <a:srgbClr val="0070C0"/>
              </a:solidFill>
            </a:endParaRPr>
          </a:p>
          <a:p>
            <a:endParaRPr lang="en-GB" dirty="0"/>
          </a:p>
        </p:txBody>
      </p:sp>
    </p:spTree>
    <p:extLst>
      <p:ext uri="{BB962C8B-B14F-4D97-AF65-F5344CB8AC3E}">
        <p14:creationId xmlns:p14="http://schemas.microsoft.com/office/powerpoint/2010/main" val="3700465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11</a:t>
            </a:fld>
            <a:endParaRPr lang="de-DE" dirty="0"/>
          </a:p>
        </p:txBody>
      </p:sp>
      <p:sp>
        <p:nvSpPr>
          <p:cNvPr id="3" name="Textfeld 2"/>
          <p:cNvSpPr txBox="1"/>
          <p:nvPr/>
        </p:nvSpPr>
        <p:spPr>
          <a:xfrm>
            <a:off x="119270" y="1351722"/>
            <a:ext cx="11860695" cy="4493538"/>
          </a:xfrm>
          <a:prstGeom prst="rect">
            <a:avLst/>
          </a:prstGeom>
          <a:noFill/>
        </p:spPr>
        <p:txBody>
          <a:bodyPr wrap="square" rtlCol="0">
            <a:spAutoFit/>
          </a:bodyPr>
          <a:lstStyle/>
          <a:p>
            <a:r>
              <a:rPr lang="en-US" sz="2000" i="1" dirty="0"/>
              <a:t>Paragraph 6.2.6.1.1., </a:t>
            </a:r>
            <a:r>
              <a:rPr lang="en-US" sz="2000" dirty="0"/>
              <a:t>amend to read:</a:t>
            </a:r>
            <a:endParaRPr lang="en-GB" sz="2000" dirty="0"/>
          </a:p>
          <a:p>
            <a:r>
              <a:rPr lang="en-GB" sz="2000" dirty="0" smtClean="0"/>
              <a:t>The </a:t>
            </a:r>
            <a:r>
              <a:rPr lang="en-GB" sz="2000" dirty="0"/>
              <a:t>initial downward inclination of the cut‑off of the dipped-beam to be set in the </a:t>
            </a:r>
            <a:r>
              <a:rPr lang="en-GB" sz="2000" dirty="0" err="1"/>
              <a:t>unladen</a:t>
            </a:r>
            <a:r>
              <a:rPr lang="en-GB" sz="2000" dirty="0"/>
              <a:t> vehicle state with one person in the </a:t>
            </a:r>
            <a:r>
              <a:rPr lang="en-GB" sz="2000" strike="sngStrike" dirty="0"/>
              <a:t>driver’s seat</a:t>
            </a:r>
            <a:r>
              <a:rPr lang="en-GB" sz="2000" dirty="0"/>
              <a:t> </a:t>
            </a:r>
            <a:r>
              <a:rPr lang="en-GB" sz="2000" b="1" dirty="0"/>
              <a:t>front seat, nearest to the opposing traffic,</a:t>
            </a:r>
            <a:r>
              <a:rPr lang="en-GB" sz="2000" dirty="0"/>
              <a:t> shall be specified within an accuracy of 0.1 per cent by the manufacturer and indicated in a clearly legible and indelible manner on each vehicle close to either headlamp or the manufacturer's plate by the symbol shown in Annex 7.</a:t>
            </a:r>
            <a:r>
              <a:rPr lang="en-US" sz="2000" dirty="0"/>
              <a:t>”</a:t>
            </a:r>
            <a:endParaRPr lang="en-GB" sz="2000" dirty="0"/>
          </a:p>
          <a:p>
            <a:endParaRPr lang="en-GB" sz="2800" b="1" dirty="0"/>
          </a:p>
          <a:p>
            <a:r>
              <a:rPr lang="en-US" sz="2800" i="1" dirty="0"/>
              <a:t>Add a new</a:t>
            </a:r>
            <a:r>
              <a:rPr lang="en-US" sz="2800" dirty="0"/>
              <a:t> </a:t>
            </a:r>
            <a:r>
              <a:rPr lang="en-US" sz="2800" i="1" dirty="0"/>
              <a:t>Paragraph 6.2.6.1.1.1., </a:t>
            </a:r>
            <a:r>
              <a:rPr lang="en-US" sz="2800" dirty="0"/>
              <a:t>to read</a:t>
            </a:r>
            <a:r>
              <a:rPr lang="en-US" sz="2800" dirty="0" smtClean="0"/>
              <a:t>:</a:t>
            </a:r>
          </a:p>
          <a:p>
            <a:endParaRPr lang="en-GB" sz="2800" dirty="0"/>
          </a:p>
          <a:p>
            <a:r>
              <a:rPr lang="en-GB" sz="2800" b="1" dirty="0" smtClean="0"/>
              <a:t>If </a:t>
            </a:r>
            <a:r>
              <a:rPr lang="en-GB" sz="2800" b="1" dirty="0"/>
              <a:t>the driver's seat does not meet the requirements as defined in paragraph 6.2.6.1.1. due to the design or the operational conditions of the vehicle, the manufacturer shall specify the driver's seat position.”</a:t>
            </a:r>
            <a:endParaRPr lang="en-GB" sz="2800" dirty="0"/>
          </a:p>
          <a:p>
            <a:endParaRPr lang="en-GB" dirty="0"/>
          </a:p>
        </p:txBody>
      </p:sp>
      <p:sp>
        <p:nvSpPr>
          <p:cNvPr id="4" name="Titel 1"/>
          <p:cNvSpPr txBox="1">
            <a:spLocks/>
          </p:cNvSpPr>
          <p:nvPr/>
        </p:nvSpPr>
        <p:spPr>
          <a:xfrm>
            <a:off x="129872" y="0"/>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3600" b="1" dirty="0" smtClean="0"/>
              <a:t>Result to discussion </a:t>
            </a:r>
          </a:p>
          <a:p>
            <a:r>
              <a:rPr lang="en-US" sz="3600" b="1" dirty="0" smtClean="0"/>
              <a:t>Driver seat / Front seat nearest to the opposing traffic</a:t>
            </a:r>
            <a:endParaRPr lang="en-GB" sz="3600" b="1" dirty="0"/>
          </a:p>
        </p:txBody>
      </p:sp>
    </p:spTree>
    <p:extLst>
      <p:ext uri="{BB962C8B-B14F-4D97-AF65-F5344CB8AC3E}">
        <p14:creationId xmlns:p14="http://schemas.microsoft.com/office/powerpoint/2010/main" val="18077885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12</a:t>
            </a:fld>
            <a:endParaRPr lang="de-DE" dirty="0"/>
          </a:p>
        </p:txBody>
      </p:sp>
      <p:sp>
        <p:nvSpPr>
          <p:cNvPr id="3" name="Textfeld 2"/>
          <p:cNvSpPr txBox="1"/>
          <p:nvPr/>
        </p:nvSpPr>
        <p:spPr>
          <a:xfrm>
            <a:off x="742123" y="291548"/>
            <a:ext cx="10402956" cy="5632311"/>
          </a:xfrm>
          <a:prstGeom prst="rect">
            <a:avLst/>
          </a:prstGeom>
          <a:noFill/>
        </p:spPr>
        <p:txBody>
          <a:bodyPr wrap="square" rtlCol="0">
            <a:spAutoFit/>
          </a:bodyPr>
          <a:lstStyle/>
          <a:p>
            <a:r>
              <a:rPr lang="en-US" sz="2400" i="1" dirty="0"/>
              <a:t>Annex 5, </a:t>
            </a:r>
            <a:endParaRPr lang="en-GB" sz="2400" dirty="0"/>
          </a:p>
          <a:p>
            <a:r>
              <a:rPr lang="en-US" sz="2400" dirty="0"/>
              <a:t>"States of loading to be taken into consideration in determining variations in the vertical orientation of the dipped‑beam headlamps</a:t>
            </a:r>
            <a:endParaRPr lang="en-GB" sz="2400" dirty="0"/>
          </a:p>
          <a:p>
            <a:r>
              <a:rPr lang="en-US" sz="2400" b="1" i="1" dirty="0"/>
              <a:t> </a:t>
            </a:r>
            <a:endParaRPr lang="en-GB" sz="2400" dirty="0"/>
          </a:p>
          <a:p>
            <a:r>
              <a:rPr lang="en-US" sz="2400" i="1" dirty="0"/>
              <a:t>Paragraph 2. </a:t>
            </a:r>
            <a:r>
              <a:rPr lang="en-US" sz="2400" dirty="0"/>
              <a:t>amend to read:</a:t>
            </a:r>
            <a:endParaRPr lang="en-GB" sz="2400" dirty="0"/>
          </a:p>
          <a:p>
            <a:pPr marL="457200" indent="-457200">
              <a:buAutoNum type="arabicPeriod" startAt="2"/>
            </a:pPr>
            <a:r>
              <a:rPr lang="en-US" sz="2400" dirty="0" smtClean="0"/>
              <a:t>Loading </a:t>
            </a:r>
            <a:r>
              <a:rPr lang="en-US" sz="2400" dirty="0"/>
              <a:t>conditions for different types of vehicles </a:t>
            </a:r>
            <a:r>
              <a:rPr lang="en-US" sz="2400" dirty="0" smtClean="0"/>
              <a:t>:</a:t>
            </a:r>
          </a:p>
          <a:p>
            <a:pPr marL="457200" indent="-457200">
              <a:buAutoNum type="arabicPeriod" startAt="2"/>
            </a:pPr>
            <a:endParaRPr lang="en-GB" sz="2400" dirty="0"/>
          </a:p>
          <a:p>
            <a:pPr marL="450850"/>
            <a:r>
              <a:rPr lang="en-US" sz="2400" b="1" dirty="0"/>
              <a:t>If the driver’s seat is not located on the front seat nearest to the opposing traffic due to the design or the operational conditions of the vehicle, the manufacturer shall specify the driver's seat position</a:t>
            </a:r>
            <a:r>
              <a:rPr lang="en-US" sz="2400" b="1" dirty="0" smtClean="0"/>
              <a:t>.</a:t>
            </a:r>
          </a:p>
          <a:p>
            <a:pPr marL="450850"/>
            <a:endParaRPr lang="en-GB" sz="2400" dirty="0"/>
          </a:p>
          <a:p>
            <a:pPr marL="450850" lvl="0"/>
            <a:r>
              <a:rPr lang="en-US" sz="2400" b="1" dirty="0"/>
              <a:t>For vehicles designed to travel without occupants the presence of any persons shall be disregarded.</a:t>
            </a:r>
            <a:endParaRPr lang="en-GB" sz="2400" dirty="0"/>
          </a:p>
          <a:p>
            <a:pPr marL="450850"/>
            <a:r>
              <a:rPr lang="en-US" sz="2400" b="1" dirty="0"/>
              <a:t>For vehicles designed to travel with occupants the following loading conditions shall apply:”</a:t>
            </a:r>
            <a:endParaRPr lang="en-GB" sz="2400" dirty="0"/>
          </a:p>
        </p:txBody>
      </p:sp>
    </p:spTree>
    <p:extLst>
      <p:ext uri="{BB962C8B-B14F-4D97-AF65-F5344CB8AC3E}">
        <p14:creationId xmlns:p14="http://schemas.microsoft.com/office/powerpoint/2010/main" val="34879276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13</a:t>
            </a:fld>
            <a:endParaRPr lang="de-DE" dirty="0"/>
          </a:p>
        </p:txBody>
      </p:sp>
      <p:sp>
        <p:nvSpPr>
          <p:cNvPr id="3" name="Textfeld 2"/>
          <p:cNvSpPr txBox="1"/>
          <p:nvPr/>
        </p:nvSpPr>
        <p:spPr>
          <a:xfrm>
            <a:off x="1298713" y="967409"/>
            <a:ext cx="10177670" cy="1077218"/>
          </a:xfrm>
          <a:prstGeom prst="rect">
            <a:avLst/>
          </a:prstGeom>
          <a:noFill/>
        </p:spPr>
        <p:txBody>
          <a:bodyPr wrap="square" rtlCol="0">
            <a:spAutoFit/>
          </a:bodyPr>
          <a:lstStyle/>
          <a:p>
            <a:pPr fontAlgn="auto">
              <a:spcBef>
                <a:spcPts val="0"/>
              </a:spcBef>
              <a:spcAft>
                <a:spcPts val="600"/>
              </a:spcAft>
              <a:defRPr/>
            </a:pPr>
            <a:endParaRPr lang="en-US" dirty="0"/>
          </a:p>
          <a:p>
            <a:pPr fontAlgn="auto">
              <a:spcBef>
                <a:spcPts val="0"/>
              </a:spcBef>
              <a:spcAft>
                <a:spcPts val="600"/>
              </a:spcAft>
              <a:defRPr/>
            </a:pPr>
            <a:endParaRPr lang="de-DE" dirty="0" smtClean="0"/>
          </a:p>
          <a:p>
            <a:pPr fontAlgn="auto">
              <a:spcBef>
                <a:spcPts val="0"/>
              </a:spcBef>
              <a:spcAft>
                <a:spcPts val="600"/>
              </a:spcAft>
              <a:defRPr/>
            </a:pPr>
            <a:endParaRPr lang="en-GB" dirty="0"/>
          </a:p>
        </p:txBody>
      </p:sp>
      <p:sp>
        <p:nvSpPr>
          <p:cNvPr id="5" name="Textfeld 4"/>
          <p:cNvSpPr txBox="1"/>
          <p:nvPr/>
        </p:nvSpPr>
        <p:spPr>
          <a:xfrm>
            <a:off x="821635" y="1126435"/>
            <a:ext cx="10919791" cy="4247317"/>
          </a:xfrm>
          <a:prstGeom prst="rect">
            <a:avLst/>
          </a:prstGeom>
          <a:noFill/>
        </p:spPr>
        <p:txBody>
          <a:bodyPr wrap="square" rtlCol="0">
            <a:spAutoFit/>
          </a:bodyPr>
          <a:lstStyle/>
          <a:p>
            <a:r>
              <a:rPr lang="en-US" i="1" dirty="0" smtClean="0"/>
              <a:t>Add </a:t>
            </a:r>
            <a:r>
              <a:rPr lang="en-US" i="1" dirty="0"/>
              <a:t>a new Paragraph 6.1.7.2.1., to read</a:t>
            </a:r>
            <a:r>
              <a:rPr lang="en-US" i="1" dirty="0" smtClean="0"/>
              <a:t>:</a:t>
            </a:r>
          </a:p>
          <a:p>
            <a:endParaRPr lang="en-GB" dirty="0"/>
          </a:p>
          <a:p>
            <a:pPr marL="901700" indent="-901700"/>
            <a:r>
              <a:rPr lang="en-US" b="1" dirty="0"/>
              <a:t>6.1.7.2.1.	</a:t>
            </a:r>
            <a:r>
              <a:rPr lang="en-US" b="1" dirty="0" smtClean="0"/>
              <a:t> In </a:t>
            </a:r>
            <a:r>
              <a:rPr lang="en-US" b="1" dirty="0"/>
              <a:t>the case that the vehicle is controlled by an ADS, either </a:t>
            </a:r>
            <a:endParaRPr lang="en-GB" dirty="0"/>
          </a:p>
          <a:p>
            <a:pPr marL="1166813" indent="-265113">
              <a:buFontTx/>
              <a:buChar char="-"/>
            </a:pPr>
            <a:r>
              <a:rPr lang="en-GB" b="1" dirty="0" smtClean="0"/>
              <a:t> the </a:t>
            </a:r>
            <a:r>
              <a:rPr lang="en-GB" b="1" dirty="0"/>
              <a:t>control signals being produced by a sensor system </a:t>
            </a:r>
            <a:r>
              <a:rPr lang="en-GB" b="1" strike="sngStrike" dirty="0"/>
              <a:t>which</a:t>
            </a:r>
            <a:r>
              <a:rPr lang="en-GB" b="1" dirty="0"/>
              <a:t> shall be capable, in addition to the </a:t>
            </a:r>
            <a:r>
              <a:rPr lang="en-GB" b="1" dirty="0" smtClean="0"/>
              <a:t>   </a:t>
            </a:r>
          </a:p>
          <a:p>
            <a:pPr marL="1166813" indent="-265113"/>
            <a:r>
              <a:rPr lang="en-GB" b="1" dirty="0" smtClean="0"/>
              <a:t>	Requirements </a:t>
            </a:r>
            <a:r>
              <a:rPr lang="en-GB" b="1" dirty="0"/>
              <a:t>in paragraph </a:t>
            </a:r>
            <a:r>
              <a:rPr lang="en-US" b="1" dirty="0"/>
              <a:t>6.1.7.2., </a:t>
            </a:r>
            <a:r>
              <a:rPr lang="en-GB" b="1" dirty="0"/>
              <a:t>of detecting and reacting to vulnerable road users such as, pedestrians, </a:t>
            </a:r>
            <a:r>
              <a:rPr lang="en-GB" b="1" dirty="0" smtClean="0"/>
              <a:t>unlighted </a:t>
            </a:r>
            <a:r>
              <a:rPr lang="en-GB" b="1" dirty="0"/>
              <a:t>bicycles, horses etc.; </a:t>
            </a:r>
            <a:r>
              <a:rPr lang="en-GB" b="1" dirty="0" smtClean="0"/>
              <a:t>or</a:t>
            </a:r>
          </a:p>
          <a:p>
            <a:endParaRPr lang="en-GB" dirty="0"/>
          </a:p>
          <a:p>
            <a:pPr marL="1166813" indent="-265113">
              <a:buFontTx/>
              <a:buChar char="-"/>
            </a:pPr>
            <a:r>
              <a:rPr lang="en-GB" b="1" dirty="0" smtClean="0"/>
              <a:t>the </a:t>
            </a:r>
            <a:r>
              <a:rPr lang="en-GB" b="1" dirty="0"/>
              <a:t>main-beam headlamps shall be deactivated</a:t>
            </a:r>
            <a:r>
              <a:rPr lang="en-GB" b="1" dirty="0" smtClean="0"/>
              <a:t>.</a:t>
            </a:r>
          </a:p>
          <a:p>
            <a:pPr marL="285750" indent="-285750">
              <a:buFontTx/>
              <a:buChar char="-"/>
            </a:pPr>
            <a:endParaRPr lang="en-GB" dirty="0"/>
          </a:p>
          <a:p>
            <a:r>
              <a:rPr lang="en-US" i="1" dirty="0"/>
              <a:t>Paragraph 6.1.7.3., </a:t>
            </a:r>
            <a:r>
              <a:rPr lang="en-US" dirty="0"/>
              <a:t>amend to read:</a:t>
            </a:r>
            <a:endParaRPr lang="en-GB" dirty="0"/>
          </a:p>
          <a:p>
            <a:pPr marL="1166813" indent="-1166813"/>
            <a:r>
              <a:rPr lang="en-GB" b="1" dirty="0"/>
              <a:t>6.1.7.3.	</a:t>
            </a:r>
            <a:r>
              <a:rPr lang="en-US" b="1" dirty="0"/>
              <a:t>With the exception of an active ADS, </a:t>
            </a:r>
            <a:r>
              <a:rPr lang="en-GB" dirty="0"/>
              <a:t>it shall always be possible to switch the main-beam headlamps ON and OFF manually and to manually switch OFF the automatic control of the main-beam headlamps.</a:t>
            </a:r>
          </a:p>
          <a:p>
            <a:pPr marL="1166813"/>
            <a:r>
              <a:rPr lang="en-GB" dirty="0"/>
              <a:t>Moreover, the switching OFF, of the main-beam headlamps and of their automatic control, shall be by means of a simple and immediate manual operation; the use of sub-menus is not allowed.</a:t>
            </a:r>
          </a:p>
          <a:p>
            <a:endParaRPr lang="en-GB" dirty="0"/>
          </a:p>
        </p:txBody>
      </p:sp>
      <p:sp>
        <p:nvSpPr>
          <p:cNvPr id="6" name="Textfeld 5"/>
          <p:cNvSpPr txBox="1"/>
          <p:nvPr/>
        </p:nvSpPr>
        <p:spPr>
          <a:xfrm>
            <a:off x="821635" y="238539"/>
            <a:ext cx="10204174" cy="369332"/>
          </a:xfrm>
          <a:prstGeom prst="rect">
            <a:avLst/>
          </a:prstGeom>
          <a:noFill/>
        </p:spPr>
        <p:txBody>
          <a:bodyPr wrap="square" rtlCol="0">
            <a:spAutoFit/>
          </a:bodyPr>
          <a:lstStyle/>
          <a:p>
            <a:r>
              <a:rPr lang="en-GB" dirty="0" smtClean="0"/>
              <a:t>Additions with regard Assistance System:</a:t>
            </a:r>
            <a:endParaRPr lang="en-GB" dirty="0"/>
          </a:p>
        </p:txBody>
      </p:sp>
    </p:spTree>
    <p:extLst>
      <p:ext uri="{BB962C8B-B14F-4D97-AF65-F5344CB8AC3E}">
        <p14:creationId xmlns:p14="http://schemas.microsoft.com/office/powerpoint/2010/main" val="1015722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97280" y="623316"/>
            <a:ext cx="10058400" cy="738124"/>
          </a:xfrm>
        </p:spPr>
        <p:txBody>
          <a:bodyPr>
            <a:normAutofit fontScale="90000"/>
          </a:bodyPr>
          <a:lstStyle/>
          <a:p>
            <a:r>
              <a:rPr lang="en-GB" dirty="0">
                <a:latin typeface="+mn-lt"/>
              </a:rPr>
              <a:t/>
            </a:r>
            <a:br>
              <a:rPr lang="en-GB" dirty="0">
                <a:latin typeface="+mn-lt"/>
              </a:rPr>
            </a:br>
            <a:r>
              <a:rPr lang="en-GB" dirty="0">
                <a:latin typeface="+mn-lt"/>
              </a:rPr>
              <a:t>GRE TF AVSR</a:t>
            </a:r>
          </a:p>
        </p:txBody>
      </p:sp>
      <p:sp>
        <p:nvSpPr>
          <p:cNvPr id="13" name="Textfeld 12"/>
          <p:cNvSpPr txBox="1"/>
          <p:nvPr/>
        </p:nvSpPr>
        <p:spPr>
          <a:xfrm>
            <a:off x="1097281" y="2133431"/>
            <a:ext cx="10189556" cy="2215991"/>
          </a:xfrm>
          <a:prstGeom prst="rect">
            <a:avLst/>
          </a:prstGeom>
          <a:noFill/>
        </p:spPr>
        <p:txBody>
          <a:bodyPr wrap="square" rtlCol="0" anchor="t">
            <a:spAutoFit/>
          </a:bodyPr>
          <a:lstStyle/>
          <a:p>
            <a:endParaRPr lang="en-US" i="1" dirty="0"/>
          </a:p>
          <a:p>
            <a:r>
              <a:rPr lang="en-US" sz="6600" i="1" dirty="0"/>
              <a:t>Thank you for your attention!</a:t>
            </a:r>
          </a:p>
          <a:p>
            <a:endParaRPr lang="en-US" i="1" dirty="0"/>
          </a:p>
          <a:p>
            <a:endParaRPr lang="en-US" i="1" dirty="0"/>
          </a:p>
          <a:p>
            <a:endParaRPr lang="en-US" i="1" dirty="0"/>
          </a:p>
        </p:txBody>
      </p:sp>
      <p:sp>
        <p:nvSpPr>
          <p:cNvPr id="3" name="Foliennummernplatzhalter 2"/>
          <p:cNvSpPr>
            <a:spLocks noGrp="1"/>
          </p:cNvSpPr>
          <p:nvPr>
            <p:ph type="sldNum" sz="quarter" idx="12"/>
          </p:nvPr>
        </p:nvSpPr>
        <p:spPr/>
        <p:txBody>
          <a:bodyPr/>
          <a:lstStyle/>
          <a:p>
            <a:fld id="{920A611A-B439-47EC-9AB0-62E646C29293}" type="slidenum">
              <a:rPr lang="de-DE" smtClean="0"/>
              <a:t>14</a:t>
            </a:fld>
            <a:endParaRPr lang="de-DE" dirty="0"/>
          </a:p>
        </p:txBody>
      </p:sp>
    </p:spTree>
    <p:extLst>
      <p:ext uri="{BB962C8B-B14F-4D97-AF65-F5344CB8AC3E}">
        <p14:creationId xmlns:p14="http://schemas.microsoft.com/office/powerpoint/2010/main" val="3143132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2</a:t>
            </a:fld>
            <a:endParaRPr lang="de-DE" dirty="0"/>
          </a:p>
        </p:txBody>
      </p:sp>
      <p:sp>
        <p:nvSpPr>
          <p:cNvPr id="4" name="Textfeld 3"/>
          <p:cNvSpPr txBox="1"/>
          <p:nvPr/>
        </p:nvSpPr>
        <p:spPr>
          <a:xfrm>
            <a:off x="357810" y="1390780"/>
            <a:ext cx="11834190" cy="4154984"/>
          </a:xfrm>
          <a:prstGeom prst="rect">
            <a:avLst/>
          </a:prstGeom>
          <a:noFill/>
        </p:spPr>
        <p:txBody>
          <a:bodyPr wrap="square" rtlCol="0">
            <a:spAutoFit/>
          </a:bodyPr>
          <a:lstStyle/>
          <a:p>
            <a:r>
              <a:rPr lang="de-DE" sz="4400" dirty="0"/>
              <a:t>The </a:t>
            </a:r>
            <a:r>
              <a:rPr lang="en-GB" sz="4400" dirty="0" smtClean="0"/>
              <a:t>goals</a:t>
            </a:r>
            <a:r>
              <a:rPr lang="de-DE" sz="4400" dirty="0" smtClean="0"/>
              <a:t> </a:t>
            </a:r>
            <a:r>
              <a:rPr lang="en-GB" sz="4400" dirty="0" smtClean="0"/>
              <a:t>are</a:t>
            </a:r>
            <a:r>
              <a:rPr lang="de-DE" sz="4400" dirty="0" smtClean="0"/>
              <a:t>:</a:t>
            </a:r>
          </a:p>
          <a:p>
            <a:r>
              <a:rPr lang="de-DE" sz="4400" dirty="0" smtClean="0"/>
              <a:t>-	</a:t>
            </a:r>
            <a:r>
              <a:rPr lang="en-GB" sz="4400" dirty="0" smtClean="0"/>
              <a:t>To amend R48 in the direction to be applicable to 	non automated  and automated vehicles;</a:t>
            </a:r>
          </a:p>
          <a:p>
            <a:r>
              <a:rPr lang="en-GB" sz="4400" dirty="0" smtClean="0"/>
              <a:t>-	To define the corresponding device to the driver;</a:t>
            </a:r>
          </a:p>
          <a:p>
            <a:r>
              <a:rPr lang="en-GB" sz="4400" dirty="0" smtClean="0"/>
              <a:t>-	to get a common language and a common 	understanding for the necessary definitions</a:t>
            </a:r>
            <a:r>
              <a:rPr lang="de-DE" sz="4400" dirty="0" smtClean="0"/>
              <a:t>;</a:t>
            </a:r>
            <a:endParaRPr lang="en-GB" sz="4400" dirty="0"/>
          </a:p>
        </p:txBody>
      </p:sp>
      <p:sp>
        <p:nvSpPr>
          <p:cNvPr id="3" name="Textfeld 2"/>
          <p:cNvSpPr txBox="1"/>
          <p:nvPr/>
        </p:nvSpPr>
        <p:spPr>
          <a:xfrm>
            <a:off x="371762" y="489647"/>
            <a:ext cx="11237494" cy="707886"/>
          </a:xfrm>
          <a:prstGeom prst="rect">
            <a:avLst/>
          </a:prstGeom>
          <a:noFill/>
        </p:spPr>
        <p:txBody>
          <a:bodyPr wrap="square" rtlCol="0">
            <a:spAutoFit/>
          </a:bodyPr>
          <a:lstStyle/>
          <a:p>
            <a:r>
              <a:rPr lang="en-GB" sz="4000" dirty="0" smtClean="0"/>
              <a:t>Preliminary</a:t>
            </a:r>
            <a:r>
              <a:rPr lang="de-DE" sz="4000" dirty="0" smtClean="0"/>
              <a:t> </a:t>
            </a:r>
            <a:r>
              <a:rPr lang="en-GB" sz="4000" dirty="0" smtClean="0"/>
              <a:t>Remarks</a:t>
            </a:r>
            <a:r>
              <a:rPr lang="de-DE" sz="4000" dirty="0" smtClean="0"/>
              <a:t>:</a:t>
            </a:r>
            <a:endParaRPr lang="en-GB" sz="4000" dirty="0"/>
          </a:p>
        </p:txBody>
      </p:sp>
    </p:spTree>
    <p:extLst>
      <p:ext uri="{BB962C8B-B14F-4D97-AF65-F5344CB8AC3E}">
        <p14:creationId xmlns:p14="http://schemas.microsoft.com/office/powerpoint/2010/main" val="2522189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3</a:t>
            </a:fld>
            <a:endParaRPr lang="de-DE" dirty="0"/>
          </a:p>
        </p:txBody>
      </p:sp>
      <p:sp>
        <p:nvSpPr>
          <p:cNvPr id="3" name="Textfeld 2"/>
          <p:cNvSpPr txBox="1"/>
          <p:nvPr/>
        </p:nvSpPr>
        <p:spPr>
          <a:xfrm>
            <a:off x="848139" y="1497496"/>
            <a:ext cx="10774018" cy="2554545"/>
          </a:xfrm>
          <a:prstGeom prst="rect">
            <a:avLst/>
          </a:prstGeom>
          <a:noFill/>
        </p:spPr>
        <p:txBody>
          <a:bodyPr wrap="square" rtlCol="0">
            <a:spAutoFit/>
          </a:bodyPr>
          <a:lstStyle/>
          <a:p>
            <a:r>
              <a:rPr lang="en-GB" sz="3200" dirty="0" smtClean="0"/>
              <a:t>With regard to the definitions, TF AVSR cooperates with </a:t>
            </a:r>
          </a:p>
          <a:p>
            <a:endParaRPr lang="de-DE" sz="3200" dirty="0" smtClean="0"/>
          </a:p>
          <a:p>
            <a:r>
              <a:rPr lang="de-DE" sz="3200" b="1" dirty="0" smtClean="0"/>
              <a:t>GRVA, </a:t>
            </a:r>
          </a:p>
          <a:p>
            <a:r>
              <a:rPr lang="de-DE" sz="3200" b="1" dirty="0" smtClean="0"/>
              <a:t>FRAV, </a:t>
            </a:r>
          </a:p>
          <a:p>
            <a:r>
              <a:rPr lang="en-GB" sz="3200" b="1" dirty="0" smtClean="0"/>
              <a:t>TF ADS - </a:t>
            </a:r>
            <a:r>
              <a:rPr lang="en-GB" sz="2800" b="1" dirty="0" smtClean="0">
                <a:hlinkClick r:id="rId2"/>
              </a:rPr>
              <a:t>Task </a:t>
            </a:r>
            <a:r>
              <a:rPr lang="en-GB" sz="2800" b="1" dirty="0">
                <a:hlinkClick r:id="rId2"/>
              </a:rPr>
              <a:t>Force on fitness for ADS of GRVA Regulations and </a:t>
            </a:r>
            <a:r>
              <a:rPr lang="en-GB" sz="2800" b="1" dirty="0" smtClean="0">
                <a:hlinkClick r:id="rId2"/>
              </a:rPr>
              <a:t>GTRs</a:t>
            </a:r>
            <a:endParaRPr lang="en-GB" sz="2800" dirty="0"/>
          </a:p>
        </p:txBody>
      </p:sp>
    </p:spTree>
    <p:extLst>
      <p:ext uri="{BB962C8B-B14F-4D97-AF65-F5344CB8AC3E}">
        <p14:creationId xmlns:p14="http://schemas.microsoft.com/office/powerpoint/2010/main" val="2025349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4</a:t>
            </a:fld>
            <a:endParaRPr lang="de-DE" dirty="0"/>
          </a:p>
        </p:txBody>
      </p:sp>
      <p:sp>
        <p:nvSpPr>
          <p:cNvPr id="3" name="Textfeld 2"/>
          <p:cNvSpPr txBox="1"/>
          <p:nvPr/>
        </p:nvSpPr>
        <p:spPr>
          <a:xfrm>
            <a:off x="993913" y="1868557"/>
            <a:ext cx="9369287" cy="4555093"/>
          </a:xfrm>
          <a:prstGeom prst="rect">
            <a:avLst/>
          </a:prstGeom>
          <a:noFill/>
        </p:spPr>
        <p:txBody>
          <a:bodyPr wrap="square" rtlCol="0">
            <a:spAutoFit/>
          </a:bodyPr>
          <a:lstStyle/>
          <a:p>
            <a:r>
              <a:rPr lang="en-GB" sz="2800" dirty="0" smtClean="0"/>
              <a:t>There is now agreement that the dynamic driving task will performed in:</a:t>
            </a:r>
          </a:p>
          <a:p>
            <a:endParaRPr lang="en-GB" sz="2800" dirty="0" smtClean="0"/>
          </a:p>
          <a:p>
            <a:pPr marL="285750" indent="-285750">
              <a:buFontTx/>
              <a:buChar char="-"/>
            </a:pPr>
            <a:r>
              <a:rPr lang="en-GB" sz="2800" dirty="0" smtClean="0"/>
              <a:t>The manual driven vehicle by the driver;</a:t>
            </a:r>
          </a:p>
          <a:p>
            <a:pPr marL="285750" indent="-285750">
              <a:buFontTx/>
              <a:buChar char="-"/>
            </a:pPr>
            <a:r>
              <a:rPr lang="en-GB" sz="2800" dirty="0" smtClean="0"/>
              <a:t>The automated vehicle by the automated driving system  the ADS</a:t>
            </a:r>
          </a:p>
          <a:p>
            <a:endParaRPr lang="en-GB" sz="2800" dirty="0" smtClean="0"/>
          </a:p>
          <a:p>
            <a:r>
              <a:rPr lang="en-GB" sz="2800" dirty="0" smtClean="0"/>
              <a:t>With the following </a:t>
            </a:r>
            <a:r>
              <a:rPr lang="en-GB" sz="2800" dirty="0" err="1" smtClean="0"/>
              <a:t>defintions</a:t>
            </a:r>
            <a:r>
              <a:rPr lang="en-GB" sz="2800" dirty="0" smtClean="0"/>
              <a:t>:</a:t>
            </a:r>
          </a:p>
          <a:p>
            <a:r>
              <a:rPr lang="de-DE" sz="2400" dirty="0" smtClean="0"/>
              <a:t> </a:t>
            </a:r>
          </a:p>
          <a:p>
            <a:endParaRPr lang="de-DE" sz="2400" dirty="0"/>
          </a:p>
          <a:p>
            <a:r>
              <a:rPr lang="de-DE" dirty="0" smtClean="0"/>
              <a:t> </a:t>
            </a:r>
            <a:endParaRPr lang="en-GB" dirty="0"/>
          </a:p>
        </p:txBody>
      </p:sp>
    </p:spTree>
    <p:extLst>
      <p:ext uri="{BB962C8B-B14F-4D97-AF65-F5344CB8AC3E}">
        <p14:creationId xmlns:p14="http://schemas.microsoft.com/office/powerpoint/2010/main" val="4285794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5</a:t>
            </a:fld>
            <a:endParaRPr lang="de-DE" dirty="0"/>
          </a:p>
        </p:txBody>
      </p:sp>
      <p:sp>
        <p:nvSpPr>
          <p:cNvPr id="3" name="Titel 1"/>
          <p:cNvSpPr txBox="1">
            <a:spLocks/>
          </p:cNvSpPr>
          <p:nvPr/>
        </p:nvSpPr>
        <p:spPr>
          <a:xfrm>
            <a:off x="622854" y="104102"/>
            <a:ext cx="10546080" cy="738124"/>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3600" b="1" dirty="0" smtClean="0">
                <a:latin typeface="+mn-lt"/>
              </a:rPr>
              <a:t>There are now signs of agreement between  AVSR/GRVA/FRAV/VMAD/Integration Group</a:t>
            </a:r>
            <a:endParaRPr lang="en-GB" sz="3600" dirty="0">
              <a:latin typeface="+mn-lt"/>
            </a:endParaRPr>
          </a:p>
        </p:txBody>
      </p:sp>
      <p:sp>
        <p:nvSpPr>
          <p:cNvPr id="4" name="Textfeld 3"/>
          <p:cNvSpPr txBox="1"/>
          <p:nvPr/>
        </p:nvSpPr>
        <p:spPr>
          <a:xfrm>
            <a:off x="181913" y="1121847"/>
            <a:ext cx="11242430" cy="6186309"/>
          </a:xfrm>
          <a:prstGeom prst="rect">
            <a:avLst/>
          </a:prstGeom>
          <a:noFill/>
        </p:spPr>
        <p:txBody>
          <a:bodyPr wrap="square" rtlCol="0" anchor="ctr">
            <a:spAutoFit/>
          </a:bodyPr>
          <a:lstStyle/>
          <a:p>
            <a:pPr marL="449263"/>
            <a:r>
              <a:rPr lang="en-GB" sz="2400" b="1" i="1" dirty="0" smtClean="0"/>
              <a:t>“Dynamic </a:t>
            </a:r>
            <a:r>
              <a:rPr lang="en-GB" sz="2400" b="1" i="1" dirty="0"/>
              <a:t>Driving Task (DDT)” </a:t>
            </a:r>
            <a:r>
              <a:rPr lang="en-GB" sz="2400" dirty="0"/>
              <a:t>means the real-time operational and tactical functions required to operate the vehicle in on-road traffic</a:t>
            </a:r>
            <a:r>
              <a:rPr lang="en-GB" sz="2400" dirty="0" smtClean="0"/>
              <a:t>.</a:t>
            </a:r>
          </a:p>
          <a:p>
            <a:pPr marL="449263"/>
            <a:r>
              <a:rPr lang="en-GB" sz="2400" dirty="0">
                <a:solidFill>
                  <a:srgbClr val="0070C0"/>
                </a:solidFill>
              </a:rPr>
              <a:t>=&gt; FRAV/VMAD Integration </a:t>
            </a:r>
            <a:r>
              <a:rPr lang="en-GB" sz="2400" dirty="0" smtClean="0">
                <a:solidFill>
                  <a:srgbClr val="0070C0"/>
                </a:solidFill>
              </a:rPr>
              <a:t>group</a:t>
            </a:r>
            <a:endParaRPr lang="en-GB" sz="2400" dirty="0">
              <a:solidFill>
                <a:srgbClr val="FF0000"/>
              </a:solidFill>
            </a:endParaRPr>
          </a:p>
          <a:p>
            <a:pPr marL="449263"/>
            <a:endParaRPr lang="en-GB" sz="2400" dirty="0"/>
          </a:p>
          <a:p>
            <a:pPr marL="449263" indent="-449263"/>
            <a:r>
              <a:rPr lang="en-GB" sz="2400" dirty="0">
                <a:solidFill>
                  <a:srgbClr val="FF0000"/>
                </a:solidFill>
              </a:rPr>
              <a:t>	</a:t>
            </a:r>
            <a:r>
              <a:rPr lang="en-GB" sz="2400" b="1" i="1" dirty="0" smtClean="0"/>
              <a:t>“Automated </a:t>
            </a:r>
            <a:r>
              <a:rPr lang="en-GB" sz="2400" b="1" i="1" dirty="0"/>
              <a:t>Driving System (ADS)”</a:t>
            </a:r>
            <a:r>
              <a:rPr lang="en-GB" sz="2400" b="1" dirty="0"/>
              <a:t> </a:t>
            </a:r>
            <a:r>
              <a:rPr lang="en-GB" sz="2400" dirty="0"/>
              <a:t>means the hardware and software that are collectively capable of performing the entire DDT on a sustained </a:t>
            </a:r>
            <a:r>
              <a:rPr lang="en-GB" sz="2400" dirty="0" smtClean="0"/>
              <a:t>basis.  </a:t>
            </a:r>
          </a:p>
          <a:p>
            <a:pPr marL="449263" indent="-449263"/>
            <a:r>
              <a:rPr lang="en-GB" sz="2400" dirty="0" smtClean="0">
                <a:solidFill>
                  <a:srgbClr val="0070C0"/>
                </a:solidFill>
              </a:rPr>
              <a:t>	=&gt; </a:t>
            </a:r>
            <a:r>
              <a:rPr lang="en-GB" sz="2400" dirty="0">
                <a:solidFill>
                  <a:srgbClr val="0070C0"/>
                </a:solidFill>
              </a:rPr>
              <a:t>FRAV/VMAD Integration group</a:t>
            </a:r>
          </a:p>
          <a:p>
            <a:pPr marL="449263" indent="-449263"/>
            <a:endParaRPr lang="en-GB" sz="2400" strike="sngStrike" dirty="0" smtClean="0">
              <a:solidFill>
                <a:srgbClr val="FF0000"/>
              </a:solidFill>
            </a:endParaRPr>
          </a:p>
          <a:p>
            <a:pPr marL="449263" indent="-449263"/>
            <a:r>
              <a:rPr lang="en-GB" sz="2400" b="1" i="1" dirty="0" smtClean="0">
                <a:solidFill>
                  <a:srgbClr val="FF0000"/>
                </a:solidFill>
              </a:rPr>
              <a:t>	“</a:t>
            </a:r>
            <a:r>
              <a:rPr lang="en-GB" sz="2400" b="1" i="1" dirty="0">
                <a:solidFill>
                  <a:srgbClr val="FF0000"/>
                </a:solidFill>
              </a:rPr>
              <a:t>Driver”</a:t>
            </a:r>
            <a:r>
              <a:rPr lang="en-GB" sz="2400" b="1" dirty="0">
                <a:solidFill>
                  <a:srgbClr val="FF0000"/>
                </a:solidFill>
              </a:rPr>
              <a:t> </a:t>
            </a:r>
            <a:r>
              <a:rPr lang="en-GB" sz="2400" dirty="0">
                <a:solidFill>
                  <a:srgbClr val="FF0000"/>
                </a:solidFill>
              </a:rPr>
              <a:t>means a human being who performs in real time part or all of the </a:t>
            </a:r>
            <a:r>
              <a:rPr lang="en-GB" sz="2400" dirty="0" smtClean="0">
                <a:solidFill>
                  <a:srgbClr val="FF0000"/>
                </a:solidFill>
              </a:rPr>
              <a:t>DDT</a:t>
            </a:r>
          </a:p>
          <a:p>
            <a:pPr marL="449263" indent="-449263"/>
            <a:r>
              <a:rPr lang="en-GB" sz="2400" dirty="0">
                <a:solidFill>
                  <a:srgbClr val="FF0000"/>
                </a:solidFill>
              </a:rPr>
              <a:t>	</a:t>
            </a:r>
            <a:r>
              <a:rPr lang="en-GB" sz="2400" dirty="0" smtClean="0">
                <a:solidFill>
                  <a:srgbClr val="FF0000"/>
                </a:solidFill>
              </a:rPr>
              <a:t> </a:t>
            </a:r>
            <a:r>
              <a:rPr lang="en-GB" sz="2400" dirty="0">
                <a:solidFill>
                  <a:srgbClr val="0070C0"/>
                </a:solidFill>
              </a:rPr>
              <a:t>=&gt; </a:t>
            </a:r>
            <a:r>
              <a:rPr lang="en-GB" sz="2400" dirty="0" smtClean="0">
                <a:solidFill>
                  <a:srgbClr val="0070C0"/>
                </a:solidFill>
              </a:rPr>
              <a:t>FRAV</a:t>
            </a:r>
          </a:p>
          <a:p>
            <a:pPr marL="449263" indent="-449263"/>
            <a:endParaRPr lang="en-GB" sz="2400" dirty="0" smtClean="0">
              <a:solidFill>
                <a:srgbClr val="0070C0"/>
              </a:solidFill>
            </a:endParaRPr>
          </a:p>
          <a:p>
            <a:pPr marL="449263" indent="-449263"/>
            <a:r>
              <a:rPr lang="en-GB" sz="2400" dirty="0">
                <a:solidFill>
                  <a:srgbClr val="0070C0"/>
                </a:solidFill>
              </a:rPr>
              <a:t>	</a:t>
            </a:r>
            <a:r>
              <a:rPr lang="en-GB" sz="2400" dirty="0" smtClean="0">
                <a:solidFill>
                  <a:srgbClr val="0070C0"/>
                </a:solidFill>
              </a:rPr>
              <a:t> </a:t>
            </a:r>
            <a:r>
              <a:rPr lang="en-GB" sz="2400" b="1" i="1" dirty="0" smtClean="0">
                <a:solidFill>
                  <a:srgbClr val="FF0000"/>
                </a:solidFill>
              </a:rPr>
              <a:t>“</a:t>
            </a:r>
            <a:r>
              <a:rPr lang="en-GB" sz="2400" b="1" i="1" dirty="0">
                <a:solidFill>
                  <a:srgbClr val="FF0000"/>
                </a:solidFill>
              </a:rPr>
              <a:t>Driver”</a:t>
            </a:r>
            <a:r>
              <a:rPr lang="en-GB" sz="2400" b="1" dirty="0">
                <a:solidFill>
                  <a:srgbClr val="FF0000"/>
                </a:solidFill>
              </a:rPr>
              <a:t> </a:t>
            </a:r>
            <a:r>
              <a:rPr lang="en-GB" sz="2400" dirty="0">
                <a:solidFill>
                  <a:srgbClr val="FF0000"/>
                </a:solidFill>
              </a:rPr>
              <a:t>means a human being who performs in real time part or all of the DDT </a:t>
            </a:r>
            <a:r>
              <a:rPr lang="en-GB" sz="2400" b="1" i="1" dirty="0">
                <a:solidFill>
                  <a:srgbClr val="FF0000"/>
                </a:solidFill>
              </a:rPr>
              <a:t>and/or DDT </a:t>
            </a:r>
            <a:r>
              <a:rPr lang="en-GB" sz="2400" b="1" i="1" dirty="0" err="1">
                <a:solidFill>
                  <a:srgbClr val="FF0000"/>
                </a:solidFill>
              </a:rPr>
              <a:t>fallback</a:t>
            </a:r>
            <a:r>
              <a:rPr lang="en-GB" sz="2400" b="1" i="1" dirty="0">
                <a:solidFill>
                  <a:srgbClr val="FF0000"/>
                </a:solidFill>
              </a:rPr>
              <a:t> for a particular vehicle. .</a:t>
            </a:r>
            <a:endParaRPr lang="en-GB" sz="2400" dirty="0" smtClean="0">
              <a:solidFill>
                <a:srgbClr val="0070C0"/>
              </a:solidFill>
            </a:endParaRPr>
          </a:p>
          <a:p>
            <a:pPr marL="449263" indent="-449263">
              <a:buFont typeface="Symbol"/>
              <a:buChar char="Þ"/>
            </a:pPr>
            <a:r>
              <a:rPr lang="en-GB" sz="2400" dirty="0" smtClean="0">
                <a:solidFill>
                  <a:srgbClr val="0070C0"/>
                </a:solidFill>
              </a:rPr>
              <a:t>=&gt;  </a:t>
            </a:r>
            <a:r>
              <a:rPr lang="en-GB" sz="2400" dirty="0">
                <a:solidFill>
                  <a:srgbClr val="0070C0"/>
                </a:solidFill>
              </a:rPr>
              <a:t>Integration group</a:t>
            </a:r>
          </a:p>
          <a:p>
            <a:pPr marL="449263" indent="-449263"/>
            <a:endParaRPr lang="en-GB" sz="2400" strike="sngStrike" dirty="0">
              <a:solidFill>
                <a:srgbClr val="FF0000"/>
              </a:solidFill>
            </a:endParaRPr>
          </a:p>
          <a:p>
            <a:r>
              <a:rPr lang="en-GB" b="1" i="1" dirty="0" smtClean="0"/>
              <a:t>	</a:t>
            </a:r>
            <a:endParaRPr lang="de-DE" dirty="0"/>
          </a:p>
          <a:p>
            <a:endParaRPr lang="en-GB" dirty="0"/>
          </a:p>
        </p:txBody>
      </p:sp>
    </p:spTree>
    <p:extLst>
      <p:ext uri="{BB962C8B-B14F-4D97-AF65-F5344CB8AC3E}">
        <p14:creationId xmlns:p14="http://schemas.microsoft.com/office/powerpoint/2010/main" val="2939148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6</a:t>
            </a:fld>
            <a:endParaRPr lang="de-DE" dirty="0"/>
          </a:p>
        </p:txBody>
      </p:sp>
      <p:sp>
        <p:nvSpPr>
          <p:cNvPr id="3" name="Textfeld 2"/>
          <p:cNvSpPr txBox="1"/>
          <p:nvPr/>
        </p:nvSpPr>
        <p:spPr>
          <a:xfrm>
            <a:off x="500524" y="1641741"/>
            <a:ext cx="11265877" cy="2677656"/>
          </a:xfrm>
          <a:prstGeom prst="rect">
            <a:avLst/>
          </a:prstGeom>
          <a:noFill/>
        </p:spPr>
        <p:txBody>
          <a:bodyPr wrap="square" rtlCol="0">
            <a:spAutoFit/>
          </a:bodyPr>
          <a:lstStyle/>
          <a:p>
            <a:r>
              <a:rPr lang="en-GB" b="1" i="1" dirty="0" smtClean="0"/>
              <a:t>	</a:t>
            </a:r>
            <a:r>
              <a:rPr lang="en-GB" sz="2400" b="1" i="1" dirty="0" smtClean="0"/>
              <a:t>“</a:t>
            </a:r>
            <a:r>
              <a:rPr lang="en-GB" sz="2400" b="1" i="1" dirty="0"/>
              <a:t>ADS vehicle”</a:t>
            </a:r>
            <a:r>
              <a:rPr lang="en-GB" sz="2400" dirty="0"/>
              <a:t> means a vehicle equipped with an ADS.</a:t>
            </a:r>
          </a:p>
          <a:p>
            <a:pPr marL="539750" indent="-93663"/>
            <a:endParaRPr lang="de-DE" sz="2400" dirty="0" smtClean="0"/>
          </a:p>
          <a:p>
            <a:pPr marL="539750" indent="-93663"/>
            <a:endParaRPr lang="de-DE" sz="2400" dirty="0"/>
          </a:p>
          <a:p>
            <a:pPr marL="539750" indent="-93663"/>
            <a:r>
              <a:rPr lang="en-GB" sz="2400" i="1" dirty="0" smtClean="0"/>
              <a:t>With an alternative version of AVSR</a:t>
            </a:r>
          </a:p>
          <a:p>
            <a:pPr marL="539750" indent="-93663"/>
            <a:endParaRPr lang="de-DE" sz="2400" dirty="0"/>
          </a:p>
          <a:p>
            <a:pPr marL="539750" indent="-93663"/>
            <a:endParaRPr lang="de-DE" sz="2400" dirty="0" smtClean="0"/>
          </a:p>
          <a:p>
            <a:pPr marL="539750" indent="-93663"/>
            <a:r>
              <a:rPr lang="en-GB" sz="2400" b="1" i="1" dirty="0"/>
              <a:t>“ADS vehicle” </a:t>
            </a:r>
            <a:r>
              <a:rPr lang="en-GB" sz="2400" b="1" dirty="0"/>
              <a:t>means a vehicle where the DDT will be performed by an ADS only</a:t>
            </a:r>
            <a:r>
              <a:rPr lang="en-GB" sz="2400" b="1" dirty="0" smtClean="0"/>
              <a:t>.</a:t>
            </a:r>
            <a:endParaRPr lang="de-DE" sz="2400" dirty="0"/>
          </a:p>
        </p:txBody>
      </p:sp>
      <p:sp>
        <p:nvSpPr>
          <p:cNvPr id="4" name="Titel 1"/>
          <p:cNvSpPr txBox="1">
            <a:spLocks/>
          </p:cNvSpPr>
          <p:nvPr/>
        </p:nvSpPr>
        <p:spPr>
          <a:xfrm>
            <a:off x="609602" y="607685"/>
            <a:ext cx="10546080" cy="738124"/>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endParaRPr lang="en-GB" sz="3600" dirty="0">
              <a:latin typeface="+mn-lt"/>
            </a:endParaRPr>
          </a:p>
        </p:txBody>
      </p:sp>
      <p:sp>
        <p:nvSpPr>
          <p:cNvPr id="5" name="Titel 1"/>
          <p:cNvSpPr txBox="1">
            <a:spLocks/>
          </p:cNvSpPr>
          <p:nvPr/>
        </p:nvSpPr>
        <p:spPr>
          <a:xfrm>
            <a:off x="609602" y="238623"/>
            <a:ext cx="10546080" cy="738124"/>
          </a:xfrm>
          <a:prstGeom prst="rect">
            <a:avLst/>
          </a:prstGeom>
        </p:spPr>
        <p:txBody>
          <a:bodyP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3600" b="1" dirty="0" smtClean="0">
                <a:latin typeface="+mn-lt"/>
              </a:rPr>
              <a:t>There are now signs of agreement between  AVSR/GRVA/FRAV/VMAD/Integration Group</a:t>
            </a:r>
            <a:endParaRPr lang="en-GB" sz="3600" dirty="0">
              <a:latin typeface="+mn-lt"/>
            </a:endParaRPr>
          </a:p>
        </p:txBody>
      </p:sp>
    </p:spTree>
    <p:extLst>
      <p:ext uri="{BB962C8B-B14F-4D97-AF65-F5344CB8AC3E}">
        <p14:creationId xmlns:p14="http://schemas.microsoft.com/office/powerpoint/2010/main" val="3824846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7</a:t>
            </a:fld>
            <a:endParaRPr lang="de-DE" dirty="0"/>
          </a:p>
        </p:txBody>
      </p:sp>
      <p:sp>
        <p:nvSpPr>
          <p:cNvPr id="3" name="Textfeld 2"/>
          <p:cNvSpPr txBox="1"/>
          <p:nvPr/>
        </p:nvSpPr>
        <p:spPr>
          <a:xfrm>
            <a:off x="1431234" y="1921566"/>
            <a:ext cx="8759687" cy="3170099"/>
          </a:xfrm>
          <a:prstGeom prst="rect">
            <a:avLst/>
          </a:prstGeom>
          <a:noFill/>
        </p:spPr>
        <p:txBody>
          <a:bodyPr wrap="square" rtlCol="0">
            <a:spAutoFit/>
          </a:bodyPr>
          <a:lstStyle/>
          <a:p>
            <a:r>
              <a:rPr lang="en-GB" sz="4000" b="1" dirty="0" smtClean="0"/>
              <a:t>In addition with necessary definitions, the open questions are definitions for </a:t>
            </a:r>
          </a:p>
          <a:p>
            <a:r>
              <a:rPr lang="en-GB" sz="4000" b="1" dirty="0" smtClean="0"/>
              <a:t>MDV </a:t>
            </a:r>
            <a:endParaRPr lang="en-GB" sz="4000" b="1" dirty="0" smtClean="0"/>
          </a:p>
          <a:p>
            <a:r>
              <a:rPr lang="de-DE" sz="4000" b="1" dirty="0" smtClean="0"/>
              <a:t>Assistance System</a:t>
            </a:r>
            <a:endParaRPr lang="en-GB" sz="4000" b="1" dirty="0" smtClean="0"/>
          </a:p>
          <a:p>
            <a:r>
              <a:rPr lang="en-GB" sz="4000" b="1" dirty="0" smtClean="0"/>
              <a:t>and Dual Mode Vehicles</a:t>
            </a:r>
            <a:endParaRPr lang="en-GB" sz="4000" b="1" dirty="0"/>
          </a:p>
        </p:txBody>
      </p:sp>
    </p:spTree>
    <p:extLst>
      <p:ext uri="{BB962C8B-B14F-4D97-AF65-F5344CB8AC3E}">
        <p14:creationId xmlns:p14="http://schemas.microsoft.com/office/powerpoint/2010/main" val="2967566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8</a:t>
            </a:fld>
            <a:endParaRPr lang="de-DE" dirty="0"/>
          </a:p>
        </p:txBody>
      </p:sp>
      <p:sp>
        <p:nvSpPr>
          <p:cNvPr id="4" name="Titel 1"/>
          <p:cNvSpPr txBox="1">
            <a:spLocks/>
          </p:cNvSpPr>
          <p:nvPr/>
        </p:nvSpPr>
        <p:spPr>
          <a:xfrm>
            <a:off x="1033669" y="167333"/>
            <a:ext cx="10058400" cy="1450757"/>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3600" b="1" dirty="0"/>
              <a:t>Definition MDV:</a:t>
            </a:r>
          </a:p>
        </p:txBody>
      </p:sp>
      <p:sp>
        <p:nvSpPr>
          <p:cNvPr id="5" name="Textfeld 12"/>
          <p:cNvSpPr txBox="1"/>
          <p:nvPr/>
        </p:nvSpPr>
        <p:spPr>
          <a:xfrm>
            <a:off x="679938" y="1618090"/>
            <a:ext cx="11207262" cy="4247317"/>
          </a:xfrm>
          <a:prstGeom prst="rect">
            <a:avLst/>
          </a:prstGeom>
          <a:noFill/>
        </p:spPr>
        <p:txBody>
          <a:bodyPr wrap="square" rtlCol="0" anchor="ct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1" dirty="0"/>
              <a:t>	</a:t>
            </a:r>
            <a:r>
              <a:rPr lang="en-US" sz="2400" b="1" i="1" dirty="0" smtClean="0"/>
              <a:t>“Manually </a:t>
            </a:r>
            <a:r>
              <a:rPr lang="en-US" sz="2400" b="1" i="1" dirty="0"/>
              <a:t>Driven Vehicle (MDV)” </a:t>
            </a:r>
            <a:r>
              <a:rPr lang="en-US" sz="2400" b="1" dirty="0"/>
              <a:t>means a vehicle where a driver within the </a:t>
            </a:r>
            <a:r>
              <a:rPr lang="en-US" sz="2400" b="1" dirty="0" smtClean="0"/>
              <a:t>vehicle</a:t>
            </a:r>
          </a:p>
          <a:p>
            <a:r>
              <a:rPr lang="en-US" sz="2400" b="1" dirty="0" smtClean="0"/>
              <a:t> 	is </a:t>
            </a:r>
            <a:r>
              <a:rPr lang="en-GB" sz="2400" b="1" dirty="0"/>
              <a:t>performing the </a:t>
            </a:r>
            <a:r>
              <a:rPr lang="en-GB" sz="2400" b="1" dirty="0" smtClean="0"/>
              <a:t>	entire </a:t>
            </a:r>
            <a:r>
              <a:rPr lang="en-GB" sz="2400" b="1" dirty="0"/>
              <a:t>DDT</a:t>
            </a:r>
            <a:r>
              <a:rPr lang="en-US" sz="2400" b="1" dirty="0"/>
              <a:t>.</a:t>
            </a:r>
            <a:r>
              <a:rPr lang="en-US" sz="2400" dirty="0"/>
              <a:t> </a:t>
            </a:r>
            <a:endParaRPr lang="en-GB" sz="2400" dirty="0"/>
          </a:p>
          <a:p>
            <a:r>
              <a:rPr lang="en-GB" sz="2400" dirty="0">
                <a:solidFill>
                  <a:srgbClr val="FF0000"/>
                </a:solidFill>
              </a:rPr>
              <a:t> </a:t>
            </a:r>
            <a:r>
              <a:rPr lang="en-GB" sz="2400" dirty="0" smtClean="0">
                <a:solidFill>
                  <a:srgbClr val="FF0000"/>
                </a:solidFill>
              </a:rPr>
              <a:t>	</a:t>
            </a:r>
            <a:r>
              <a:rPr lang="en-GB" sz="2400" dirty="0" smtClean="0">
                <a:solidFill>
                  <a:srgbClr val="0070C0"/>
                </a:solidFill>
              </a:rPr>
              <a:t>=&gt; AVSR</a:t>
            </a:r>
            <a:endParaRPr lang="en-GB" sz="2400" dirty="0">
              <a:solidFill>
                <a:srgbClr val="0070C0"/>
              </a:solidFill>
            </a:endParaRPr>
          </a:p>
          <a:p>
            <a:endParaRPr lang="en-GB" sz="2400" dirty="0" smtClean="0"/>
          </a:p>
          <a:p>
            <a:endParaRPr lang="de-DE" sz="2400" dirty="0"/>
          </a:p>
          <a:p>
            <a:r>
              <a:rPr lang="en-US" sz="2400" b="1" i="1" dirty="0" smtClean="0"/>
              <a:t>	</a:t>
            </a:r>
            <a:r>
              <a:rPr lang="en-US" sz="2400" b="1" i="1" dirty="0" smtClean="0">
                <a:solidFill>
                  <a:srgbClr val="FF0000"/>
                </a:solidFill>
              </a:rPr>
              <a:t>“</a:t>
            </a:r>
            <a:r>
              <a:rPr lang="en-US" sz="2400" b="1" i="1" dirty="0">
                <a:solidFill>
                  <a:srgbClr val="FF0000"/>
                </a:solidFill>
              </a:rPr>
              <a:t>Manually Driven Vehicle (MDV)” means a </a:t>
            </a:r>
            <a:r>
              <a:rPr lang="en-US" sz="2400" b="1" i="1" dirty="0" smtClean="0">
                <a:solidFill>
                  <a:srgbClr val="FF0000"/>
                </a:solidFill>
              </a:rPr>
              <a:t>vehicle which is not an ADS vehicle.</a:t>
            </a:r>
          </a:p>
          <a:p>
            <a:r>
              <a:rPr lang="en-GB" sz="2400" dirty="0">
                <a:solidFill>
                  <a:srgbClr val="FF0000"/>
                </a:solidFill>
              </a:rPr>
              <a:t> </a:t>
            </a:r>
            <a:r>
              <a:rPr lang="en-GB" sz="2400" dirty="0" smtClean="0">
                <a:solidFill>
                  <a:srgbClr val="FF0000"/>
                </a:solidFill>
              </a:rPr>
              <a:t>	</a:t>
            </a:r>
            <a:r>
              <a:rPr lang="en-GB" sz="2400" dirty="0" smtClean="0">
                <a:solidFill>
                  <a:srgbClr val="0070C0"/>
                </a:solidFill>
              </a:rPr>
              <a:t>=&gt; Idea by TF ADS</a:t>
            </a:r>
            <a:endParaRPr lang="en-GB" sz="2400" dirty="0">
              <a:solidFill>
                <a:srgbClr val="0070C0"/>
              </a:solidFill>
            </a:endParaRPr>
          </a:p>
          <a:p>
            <a:endParaRPr lang="en-GB" sz="2400" i="1" dirty="0" smtClean="0">
              <a:solidFill>
                <a:srgbClr val="FF0000"/>
              </a:solidFill>
            </a:endParaRPr>
          </a:p>
          <a:p>
            <a:endParaRPr lang="en-GB" sz="2400" dirty="0"/>
          </a:p>
          <a:p>
            <a:endParaRPr lang="en-GB" b="1" dirty="0" smtClean="0"/>
          </a:p>
          <a:p>
            <a:r>
              <a:rPr lang="en-US" b="1" dirty="0"/>
              <a:t>	</a:t>
            </a:r>
            <a:endParaRPr lang="de-DE" b="1" dirty="0"/>
          </a:p>
          <a:p>
            <a:pPr marL="360363" indent="-360363"/>
            <a:endParaRPr lang="en-GB" b="1" u="sng" dirty="0"/>
          </a:p>
        </p:txBody>
      </p:sp>
    </p:spTree>
    <p:extLst>
      <p:ext uri="{BB962C8B-B14F-4D97-AF65-F5344CB8AC3E}">
        <p14:creationId xmlns:p14="http://schemas.microsoft.com/office/powerpoint/2010/main" val="2829370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12"/>
          </p:nvPr>
        </p:nvSpPr>
        <p:spPr/>
        <p:txBody>
          <a:bodyPr/>
          <a:lstStyle/>
          <a:p>
            <a:fld id="{920A611A-B439-47EC-9AB0-62E646C29293}" type="slidenum">
              <a:rPr lang="de-DE" smtClean="0"/>
              <a:t>9</a:t>
            </a:fld>
            <a:endParaRPr lang="de-DE" dirty="0"/>
          </a:p>
        </p:txBody>
      </p:sp>
      <p:sp>
        <p:nvSpPr>
          <p:cNvPr id="4" name="Titel 1"/>
          <p:cNvSpPr txBox="1">
            <a:spLocks/>
          </p:cNvSpPr>
          <p:nvPr/>
        </p:nvSpPr>
        <p:spPr>
          <a:xfrm>
            <a:off x="1096963" y="623888"/>
            <a:ext cx="10058400" cy="738187"/>
          </a:xfrm>
          <a:prstGeom prst="rect">
            <a:avLst/>
          </a:prstGeom>
        </p:spPr>
        <p:txBody>
          <a:bodyPr>
            <a:normAutofit fontScale="70000" lnSpcReduction="2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4400" b="1" dirty="0" smtClean="0">
                <a:latin typeface="+mn-lt"/>
              </a:rPr>
              <a:t>In Addition Necessary Definitions:</a:t>
            </a:r>
          </a:p>
          <a:p>
            <a:r>
              <a:rPr lang="en-GB" sz="4400" b="1" dirty="0" smtClean="0">
                <a:latin typeface="+mn-lt"/>
              </a:rPr>
              <a:t>(Idea in the last TF AVSR meeting not jet discussed in TF AVSR</a:t>
            </a:r>
            <a:r>
              <a:rPr lang="de-DE" sz="4400" b="1" dirty="0" smtClean="0">
                <a:latin typeface="+mn-lt"/>
              </a:rPr>
              <a:t>!)</a:t>
            </a:r>
            <a:endParaRPr lang="en-GB" sz="2200" dirty="0">
              <a:latin typeface="+mn-lt"/>
            </a:endParaRPr>
          </a:p>
        </p:txBody>
      </p:sp>
      <p:sp>
        <p:nvSpPr>
          <p:cNvPr id="5" name="Textfeld 4"/>
          <p:cNvSpPr txBox="1"/>
          <p:nvPr/>
        </p:nvSpPr>
        <p:spPr>
          <a:xfrm>
            <a:off x="861389" y="1547605"/>
            <a:ext cx="9369287" cy="4801314"/>
          </a:xfrm>
          <a:prstGeom prst="rect">
            <a:avLst/>
          </a:prstGeom>
          <a:noFill/>
        </p:spPr>
        <p:txBody>
          <a:bodyPr wrap="square" rtlCol="0">
            <a:spAutoFit/>
          </a:bodyPr>
          <a:lstStyle/>
          <a:p>
            <a:r>
              <a:rPr lang="en-GB" sz="2400" b="1" i="1" dirty="0" smtClean="0"/>
              <a:t>“ Assistance Systems (AS)”</a:t>
            </a:r>
            <a:r>
              <a:rPr lang="en-GB" sz="2400" b="1" dirty="0" smtClean="0"/>
              <a:t> – </a:t>
            </a:r>
            <a:r>
              <a:rPr lang="en-GB" sz="2400" b="1" strike="sngStrike" dirty="0" smtClean="0"/>
              <a:t>means for the purposes of this Regulation</a:t>
            </a:r>
            <a:r>
              <a:rPr lang="en-GB" sz="2400" b="1" dirty="0" smtClean="0"/>
              <a:t>, the hardware and software collectively capable of assisting a human driver of performing the entire DDT on a sustained basis, which require the human driver to permanently monitor the environment and vehicle/system performance.	</a:t>
            </a:r>
          </a:p>
          <a:p>
            <a:r>
              <a:rPr lang="en-GB" sz="2400" dirty="0" smtClean="0">
                <a:solidFill>
                  <a:srgbClr val="00B0F0"/>
                </a:solidFill>
              </a:rPr>
              <a:t>=&gt; Shortcut  of a definition to </a:t>
            </a:r>
            <a:r>
              <a:rPr lang="en-GB" sz="2400" i="1" dirty="0" smtClean="0">
                <a:solidFill>
                  <a:srgbClr val="00B0F0"/>
                </a:solidFill>
              </a:rPr>
              <a:t>“Dynamic Control Assistance Systems (DCAS)”</a:t>
            </a:r>
            <a:r>
              <a:rPr lang="en-GB" sz="2400" dirty="0" smtClean="0">
                <a:solidFill>
                  <a:srgbClr val="00B0F0"/>
                </a:solidFill>
              </a:rPr>
              <a:t>  in document ADAS-08-05 (Netherlands)</a:t>
            </a:r>
            <a:endParaRPr lang="en-GB" sz="2400" b="1" dirty="0" smtClean="0">
              <a:solidFill>
                <a:srgbClr val="00B0F0"/>
              </a:solidFill>
            </a:endParaRPr>
          </a:p>
          <a:p>
            <a:endParaRPr lang="en-GB" sz="2400" b="1" dirty="0" smtClean="0"/>
          </a:p>
          <a:p>
            <a:r>
              <a:rPr lang="en-GB" sz="2400" b="1" i="1" dirty="0" smtClean="0"/>
              <a:t>But may be with a paragraph 5. xx in the general requirements:</a:t>
            </a:r>
          </a:p>
          <a:p>
            <a:endParaRPr lang="en-GB" sz="2400" b="1" dirty="0" smtClean="0"/>
          </a:p>
          <a:p>
            <a:r>
              <a:rPr lang="en-GB" sz="2400" b="1" dirty="0" smtClean="0"/>
              <a:t>5. xx. 	Any </a:t>
            </a:r>
            <a:r>
              <a:rPr lang="en-GB" sz="2400" b="1" dirty="0" smtClean="0"/>
              <a:t>automatic functionality is to be seen as an </a:t>
            </a:r>
            <a:r>
              <a:rPr lang="en-GB" sz="2400" b="1" i="1" dirty="0" smtClean="0"/>
              <a:t>Assistance </a:t>
            </a:r>
            <a:r>
              <a:rPr lang="en-GB" sz="2400" b="1" i="1" dirty="0" smtClean="0"/>
              <a:t>				Systems </a:t>
            </a:r>
            <a:r>
              <a:rPr lang="en-GB" sz="2400" b="1" i="1" dirty="0" smtClean="0"/>
              <a:t>(AS)</a:t>
            </a:r>
            <a:r>
              <a:rPr lang="en-GB" sz="2400" b="1" dirty="0" smtClean="0"/>
              <a:t>  as long as an ADS is not active.</a:t>
            </a:r>
            <a:endParaRPr lang="en-GB" sz="2400" dirty="0" smtClean="0"/>
          </a:p>
          <a:p>
            <a:endParaRPr lang="en-GB" dirty="0"/>
          </a:p>
        </p:txBody>
      </p:sp>
    </p:spTree>
    <p:extLst>
      <p:ext uri="{BB962C8B-B14F-4D97-AF65-F5344CB8AC3E}">
        <p14:creationId xmlns:p14="http://schemas.microsoft.com/office/powerpoint/2010/main" val="317726226"/>
      </p:ext>
    </p:extLst>
  </p:cSld>
  <p:clrMapOvr>
    <a:masterClrMapping/>
  </p:clrMapOvr>
</p:sld>
</file>

<file path=ppt/theme/theme1.xml><?xml version="1.0" encoding="utf-8"?>
<a:theme xmlns:a="http://schemas.openxmlformats.org/drawingml/2006/main" name="Rückblick">
  <a:themeElements>
    <a:clrScheme name="Rückblic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1_Rückblick">
  <a:themeElements>
    <a:clrScheme name="Rückblick">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ückblick">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ückblick">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7" ma:contentTypeDescription="Create a new document." ma:contentTypeScope="" ma:versionID="3dda9090b5883dd13a17919601bc9337">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ded5af2ee258f7c0b7926b0cd9be3d49"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C2C6BFE-0CF5-4D2D-8A58-FF09247FCB25}">
  <ds:schemaRefs>
    <ds:schemaRef ds:uri="http://schemas.microsoft.com/sharepoint/v3/contenttype/forms"/>
  </ds:schemaRefs>
</ds:datastoreItem>
</file>

<file path=customXml/itemProps2.xml><?xml version="1.0" encoding="utf-8"?>
<ds:datastoreItem xmlns:ds="http://schemas.openxmlformats.org/officeDocument/2006/customXml" ds:itemID="{6DA9EF04-627A-4028-9FD9-141A35FC14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TM02900769[[fn=Rückblick]]</Template>
  <TotalTime>0</TotalTime>
  <Words>492</Words>
  <Application>Microsoft Office PowerPoint</Application>
  <PresentationFormat>Benutzerdefiniert</PresentationFormat>
  <Paragraphs>138</Paragraphs>
  <Slides>14</Slides>
  <Notes>0</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14</vt:i4>
      </vt:variant>
    </vt:vector>
  </HeadingPairs>
  <TitlesOfParts>
    <vt:vector size="21" baseType="lpstr">
      <vt:lpstr>Arial</vt:lpstr>
      <vt:lpstr>Calibri Light</vt:lpstr>
      <vt:lpstr>Calibri</vt:lpstr>
      <vt:lpstr>Symbol</vt:lpstr>
      <vt:lpstr>Times New Roman</vt:lpstr>
      <vt:lpstr>Rückblick</vt:lpstr>
      <vt:lpstr>1_Rückblick</vt:lpstr>
      <vt:lpstr>Fitness of ECE-R48 for Automated Vehicles Status Report GRE TF AVSR</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GRE TF AVSR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report, 27. Mar 2019</dc:title>
  <dc:subject>GRE TF Autonomous Vehicles Signalling Requirements (AVSR)</dc:subject>
  <dc:creator>Dr. K. Manz / L. Schwenkschuster</dc:creator>
  <cp:lastModifiedBy>Karl Manz</cp:lastModifiedBy>
  <cp:revision>204</cp:revision>
  <cp:lastPrinted>2023-03-17T10:28:06Z</cp:lastPrinted>
  <dcterms:created xsi:type="dcterms:W3CDTF">2018-05-09T09:15:54Z</dcterms:created>
  <dcterms:modified xsi:type="dcterms:W3CDTF">2023-11-28T13:52:24Z</dcterms:modified>
</cp:coreProperties>
</file>