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9_E471B8FF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4" r:id="rId9"/>
    <p:sldId id="265" r:id="rId10"/>
    <p:sldId id="261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7967D23-6C14-CC05-9394-90E1629FE537}" name="Boersma, Jan Sybren" initials="JB" userId="S::BOERSMAJ@rdw.nl::3f2800dd-6a72-4608-8e57-322d542001d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9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omments/modernComment_109_E471B8FF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7CF151D-30F3-4205-B8F9-AF43620C5290}" authorId="{07967D23-6C14-CC05-9394-90E1629FE537}" created="2023-11-20T09:57:24.093">
    <pc:sldMkLst xmlns:pc="http://schemas.microsoft.com/office/powerpoint/2013/main/command">
      <pc:docMk/>
      <pc:sldMk cId="3832658175" sldId="265"/>
    </pc:sldMkLst>
    <p188:txBody>
      <a:bodyPr/>
      <a:lstStyle/>
      <a:p>
        <a:r>
          <a:rPr lang="en-GB"/>
          <a:t>For GRBP the difference between with and without passengers is not very relevant.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DDFA9A-5C4D-3C55-31A1-2C8E8D5E84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65CA095-2466-2F29-32FB-0B5EF88B8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253D25E-360B-8C7C-F330-1344CDC61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20840FC-9872-1B8B-65AE-374DF7DFF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0C6D2727-AE35-0BAA-4BBA-7111E48E3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815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17A0E6C-78AD-4FEF-6DF2-555E14337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7303002-FA2B-44DD-D120-5E79E63299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768BD36-2D13-04D6-B70C-012BB78C2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7D435D3-1457-2B7A-493E-F52D0D7EE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89CB729-9B11-E1C2-3D5E-A32B1DFAE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343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C33BF8B6-95B5-5DE6-2CD3-630D082BD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63048FC4-3670-CDAE-549A-12DA6AC5E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75B939D-6ED1-82C9-F3C6-F37793024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7DEB335-0358-4F82-F322-BA3B55E17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7DBD4EF-D4D5-C0BB-BDC1-3BBE45A30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576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B9718D-44C5-0612-C539-B4D0A999E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7AE487A-F0CC-63A3-4046-CD9A5A717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68B21E5-9DEC-C6BD-0E84-C8AA3F53B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98C55B6-B37F-E69F-3174-27F73D20A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4BC2B52-38C5-B079-1132-1142B0D91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744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AEDECB-1054-CF90-FFB3-FF56CFBAB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B0CFE4D-C5E7-FBB0-61A9-AD19AE295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5161FEF-2031-03E9-A216-8F8EDD060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6DD7379-FCB4-88D0-EBBB-4EF03F0CD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D675A3-8451-6D4D-3D73-3DF26BDEB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05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DA609C-2EEF-2AC3-D08B-8986B41DC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55239C0-E340-5E55-9B5A-AA01319E72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EFBFD973-D631-5C23-4AE6-41E20FF56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4C7034E-5CEA-FE3A-81B0-34BF5A6C56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ACCA629-D16D-C8A4-A128-9F89FC61A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AE2A856-E8ED-2A80-4AE9-7ED5711F5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745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55F8D9-2A01-7D1C-A511-1CFFDD7E4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532D6C0-0F92-D7D3-07EF-B01D15AE9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C45A8FB-5C19-B195-8A8A-AEF170CFBC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BB0B592-BC8F-150B-4426-C8ED7EDC51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D2680AA-C95A-4D34-6BDE-C033C0F2C1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DB3FD8D-24E0-F732-80CB-9AB361440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310B7E66-E99D-08CE-B596-CF7B513E4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23CC632-EA31-C473-A424-12B5CACEC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762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B90B7C-E3A4-3AAE-920D-96761C3C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916740BF-BC37-3FE8-F299-E07CE9B4F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9104EF2-E118-A6F7-1AFE-BCA94AE8C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551026FA-710E-5B83-7F26-305F0950F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153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41D40D7-AB9C-8017-5B9F-0DB2955B2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D8C4C8FE-301F-8776-056A-DCA78B9DB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D5BD161-0DDC-C26E-BE25-44F21CDD1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1433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AD091D-14A9-1184-7DB9-1EBF191A70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CE12085-42ED-6558-D5AC-C44FDA736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761FE322-E97C-C2DE-7C40-37381E8FFC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2BA6CDE-67E8-87F1-2EBA-55F2B6EDB1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C83FE1-55E1-9A1E-7BBA-20456F2CB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2623113-8787-6DAA-C5E6-78D785443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026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0D2FAC-54F4-E690-EC63-62E0A3427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4D609F5-095E-9417-1193-A9E7FE3B56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E9450B-8D0D-71A6-64C7-BAE756EB5D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45BF91DA-6538-FDAB-1511-C98CFF1DF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F5E9F4D-65E7-1A99-2F8A-C2EA93E29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8DE8644-9DAA-7070-83CD-010EFD4E4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860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58F79A71-A398-8CED-F049-B1B2A4DDC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GB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DEAE891-A1C6-343A-AA31-3C2F7398C8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GB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4AFB13-9086-EAEC-FAC4-E167DCBFD8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461AD-F57F-437A-9397-B273F7B373FD}" type="datetimeFigureOut">
              <a:rPr lang="en-GB" smtClean="0"/>
              <a:t>20/11/2023</a:t>
            </a:fld>
            <a:endParaRPr lang="en-GB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07BECD9-9A11-4DB7-93A4-C96CCB934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C008EE4-A375-5831-25FE-44B5F2EA02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C74FA-E3EE-4D8E-A0D4-AF2B18C51F6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860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9_E471B8FF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0C6D11-CDE2-188B-9A83-CBD5B39F2F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R28/51/138</a:t>
            </a:r>
            <a:br>
              <a:rPr lang="en-GB" dirty="0"/>
            </a:br>
            <a:endParaRPr lang="en-GB" dirty="0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19A75F2-4F39-9889-0C98-D7B02243B7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TF AVRS </a:t>
            </a:r>
          </a:p>
          <a:p>
            <a:r>
              <a:rPr lang="en-GB" dirty="0"/>
              <a:t>Amendments to serve AVs in GRBP regulations</a:t>
            </a:r>
          </a:p>
        </p:txBody>
      </p:sp>
    </p:spTree>
    <p:extLst>
      <p:ext uri="{BB962C8B-B14F-4D97-AF65-F5344CB8AC3E}">
        <p14:creationId xmlns:p14="http://schemas.microsoft.com/office/powerpoint/2010/main" val="1149414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8FB9C1-5156-7256-9A09-F2F96C384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AA8342B-05F8-C824-CB7C-7F0193C5E7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854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51A50-2469-2F35-09E3-48005C4653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A5BB43B-CBE0-500B-90AE-495ED9624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b="1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Proposal on the approach of assessment of regulations and draft proposals for AVs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assessment of the regulation will consider to main elements (with subs):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lvl="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Check of the definitions and usage of wording in the regulation </a:t>
            </a:r>
            <a:endParaRPr lang="nl-NL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lvl="1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typical example is “driver” vs “user” or AV; driving vs motion</a:t>
            </a:r>
            <a:endParaRPr lang="nl-NL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  <a:buFont typeface="+mj-lt"/>
              <a:buAutoNum type="arabicPeriod" startAt="2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annex with details for testing the AVs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Assumptions for the annex (could be use-case, intended use)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 Method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>
              <a:spcBef>
                <a:spcPts val="300"/>
              </a:spcBef>
              <a:spcAft>
                <a:spcPts val="300"/>
              </a:spcAft>
              <a:buFont typeface="+mj-lt"/>
              <a:buAutoNum type="alphaLcPeriod"/>
            </a:pPr>
            <a:r>
              <a:rPr lang="en-GB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Exemptions</a:t>
            </a:r>
            <a:endParaRPr lang="nl-NL" sz="1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The group will start with an early draft for further internal improvement.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Refrain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from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changes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US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requirements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Proposals will be challenged, and feedback is used for improvement. It is anticipated that this will also result in necessary steps backwards.</a:t>
            </a: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We expect slow progress due to complexity of the subject.</a:t>
            </a: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For discussion with the GRVA-FADS: 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n-GB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D</a:t>
            </a:r>
            <a:r>
              <a:rPr lang="en-GB" sz="1800" dirty="0">
                <a:effectLst/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evelop a resolution</a:t>
            </a:r>
          </a:p>
          <a:p>
            <a:pPr marL="342900" indent="-342900">
              <a:spcBef>
                <a:spcPts val="300"/>
              </a:spcBef>
              <a:spcAft>
                <a:spcPts val="300"/>
              </a:spcAft>
              <a:buAutoNum type="arabicPeriod"/>
            </a:pPr>
            <a:r>
              <a:rPr lang="en-GB" sz="1800" dirty="0">
                <a:latin typeface="Arial" panose="020B0604020202020204" pitchFamily="34" charset="0"/>
                <a:ea typeface="SimSun" panose="02010600030101010101" pitchFamily="2" charset="-122"/>
                <a:cs typeface="Arial" panose="020B0604020202020204" pitchFamily="34" charset="0"/>
              </a:rPr>
              <a:t>Have this resolution limited to GRBP regulations</a:t>
            </a:r>
            <a:endParaRPr lang="en-GB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en-GB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 marL="0" indent="0">
              <a:spcBef>
                <a:spcPts val="300"/>
              </a:spcBef>
              <a:spcAft>
                <a:spcPts val="300"/>
              </a:spcAft>
              <a:buNone/>
            </a:pPr>
            <a:endParaRPr lang="nl-NL" sz="1800" dirty="0">
              <a:effectLst/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990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C0A075-B289-78BE-5280-CBBB274C2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12005"/>
          </a:xfrm>
        </p:spPr>
        <p:txBody>
          <a:bodyPr/>
          <a:lstStyle/>
          <a:p>
            <a:r>
              <a:rPr lang="en-GB" dirty="0"/>
              <a:t>Definitions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BD2EBB-134E-C5B7-B43F-7D7F8D9574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Preferred vocabulary:</a:t>
            </a:r>
          </a:p>
          <a:p>
            <a:r>
              <a:rPr lang="en-GB" dirty="0"/>
              <a:t>“operation”, “be operated” can replace “driving”</a:t>
            </a:r>
          </a:p>
          <a:p>
            <a:r>
              <a:rPr lang="en-GB" dirty="0"/>
              <a:t>“user”, “actuator” can replace “driver”</a:t>
            </a:r>
          </a:p>
          <a:p>
            <a:r>
              <a:rPr lang="en-GB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24585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67644-78F7-4E99-1468-2A3138A1E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Main part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0FC88-D3B8-2D92-5341-076C0219E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Refrain from changing requirements but revise any definitions or wordings that’re indicating the need for a driver to be involved.</a:t>
            </a:r>
          </a:p>
          <a:p>
            <a:pPr marL="0" indent="0">
              <a:buNone/>
            </a:pPr>
            <a:r>
              <a:rPr lang="en-US" dirty="0"/>
              <a:t>Revise the text with regards to defined use-cases/vehicle subcategories, if necessary.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06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E54929-9213-F683-FEA5-4BBFC248C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Assumptions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2128FD6-9BB7-F97E-9F47-4388A2E77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Prepare structure for new generic annex</a:t>
            </a:r>
          </a:p>
          <a:p>
            <a:pPr marL="914400" lvl="1" indent="-457200">
              <a:buAutoNum type="alphaLcPeriod"/>
            </a:pPr>
            <a:r>
              <a:rPr lang="en-US" dirty="0"/>
              <a:t>New definitions needed – e.g. “use-case”, </a:t>
            </a:r>
          </a:p>
          <a:p>
            <a:pPr marL="914400" lvl="1" indent="-457200">
              <a:buAutoNum type="alphaLcPeriod"/>
            </a:pPr>
            <a:r>
              <a:rPr lang="en-US" dirty="0"/>
              <a:t>New sub categories – N/M of various levels of autonomous driving</a:t>
            </a:r>
          </a:p>
          <a:p>
            <a:pPr marL="914400" lvl="1" indent="-457200">
              <a:buAutoNum type="alphaLcPeriod"/>
            </a:pPr>
            <a:r>
              <a:rPr lang="en-US" dirty="0"/>
              <a:t>Exempted use-cases or sub categories</a:t>
            </a:r>
          </a:p>
          <a:p>
            <a:pPr marL="0" indent="0">
              <a:buNone/>
            </a:pPr>
            <a:r>
              <a:rPr lang="en-GB" sz="2000" dirty="0"/>
              <a:t>Question: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Is it necessary to actively define the exemptions?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- if test conditions cannot be met this (M1 &lt; 50kph)</a:t>
            </a:r>
          </a:p>
          <a:p>
            <a:pPr marL="0" indent="0">
              <a:buNone/>
            </a:pPr>
            <a:endParaRPr lang="en-GB" sz="1800" dirty="0"/>
          </a:p>
          <a:p>
            <a:pPr marL="0" indent="0">
              <a:buNone/>
            </a:pPr>
            <a:r>
              <a:rPr lang="en-GB" dirty="0"/>
              <a:t>Example of an assumption:</a:t>
            </a:r>
          </a:p>
          <a:p>
            <a:pPr marL="0" indent="0">
              <a:buNone/>
            </a:pPr>
            <a:r>
              <a:rPr lang="en-GB" sz="1400" dirty="0"/>
              <a:t>- Slow M1/2-vehicles (AVs) do not need to fulfil R51 , because they do not reach the 50kmph (this is merely as example)</a:t>
            </a:r>
          </a:p>
        </p:txBody>
      </p:sp>
    </p:spTree>
    <p:extLst>
      <p:ext uri="{BB962C8B-B14F-4D97-AF65-F5344CB8AC3E}">
        <p14:creationId xmlns:p14="http://schemas.microsoft.com/office/powerpoint/2010/main" val="28448501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02A171-671C-C4F2-DB74-B5C839C8B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Test Method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D6DEDA9-4A6E-19C3-4AD4-7F3CB9E753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Existing method</a:t>
            </a:r>
          </a:p>
          <a:p>
            <a:r>
              <a:rPr lang="en-GB" dirty="0"/>
              <a:t>Special test mode for the AV</a:t>
            </a:r>
          </a:p>
          <a:p>
            <a:r>
              <a:rPr lang="en-GB" dirty="0"/>
              <a:t>Alternative test method</a:t>
            </a:r>
          </a:p>
          <a:p>
            <a:r>
              <a:rPr lang="en-GB" dirty="0"/>
              <a:t>Limited range for test</a:t>
            </a:r>
          </a:p>
        </p:txBody>
      </p:sp>
    </p:spTree>
    <p:extLst>
      <p:ext uri="{BB962C8B-B14F-4D97-AF65-F5344CB8AC3E}">
        <p14:creationId xmlns:p14="http://schemas.microsoft.com/office/powerpoint/2010/main" val="3393438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C5F397-9E23-C3DF-514B-B16990AD7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Use case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E46D12-96E9-9CEE-382E-28D1B7481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For the purpose of understanding the usefulness of the regulation</a:t>
            </a:r>
          </a:p>
          <a:p>
            <a:r>
              <a:rPr lang="en-GB" dirty="0"/>
              <a:t>Subcategory or other discriminating factors</a:t>
            </a:r>
          </a:p>
          <a:p>
            <a:pPr lvl="1"/>
            <a:r>
              <a:rPr lang="en-GB" dirty="0"/>
              <a:t>Exemption</a:t>
            </a:r>
          </a:p>
          <a:p>
            <a:pPr lvl="1"/>
            <a:r>
              <a:rPr lang="en-GB" dirty="0"/>
              <a:t>Limited application</a:t>
            </a:r>
          </a:p>
          <a:p>
            <a:pPr lvl="1"/>
            <a:r>
              <a:rPr lang="en-GB" dirty="0"/>
              <a:t>etc</a:t>
            </a:r>
          </a:p>
        </p:txBody>
      </p:sp>
    </p:spTree>
    <p:extLst>
      <p:ext uri="{BB962C8B-B14F-4D97-AF65-F5344CB8AC3E}">
        <p14:creationId xmlns:p14="http://schemas.microsoft.com/office/powerpoint/2010/main" val="3216438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C5F397-9E23-C3DF-514B-B16990AD7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 | Use case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E46D12-96E9-9CEE-382E-28D1B7481F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Dual mode vehicle</a:t>
            </a:r>
          </a:p>
          <a:p>
            <a:pPr lvl="1"/>
            <a:r>
              <a:rPr lang="en-GB" dirty="0"/>
              <a:t>Example: ALKS(+) vehicles and further developments of vehicles with a driver seat with conventional manual controls for a driver</a:t>
            </a:r>
          </a:p>
          <a:p>
            <a:pPr lvl="1"/>
            <a:r>
              <a:rPr lang="en-GB" dirty="0"/>
              <a:t>Definition: A vehicle that is fully equipped to be driven manual by a (conventional) driver and has a control system to perform the entire dynamic driving task in an ODD (under scrutiny of the FRAV)</a:t>
            </a:r>
          </a:p>
          <a:p>
            <a:r>
              <a:rPr lang="en-GB" dirty="0"/>
              <a:t>Fully automated vehicle for passengers</a:t>
            </a:r>
          </a:p>
          <a:p>
            <a:pPr lvl="1"/>
            <a:r>
              <a:rPr lang="en-GB" dirty="0"/>
              <a:t>Example: </a:t>
            </a:r>
            <a:r>
              <a:rPr lang="en-GB" dirty="0" err="1"/>
              <a:t>Robotaxi’s</a:t>
            </a:r>
            <a:r>
              <a:rPr lang="en-GB" dirty="0"/>
              <a:t>, like Waymo and Cruise. Shuttles with limited speed(different sub categories)</a:t>
            </a:r>
          </a:p>
          <a:p>
            <a:pPr lvl="1"/>
            <a:r>
              <a:rPr lang="en-GB" dirty="0"/>
              <a:t>….</a:t>
            </a:r>
          </a:p>
          <a:p>
            <a:r>
              <a:rPr lang="en-GB" dirty="0"/>
              <a:t>Fully automated vehicles with cargo only</a:t>
            </a:r>
          </a:p>
          <a:p>
            <a:pPr lvl="1"/>
            <a:r>
              <a:rPr lang="en-GB" dirty="0"/>
              <a:t>Example: …</a:t>
            </a:r>
          </a:p>
          <a:p>
            <a:r>
              <a:rPr lang="en-GB" dirty="0"/>
              <a:t>Bi-directional automated vehicle</a:t>
            </a:r>
          </a:p>
          <a:p>
            <a:pPr lvl="1"/>
            <a:r>
              <a:rPr lang="en-GB" dirty="0"/>
              <a:t>Explanation of use case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5987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648302-A204-8DF9-AAF2-29C2BE857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Annex | Use-cases and sub-categories</a:t>
            </a:r>
            <a:br>
              <a:rPr lang="en-GB" dirty="0"/>
            </a:br>
            <a:r>
              <a:rPr lang="en-GB" sz="2200" dirty="0"/>
              <a:t>Decision diagram</a:t>
            </a:r>
            <a:br>
              <a:rPr lang="en-GB" dirty="0"/>
            </a:br>
            <a:endParaRPr lang="en-GB" dirty="0"/>
          </a:p>
        </p:txBody>
      </p:sp>
      <p:sp>
        <p:nvSpPr>
          <p:cNvPr id="10" name="Rechthoek: afgeronde hoeken 9">
            <a:extLst>
              <a:ext uri="{FF2B5EF4-FFF2-40B4-BE49-F238E27FC236}">
                <a16:creationId xmlns:a16="http://schemas.microsoft.com/office/drawing/2014/main" id="{D39D51C6-8C03-3C82-A081-DD5B47127E92}"/>
              </a:ext>
            </a:extLst>
          </p:cNvPr>
          <p:cNvSpPr/>
          <p:nvPr/>
        </p:nvSpPr>
        <p:spPr>
          <a:xfrm>
            <a:off x="3423930" y="205813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AV</a:t>
            </a:r>
          </a:p>
        </p:txBody>
      </p:sp>
      <p:sp>
        <p:nvSpPr>
          <p:cNvPr id="11" name="Rechthoek: afgeronde hoeken 10">
            <a:extLst>
              <a:ext uri="{FF2B5EF4-FFF2-40B4-BE49-F238E27FC236}">
                <a16:creationId xmlns:a16="http://schemas.microsoft.com/office/drawing/2014/main" id="{C4FBE0E5-B7A5-1216-3BDB-203EA27B22AE}"/>
              </a:ext>
            </a:extLst>
          </p:cNvPr>
          <p:cNvSpPr/>
          <p:nvPr/>
        </p:nvSpPr>
        <p:spPr>
          <a:xfrm>
            <a:off x="1335072" y="3507539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Dual Mode - AV</a:t>
            </a:r>
          </a:p>
        </p:txBody>
      </p:sp>
      <p:sp>
        <p:nvSpPr>
          <p:cNvPr id="12" name="Rechthoek: afgeronde hoeken 11">
            <a:extLst>
              <a:ext uri="{FF2B5EF4-FFF2-40B4-BE49-F238E27FC236}">
                <a16:creationId xmlns:a16="http://schemas.microsoft.com/office/drawing/2014/main" id="{8B3D56BB-0B26-FF69-580C-2341AFBB5670}"/>
              </a:ext>
            </a:extLst>
          </p:cNvPr>
          <p:cNvSpPr/>
          <p:nvPr/>
        </p:nvSpPr>
        <p:spPr>
          <a:xfrm>
            <a:off x="4235041" y="492767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–AV with passengers</a:t>
            </a:r>
          </a:p>
        </p:txBody>
      </p:sp>
      <p:sp>
        <p:nvSpPr>
          <p:cNvPr id="13" name="Rechthoek: afgeronde hoeken 12">
            <a:extLst>
              <a:ext uri="{FF2B5EF4-FFF2-40B4-BE49-F238E27FC236}">
                <a16:creationId xmlns:a16="http://schemas.microsoft.com/office/drawing/2014/main" id="{49243A45-4B98-77D4-BA22-7DED60B1D76C}"/>
              </a:ext>
            </a:extLst>
          </p:cNvPr>
          <p:cNvSpPr/>
          <p:nvPr/>
        </p:nvSpPr>
        <p:spPr>
          <a:xfrm>
            <a:off x="5051570" y="350248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-AV</a:t>
            </a:r>
          </a:p>
        </p:txBody>
      </p:sp>
      <p:sp>
        <p:nvSpPr>
          <p:cNvPr id="14" name="Rechthoek: afgeronde hoeken 13">
            <a:extLst>
              <a:ext uri="{FF2B5EF4-FFF2-40B4-BE49-F238E27FC236}">
                <a16:creationId xmlns:a16="http://schemas.microsoft.com/office/drawing/2014/main" id="{D1275A34-68F1-C6D9-A9FC-6D6AB4ACCD1B}"/>
              </a:ext>
            </a:extLst>
          </p:cNvPr>
          <p:cNvSpPr/>
          <p:nvPr/>
        </p:nvSpPr>
        <p:spPr>
          <a:xfrm>
            <a:off x="7294575" y="4927671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–AV</a:t>
            </a:r>
          </a:p>
          <a:p>
            <a:pPr algn="ctr"/>
            <a:r>
              <a:rPr lang="en-GB" dirty="0"/>
              <a:t>Cargo only</a:t>
            </a:r>
          </a:p>
        </p:txBody>
      </p:sp>
      <p:sp>
        <p:nvSpPr>
          <p:cNvPr id="15" name="Rechthoek: afgeronde hoeken 14">
            <a:extLst>
              <a:ext uri="{FF2B5EF4-FFF2-40B4-BE49-F238E27FC236}">
                <a16:creationId xmlns:a16="http://schemas.microsoft.com/office/drawing/2014/main" id="{328EF37A-8D50-C33C-0940-978146496A85}"/>
              </a:ext>
            </a:extLst>
          </p:cNvPr>
          <p:cNvSpPr/>
          <p:nvPr/>
        </p:nvSpPr>
        <p:spPr>
          <a:xfrm>
            <a:off x="7816790" y="3701610"/>
            <a:ext cx="2088859" cy="796954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Fully </a:t>
            </a:r>
            <a:r>
              <a:rPr lang="en-GB" dirty="0" err="1"/>
              <a:t>Autom</a:t>
            </a:r>
            <a:r>
              <a:rPr lang="en-GB" dirty="0"/>
              <a:t>. –AV</a:t>
            </a:r>
          </a:p>
          <a:p>
            <a:pPr algn="ctr"/>
            <a:r>
              <a:rPr lang="en-GB" dirty="0"/>
              <a:t>Bi-directionality</a:t>
            </a:r>
          </a:p>
        </p:txBody>
      </p:sp>
      <p:cxnSp>
        <p:nvCxnSpPr>
          <p:cNvPr id="17" name="Verbindingslijn: gebogen 16">
            <a:extLst>
              <a:ext uri="{FF2B5EF4-FFF2-40B4-BE49-F238E27FC236}">
                <a16:creationId xmlns:a16="http://schemas.microsoft.com/office/drawing/2014/main" id="{5AFA9664-B682-3B84-0259-E54986A3A87E}"/>
              </a:ext>
            </a:extLst>
          </p:cNvPr>
          <p:cNvCxnSpPr>
            <a:cxnSpLocks/>
            <a:stCxn id="10" idx="2"/>
            <a:endCxn id="11" idx="0"/>
          </p:cNvCxnSpPr>
          <p:nvPr/>
        </p:nvCxnSpPr>
        <p:spPr>
          <a:xfrm rot="5400000">
            <a:off x="3097704" y="2136883"/>
            <a:ext cx="652454" cy="2088858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Verbindingslijn: gebogen 18">
            <a:extLst>
              <a:ext uri="{FF2B5EF4-FFF2-40B4-BE49-F238E27FC236}">
                <a16:creationId xmlns:a16="http://schemas.microsoft.com/office/drawing/2014/main" id="{84540840-9F84-2995-F99E-A170C7100757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 rot="16200000" flipH="1">
            <a:off x="4958482" y="2364963"/>
            <a:ext cx="647396" cy="1627640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Verbindingslijn: gebogen 19">
            <a:extLst>
              <a:ext uri="{FF2B5EF4-FFF2-40B4-BE49-F238E27FC236}">
                <a16:creationId xmlns:a16="http://schemas.microsoft.com/office/drawing/2014/main" id="{E58BBAD6-8EA7-4979-E2E9-F38E786F250D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>
          <a:xfrm rot="5400000">
            <a:off x="5373618" y="4205289"/>
            <a:ext cx="628236" cy="816529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Verbindingslijn: gebogen 20">
            <a:extLst>
              <a:ext uri="{FF2B5EF4-FFF2-40B4-BE49-F238E27FC236}">
                <a16:creationId xmlns:a16="http://schemas.microsoft.com/office/drawing/2014/main" id="{1C3BB0D5-90E0-85D1-BC7A-93D07729D18B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rot="16200000" flipH="1">
            <a:off x="6903384" y="3492050"/>
            <a:ext cx="628236" cy="2243005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8" name="Verbindingslijn: gebogen 27">
            <a:extLst>
              <a:ext uri="{FF2B5EF4-FFF2-40B4-BE49-F238E27FC236}">
                <a16:creationId xmlns:a16="http://schemas.microsoft.com/office/drawing/2014/main" id="{D4A7312E-C1DE-C697-A433-9EF3FDCB8F60}"/>
              </a:ext>
            </a:extLst>
          </p:cNvPr>
          <p:cNvCxnSpPr>
            <a:cxnSpLocks/>
          </p:cNvCxnSpPr>
          <p:nvPr/>
        </p:nvCxnSpPr>
        <p:spPr>
          <a:xfrm rot="5400000">
            <a:off x="3102100" y="2132487"/>
            <a:ext cx="643662" cy="2088858"/>
          </a:xfrm>
          <a:prstGeom prst="bentConnector3">
            <a:avLst>
              <a:gd name="adj1" fmla="val 50000"/>
            </a:avLst>
          </a:prstGeom>
          <a:ln w="38100"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Verbindingslijn: gebogen 28">
            <a:extLst>
              <a:ext uri="{FF2B5EF4-FFF2-40B4-BE49-F238E27FC236}">
                <a16:creationId xmlns:a16="http://schemas.microsoft.com/office/drawing/2014/main" id="{C5F040BA-C5AB-0E14-AAFF-5E9A185EB73E}"/>
              </a:ext>
            </a:extLst>
          </p:cNvPr>
          <p:cNvCxnSpPr>
            <a:cxnSpLocks/>
            <a:stCxn id="13" idx="3"/>
            <a:endCxn id="15" idx="1"/>
          </p:cNvCxnSpPr>
          <p:nvPr/>
        </p:nvCxnSpPr>
        <p:spPr>
          <a:xfrm>
            <a:off x="7140429" y="3900958"/>
            <a:ext cx="676361" cy="199129"/>
          </a:xfrm>
          <a:prstGeom prst="bentConnector3">
            <a:avLst>
              <a:gd name="adj1" fmla="val 50000"/>
            </a:avLst>
          </a:prstGeom>
          <a:ln w="38100">
            <a:headEnd type="triangle" w="lg" len="med"/>
            <a:tailEnd type="triangle" w="lg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658175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513</Words>
  <Application>Microsoft Office PowerPoint</Application>
  <PresentationFormat>Breedbeeld</PresentationFormat>
  <Paragraphs>74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R28/51/138 </vt:lpstr>
      <vt:lpstr>Introduction</vt:lpstr>
      <vt:lpstr>Definitions</vt:lpstr>
      <vt:lpstr>Main part</vt:lpstr>
      <vt:lpstr>Annex | Assumptions</vt:lpstr>
      <vt:lpstr>Annex | Test Method</vt:lpstr>
      <vt:lpstr>Annex | Use case </vt:lpstr>
      <vt:lpstr>Annex | Use case </vt:lpstr>
      <vt:lpstr>Annex | Use-cases and sub-categories Decision diagram </vt:lpstr>
      <vt:lpstr>Annex | </vt:lpstr>
    </vt:vector>
  </TitlesOfParts>
  <Company>RDW Dienst Wegverkeer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R51 </dc:title>
  <dc:creator>Boersma, Jan Sybren</dc:creator>
  <cp:lastModifiedBy>Boersma, Jan Sybren</cp:lastModifiedBy>
  <cp:revision>9</cp:revision>
  <dcterms:created xsi:type="dcterms:W3CDTF">2023-10-30T15:24:55Z</dcterms:created>
  <dcterms:modified xsi:type="dcterms:W3CDTF">2023-11-20T09:57:45Z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2023-11-06T07:48:09Z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beb9ac81-8ba6-439b-a4ee-1d773cd8134b</vt:lpwstr>
  </property>
  <property fmtid="{D5CDD505-2E9C-101B-9397-08002B2CF9AE}" pid="8" name="MSIP_Label_19540963-e559-4020-8a90-fe8a502c2801_ContentBits">
    <vt:lpwstr>0</vt:lpwstr>
  </property>
</Properties>
</file>