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23"/>
  </p:notesMasterIdLst>
  <p:handoutMasterIdLst>
    <p:handoutMasterId r:id="rId24"/>
  </p:handoutMasterIdLst>
  <p:sldIdLst>
    <p:sldId id="322" r:id="rId5"/>
    <p:sldId id="325" r:id="rId6"/>
    <p:sldId id="347" r:id="rId7"/>
    <p:sldId id="350" r:id="rId8"/>
    <p:sldId id="364" r:id="rId9"/>
    <p:sldId id="365" r:id="rId10"/>
    <p:sldId id="332" r:id="rId11"/>
    <p:sldId id="354" r:id="rId12"/>
    <p:sldId id="355" r:id="rId13"/>
    <p:sldId id="356" r:id="rId14"/>
    <p:sldId id="357" r:id="rId15"/>
    <p:sldId id="358" r:id="rId16"/>
    <p:sldId id="359" r:id="rId17"/>
    <p:sldId id="360" r:id="rId18"/>
    <p:sldId id="361" r:id="rId19"/>
    <p:sldId id="342" r:id="rId20"/>
    <p:sldId id="286" r:id="rId21"/>
    <p:sldId id="324" r:id="rId2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92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orient="horz" pos="3777">
          <p15:clr>
            <a:srgbClr val="A4A3A4"/>
          </p15:clr>
        </p15:guide>
        <p15:guide id="4" pos="3839">
          <p15:clr>
            <a:srgbClr val="A4A3A4"/>
          </p15:clr>
        </p15:guide>
        <p15:guide id="5" orient="horz" pos="2162">
          <p15:clr>
            <a:srgbClr val="A4A3A4"/>
          </p15:clr>
        </p15:guide>
        <p15:guide id="6" pos="3835">
          <p15:clr>
            <a:srgbClr val="A4A3A4"/>
          </p15:clr>
        </p15:guide>
        <p15:guide id="7" orient="horz" pos="1352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B5B87"/>
    <a:srgbClr val="195989"/>
    <a:srgbClr val="2AB6F0"/>
    <a:srgbClr val="FFC000"/>
    <a:srgbClr val="5861B4"/>
    <a:srgbClr val="34ABE3"/>
    <a:srgbClr val="1D679F"/>
    <a:srgbClr val="1F6DA6"/>
    <a:srgbClr val="227DC1"/>
    <a:srgbClr val="2178B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47" autoAdjust="0"/>
    <p:restoredTop sz="94660"/>
  </p:normalViewPr>
  <p:slideViewPr>
    <p:cSldViewPr snapToGrid="0">
      <p:cViewPr varScale="1">
        <p:scale>
          <a:sx n="160" d="100"/>
          <a:sy n="160" d="100"/>
        </p:scale>
        <p:origin x="258" y="138"/>
      </p:cViewPr>
      <p:guideLst>
        <p:guide orient="horz" pos="2092"/>
        <p:guide pos="3840"/>
        <p:guide orient="horz" pos="3777"/>
        <p:guide pos="3839"/>
        <p:guide orient="horz" pos="2162"/>
        <p:guide pos="3835"/>
        <p:guide orient="horz" pos="1352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napToObjects="1" showGuides="1">
      <p:cViewPr varScale="1">
        <p:scale>
          <a:sx n="85" d="100"/>
          <a:sy n="85" d="100"/>
        </p:scale>
        <p:origin x="2952" y="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939EFE-0303-44F6-9A16-FD3B5E015DB1}" type="datetimeFigureOut">
              <a:rPr lang="en-GB" smtClean="0"/>
              <a:pPr/>
              <a:t>28/11/2023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4F04766-77AF-4EBE-9704-229FD5F6AD6A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898812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3B926D1-0013-4A80-B64E-9D824EE65210}" type="datetimeFigureOut">
              <a:rPr lang="en-GB" smtClean="0"/>
              <a:pPr/>
              <a:t>28/11/2023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9CF2995-AB43-4B7C-B8CD-9DC7C3692A9C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078466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myintracomm.ec.europa.eu/corp/intellectual-property/Documents/2019_Reuse-guidelines(CC-BY).pdf" TargetMode="External"/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F2995-AB43-4B7C-B8CD-9DC7C3692A9C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8306527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E" dirty="0"/>
              <a:t>Delete/update</a:t>
            </a:r>
            <a:r>
              <a:rPr lang="en-IE" baseline="0" dirty="0"/>
              <a:t> as appropriate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F2995-AB43-4B7C-B8CD-9DC7C3692A9C}" type="slidenum">
              <a:rPr lang="en-GB" smtClean="0"/>
              <a:pPr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8197944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E" dirty="0"/>
              <a:t>Update/add/delete parts of the</a:t>
            </a:r>
            <a:r>
              <a:rPr lang="en-IE" baseline="0" dirty="0"/>
              <a:t> copy right notice where appropriate.</a:t>
            </a:r>
          </a:p>
          <a:p>
            <a:r>
              <a:rPr lang="en-IE" baseline="0" dirty="0"/>
              <a:t>More information: </a:t>
            </a:r>
            <a:r>
              <a:rPr lang="en-GB" dirty="0">
                <a:hlinkClick r:id="rId3"/>
              </a:rPr>
              <a:t>https://myintracomm.ec.europa.eu/corp/intellectual-property/Documents/2019_Reuse-guidelines%28CC-BY%29.pdf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F2995-AB43-4B7C-B8CD-9DC7C3692A9C}" type="slidenum">
              <a:rPr lang="en-GB" smtClean="0"/>
              <a:pPr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51461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hapter cover (option 2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2DC74736-FFEB-8230-3CBC-306C4831585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174"/>
            <a:ext cx="12192000" cy="6858000"/>
          </a:xfrm>
          <a:prstGeom prst="rect">
            <a:avLst/>
          </a:prstGeom>
        </p:spPr>
      </p:pic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1077013" y="1122363"/>
            <a:ext cx="10284602" cy="2387600"/>
          </a:xfrm>
          <a:prstGeom prst="rect">
            <a:avLst/>
          </a:prstGeom>
        </p:spPr>
        <p:txBody>
          <a:bodyPr anchor="b">
            <a:noAutofit/>
          </a:bodyPr>
          <a:lstStyle>
            <a:lvl1pPr algn="l"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sp>
        <p:nvSpPr>
          <p:cNvPr id="14" name="Subtitle 2"/>
          <p:cNvSpPr>
            <a:spLocks noGrp="1"/>
          </p:cNvSpPr>
          <p:nvPr>
            <p:ph type="subTitle" idx="1"/>
          </p:nvPr>
        </p:nvSpPr>
        <p:spPr>
          <a:xfrm>
            <a:off x="1070189" y="3602038"/>
            <a:ext cx="10284602" cy="1655762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Click to edit Master subtitle style</a:t>
            </a:r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838200" y="0"/>
            <a:ext cx="0" cy="3478213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45929" y="6194013"/>
            <a:ext cx="1718512" cy="4509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69843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orizontal Pictur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-63280" y="-62165"/>
            <a:ext cx="12318560" cy="3468939"/>
          </a:xfrm>
          <a:prstGeom prst="rect">
            <a:avLst/>
          </a:prstGeom>
          <a:solidFill>
            <a:schemeClr val="bg2"/>
          </a:solidFill>
          <a:ln w="28575" cmpd="sng">
            <a:solidFill>
              <a:schemeClr val="accent5"/>
            </a:solidFill>
          </a:ln>
        </p:spPr>
        <p:txBody>
          <a:bodyPr/>
          <a:lstStyle>
            <a:lvl1pPr marL="0" indent="0">
              <a:buClr>
                <a:schemeClr val="accent2"/>
              </a:buClr>
              <a:buFont typeface="Arial"/>
              <a:buNone/>
              <a:defRPr/>
            </a:lvl1pPr>
          </a:lstStyle>
          <a:p>
            <a:endParaRPr lang="en-GB" noProof="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57385" y="2818576"/>
            <a:ext cx="10287000" cy="628377"/>
          </a:xfrm>
          <a:prstGeom prst="rect">
            <a:avLst/>
          </a:prstGeom>
          <a:solidFill>
            <a:schemeClr val="bg1"/>
          </a:solidFill>
        </p:spPr>
        <p:txBody>
          <a:bodyPr wrap="square" anchor="b">
            <a:spAutoFit/>
          </a:bodyPr>
          <a:lstStyle>
            <a:lvl1pPr>
              <a:defRPr sz="3800"/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 hasCustomPrompt="1"/>
          </p:nvPr>
        </p:nvSpPr>
        <p:spPr>
          <a:xfrm>
            <a:off x="957385" y="3630613"/>
            <a:ext cx="10287000" cy="2365375"/>
          </a:xfrm>
          <a:prstGeom prst="rect">
            <a:avLst/>
          </a:prstGeom>
        </p:spPr>
        <p:txBody>
          <a:bodyPr/>
          <a:lstStyle>
            <a:lvl1pPr marL="0" indent="-342900" algn="l">
              <a:buClr>
                <a:schemeClr val="accent5"/>
              </a:buClr>
              <a:buFont typeface="Arial"/>
              <a:buNone/>
              <a:defRPr/>
            </a:lvl1pPr>
            <a:lvl2pPr marL="800100" indent="-342900">
              <a:buClr>
                <a:schemeClr val="accent5"/>
              </a:buClr>
              <a:buFont typeface="Arial"/>
              <a:buNone/>
              <a:defRPr/>
            </a:lvl2pPr>
            <a:lvl3pPr marL="1200150" indent="-285750">
              <a:buClr>
                <a:schemeClr val="accent5"/>
              </a:buClr>
              <a:buFont typeface="Arial"/>
              <a:buNone/>
              <a:defRPr/>
            </a:lvl3pPr>
            <a:lvl4pPr marL="1657350" indent="-285750">
              <a:buClr>
                <a:schemeClr val="accent5"/>
              </a:buClr>
              <a:buFont typeface="Arial"/>
              <a:buNone/>
              <a:defRPr/>
            </a:lvl4pPr>
            <a:lvl5pPr marL="2114550" indent="-285750">
              <a:buClr>
                <a:schemeClr val="accent5"/>
              </a:buClr>
              <a:buFont typeface="Arial"/>
              <a:buNone/>
              <a:defRPr/>
            </a:lvl5pPr>
          </a:lstStyle>
          <a:p>
            <a:pPr lvl="0"/>
            <a:r>
              <a:rPr lang="en-GB" noProof="0" dirty="0"/>
              <a:t>Insert text</a:t>
            </a:r>
          </a:p>
        </p:txBody>
      </p:sp>
    </p:spTree>
    <p:extLst>
      <p:ext uri="{BB962C8B-B14F-4D97-AF65-F5344CB8AC3E}">
        <p14:creationId xmlns:p14="http://schemas.microsoft.com/office/powerpoint/2010/main" val="413677460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Placeholder 1"/>
          <p:cNvSpPr>
            <a:spLocks noGrp="1"/>
          </p:cNvSpPr>
          <p:nvPr>
            <p:ph type="title"/>
          </p:nvPr>
        </p:nvSpPr>
        <p:spPr>
          <a:xfrm>
            <a:off x="970722" y="575220"/>
            <a:ext cx="10263893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>
            <a:lvl1pPr>
              <a:defRPr sz="3800"/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 flipH="1">
            <a:off x="838201" y="0"/>
            <a:ext cx="1" cy="1365250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Picture Placeholder 2">
            <a:extLst>
              <a:ext uri="{FF2B5EF4-FFF2-40B4-BE49-F238E27FC236}">
                <a16:creationId xmlns:a16="http://schemas.microsoft.com/office/drawing/2014/main" id="{BF77687C-AC6F-634F-AC60-81131BCE7FCF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838201" y="1750540"/>
            <a:ext cx="3416382" cy="3523152"/>
          </a:xfrm>
          <a:prstGeom prst="rect">
            <a:avLst/>
          </a:prstGeom>
          <a:solidFill>
            <a:schemeClr val="bg2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GB" noProof="0" dirty="0"/>
          </a:p>
        </p:txBody>
      </p:sp>
      <p:sp>
        <p:nvSpPr>
          <p:cNvPr id="17" name="Text Placeholder 4">
            <a:extLst>
              <a:ext uri="{FF2B5EF4-FFF2-40B4-BE49-F238E27FC236}">
                <a16:creationId xmlns:a16="http://schemas.microsoft.com/office/drawing/2014/main" id="{A1F17483-D7EC-5F47-B284-CA9DDB1A8905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1178392" y="4331292"/>
            <a:ext cx="2736000" cy="1524235"/>
          </a:xfrm>
          <a:prstGeom prst="rect">
            <a:avLst/>
          </a:prstGeom>
          <a:solidFill>
            <a:schemeClr val="bg1"/>
          </a:solidFill>
        </p:spPr>
        <p:txBody>
          <a:bodyPr/>
          <a:lstStyle>
            <a:lvl1pPr marL="0" indent="0">
              <a:buNone/>
              <a:defRPr sz="1400"/>
            </a:lvl1pPr>
          </a:lstStyle>
          <a:p>
            <a:endParaRPr lang="en-GB" dirty="0"/>
          </a:p>
        </p:txBody>
      </p:sp>
      <p:sp>
        <p:nvSpPr>
          <p:cNvPr id="18" name="Picture Placeholder 2">
            <a:extLst>
              <a:ext uri="{FF2B5EF4-FFF2-40B4-BE49-F238E27FC236}">
                <a16:creationId xmlns:a16="http://schemas.microsoft.com/office/drawing/2014/main" id="{E020C457-3C2E-CA42-88B4-5E3F06B1AE96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4338313" y="1750540"/>
            <a:ext cx="3416382" cy="3523152"/>
          </a:xfrm>
          <a:prstGeom prst="rect">
            <a:avLst/>
          </a:prstGeom>
          <a:solidFill>
            <a:schemeClr val="bg2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GB" noProof="0" dirty="0"/>
          </a:p>
        </p:txBody>
      </p:sp>
      <p:sp>
        <p:nvSpPr>
          <p:cNvPr id="19" name="Text Placeholder 4">
            <a:extLst>
              <a:ext uri="{FF2B5EF4-FFF2-40B4-BE49-F238E27FC236}">
                <a16:creationId xmlns:a16="http://schemas.microsoft.com/office/drawing/2014/main" id="{B33CC6E2-D391-D44C-9F83-EE43AEFB9DA4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4678504" y="4331292"/>
            <a:ext cx="2736000" cy="1524235"/>
          </a:xfrm>
          <a:prstGeom prst="rect">
            <a:avLst/>
          </a:prstGeom>
          <a:solidFill>
            <a:schemeClr val="bg1"/>
          </a:solidFill>
        </p:spPr>
        <p:txBody>
          <a:bodyPr/>
          <a:lstStyle>
            <a:lvl1pPr marL="0" indent="0">
              <a:buNone/>
              <a:defRPr sz="1400"/>
            </a:lvl1pPr>
          </a:lstStyle>
          <a:p>
            <a:endParaRPr lang="en-GB" dirty="0"/>
          </a:p>
        </p:txBody>
      </p:sp>
      <p:sp>
        <p:nvSpPr>
          <p:cNvPr id="21" name="Picture Placeholder 2">
            <a:extLst>
              <a:ext uri="{FF2B5EF4-FFF2-40B4-BE49-F238E27FC236}">
                <a16:creationId xmlns:a16="http://schemas.microsoft.com/office/drawing/2014/main" id="{82EE2749-4448-E94D-A3B6-E8FD4C9B9E33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>
          <a:xfrm>
            <a:off x="7841783" y="1750540"/>
            <a:ext cx="3416382" cy="3523152"/>
          </a:xfrm>
          <a:prstGeom prst="rect">
            <a:avLst/>
          </a:prstGeom>
          <a:solidFill>
            <a:schemeClr val="bg2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GB" noProof="0" dirty="0"/>
          </a:p>
        </p:txBody>
      </p:sp>
      <p:sp>
        <p:nvSpPr>
          <p:cNvPr id="22" name="Text Placeholder 4">
            <a:extLst>
              <a:ext uri="{FF2B5EF4-FFF2-40B4-BE49-F238E27FC236}">
                <a16:creationId xmlns:a16="http://schemas.microsoft.com/office/drawing/2014/main" id="{292FCF7F-70FF-AF43-824A-E78383E715EC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8181974" y="4331292"/>
            <a:ext cx="2736000" cy="1524235"/>
          </a:xfrm>
          <a:prstGeom prst="rect">
            <a:avLst/>
          </a:prstGeom>
          <a:solidFill>
            <a:schemeClr val="bg1"/>
          </a:solidFill>
        </p:spPr>
        <p:txBody>
          <a:bodyPr/>
          <a:lstStyle>
            <a:lvl1pPr marL="0" indent="0">
              <a:buNone/>
              <a:defRPr sz="1400"/>
            </a:lvl1pPr>
          </a:lstStyle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8010722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itle Placeholder 1"/>
          <p:cNvSpPr>
            <a:spLocks noGrp="1"/>
          </p:cNvSpPr>
          <p:nvPr>
            <p:ph type="title"/>
          </p:nvPr>
        </p:nvSpPr>
        <p:spPr>
          <a:xfrm>
            <a:off x="970722" y="575220"/>
            <a:ext cx="10263893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>
            <a:lvl1pPr>
              <a:defRPr sz="3800"/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cxnSp>
        <p:nvCxnSpPr>
          <p:cNvPr id="15" name="Straight Connector 14"/>
          <p:cNvCxnSpPr/>
          <p:nvPr userDrawn="1"/>
        </p:nvCxnSpPr>
        <p:spPr>
          <a:xfrm flipH="1">
            <a:off x="838201" y="0"/>
            <a:ext cx="1" cy="1365250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Picture Placeholder 2">
            <a:extLst>
              <a:ext uri="{FF2B5EF4-FFF2-40B4-BE49-F238E27FC236}">
                <a16:creationId xmlns:a16="http://schemas.microsoft.com/office/drawing/2014/main" id="{5F365213-848B-024E-A456-0D200676FA2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2733074" y="1750540"/>
            <a:ext cx="3330000" cy="2088000"/>
          </a:xfrm>
          <a:prstGeom prst="rect">
            <a:avLst/>
          </a:prstGeom>
          <a:solidFill>
            <a:schemeClr val="bg2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GB" noProof="0" dirty="0"/>
          </a:p>
        </p:txBody>
      </p:sp>
      <p:sp>
        <p:nvSpPr>
          <p:cNvPr id="27" name="Picture Placeholder 2">
            <a:extLst>
              <a:ext uri="{FF2B5EF4-FFF2-40B4-BE49-F238E27FC236}">
                <a16:creationId xmlns:a16="http://schemas.microsoft.com/office/drawing/2014/main" id="{1F0C252E-54B1-624A-B251-93ACB24B44E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2733075" y="3907988"/>
            <a:ext cx="3330000" cy="2088000"/>
          </a:xfrm>
          <a:prstGeom prst="rect">
            <a:avLst/>
          </a:prstGeom>
          <a:solidFill>
            <a:schemeClr val="bg2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GB" noProof="0" dirty="0"/>
          </a:p>
        </p:txBody>
      </p:sp>
      <p:sp>
        <p:nvSpPr>
          <p:cNvPr id="28" name="Picture Placeholder 2">
            <a:extLst>
              <a:ext uri="{FF2B5EF4-FFF2-40B4-BE49-F238E27FC236}">
                <a16:creationId xmlns:a16="http://schemas.microsoft.com/office/drawing/2014/main" id="{EC7BFE4B-D881-0841-972F-3BB3E43AAF62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127391" y="1750540"/>
            <a:ext cx="3330000" cy="2088000"/>
          </a:xfrm>
          <a:prstGeom prst="rect">
            <a:avLst/>
          </a:prstGeom>
          <a:solidFill>
            <a:schemeClr val="bg2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GB" noProof="0" dirty="0"/>
          </a:p>
        </p:txBody>
      </p:sp>
      <p:sp>
        <p:nvSpPr>
          <p:cNvPr id="29" name="Text Placeholder 12">
            <a:extLst>
              <a:ext uri="{FF2B5EF4-FFF2-40B4-BE49-F238E27FC236}">
                <a16:creationId xmlns:a16="http://schemas.microsoft.com/office/drawing/2014/main" id="{26D230BA-B3D4-3543-AD14-9F6C784D2F43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9549106" y="3907988"/>
            <a:ext cx="1620000" cy="2088000"/>
          </a:xfrm>
          <a:prstGeom prst="rect">
            <a:avLst/>
          </a:prstGeom>
          <a:noFill/>
        </p:spPr>
        <p:txBody>
          <a:bodyPr tIns="90000"/>
          <a:lstStyle>
            <a:lvl1pPr marL="0" indent="0" algn="l">
              <a:lnSpc>
                <a:spcPts val="1680"/>
              </a:lnSpc>
              <a:spcAft>
                <a:spcPts val="0"/>
              </a:spcAft>
              <a:buNone/>
              <a:defRPr sz="1400"/>
            </a:lvl1pPr>
          </a:lstStyle>
          <a:p>
            <a:pPr lvl="0"/>
            <a:r>
              <a:rPr lang="en-GB" noProof="0" dirty="0"/>
              <a:t>Edit Master text styles</a:t>
            </a:r>
          </a:p>
        </p:txBody>
      </p:sp>
      <p:sp>
        <p:nvSpPr>
          <p:cNvPr id="30" name="Text Placeholder 12">
            <a:extLst>
              <a:ext uri="{FF2B5EF4-FFF2-40B4-BE49-F238E27FC236}">
                <a16:creationId xmlns:a16="http://schemas.microsoft.com/office/drawing/2014/main" id="{6151C0D4-98EF-D447-A8C6-142CA23E3F17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970722" y="1750540"/>
            <a:ext cx="1663928" cy="2088000"/>
          </a:xfrm>
          <a:prstGeom prst="rect">
            <a:avLst/>
          </a:prstGeom>
          <a:noFill/>
        </p:spPr>
        <p:txBody>
          <a:bodyPr tIns="90000"/>
          <a:lstStyle>
            <a:lvl1pPr marL="0" indent="0" algn="r">
              <a:lnSpc>
                <a:spcPts val="1680"/>
              </a:lnSpc>
              <a:spcAft>
                <a:spcPts val="0"/>
              </a:spcAft>
              <a:buNone/>
              <a:defRPr sz="1400"/>
            </a:lvl1pPr>
          </a:lstStyle>
          <a:p>
            <a:pPr lvl="0"/>
            <a:r>
              <a:rPr lang="en-GB" noProof="0" dirty="0"/>
              <a:t>Edit Master text styles</a:t>
            </a:r>
          </a:p>
        </p:txBody>
      </p:sp>
      <p:sp>
        <p:nvSpPr>
          <p:cNvPr id="31" name="Picture Placeholder 2">
            <a:extLst>
              <a:ext uri="{FF2B5EF4-FFF2-40B4-BE49-F238E27FC236}">
                <a16:creationId xmlns:a16="http://schemas.microsoft.com/office/drawing/2014/main" id="{3298D3D7-E8BE-DE4C-9995-3011560B905D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6127393" y="3907988"/>
            <a:ext cx="3330000" cy="2088000"/>
          </a:xfrm>
          <a:prstGeom prst="rect">
            <a:avLst/>
          </a:prstGeom>
          <a:solidFill>
            <a:schemeClr val="bg2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GB" noProof="0" dirty="0"/>
          </a:p>
        </p:txBody>
      </p:sp>
      <p:sp>
        <p:nvSpPr>
          <p:cNvPr id="32" name="Text Placeholder 12">
            <a:extLst>
              <a:ext uri="{FF2B5EF4-FFF2-40B4-BE49-F238E27FC236}">
                <a16:creationId xmlns:a16="http://schemas.microsoft.com/office/drawing/2014/main" id="{5AA5AF97-B62D-1649-9296-29B8A162A14E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978650" y="3897313"/>
            <a:ext cx="1656000" cy="2098675"/>
          </a:xfrm>
          <a:prstGeom prst="rect">
            <a:avLst/>
          </a:prstGeom>
          <a:noFill/>
        </p:spPr>
        <p:txBody>
          <a:bodyPr tIns="90000"/>
          <a:lstStyle>
            <a:lvl1pPr marL="0" indent="0" algn="r">
              <a:lnSpc>
                <a:spcPts val="1680"/>
              </a:lnSpc>
              <a:spcAft>
                <a:spcPts val="0"/>
              </a:spcAft>
              <a:buNone/>
              <a:defRPr sz="1400"/>
            </a:lvl1pPr>
          </a:lstStyle>
          <a:p>
            <a:pPr lvl="0"/>
            <a:r>
              <a:rPr lang="en-GB" noProof="0" dirty="0"/>
              <a:t>Edit Master text styles</a:t>
            </a:r>
          </a:p>
        </p:txBody>
      </p:sp>
      <p:sp>
        <p:nvSpPr>
          <p:cNvPr id="33" name="Text Placeholder 12">
            <a:extLst>
              <a:ext uri="{FF2B5EF4-FFF2-40B4-BE49-F238E27FC236}">
                <a16:creationId xmlns:a16="http://schemas.microsoft.com/office/drawing/2014/main" id="{018AC41E-3877-BF47-AA29-7A9F0F0A096F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9549106" y="1750540"/>
            <a:ext cx="1620000" cy="2088000"/>
          </a:xfrm>
          <a:prstGeom prst="rect">
            <a:avLst/>
          </a:prstGeom>
          <a:noFill/>
        </p:spPr>
        <p:txBody>
          <a:bodyPr tIns="90000"/>
          <a:lstStyle>
            <a:lvl1pPr marL="0" indent="0" algn="l">
              <a:lnSpc>
                <a:spcPts val="1680"/>
              </a:lnSpc>
              <a:spcAft>
                <a:spcPts val="0"/>
              </a:spcAft>
              <a:buNone/>
              <a:defRPr sz="1400"/>
            </a:lvl1pPr>
          </a:lstStyle>
          <a:p>
            <a:pPr lvl="0"/>
            <a:r>
              <a:rPr lang="en-GB" noProof="0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3855668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141180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Last slide (option 2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100430CE-3EAA-0F5F-3032-04C3EBD4B35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-1"/>
            <a:ext cx="12192003" cy="3429001"/>
          </a:xfrm>
          <a:prstGeom prst="rect">
            <a:avLst/>
          </a:prstGeom>
        </p:spPr>
      </p:pic>
      <p:cxnSp>
        <p:nvCxnSpPr>
          <p:cNvPr id="13" name="Straight Connector 12"/>
          <p:cNvCxnSpPr/>
          <p:nvPr userDrawn="1"/>
        </p:nvCxnSpPr>
        <p:spPr>
          <a:xfrm>
            <a:off x="838200" y="0"/>
            <a:ext cx="0" cy="2362711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1"/>
          <p:cNvSpPr>
            <a:spLocks noGrp="1"/>
          </p:cNvSpPr>
          <p:nvPr>
            <p:ph type="ctrTitle"/>
          </p:nvPr>
        </p:nvSpPr>
        <p:spPr>
          <a:xfrm>
            <a:off x="1077013" y="1122363"/>
            <a:ext cx="10020968" cy="1240348"/>
          </a:xfrm>
          <a:prstGeom prst="rect">
            <a:avLst/>
          </a:prstGeom>
        </p:spPr>
        <p:txBody>
          <a:bodyPr anchor="b">
            <a:noAutofit/>
          </a:bodyPr>
          <a:lstStyle>
            <a:lvl1pPr algn="l"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sp>
        <p:nvSpPr>
          <p:cNvPr id="9" name="Subtitle 2"/>
          <p:cNvSpPr>
            <a:spLocks noGrp="1"/>
          </p:cNvSpPr>
          <p:nvPr>
            <p:ph type="subTitle" idx="1"/>
          </p:nvPr>
        </p:nvSpPr>
        <p:spPr>
          <a:xfrm>
            <a:off x="1084385" y="3855676"/>
            <a:ext cx="10003692" cy="1925295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14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808560116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967154" y="1825624"/>
            <a:ext cx="10267462" cy="4170363"/>
          </a:xfrm>
          <a:prstGeom prst="rect">
            <a:avLst/>
          </a:prstGeom>
        </p:spPr>
        <p:txBody>
          <a:bodyPr>
            <a:noAutofit/>
          </a:bodyPr>
          <a:lstStyle>
            <a:lvl1pPr marL="0" indent="-342900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chemeClr val="accent5"/>
              </a:buClr>
              <a:buFont typeface="Arial" pitchFamily="34" charset="0"/>
              <a:buNone/>
              <a:defRPr baseline="0"/>
            </a:lvl1pPr>
            <a:lvl2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buNone/>
              <a:defRPr/>
            </a:lvl2pPr>
            <a:lvl3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buNone/>
              <a:defRPr/>
            </a:lvl3pPr>
            <a:lvl4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buNone/>
              <a:defRPr/>
            </a:lvl4pPr>
            <a:lvl5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buNone/>
              <a:defRPr/>
            </a:lvl5pPr>
          </a:lstStyle>
          <a:p>
            <a:pPr lvl="0"/>
            <a:r>
              <a:rPr lang="en-GB" noProof="0" dirty="0"/>
              <a:t>Insert text</a:t>
            </a:r>
          </a:p>
        </p:txBody>
      </p:sp>
      <p:cxnSp>
        <p:nvCxnSpPr>
          <p:cNvPr id="7" name="Straight Connector 6"/>
          <p:cNvCxnSpPr/>
          <p:nvPr userDrawn="1"/>
        </p:nvCxnSpPr>
        <p:spPr>
          <a:xfrm flipH="1">
            <a:off x="838201" y="0"/>
            <a:ext cx="1" cy="1365250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970722" y="575220"/>
            <a:ext cx="10263893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>
            <a:lvl1pPr>
              <a:defRPr sz="3800"/>
            </a:lvl1pPr>
          </a:lstStyle>
          <a:p>
            <a:r>
              <a:rPr lang="en-GB" noProof="0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0423415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32525" y="1825625"/>
            <a:ext cx="5002090" cy="4170363"/>
          </a:xfrm>
          <a:prstGeom prst="rect">
            <a:avLst/>
          </a:prstGeom>
          <a:noFill/>
        </p:spPr>
        <p:txBody>
          <a:bodyPr>
            <a:noAutofit/>
          </a:bodyPr>
          <a:lstStyle>
            <a:lvl1pPr marL="0" indent="0">
              <a:buClr>
                <a:schemeClr val="accent5"/>
              </a:buClr>
              <a:buFont typeface="Arial"/>
              <a:buNone/>
              <a:defRPr/>
            </a:lvl1pPr>
          </a:lstStyle>
          <a:p>
            <a:pPr lvl="0"/>
            <a:endParaRPr lang="en-GB" noProof="0" dirty="0"/>
          </a:p>
        </p:txBody>
      </p:sp>
      <p:cxnSp>
        <p:nvCxnSpPr>
          <p:cNvPr id="8" name="Straight Connector 7"/>
          <p:cNvCxnSpPr/>
          <p:nvPr userDrawn="1"/>
        </p:nvCxnSpPr>
        <p:spPr>
          <a:xfrm flipH="1">
            <a:off x="838201" y="0"/>
            <a:ext cx="1" cy="1365250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itle Placeholder 1"/>
          <p:cNvSpPr>
            <a:spLocks noGrp="1"/>
          </p:cNvSpPr>
          <p:nvPr>
            <p:ph type="title"/>
          </p:nvPr>
        </p:nvSpPr>
        <p:spPr>
          <a:xfrm>
            <a:off x="970722" y="575220"/>
            <a:ext cx="10263893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>
            <a:lvl1pPr>
              <a:defRPr sz="3800"/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sp>
        <p:nvSpPr>
          <p:cNvPr id="18" name="Content Placeholder 2"/>
          <p:cNvSpPr>
            <a:spLocks noGrp="1"/>
          </p:cNvSpPr>
          <p:nvPr>
            <p:ph idx="10" hasCustomPrompt="1"/>
          </p:nvPr>
        </p:nvSpPr>
        <p:spPr>
          <a:xfrm>
            <a:off x="967154" y="1825624"/>
            <a:ext cx="5004000" cy="4170363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chemeClr val="accent5"/>
              </a:buClr>
              <a:buSzTx/>
              <a:buFont typeface="Arial"/>
              <a:buNone/>
              <a:tabLst/>
              <a:defRPr baseline="0"/>
            </a:lvl1pPr>
            <a:lvl2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buNone/>
              <a:defRPr/>
            </a:lvl2pPr>
            <a:lvl3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buNone/>
              <a:defRPr/>
            </a:lvl3pPr>
            <a:lvl4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buNone/>
              <a:defRPr/>
            </a:lvl4pPr>
            <a:lvl5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buNone/>
              <a:defRPr/>
            </a:lvl5pPr>
          </a:lstStyle>
          <a:p>
            <a:pPr marL="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chemeClr val="accent5"/>
              </a:buClr>
              <a:buSzTx/>
              <a:buFont typeface="Arial"/>
              <a:buNone/>
              <a:tabLst/>
              <a:defRPr/>
            </a:pPr>
            <a:r>
              <a:rPr lang="en-GB" noProof="0" dirty="0"/>
              <a:t>Insert text</a:t>
            </a:r>
          </a:p>
          <a:p>
            <a:pPr marL="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chemeClr val="accent5"/>
              </a:buClr>
              <a:buSzTx/>
              <a:buFont typeface="Arial"/>
              <a:buNone/>
              <a:tabLst/>
              <a:defRPr/>
            </a:pPr>
            <a:endParaRPr lang="en-GB" noProof="0" dirty="0"/>
          </a:p>
          <a:p>
            <a:pPr lvl="0"/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28038392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- 2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>
            <a:spLocks noGrp="1"/>
          </p:cNvSpPr>
          <p:nvPr>
            <p:ph idx="11" hasCustomPrompt="1"/>
          </p:nvPr>
        </p:nvSpPr>
        <p:spPr>
          <a:xfrm>
            <a:off x="6232524" y="1825624"/>
            <a:ext cx="5004000" cy="4170363"/>
          </a:xfrm>
          <a:prstGeom prst="rect">
            <a:avLst/>
          </a:prstGeom>
        </p:spPr>
        <p:txBody>
          <a:bodyPr>
            <a:noAutofit/>
          </a:bodyPr>
          <a:lstStyle>
            <a:lvl1pPr marL="0" indent="-342900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chemeClr val="accent5"/>
              </a:buClr>
              <a:buFont typeface="Arial"/>
              <a:buNone/>
              <a:defRPr strike="noStrike"/>
            </a:lvl1pPr>
            <a:lvl2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 strike="noStrike"/>
            </a:lvl2pPr>
            <a:lvl3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 strike="noStrike"/>
            </a:lvl3pPr>
            <a:lvl4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 strike="noStrike"/>
            </a:lvl4pPr>
            <a:lvl5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 strike="noStrike"/>
            </a:lvl5pPr>
          </a:lstStyle>
          <a:p>
            <a:pPr lvl="0"/>
            <a:r>
              <a:rPr lang="en-GB" noProof="0" dirty="0"/>
              <a:t>Insert text</a:t>
            </a:r>
          </a:p>
        </p:txBody>
      </p:sp>
      <p:cxnSp>
        <p:nvCxnSpPr>
          <p:cNvPr id="9" name="Straight Connector 8"/>
          <p:cNvCxnSpPr/>
          <p:nvPr userDrawn="1"/>
        </p:nvCxnSpPr>
        <p:spPr>
          <a:xfrm flipH="1">
            <a:off x="838201" y="0"/>
            <a:ext cx="1" cy="1365250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970722" y="575220"/>
            <a:ext cx="10263893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>
            <a:lvl1pPr>
              <a:defRPr sz="3800"/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sp>
        <p:nvSpPr>
          <p:cNvPr id="12" name="Content Placeholder 2"/>
          <p:cNvSpPr>
            <a:spLocks noGrp="1"/>
          </p:cNvSpPr>
          <p:nvPr>
            <p:ph idx="10" hasCustomPrompt="1"/>
          </p:nvPr>
        </p:nvSpPr>
        <p:spPr>
          <a:xfrm>
            <a:off x="967154" y="1825624"/>
            <a:ext cx="5004000" cy="4170363"/>
          </a:xfrm>
          <a:prstGeom prst="rect">
            <a:avLst/>
          </a:prstGeom>
        </p:spPr>
        <p:txBody>
          <a:bodyPr>
            <a:noAutofit/>
          </a:bodyPr>
          <a:lstStyle>
            <a:lvl1pPr marL="0" indent="-342900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chemeClr val="accent5"/>
              </a:buClr>
              <a:buFont typeface="Arial" pitchFamily="34" charset="0"/>
              <a:buNone/>
              <a:defRPr baseline="0"/>
            </a:lvl1pPr>
            <a:lvl2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/>
            </a:lvl2pPr>
            <a:lvl3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/>
            </a:lvl3pPr>
            <a:lvl4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/>
            </a:lvl4pPr>
            <a:lvl5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/>
            </a:lvl5pPr>
          </a:lstStyle>
          <a:p>
            <a:pPr lvl="0"/>
            <a:r>
              <a:rPr lang="en-GB" noProof="0" dirty="0"/>
              <a:t>Insert text</a:t>
            </a:r>
          </a:p>
        </p:txBody>
      </p:sp>
    </p:spTree>
    <p:extLst>
      <p:ext uri="{BB962C8B-B14F-4D97-AF65-F5344CB8AC3E}">
        <p14:creationId xmlns:p14="http://schemas.microsoft.com/office/powerpoint/2010/main" val="12467745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- 3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970722" y="1825625"/>
            <a:ext cx="3229533" cy="4170363"/>
          </a:xfrm>
          <a:prstGeom prst="rect">
            <a:avLst/>
          </a:prstGeom>
        </p:spPr>
        <p:txBody>
          <a:bodyPr>
            <a:noAutofit/>
          </a:bodyPr>
          <a:lstStyle>
            <a:lvl1pPr marL="0" indent="-342900">
              <a:buClr>
                <a:schemeClr val="accent5"/>
              </a:buClr>
              <a:buFont typeface="Arial"/>
              <a:buNone/>
              <a:defRPr baseline="0"/>
            </a:lvl1pPr>
            <a:lvl2pPr>
              <a:buClr>
                <a:schemeClr val="accent5"/>
              </a:buClr>
              <a:buNone/>
              <a:defRPr/>
            </a:lvl2pPr>
            <a:lvl3pPr>
              <a:buClr>
                <a:schemeClr val="accent5"/>
              </a:buClr>
              <a:buNone/>
              <a:defRPr/>
            </a:lvl3pPr>
            <a:lvl4pPr>
              <a:buClr>
                <a:schemeClr val="accent5"/>
              </a:buClr>
              <a:buNone/>
              <a:defRPr/>
            </a:lvl4pPr>
            <a:lvl5pPr>
              <a:buClr>
                <a:schemeClr val="accent5"/>
              </a:buClr>
              <a:buNone/>
              <a:defRPr/>
            </a:lvl5pPr>
          </a:lstStyle>
          <a:p>
            <a:pPr lvl="0"/>
            <a:r>
              <a:rPr lang="en-GB" noProof="0" dirty="0"/>
              <a:t>Insert text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sz="half" idx="13" hasCustomPrompt="1"/>
          </p:nvPr>
        </p:nvSpPr>
        <p:spPr>
          <a:xfrm>
            <a:off x="4476002" y="1825624"/>
            <a:ext cx="3239996" cy="4170363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chemeClr val="accent5"/>
              </a:buClr>
              <a:buSzTx/>
              <a:buFont typeface="Arial"/>
              <a:buNone/>
              <a:tabLst/>
              <a:defRPr/>
            </a:lvl1pPr>
            <a:lvl2pPr>
              <a:buClr>
                <a:schemeClr val="accent5"/>
              </a:buClr>
              <a:defRPr/>
            </a:lvl2pPr>
            <a:lvl3pPr>
              <a:buClr>
                <a:schemeClr val="accent5"/>
              </a:buClr>
              <a:defRPr/>
            </a:lvl3pPr>
            <a:lvl4pPr>
              <a:buClr>
                <a:schemeClr val="accent5"/>
              </a:buClr>
              <a:defRPr/>
            </a:lvl4pPr>
            <a:lvl5pPr>
              <a:buClr>
                <a:schemeClr val="accent5"/>
              </a:buClr>
              <a:defRPr/>
            </a:lvl5pPr>
          </a:lstStyle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chemeClr val="accent5"/>
              </a:buClr>
              <a:buSzTx/>
              <a:buFont typeface="Arial"/>
              <a:buNone/>
              <a:tabLst/>
              <a:defRPr/>
            </a:pPr>
            <a:r>
              <a:rPr lang="en-GB" noProof="0" dirty="0"/>
              <a:t>Insert text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sz="half" idx="15" hasCustomPrompt="1"/>
          </p:nvPr>
        </p:nvSpPr>
        <p:spPr>
          <a:xfrm>
            <a:off x="7990763" y="1825624"/>
            <a:ext cx="3239998" cy="4170363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chemeClr val="accent5"/>
              </a:buClr>
              <a:buSzTx/>
              <a:buFont typeface="Arial"/>
              <a:buNone/>
              <a:tabLst/>
              <a:defRPr/>
            </a:lvl1pPr>
            <a:lvl2pPr>
              <a:buClr>
                <a:schemeClr val="accent5"/>
              </a:buClr>
              <a:defRPr/>
            </a:lvl2pPr>
            <a:lvl3pPr>
              <a:buClr>
                <a:schemeClr val="accent5"/>
              </a:buClr>
              <a:defRPr/>
            </a:lvl3pPr>
            <a:lvl4pPr>
              <a:buClr>
                <a:schemeClr val="accent5"/>
              </a:buClr>
              <a:defRPr/>
            </a:lvl4pPr>
            <a:lvl5pPr>
              <a:buClr>
                <a:schemeClr val="accent5"/>
              </a:buClr>
              <a:defRPr/>
            </a:lvl5pPr>
          </a:lstStyle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chemeClr val="accent5"/>
              </a:buClr>
              <a:buSzTx/>
              <a:buFont typeface="Arial"/>
              <a:buNone/>
              <a:tabLst/>
              <a:defRPr/>
            </a:pPr>
            <a:r>
              <a:rPr lang="en-GB" noProof="0" dirty="0"/>
              <a:t>Insert text</a:t>
            </a:r>
          </a:p>
        </p:txBody>
      </p:sp>
      <p:cxnSp>
        <p:nvCxnSpPr>
          <p:cNvPr id="8" name="Straight Connector 7"/>
          <p:cNvCxnSpPr/>
          <p:nvPr userDrawn="1"/>
        </p:nvCxnSpPr>
        <p:spPr>
          <a:xfrm flipH="1">
            <a:off x="838201" y="0"/>
            <a:ext cx="1" cy="1365250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itle Placeholder 1"/>
          <p:cNvSpPr>
            <a:spLocks noGrp="1"/>
          </p:cNvSpPr>
          <p:nvPr>
            <p:ph type="title"/>
          </p:nvPr>
        </p:nvSpPr>
        <p:spPr>
          <a:xfrm>
            <a:off x="970722" y="575220"/>
            <a:ext cx="10263893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>
            <a:lvl1pPr>
              <a:defRPr sz="3800"/>
            </a:lvl1pPr>
          </a:lstStyle>
          <a:p>
            <a:r>
              <a:rPr lang="en-GB" noProof="0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2071010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0722" y="1681163"/>
            <a:ext cx="5003999" cy="823912"/>
          </a:xfrm>
          <a:prstGeom prst="rect">
            <a:avLst/>
          </a:prstGeom>
        </p:spPr>
        <p:txBody>
          <a:bodyPr wrap="square" anchor="b">
            <a:noAutofit/>
          </a:bodyPr>
          <a:lstStyle>
            <a:lvl1pPr marL="0" indent="0">
              <a:buNone/>
              <a:defRPr sz="28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970722" y="2597727"/>
            <a:ext cx="5003999" cy="3398261"/>
          </a:xfrm>
          <a:prstGeom prst="rect">
            <a:avLst/>
          </a:prstGeom>
        </p:spPr>
        <p:txBody>
          <a:bodyPr wrap="square">
            <a:noAutofit/>
          </a:bodyPr>
          <a:lstStyle>
            <a:lvl1pPr marL="0" indent="-342900">
              <a:buClr>
                <a:schemeClr val="accent5"/>
              </a:buClr>
              <a:buFont typeface="Arial"/>
              <a:buNone/>
              <a:defRPr/>
            </a:lvl1pPr>
            <a:lvl2pPr>
              <a:buClr>
                <a:schemeClr val="accent5"/>
              </a:buClr>
              <a:buNone/>
              <a:defRPr/>
            </a:lvl2pPr>
            <a:lvl3pPr>
              <a:buClr>
                <a:schemeClr val="accent5"/>
              </a:buClr>
              <a:buNone/>
              <a:defRPr/>
            </a:lvl3pPr>
            <a:lvl4pPr>
              <a:buClr>
                <a:schemeClr val="accent5"/>
              </a:buClr>
              <a:buNone/>
              <a:defRPr/>
            </a:lvl4pPr>
            <a:lvl5pPr>
              <a:buClr>
                <a:schemeClr val="accent5"/>
              </a:buClr>
              <a:buNone/>
              <a:defRPr/>
            </a:lvl5pPr>
          </a:lstStyle>
          <a:p>
            <a:pPr lvl="0"/>
            <a:r>
              <a:rPr lang="en-GB" noProof="0" dirty="0"/>
              <a:t>Insert text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32768" y="1681163"/>
            <a:ext cx="5003999" cy="823912"/>
          </a:xfrm>
          <a:prstGeom prst="rect">
            <a:avLst/>
          </a:prstGeom>
          <a:noFill/>
        </p:spPr>
        <p:txBody>
          <a:bodyPr wrap="square" anchor="b">
            <a:noAutofit/>
          </a:bodyPr>
          <a:lstStyle>
            <a:lvl1pPr marL="0" indent="0">
              <a:buNone/>
              <a:defRPr sz="28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 hasCustomPrompt="1"/>
          </p:nvPr>
        </p:nvSpPr>
        <p:spPr>
          <a:xfrm>
            <a:off x="6232768" y="2597727"/>
            <a:ext cx="5003999" cy="3398261"/>
          </a:xfrm>
          <a:prstGeom prst="rect">
            <a:avLst/>
          </a:prstGeom>
        </p:spPr>
        <p:txBody>
          <a:bodyPr wrap="square">
            <a:noAutofit/>
          </a:bodyPr>
          <a:lstStyle>
            <a:lvl1pPr marL="0" indent="-342900">
              <a:buClr>
                <a:schemeClr val="accent5"/>
              </a:buClr>
              <a:buFont typeface="Arial"/>
              <a:buNone/>
              <a:defRPr/>
            </a:lvl1pPr>
            <a:lvl2pPr>
              <a:buClr>
                <a:schemeClr val="accent5"/>
              </a:buClr>
              <a:defRPr/>
            </a:lvl2pPr>
            <a:lvl3pPr>
              <a:buClr>
                <a:schemeClr val="accent5"/>
              </a:buClr>
              <a:defRPr/>
            </a:lvl3pPr>
            <a:lvl4pPr>
              <a:buClr>
                <a:schemeClr val="accent5"/>
              </a:buClr>
              <a:defRPr/>
            </a:lvl4pPr>
            <a:lvl5pPr>
              <a:buClr>
                <a:schemeClr val="accent5"/>
              </a:buClr>
              <a:defRPr/>
            </a:lvl5pPr>
          </a:lstStyle>
          <a:p>
            <a:pPr lvl="0"/>
            <a:r>
              <a:rPr lang="en-GB" noProof="0" dirty="0"/>
              <a:t>Insert text</a:t>
            </a:r>
          </a:p>
        </p:txBody>
      </p:sp>
      <p:cxnSp>
        <p:nvCxnSpPr>
          <p:cNvPr id="9" name="Straight Connector 8"/>
          <p:cNvCxnSpPr/>
          <p:nvPr userDrawn="1"/>
        </p:nvCxnSpPr>
        <p:spPr>
          <a:xfrm flipH="1">
            <a:off x="838201" y="0"/>
            <a:ext cx="1" cy="1365250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itle Placeholder 1"/>
          <p:cNvSpPr>
            <a:spLocks noGrp="1"/>
          </p:cNvSpPr>
          <p:nvPr>
            <p:ph type="title"/>
          </p:nvPr>
        </p:nvSpPr>
        <p:spPr>
          <a:xfrm>
            <a:off x="970722" y="575220"/>
            <a:ext cx="10263893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>
            <a:lvl1pPr>
              <a:defRPr sz="3800"/>
            </a:lvl1pPr>
          </a:lstStyle>
          <a:p>
            <a:r>
              <a:rPr lang="en-GB" noProof="0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7426941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_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0" y="1750540"/>
            <a:ext cx="12192000" cy="4245448"/>
          </a:xfrm>
          <a:prstGeom prst="rect">
            <a:avLst/>
          </a:prstGeom>
          <a:solidFill>
            <a:schemeClr val="bg2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GB" noProof="0" dirty="0"/>
          </a:p>
        </p:txBody>
      </p:sp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970722" y="575220"/>
            <a:ext cx="10263893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>
            <a:lvl1pPr>
              <a:defRPr sz="3800"/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cxnSp>
        <p:nvCxnSpPr>
          <p:cNvPr id="5" name="Straight Connector 4"/>
          <p:cNvCxnSpPr/>
          <p:nvPr userDrawn="1"/>
        </p:nvCxnSpPr>
        <p:spPr>
          <a:xfrm flipH="1">
            <a:off x="838201" y="0"/>
            <a:ext cx="1" cy="1365250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843015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-59635" y="-59635"/>
            <a:ext cx="6155635" cy="6983896"/>
          </a:xfrm>
          <a:prstGeom prst="rect">
            <a:avLst/>
          </a:prstGeom>
          <a:solidFill>
            <a:schemeClr val="bg2"/>
          </a:solidFill>
          <a:ln w="28575">
            <a:solidFill>
              <a:schemeClr val="accent5"/>
            </a:solidFill>
          </a:ln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GB" noProof="0" dirty="0"/>
          </a:p>
        </p:txBody>
      </p:sp>
      <p:sp>
        <p:nvSpPr>
          <p:cNvPr id="10" name="Rectangle 9"/>
          <p:cNvSpPr/>
          <p:nvPr userDrawn="1"/>
        </p:nvSpPr>
        <p:spPr>
          <a:xfrm>
            <a:off x="3214048" y="1992573"/>
            <a:ext cx="8550322" cy="361665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27615" y="743802"/>
            <a:ext cx="544923" cy="544923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3214048" y="1992572"/>
            <a:ext cx="8010798" cy="3616657"/>
          </a:xfrm>
          <a:prstGeom prst="rect">
            <a:avLst/>
          </a:prstGeom>
          <a:solidFill>
            <a:schemeClr val="bg1"/>
          </a:solidFill>
        </p:spPr>
        <p:txBody>
          <a:bodyPr lIns="360000" tIns="360000" rIns="360000" bIns="360000" anchor="ctr" anchorCtr="0">
            <a:noAutofit/>
          </a:bodyPr>
          <a:lstStyle>
            <a:lvl1pPr marL="0" indent="0">
              <a:buFontTx/>
              <a:buNone/>
              <a:defRPr i="1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en-GB" noProof="0" dirty="0"/>
              <a:t>Insert text</a:t>
            </a:r>
          </a:p>
        </p:txBody>
      </p:sp>
    </p:spTree>
    <p:extLst>
      <p:ext uri="{BB962C8B-B14F-4D97-AF65-F5344CB8AC3E}">
        <p14:creationId xmlns:p14="http://schemas.microsoft.com/office/powerpoint/2010/main" val="178406293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and Content (half pag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6662614" y="1825625"/>
            <a:ext cx="4583519" cy="4170363"/>
          </a:xfrm>
          <a:prstGeom prst="rect">
            <a:avLst/>
          </a:prstGeom>
        </p:spPr>
        <p:txBody>
          <a:bodyPr>
            <a:noAutofit/>
          </a:bodyPr>
          <a:lstStyle>
            <a:lvl1pPr marL="0" indent="-342900">
              <a:buClr>
                <a:schemeClr val="accent5"/>
              </a:buClr>
              <a:buFont typeface="Arial"/>
              <a:buNone/>
              <a:defRPr/>
            </a:lvl1pPr>
            <a:lvl2pPr>
              <a:buClr>
                <a:schemeClr val="accent5"/>
              </a:buClr>
              <a:buNone/>
              <a:defRPr/>
            </a:lvl2pPr>
            <a:lvl3pPr>
              <a:buClr>
                <a:schemeClr val="accent5"/>
              </a:buClr>
              <a:buNone/>
              <a:defRPr/>
            </a:lvl3pPr>
            <a:lvl4pPr>
              <a:buClr>
                <a:schemeClr val="accent5"/>
              </a:buClr>
              <a:buNone/>
              <a:defRPr/>
            </a:lvl4pPr>
            <a:lvl5pPr>
              <a:buClr>
                <a:schemeClr val="accent5"/>
              </a:buClr>
              <a:buNone/>
              <a:defRPr/>
            </a:lvl5pPr>
          </a:lstStyle>
          <a:p>
            <a:pPr lvl="0"/>
            <a:r>
              <a:rPr lang="en-GB" noProof="0" dirty="0"/>
              <a:t>Insert text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8200" y="6131286"/>
            <a:ext cx="2743200" cy="365125"/>
          </a:xfrm>
          <a:prstGeom prst="rect">
            <a:avLst/>
          </a:prstGeom>
        </p:spPr>
        <p:txBody>
          <a:bodyPr/>
          <a:lstStyle/>
          <a:p>
            <a:fld id="{F46C79FD-C571-418B-AB0F-5EE936C85276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6662614" y="586765"/>
            <a:ext cx="4581771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>
            <a:lvl1pPr>
              <a:defRPr sz="3800"/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sp>
        <p:nvSpPr>
          <p:cNvPr id="7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-46383" y="-46383"/>
            <a:ext cx="6142383" cy="6964017"/>
          </a:xfrm>
          <a:prstGeom prst="rect">
            <a:avLst/>
          </a:prstGeom>
          <a:solidFill>
            <a:schemeClr val="bg2"/>
          </a:solidFill>
          <a:ln w="28575">
            <a:solidFill>
              <a:schemeClr val="accent5"/>
            </a:solidFill>
          </a:ln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6920344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EC-JRC-logo_horizontal_EN_pos_transparent-background.png"/>
          <p:cNvPicPr>
            <a:picLocks noChangeAspect="1"/>
          </p:cNvPicPr>
          <p:nvPr userDrawn="1"/>
        </p:nvPicPr>
        <p:blipFill rotWithShape="1"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02" t="10944" r="6669" b="9113"/>
          <a:stretch/>
        </p:blipFill>
        <p:spPr>
          <a:xfrm>
            <a:off x="9945929" y="6177847"/>
            <a:ext cx="1727997" cy="467228"/>
          </a:xfrm>
          <a:prstGeom prst="rect">
            <a:avLst/>
          </a:prstGeom>
        </p:spPr>
      </p:pic>
      <p:sp>
        <p:nvSpPr>
          <p:cNvPr id="11" name="TextBox 10"/>
          <p:cNvSpPr txBox="1"/>
          <p:nvPr userDrawn="1"/>
        </p:nvSpPr>
        <p:spPr>
          <a:xfrm>
            <a:off x="902658" y="6436338"/>
            <a:ext cx="444383" cy="276999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marL="0" indent="0" algn="l">
              <a:buClr>
                <a:schemeClr val="accent5"/>
              </a:buClr>
              <a:buFont typeface="Arial"/>
              <a:buNone/>
            </a:pPr>
            <a:fld id="{7CDCD853-BF31-41A2-A1D4-0871305F302F}" type="slidenum">
              <a:rPr lang="en-GB" sz="1200" noProof="0" smtClean="0">
                <a:ln>
                  <a:noFill/>
                </a:ln>
                <a:solidFill>
                  <a:schemeClr val="bg1">
                    <a:lumMod val="65000"/>
                  </a:schemeClr>
                </a:solidFill>
              </a:rPr>
              <a:pPr marL="0" indent="0" algn="l">
                <a:buClr>
                  <a:schemeClr val="accent5"/>
                </a:buClr>
                <a:buFont typeface="Arial"/>
                <a:buNone/>
              </a:pPr>
              <a:t>‹#›</a:t>
            </a:fld>
            <a:endParaRPr lang="en-GB" sz="1600" noProof="0" dirty="0">
              <a:ln>
                <a:noFill/>
              </a:ln>
              <a:solidFill>
                <a:schemeClr val="bg1">
                  <a:lumMod val="65000"/>
                </a:schemeClr>
              </a:solidFill>
            </a:endParaRPr>
          </a:p>
        </p:txBody>
      </p:sp>
      <p:cxnSp>
        <p:nvCxnSpPr>
          <p:cNvPr id="12" name="Straight Connector 11"/>
          <p:cNvCxnSpPr/>
          <p:nvPr userDrawn="1"/>
        </p:nvCxnSpPr>
        <p:spPr>
          <a:xfrm>
            <a:off x="799653" y="6411461"/>
            <a:ext cx="1" cy="446539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597208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50" r:id="rId2"/>
    <p:sldLayoutId id="2147483660" r:id="rId3"/>
    <p:sldLayoutId id="2147483652" r:id="rId4"/>
    <p:sldLayoutId id="2147483661" r:id="rId5"/>
    <p:sldLayoutId id="2147483653" r:id="rId6"/>
    <p:sldLayoutId id="2147483654" r:id="rId7"/>
    <p:sldLayoutId id="2147483659" r:id="rId8"/>
    <p:sldLayoutId id="2147483658" r:id="rId9"/>
    <p:sldLayoutId id="2147483668" r:id="rId10"/>
    <p:sldLayoutId id="2147483666" r:id="rId11"/>
    <p:sldLayoutId id="2147483667" r:id="rId12"/>
    <p:sldLayoutId id="2147483655" r:id="rId13"/>
    <p:sldLayoutId id="2147483672" r:id="rId14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0"/>
        </a:spcBef>
        <a:spcAft>
          <a:spcPts val="1800"/>
        </a:spcAft>
        <a:buClr>
          <a:srgbClr val="2B91C5"/>
        </a:buClr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1800"/>
        </a:spcAft>
        <a:buClr>
          <a:srgbClr val="2B91C5"/>
        </a:buClr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1800"/>
        </a:spcAft>
        <a:buClr>
          <a:srgbClr val="2B91C5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1800"/>
        </a:spcAft>
        <a:buClr>
          <a:srgbClr val="2B91C5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1800"/>
        </a:spcAft>
        <a:buClr>
          <a:srgbClr val="2B91C5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4178" userDrawn="1">
          <p15:clr>
            <a:srgbClr val="F26B43"/>
          </p15:clr>
        </p15:guide>
        <p15:guide id="2" pos="506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twitter.com/EU_ScienceHub" TargetMode="External"/><Relationship Id="rId4" Type="http://schemas.openxmlformats.org/officeDocument/2006/relationships/hyperlink" Target="https://joint-research-centre.ec.europa.eu/" TargetMode="Externa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s://creativecommons.org/licenses/by/4.0/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3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image" Target="../media/image11.emf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0.jpeg"/><Relationship Id="rId5" Type="http://schemas.openxmlformats.org/officeDocument/2006/relationships/image" Target="../media/image9.emf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4">
            <a:extLst>
              <a:ext uri="{FF2B5EF4-FFF2-40B4-BE49-F238E27FC236}">
                <a16:creationId xmlns:a16="http://schemas.microsoft.com/office/drawing/2014/main" id="{F67D53F0-92B7-0982-644D-AB09F9676F0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70189" y="3602038"/>
            <a:ext cx="10284602" cy="840566"/>
          </a:xfrm>
        </p:spPr>
        <p:txBody>
          <a:bodyPr/>
          <a:lstStyle/>
          <a:p>
            <a:r>
              <a:rPr lang="en-US" i="1" dirty="0" smtClean="0"/>
              <a:t>Experimental results on C1, C2 and C3 tyres</a:t>
            </a:r>
            <a:endParaRPr lang="en-AR" dirty="0"/>
          </a:p>
        </p:txBody>
      </p:sp>
      <p:sp>
        <p:nvSpPr>
          <p:cNvPr id="6" name="Title 3">
            <a:extLst>
              <a:ext uri="{FF2B5EF4-FFF2-40B4-BE49-F238E27FC236}">
                <a16:creationId xmlns:a16="http://schemas.microsoft.com/office/drawing/2014/main" id="{7494D450-907B-4D71-6755-64AB4B6802A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IE" dirty="0" smtClean="0"/>
              <a:t>Wet Grip of New and Worn Tyres</a:t>
            </a:r>
            <a:endParaRPr lang="en-AR" dirty="0"/>
          </a:p>
        </p:txBody>
      </p:sp>
      <p:sp>
        <p:nvSpPr>
          <p:cNvPr id="7" name="Text Placeholder 5"/>
          <p:cNvSpPr txBox="1">
            <a:spLocks/>
          </p:cNvSpPr>
          <p:nvPr/>
        </p:nvSpPr>
        <p:spPr>
          <a:xfrm>
            <a:off x="4356341" y="5136256"/>
            <a:ext cx="7729268" cy="776955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rgbClr val="2B91C5"/>
              </a:buClr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1800"/>
              </a:spcAft>
              <a:buClr>
                <a:srgbClr val="2B91C5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1800"/>
              </a:spcAft>
              <a:buClr>
                <a:srgbClr val="2B91C5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1800"/>
              </a:spcAft>
              <a:buClr>
                <a:srgbClr val="2B91C5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1800"/>
              </a:spcAft>
              <a:buClr>
                <a:srgbClr val="2B91C5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i="1" u="sng" dirty="0" smtClean="0"/>
              <a:t>Dalia Broggi</a:t>
            </a:r>
            <a:r>
              <a:rPr lang="en-US" i="1" dirty="0" smtClean="0"/>
              <a:t>, Anne Serra, Fabrizio Re, Fabrizio Minarini</a:t>
            </a:r>
            <a:endParaRPr lang="en-IE" i="1" dirty="0"/>
          </a:p>
        </p:txBody>
      </p:sp>
    </p:spTree>
    <p:extLst>
      <p:ext uri="{BB962C8B-B14F-4D97-AF65-F5344CB8AC3E}">
        <p14:creationId xmlns:p14="http://schemas.microsoft.com/office/powerpoint/2010/main" val="1730537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970722" y="575220"/>
            <a:ext cx="10859917" cy="782357"/>
          </a:xfrm>
        </p:spPr>
        <p:txBody>
          <a:bodyPr/>
          <a:lstStyle/>
          <a:p>
            <a:r>
              <a:rPr lang="en-US" sz="2800" dirty="0" smtClean="0"/>
              <a:t>Results for C2: EC-</a:t>
            </a:r>
            <a:r>
              <a:rPr lang="en-US" sz="2800" dirty="0" err="1" smtClean="0"/>
              <a:t>Idiada</a:t>
            </a:r>
            <a:r>
              <a:rPr lang="en-US" sz="2800" dirty="0" smtClean="0"/>
              <a:t> WGI new and WGI worn</a:t>
            </a:r>
            <a:endParaRPr lang="en-IE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1486219" y="1587240"/>
            <a:ext cx="540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Clr>
                <a:schemeClr val="accent5"/>
              </a:buClr>
            </a:pPr>
            <a:r>
              <a:rPr lang="en-US" sz="2400" b="1" noProof="0" dirty="0" smtClean="0"/>
              <a:t>EC – Idiada Results</a:t>
            </a:r>
            <a:endParaRPr lang="en-IE" sz="2400" b="1" noProof="0" dirty="0" smtClean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0679" y="2114893"/>
            <a:ext cx="6371081" cy="415977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7626284" y="2366129"/>
            <a:ext cx="4336331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chemeClr val="accent5"/>
              </a:buClr>
              <a:buFont typeface="Arial"/>
              <a:buChar char="•"/>
            </a:pPr>
            <a:r>
              <a:rPr lang="en-US" dirty="0" smtClean="0"/>
              <a:t>WGI calculated by comparing both with SRTT new and SRTT worn</a:t>
            </a:r>
          </a:p>
          <a:p>
            <a:pPr marL="285750" indent="-285750">
              <a:buClr>
                <a:schemeClr val="accent5"/>
              </a:buClr>
              <a:buFont typeface="Arial"/>
              <a:buChar char="•"/>
            </a:pPr>
            <a:r>
              <a:rPr lang="en-US" dirty="0" smtClean="0"/>
              <a:t>8 out of 8 tyres tested passed the Regulatory limit for worn tyres with a really high margin</a:t>
            </a:r>
          </a:p>
          <a:p>
            <a:pPr marL="742950" lvl="1" indent="-285750">
              <a:buClr>
                <a:schemeClr val="accent5"/>
              </a:buClr>
              <a:buFont typeface="Arial"/>
              <a:buChar char="•"/>
            </a:pPr>
            <a:r>
              <a:rPr lang="en-US" dirty="0" smtClean="0"/>
              <a:t>lowest value for winter tyres is </a:t>
            </a:r>
            <a:r>
              <a:rPr lang="en-US" dirty="0"/>
              <a:t>1,01</a:t>
            </a:r>
            <a:r>
              <a:rPr lang="en-US" dirty="0" smtClean="0"/>
              <a:t>, proposed Regulatory limit is 0.74</a:t>
            </a:r>
          </a:p>
          <a:p>
            <a:pPr marL="742950" lvl="1" indent="-285750">
              <a:buClr>
                <a:schemeClr val="accent5"/>
              </a:buClr>
              <a:buFont typeface="Arial"/>
              <a:buChar char="•"/>
            </a:pPr>
            <a:r>
              <a:rPr lang="en-US" dirty="0"/>
              <a:t>lowest value for winter tyres is </a:t>
            </a:r>
            <a:r>
              <a:rPr lang="en-US" dirty="0" smtClean="0"/>
              <a:t>1,06, </a:t>
            </a:r>
            <a:r>
              <a:rPr lang="en-US" dirty="0"/>
              <a:t>proposed Regulatory limit is </a:t>
            </a:r>
            <a:r>
              <a:rPr lang="en-US" dirty="0" smtClean="0"/>
              <a:t>0.82</a:t>
            </a:r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1923846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970722" y="575220"/>
            <a:ext cx="11179443" cy="782357"/>
          </a:xfrm>
        </p:spPr>
        <p:txBody>
          <a:bodyPr/>
          <a:lstStyle/>
          <a:p>
            <a:r>
              <a:rPr lang="en-US" sz="2800" dirty="0" smtClean="0"/>
              <a:t>Results for C2: EC-</a:t>
            </a:r>
            <a:r>
              <a:rPr lang="en-US" sz="2800" dirty="0" err="1" smtClean="0"/>
              <a:t>Idiada</a:t>
            </a:r>
            <a:r>
              <a:rPr lang="en-US" sz="2800" dirty="0" smtClean="0"/>
              <a:t> correlation WGI new vs WGI worn</a:t>
            </a:r>
            <a:endParaRPr lang="en-IE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77289" y="1841765"/>
            <a:ext cx="540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Clr>
                <a:schemeClr val="accent5"/>
              </a:buClr>
            </a:pPr>
            <a:r>
              <a:rPr lang="en-US" sz="2400" b="1" noProof="0" dirty="0" smtClean="0"/>
              <a:t>EC – Idiada Results</a:t>
            </a:r>
            <a:endParaRPr lang="en-IE" sz="2400" b="1" noProof="0" dirty="0" smtClean="0"/>
          </a:p>
        </p:txBody>
      </p:sp>
      <p:sp>
        <p:nvSpPr>
          <p:cNvPr id="9" name="TextBox 8"/>
          <p:cNvSpPr txBox="1"/>
          <p:nvPr/>
        </p:nvSpPr>
        <p:spPr>
          <a:xfrm>
            <a:off x="7077155" y="1496146"/>
            <a:ext cx="437403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chemeClr val="accent5"/>
              </a:buClr>
              <a:buFont typeface="Arial"/>
              <a:buChar char="•"/>
            </a:pPr>
            <a:r>
              <a:rPr lang="en-US" sz="1600" dirty="0" smtClean="0"/>
              <a:t>Really poor correlation between new and buffed WGI</a:t>
            </a:r>
          </a:p>
          <a:p>
            <a:pPr marL="285750" indent="-285750">
              <a:buClr>
                <a:schemeClr val="accent5"/>
              </a:buClr>
              <a:buFont typeface="Arial"/>
              <a:buChar char="•"/>
            </a:pPr>
            <a:r>
              <a:rPr lang="en-US" sz="1600" dirty="0"/>
              <a:t>Not possible to find worn WGI by applying a correlation formula to New WGI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44557" y="2713072"/>
            <a:ext cx="2213812" cy="237600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9820475" y="3758308"/>
            <a:ext cx="1715677" cy="30777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>
              <a:buClr>
                <a:schemeClr val="accent5"/>
              </a:buClr>
            </a:pPr>
            <a:r>
              <a:rPr lang="en-US" sz="1400" i="1" noProof="0" dirty="0" smtClean="0"/>
              <a:t>GRBP-73-22</a:t>
            </a:r>
            <a:endParaRPr lang="en-IE" sz="1400" i="1" noProof="0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73148" y="5228780"/>
            <a:ext cx="2468228" cy="417901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73148" y="5646681"/>
            <a:ext cx="1714337" cy="333765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9241552" y="5334115"/>
            <a:ext cx="2589087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>
              <a:buClr>
                <a:schemeClr val="accent5"/>
              </a:buClr>
            </a:pPr>
            <a:r>
              <a:rPr lang="en-US" sz="1200" i="1" noProof="0" dirty="0" smtClean="0"/>
              <a:t>Adopted proposal at WP.29 186</a:t>
            </a:r>
            <a:r>
              <a:rPr lang="en-US" sz="1200" i="1" baseline="30000" noProof="0" dirty="0" smtClean="0"/>
              <a:t>th</a:t>
            </a:r>
            <a:endParaRPr lang="en-US" sz="1200" i="1" noProof="0" dirty="0" smtClean="0"/>
          </a:p>
          <a:p>
            <a:pPr>
              <a:buClr>
                <a:schemeClr val="accent5"/>
              </a:buClr>
            </a:pPr>
            <a:r>
              <a:rPr lang="en-US" sz="1200" i="1" noProof="0" dirty="0" smtClean="0"/>
              <a:t>ECE-TRANS_WP.29_2023_8e</a:t>
            </a:r>
          </a:p>
          <a:p>
            <a:pPr>
              <a:buClr>
                <a:schemeClr val="accent5"/>
              </a:buClr>
            </a:pPr>
            <a:r>
              <a:rPr lang="en-US" sz="1200" i="1" noProof="0" dirty="0" smtClean="0"/>
              <a:t>WGI worn calculation for C2 tyres</a:t>
            </a:r>
            <a:endParaRPr lang="en-IE" sz="1200" i="1" noProof="0" dirty="0" smtClean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46115" y="2444917"/>
            <a:ext cx="5400000" cy="38265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2612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876454" y="505649"/>
            <a:ext cx="10859917" cy="782357"/>
          </a:xfrm>
        </p:spPr>
        <p:txBody>
          <a:bodyPr/>
          <a:lstStyle/>
          <a:p>
            <a:r>
              <a:rPr lang="en-US" sz="2800" dirty="0" smtClean="0"/>
              <a:t>Results for C2: EC-</a:t>
            </a:r>
            <a:r>
              <a:rPr lang="en-US" sz="2800" dirty="0" err="1" smtClean="0"/>
              <a:t>Idiada</a:t>
            </a:r>
            <a:r>
              <a:rPr lang="en-US" sz="2800" dirty="0" smtClean="0"/>
              <a:t> performance drop of BFC</a:t>
            </a:r>
            <a:endParaRPr lang="en-IE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229831" y="1738070"/>
            <a:ext cx="540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Clr>
                <a:schemeClr val="accent5"/>
              </a:buClr>
            </a:pPr>
            <a:r>
              <a:rPr lang="en-US" sz="2400" b="1" noProof="0" dirty="0" smtClean="0"/>
              <a:t>EC – Idiada Results</a:t>
            </a:r>
            <a:endParaRPr lang="en-IE" sz="2400" b="1" noProof="0" dirty="0" smtClean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3900" y="2199735"/>
            <a:ext cx="5400000" cy="3667995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6796606" y="1543280"/>
            <a:ext cx="437403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chemeClr val="accent5"/>
              </a:buClr>
              <a:buFont typeface="Arial"/>
              <a:buChar char="•"/>
            </a:pPr>
            <a:r>
              <a:rPr lang="en-US" sz="1600" dirty="0" smtClean="0"/>
              <a:t>Average Performance Drop is 8%</a:t>
            </a:r>
          </a:p>
          <a:p>
            <a:pPr marL="285750" indent="-285750">
              <a:buClr>
                <a:schemeClr val="accent5"/>
              </a:buClr>
              <a:buFont typeface="Arial"/>
              <a:buChar char="•"/>
            </a:pPr>
            <a:r>
              <a:rPr lang="en-US" sz="1600" dirty="0" smtClean="0"/>
              <a:t>Average Performance Drop found is in line with previous findings (GRBP-73-22)</a:t>
            </a:r>
          </a:p>
          <a:p>
            <a:pPr marL="285750" indent="-285750">
              <a:buClr>
                <a:schemeClr val="accent5"/>
              </a:buClr>
              <a:buFont typeface="Arial"/>
              <a:buChar char="•"/>
            </a:pPr>
            <a:r>
              <a:rPr lang="en-US" sz="1600" dirty="0"/>
              <a:t>However, results show an high standard deviation </a:t>
            </a:r>
            <a:r>
              <a:rPr lang="en-US" sz="1600" dirty="0">
                <a:sym typeface="Wingdings" panose="05000000000000000000" pitchFamily="2" charset="2"/>
              </a:rPr>
              <a:t> </a:t>
            </a:r>
            <a:r>
              <a:rPr lang="en-US" sz="1600" dirty="0"/>
              <a:t>the performance drop cannot be deduced from new WGI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40305" y="4404900"/>
            <a:ext cx="2880000" cy="1690182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0312803" y="5096102"/>
            <a:ext cx="1715677" cy="30777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>
              <a:buClr>
                <a:schemeClr val="accent5"/>
              </a:buClr>
            </a:pPr>
            <a:r>
              <a:rPr lang="en-US" sz="1400" i="1" noProof="0" dirty="0" smtClean="0"/>
              <a:t>GRBP-73-22</a:t>
            </a:r>
            <a:endParaRPr lang="en-IE" sz="1400" i="1" noProof="0" dirty="0" smtClean="0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96606" y="3353154"/>
            <a:ext cx="2468228" cy="417901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796606" y="3771055"/>
            <a:ext cx="1714337" cy="333765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9264834" y="3435754"/>
            <a:ext cx="2589087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>
              <a:buClr>
                <a:schemeClr val="accent5"/>
              </a:buClr>
            </a:pPr>
            <a:r>
              <a:rPr lang="en-US" sz="1200" i="1" noProof="0" dirty="0" smtClean="0"/>
              <a:t>Adopted proposal at WP.29 186</a:t>
            </a:r>
            <a:r>
              <a:rPr lang="en-US" sz="1200" i="1" baseline="30000" noProof="0" dirty="0" smtClean="0"/>
              <a:t>th</a:t>
            </a:r>
            <a:endParaRPr lang="en-US" sz="1200" i="1" noProof="0" dirty="0" smtClean="0"/>
          </a:p>
          <a:p>
            <a:pPr>
              <a:buClr>
                <a:schemeClr val="accent5"/>
              </a:buClr>
            </a:pPr>
            <a:r>
              <a:rPr lang="en-US" sz="1200" i="1" noProof="0" dirty="0" smtClean="0"/>
              <a:t>ECE-TRANS_WP.29_2023_8e</a:t>
            </a:r>
          </a:p>
          <a:p>
            <a:pPr>
              <a:buClr>
                <a:schemeClr val="accent5"/>
              </a:buClr>
            </a:pPr>
            <a:r>
              <a:rPr lang="en-US" sz="1200" i="1" noProof="0" dirty="0" smtClean="0"/>
              <a:t>WGI worn calculation for C2 tyres</a:t>
            </a:r>
            <a:endParaRPr lang="en-IE" sz="1200" i="1" noProof="0" dirty="0" smtClean="0"/>
          </a:p>
        </p:txBody>
      </p:sp>
    </p:spTree>
    <p:extLst>
      <p:ext uri="{BB962C8B-B14F-4D97-AF65-F5344CB8AC3E}">
        <p14:creationId xmlns:p14="http://schemas.microsoft.com/office/powerpoint/2010/main" val="4234983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970722" y="575220"/>
            <a:ext cx="10859917" cy="782357"/>
          </a:xfrm>
        </p:spPr>
        <p:txBody>
          <a:bodyPr/>
          <a:lstStyle/>
          <a:p>
            <a:r>
              <a:rPr lang="en-US" sz="2800" dirty="0" smtClean="0"/>
              <a:t>Results for C3: EC-</a:t>
            </a:r>
            <a:r>
              <a:rPr lang="en-US" sz="2800" dirty="0" err="1" smtClean="0"/>
              <a:t>Idiada</a:t>
            </a:r>
            <a:r>
              <a:rPr lang="en-US" sz="2800" dirty="0" smtClean="0"/>
              <a:t> WGI new and WGI worn</a:t>
            </a:r>
            <a:endParaRPr lang="en-IE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1486219" y="1587240"/>
            <a:ext cx="540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Clr>
                <a:schemeClr val="accent5"/>
              </a:buClr>
            </a:pPr>
            <a:r>
              <a:rPr lang="en-US" sz="2400" b="1" noProof="0" dirty="0" smtClean="0"/>
              <a:t>EC – Idiada Results</a:t>
            </a:r>
            <a:endParaRPr lang="en-IE" sz="2400" b="1" noProof="0" dirty="0" smtClean="0"/>
          </a:p>
        </p:txBody>
      </p:sp>
      <p:sp>
        <p:nvSpPr>
          <p:cNvPr id="6" name="TextBox 5"/>
          <p:cNvSpPr txBox="1"/>
          <p:nvPr/>
        </p:nvSpPr>
        <p:spPr>
          <a:xfrm>
            <a:off x="7258639" y="2441543"/>
            <a:ext cx="4336331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chemeClr val="accent5"/>
              </a:buClr>
              <a:buFont typeface="Arial"/>
              <a:buChar char="•"/>
            </a:pPr>
            <a:r>
              <a:rPr lang="en-US" dirty="0" smtClean="0"/>
              <a:t>WGI calculated by comparing both SRTT new and SRTT worn</a:t>
            </a:r>
          </a:p>
          <a:p>
            <a:pPr marL="285750" indent="-285750">
              <a:buClr>
                <a:schemeClr val="accent5"/>
              </a:buClr>
              <a:buFont typeface="Arial"/>
              <a:buChar char="•"/>
            </a:pPr>
            <a:r>
              <a:rPr lang="en-US" dirty="0" smtClean="0"/>
              <a:t>8 out of 8 tyres tested passed the Regulatory limit for worn tyres with a really high margin </a:t>
            </a:r>
          </a:p>
          <a:p>
            <a:pPr marL="742950" lvl="1" indent="-285750">
              <a:buClr>
                <a:schemeClr val="accent5"/>
              </a:buClr>
              <a:buFont typeface="Arial"/>
              <a:buChar char="•"/>
            </a:pPr>
            <a:r>
              <a:rPr lang="en-US" dirty="0" smtClean="0"/>
              <a:t>lowest value  for traction tyres is 0.83, proposed Regulatory limit is 0.54</a:t>
            </a:r>
            <a:endParaRPr lang="en-IE" noProof="0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37241" y="2184304"/>
            <a:ext cx="5400000" cy="35281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8587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970722" y="575220"/>
            <a:ext cx="10859917" cy="782357"/>
          </a:xfrm>
        </p:spPr>
        <p:txBody>
          <a:bodyPr/>
          <a:lstStyle/>
          <a:p>
            <a:r>
              <a:rPr lang="en-US" sz="2800" dirty="0" smtClean="0"/>
              <a:t>Results for C3: EC-</a:t>
            </a:r>
            <a:r>
              <a:rPr lang="en-US" sz="2800" dirty="0" err="1" smtClean="0"/>
              <a:t>Idiada</a:t>
            </a:r>
            <a:r>
              <a:rPr lang="en-US" sz="2800" dirty="0" smtClean="0"/>
              <a:t> correlation WGI new vs WGI worn</a:t>
            </a:r>
            <a:endParaRPr lang="en-IE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77289" y="1841765"/>
            <a:ext cx="540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Clr>
                <a:schemeClr val="accent5"/>
              </a:buClr>
            </a:pPr>
            <a:r>
              <a:rPr lang="en-US" sz="2400" b="1" noProof="0" dirty="0" smtClean="0"/>
              <a:t>EC – Idiada Results</a:t>
            </a:r>
            <a:endParaRPr lang="en-IE" sz="2400" b="1" noProof="0" dirty="0" smtClean="0"/>
          </a:p>
        </p:txBody>
      </p:sp>
      <p:sp>
        <p:nvSpPr>
          <p:cNvPr id="6" name="TextBox 5"/>
          <p:cNvSpPr txBox="1"/>
          <p:nvPr/>
        </p:nvSpPr>
        <p:spPr>
          <a:xfrm>
            <a:off x="6966288" y="1609267"/>
            <a:ext cx="437403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chemeClr val="accent5"/>
              </a:buClr>
              <a:buFont typeface="Arial"/>
              <a:buChar char="•"/>
            </a:pPr>
            <a:r>
              <a:rPr lang="en-US" sz="1600" dirty="0" smtClean="0"/>
              <a:t>Really poor correlation between new and buffed WGI</a:t>
            </a:r>
          </a:p>
          <a:p>
            <a:pPr marL="285750" indent="-285750">
              <a:buClr>
                <a:schemeClr val="accent5"/>
              </a:buClr>
              <a:buFont typeface="Arial"/>
              <a:buChar char="•"/>
            </a:pPr>
            <a:r>
              <a:rPr lang="en-US" sz="1600" dirty="0" smtClean="0"/>
              <a:t>Not possible to find worn WGI by </a:t>
            </a:r>
            <a:r>
              <a:rPr lang="en-US" sz="1600" dirty="0"/>
              <a:t>a</a:t>
            </a:r>
            <a:r>
              <a:rPr lang="en-US" sz="1600" dirty="0" smtClean="0"/>
              <a:t>pplying a correlation formula to New WGI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80174" y="2824601"/>
            <a:ext cx="2880000" cy="2069815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9756743" y="3622126"/>
            <a:ext cx="1715677" cy="30777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>
              <a:buClr>
                <a:schemeClr val="accent5"/>
              </a:buClr>
            </a:pPr>
            <a:r>
              <a:rPr lang="en-US" sz="1400" i="1" noProof="0" dirty="0" smtClean="0"/>
              <a:t>GRBP-73-22</a:t>
            </a:r>
            <a:endParaRPr lang="en-IE" sz="1400" i="1" noProof="0" dirty="0" smtClean="0"/>
          </a:p>
        </p:txBody>
      </p:sp>
      <p:sp>
        <p:nvSpPr>
          <p:cNvPr id="9" name="TextBox 8"/>
          <p:cNvSpPr txBox="1"/>
          <p:nvPr/>
        </p:nvSpPr>
        <p:spPr>
          <a:xfrm>
            <a:off x="9153306" y="5383464"/>
            <a:ext cx="2589087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>
              <a:buClr>
                <a:schemeClr val="accent5"/>
              </a:buClr>
            </a:pPr>
            <a:r>
              <a:rPr lang="en-US" sz="1200" i="1" noProof="0" dirty="0" smtClean="0"/>
              <a:t>Adopted proposal at WP.29 186</a:t>
            </a:r>
            <a:r>
              <a:rPr lang="en-US" sz="1200" i="1" baseline="30000" noProof="0" dirty="0" smtClean="0"/>
              <a:t>th</a:t>
            </a:r>
            <a:endParaRPr lang="en-US" sz="1200" i="1" noProof="0" dirty="0" smtClean="0"/>
          </a:p>
          <a:p>
            <a:pPr>
              <a:buClr>
                <a:schemeClr val="accent5"/>
              </a:buClr>
            </a:pPr>
            <a:r>
              <a:rPr lang="en-US" sz="1200" i="1" noProof="0" dirty="0" smtClean="0"/>
              <a:t>ECE-TRANS_WP.29_2023_8e</a:t>
            </a:r>
          </a:p>
          <a:p>
            <a:pPr>
              <a:buClr>
                <a:schemeClr val="accent5"/>
              </a:buClr>
            </a:pPr>
            <a:r>
              <a:rPr lang="en-US" sz="1200" i="1" noProof="0" dirty="0" smtClean="0"/>
              <a:t>WGI worn calculation for C2 tyres</a:t>
            </a:r>
            <a:endParaRPr lang="en-IE" sz="1200" i="1" noProof="0" dirty="0" smtClean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13207" y="5444405"/>
            <a:ext cx="2166477" cy="262225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69293" y="5771625"/>
            <a:ext cx="1350881" cy="334165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46641" y="2393158"/>
            <a:ext cx="5400000" cy="38265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4118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970722" y="575220"/>
            <a:ext cx="10859917" cy="782357"/>
          </a:xfrm>
        </p:spPr>
        <p:txBody>
          <a:bodyPr/>
          <a:lstStyle/>
          <a:p>
            <a:r>
              <a:rPr lang="en-US" sz="2800" dirty="0" smtClean="0"/>
              <a:t>Results on C3: EC-</a:t>
            </a:r>
            <a:r>
              <a:rPr lang="en-US" sz="2800" dirty="0" err="1" smtClean="0"/>
              <a:t>Idiada</a:t>
            </a:r>
            <a:r>
              <a:rPr lang="en-US" sz="2800" dirty="0" smtClean="0"/>
              <a:t> performance drop of BFC</a:t>
            </a:r>
            <a:endParaRPr lang="en-IE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229831" y="1738070"/>
            <a:ext cx="540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Clr>
                <a:schemeClr val="accent5"/>
              </a:buClr>
            </a:pPr>
            <a:r>
              <a:rPr lang="en-US" sz="2400" b="1" noProof="0" dirty="0" smtClean="0"/>
              <a:t>EC – Idiada Results</a:t>
            </a:r>
            <a:endParaRPr lang="en-IE" sz="2400" b="1" noProof="0" dirty="0" smtClean="0"/>
          </a:p>
        </p:txBody>
      </p:sp>
      <p:sp>
        <p:nvSpPr>
          <p:cNvPr id="6" name="TextBox 5"/>
          <p:cNvSpPr txBox="1"/>
          <p:nvPr/>
        </p:nvSpPr>
        <p:spPr>
          <a:xfrm>
            <a:off x="6523228" y="1738070"/>
            <a:ext cx="437403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chemeClr val="accent5"/>
              </a:buClr>
              <a:buFont typeface="Arial"/>
              <a:buChar char="•"/>
            </a:pPr>
            <a:r>
              <a:rPr lang="en-US" sz="1600" dirty="0" smtClean="0"/>
              <a:t>Average Performance Drop is 13%</a:t>
            </a:r>
          </a:p>
          <a:p>
            <a:pPr marL="285750" indent="-285750">
              <a:buClr>
                <a:schemeClr val="accent5"/>
              </a:buClr>
              <a:buFont typeface="Arial"/>
              <a:buChar char="•"/>
            </a:pPr>
            <a:r>
              <a:rPr lang="en-US" sz="1600" dirty="0" smtClean="0"/>
              <a:t>Average Performance Drop found is in line with previous findings (GRBP-73-22)</a:t>
            </a:r>
          </a:p>
          <a:p>
            <a:pPr marL="285750" indent="-285750">
              <a:buClr>
                <a:schemeClr val="accent5"/>
              </a:buClr>
              <a:buFont typeface="Arial"/>
              <a:buChar char="•"/>
            </a:pPr>
            <a:r>
              <a:rPr lang="en-US" sz="1600" dirty="0"/>
              <a:t>However, results show an high standard </a:t>
            </a:r>
            <a:r>
              <a:rPr lang="en-US" sz="1600" dirty="0" smtClean="0"/>
              <a:t>deviation </a:t>
            </a:r>
            <a:r>
              <a:rPr lang="en-US" sz="1600" dirty="0" smtClean="0">
                <a:sym typeface="Wingdings" panose="05000000000000000000" pitchFamily="2" charset="2"/>
              </a:rPr>
              <a:t> </a:t>
            </a:r>
            <a:r>
              <a:rPr lang="en-US" sz="1600" dirty="0" smtClean="0"/>
              <a:t>the </a:t>
            </a:r>
            <a:r>
              <a:rPr lang="en-US" sz="1600" dirty="0"/>
              <a:t>performance drop cannot be </a:t>
            </a:r>
            <a:r>
              <a:rPr lang="en-US" sz="1600" dirty="0" smtClean="0"/>
              <a:t>deduced </a:t>
            </a:r>
            <a:r>
              <a:rPr lang="en-US" sz="1600" dirty="0"/>
              <a:t>from new </a:t>
            </a:r>
            <a:r>
              <a:rPr lang="en-US" sz="1600" dirty="0" smtClean="0"/>
              <a:t>WGI</a:t>
            </a:r>
            <a:endParaRPr lang="en-US" sz="16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63231" y="4910775"/>
            <a:ext cx="2880000" cy="1690182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9860436" y="5369278"/>
            <a:ext cx="1715677" cy="30777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>
              <a:buClr>
                <a:schemeClr val="accent5"/>
              </a:buClr>
            </a:pPr>
            <a:r>
              <a:rPr lang="en-US" sz="1400" i="1" noProof="0" dirty="0" smtClean="0"/>
              <a:t>GRBP-73-22</a:t>
            </a:r>
            <a:endParaRPr lang="en-IE" sz="1400" i="1" noProof="0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8287" y="2199735"/>
            <a:ext cx="5400000" cy="3667995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63231" y="3688223"/>
            <a:ext cx="2166477" cy="262225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919317" y="4015443"/>
            <a:ext cx="1350881" cy="334165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9203330" y="3627282"/>
            <a:ext cx="2589087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>
              <a:buClr>
                <a:schemeClr val="accent5"/>
              </a:buClr>
            </a:pPr>
            <a:r>
              <a:rPr lang="en-US" sz="1200" i="1" noProof="0" dirty="0" smtClean="0"/>
              <a:t>Adopted proposal at WP.29 186</a:t>
            </a:r>
            <a:r>
              <a:rPr lang="en-US" sz="1200" i="1" baseline="30000" noProof="0" dirty="0" smtClean="0"/>
              <a:t>th</a:t>
            </a:r>
            <a:endParaRPr lang="en-US" sz="1200" i="1" noProof="0" dirty="0" smtClean="0"/>
          </a:p>
          <a:p>
            <a:pPr>
              <a:buClr>
                <a:schemeClr val="accent5"/>
              </a:buClr>
            </a:pPr>
            <a:r>
              <a:rPr lang="en-US" sz="1200" i="1" noProof="0" dirty="0" smtClean="0"/>
              <a:t>ECE-TRANS_WP.29_2023_8e</a:t>
            </a:r>
          </a:p>
          <a:p>
            <a:pPr>
              <a:buClr>
                <a:schemeClr val="accent5"/>
              </a:buClr>
            </a:pPr>
            <a:r>
              <a:rPr lang="en-US" sz="1200" i="1" noProof="0" dirty="0" smtClean="0"/>
              <a:t>WGI worn calculation for C2 tyres</a:t>
            </a:r>
            <a:endParaRPr lang="en-IE" sz="1200" i="1" noProof="0" dirty="0" smtClean="0"/>
          </a:p>
        </p:txBody>
      </p:sp>
    </p:spTree>
    <p:extLst>
      <p:ext uri="{BB962C8B-B14F-4D97-AF65-F5344CB8AC3E}">
        <p14:creationId xmlns:p14="http://schemas.microsoft.com/office/powerpoint/2010/main" val="3689134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967155" y="1484275"/>
            <a:ext cx="11023740" cy="1689231"/>
          </a:xfrm>
        </p:spPr>
        <p:txBody>
          <a:bodyPr/>
          <a:lstStyle/>
          <a:p>
            <a:pPr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 smtClean="0"/>
              <a:t>C1 Tyres</a:t>
            </a:r>
          </a:p>
          <a:p>
            <a:pPr lvl="1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800" dirty="0" smtClean="0"/>
              <a:t>All the candidate tyres tested (13/13) met the worn state regulatory limits</a:t>
            </a:r>
          </a:p>
          <a:p>
            <a:pPr lvl="1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800" dirty="0" smtClean="0"/>
              <a:t>The average performance drop is </a:t>
            </a:r>
            <a:r>
              <a:rPr lang="en-US" sz="1800" dirty="0">
                <a:sym typeface="Wingdings" panose="05000000000000000000" pitchFamily="2" charset="2"/>
              </a:rPr>
              <a:t>≈ </a:t>
            </a:r>
            <a:r>
              <a:rPr lang="en-US" sz="1800" dirty="0" smtClean="0"/>
              <a:t>22% </a:t>
            </a:r>
            <a:r>
              <a:rPr lang="en-US" sz="1800" dirty="0"/>
              <a:t>in both </a:t>
            </a:r>
            <a:r>
              <a:rPr lang="en-US" sz="1800" dirty="0" smtClean="0"/>
              <a:t>EC-</a:t>
            </a:r>
            <a:r>
              <a:rPr lang="en-US" sz="1800" dirty="0" err="1" smtClean="0"/>
              <a:t>Idiada</a:t>
            </a:r>
            <a:r>
              <a:rPr lang="en-US" sz="1800" dirty="0" smtClean="0"/>
              <a:t> and JRC study. </a:t>
            </a:r>
            <a:r>
              <a:rPr lang="en-US" sz="1800" u="sng" dirty="0" smtClean="0">
                <a:sym typeface="Wingdings" panose="05000000000000000000" pitchFamily="2" charset="2"/>
              </a:rPr>
              <a:t>Much lower level than the results used to draft the Regulatory limits</a:t>
            </a:r>
            <a:r>
              <a:rPr lang="en-US" sz="1800" u="sng" dirty="0" smtClean="0"/>
              <a:t> </a:t>
            </a:r>
            <a:r>
              <a:rPr lang="en-US" sz="1800" dirty="0" smtClean="0"/>
              <a:t>(</a:t>
            </a:r>
            <a:r>
              <a:rPr lang="en-US" sz="1800" dirty="0">
                <a:sym typeface="Wingdings" panose="05000000000000000000" pitchFamily="2" charset="2"/>
              </a:rPr>
              <a:t>≈ </a:t>
            </a:r>
            <a:r>
              <a:rPr lang="en-US" sz="1800" dirty="0" smtClean="0"/>
              <a:t>34% in GRBP-73-22) 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967155" y="360569"/>
            <a:ext cx="10263893" cy="782357"/>
          </a:xfrm>
        </p:spPr>
        <p:txBody>
          <a:bodyPr/>
          <a:lstStyle/>
          <a:p>
            <a:r>
              <a:rPr lang="en-US" dirty="0" smtClean="0"/>
              <a:t>Summary</a:t>
            </a:r>
            <a:endParaRPr lang="en-IE" dirty="0"/>
          </a:p>
        </p:txBody>
      </p:sp>
      <p:sp>
        <p:nvSpPr>
          <p:cNvPr id="11" name="Content Placeholder 1"/>
          <p:cNvSpPr txBox="1">
            <a:spLocks/>
          </p:cNvSpPr>
          <p:nvPr/>
        </p:nvSpPr>
        <p:spPr>
          <a:xfrm>
            <a:off x="967155" y="3101621"/>
            <a:ext cx="11023740" cy="2844288"/>
          </a:xfrm>
          <a:prstGeom prst="rect">
            <a:avLst/>
          </a:prstGeom>
        </p:spPr>
        <p:txBody>
          <a:bodyPr>
            <a:noAutofit/>
          </a:bodyPr>
          <a:lstStyle>
            <a:lvl1pPr marL="0" indent="-3429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chemeClr val="accent5"/>
              </a:buClr>
              <a:buFont typeface="Arial" pitchFamily="34" charset="0"/>
              <a:buNone/>
              <a:defRPr sz="2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1800"/>
              </a:spcAft>
              <a:buClr>
                <a:schemeClr val="accent5"/>
              </a:buClr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1800"/>
              </a:spcAft>
              <a:buClr>
                <a:schemeClr val="accent5"/>
              </a:buClr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1800"/>
              </a:spcAft>
              <a:buClr>
                <a:schemeClr val="accent5"/>
              </a:buClr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1800"/>
              </a:spcAft>
              <a:buClr>
                <a:schemeClr val="accent5"/>
              </a:buClr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 smtClean="0"/>
              <a:t>C2 &amp; C3 Tyres</a:t>
            </a:r>
          </a:p>
          <a:p>
            <a:pPr lvl="1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800" dirty="0" smtClean="0"/>
              <a:t>All the candidate tyres tested (8/8 per tyre class) met the worn state regulatory limits with an high margin</a:t>
            </a:r>
          </a:p>
          <a:p>
            <a:pPr lvl="1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800" dirty="0" smtClean="0"/>
              <a:t>The average performance drop in EC-</a:t>
            </a:r>
            <a:r>
              <a:rPr lang="en-US" sz="1800" dirty="0" err="1" smtClean="0"/>
              <a:t>Idiada</a:t>
            </a:r>
            <a:r>
              <a:rPr lang="en-US" sz="1800" dirty="0" smtClean="0"/>
              <a:t> Study is </a:t>
            </a:r>
            <a:r>
              <a:rPr lang="en-US" sz="1800" dirty="0">
                <a:sym typeface="Wingdings" panose="05000000000000000000" pitchFamily="2" charset="2"/>
              </a:rPr>
              <a:t>≈ </a:t>
            </a:r>
            <a:r>
              <a:rPr lang="en-US" sz="1800" dirty="0" smtClean="0"/>
              <a:t>8% for C2 </a:t>
            </a:r>
            <a:r>
              <a:rPr lang="en-US" sz="1800" dirty="0">
                <a:sym typeface="Wingdings" panose="05000000000000000000" pitchFamily="2" charset="2"/>
              </a:rPr>
              <a:t>≈ </a:t>
            </a:r>
            <a:r>
              <a:rPr lang="en-US" sz="1800" dirty="0" smtClean="0"/>
              <a:t>14% for C3 and in line with previous findings (GRBP-73-22: </a:t>
            </a:r>
            <a:r>
              <a:rPr lang="en-US" sz="1800" dirty="0">
                <a:sym typeface="Wingdings" panose="05000000000000000000" pitchFamily="2" charset="2"/>
              </a:rPr>
              <a:t>≈ </a:t>
            </a:r>
            <a:r>
              <a:rPr lang="en-US" sz="1800" dirty="0" smtClean="0"/>
              <a:t>10% for C2 and </a:t>
            </a:r>
            <a:r>
              <a:rPr lang="en-US" sz="1800" dirty="0">
                <a:sym typeface="Wingdings" panose="05000000000000000000" pitchFamily="2" charset="2"/>
              </a:rPr>
              <a:t>≈ </a:t>
            </a:r>
            <a:r>
              <a:rPr lang="en-US" sz="1800" dirty="0" smtClean="0"/>
              <a:t>17% for C3)</a:t>
            </a:r>
            <a:r>
              <a:rPr lang="en-US" sz="1800" dirty="0" smtClean="0">
                <a:sym typeface="Wingdings" panose="05000000000000000000" pitchFamily="2" charset="2"/>
              </a:rPr>
              <a:t> </a:t>
            </a:r>
          </a:p>
          <a:p>
            <a:pPr lvl="1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800" dirty="0" smtClean="0"/>
              <a:t>Results show an high variability in the performance drop and poor correlation between new and worn WGI, thus it was not possible to </a:t>
            </a:r>
            <a:r>
              <a:rPr lang="en-US" sz="1800" u="sng" dirty="0" smtClean="0"/>
              <a:t>deduce worn WGI from new WGI by applying a correlation factor </a:t>
            </a:r>
            <a:endParaRPr lang="en-IE" sz="1800" u="sng" dirty="0"/>
          </a:p>
        </p:txBody>
      </p:sp>
    </p:spTree>
    <p:extLst>
      <p:ext uri="{BB962C8B-B14F-4D97-AF65-F5344CB8AC3E}">
        <p14:creationId xmlns:p14="http://schemas.microsoft.com/office/powerpoint/2010/main" val="2341663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GB"/>
              <a:t>Keep in touch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87DCD04-8042-2943-24BE-BFEF305A34F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0722" y="2343149"/>
            <a:ext cx="4217346" cy="2906109"/>
          </a:xfrm>
          <a:prstGeom prst="rect">
            <a:avLst/>
          </a:prstGeom>
        </p:spPr>
      </p:pic>
      <p:sp>
        <p:nvSpPr>
          <p:cNvPr id="6" name="Rectangle 5">
            <a:hlinkClick r:id="rId4"/>
          </p:cNvPr>
          <p:cNvSpPr/>
          <p:nvPr/>
        </p:nvSpPr>
        <p:spPr>
          <a:xfrm>
            <a:off x="1038225" y="2343149"/>
            <a:ext cx="3876675" cy="66675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>
            <a:hlinkClick r:id="rId5"/>
          </p:cNvPr>
          <p:cNvSpPr/>
          <p:nvPr/>
        </p:nvSpPr>
        <p:spPr>
          <a:xfrm>
            <a:off x="1038225" y="3267075"/>
            <a:ext cx="2009775" cy="39052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03239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GB" dirty="0"/>
              <a:t>Thank you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prstGeom prst="rect">
            <a:avLst/>
          </a:prstGeom>
        </p:spPr>
        <p:txBody>
          <a:bodyPr wrap="square" anchor="b" anchorCtr="0"/>
          <a:lstStyle/>
          <a:p>
            <a:r>
              <a:rPr lang="en-GB" sz="1050" b="1" dirty="0"/>
              <a:t>© European Union </a:t>
            </a:r>
            <a:r>
              <a:rPr lang="en-GB" sz="1050" b="1" dirty="0" smtClean="0"/>
              <a:t>2023</a:t>
            </a:r>
            <a:endParaRPr lang="en-GB" sz="1050" b="1" dirty="0"/>
          </a:p>
          <a:p>
            <a:r>
              <a:rPr lang="en-GB" sz="1050" dirty="0"/>
              <a:t>Unless otherwise noted the reuse of this presentation is authorised under the </a:t>
            </a:r>
            <a:r>
              <a:rPr lang="en-GB" sz="1050" dirty="0">
                <a:hlinkClick r:id="rId3"/>
              </a:rPr>
              <a:t>CC BY 4.0 </a:t>
            </a:r>
            <a:r>
              <a:rPr lang="en-GB" sz="1050" dirty="0"/>
              <a:t>license. For any use or reproduction of elements that are not owned by the EU, permission may need to be sought directly from the respective right holders</a:t>
            </a:r>
            <a:r>
              <a:rPr lang="en-GB" sz="1050" dirty="0" smtClean="0"/>
              <a:t>.</a:t>
            </a:r>
            <a:endParaRPr lang="en-GB" sz="105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2103" y="4043693"/>
            <a:ext cx="1023496" cy="3580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9864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/>
              <a:t>Agenda</a:t>
            </a:r>
            <a:endParaRPr lang="en-GB" dirty="0"/>
          </a:p>
        </p:txBody>
      </p:sp>
      <p:sp>
        <p:nvSpPr>
          <p:cNvPr id="5" name="Content Placeholder 1"/>
          <p:cNvSpPr>
            <a:spLocks noGrp="1"/>
          </p:cNvSpPr>
          <p:nvPr>
            <p:ph idx="1"/>
          </p:nvPr>
        </p:nvSpPr>
        <p:spPr>
          <a:xfrm>
            <a:off x="970722" y="1536375"/>
            <a:ext cx="10637413" cy="4640490"/>
          </a:xfrm>
        </p:spPr>
        <p:txBody>
          <a:bodyPr/>
          <a:lstStyle/>
          <a:p>
            <a:pPr>
              <a:spcBef>
                <a:spcPts val="12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dirty="0" smtClean="0"/>
              <a:t>Background </a:t>
            </a:r>
            <a:endParaRPr lang="en-GB" dirty="0"/>
          </a:p>
          <a:p>
            <a:pPr>
              <a:spcBef>
                <a:spcPts val="12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dirty="0" smtClean="0"/>
              <a:t>Description of JRC testing campaign</a:t>
            </a:r>
          </a:p>
          <a:p>
            <a:pPr>
              <a:spcBef>
                <a:spcPts val="12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dirty="0" smtClean="0"/>
              <a:t>Description of EC-</a:t>
            </a:r>
            <a:r>
              <a:rPr lang="en-GB" dirty="0" err="1" smtClean="0"/>
              <a:t>Idiada</a:t>
            </a:r>
            <a:r>
              <a:rPr lang="en-GB" dirty="0" smtClean="0"/>
              <a:t> testing campaign</a:t>
            </a:r>
          </a:p>
          <a:p>
            <a:pPr>
              <a:spcBef>
                <a:spcPts val="12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dirty="0" smtClean="0"/>
              <a:t>Results for C1 tyres</a:t>
            </a:r>
          </a:p>
          <a:p>
            <a:pPr>
              <a:spcBef>
                <a:spcPts val="12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dirty="0" smtClean="0"/>
              <a:t>Results for C2 tyres</a:t>
            </a:r>
          </a:p>
          <a:p>
            <a:pPr>
              <a:spcBef>
                <a:spcPts val="12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dirty="0" smtClean="0"/>
              <a:t>Results for C3 tyres</a:t>
            </a:r>
          </a:p>
          <a:p>
            <a:pPr>
              <a:spcBef>
                <a:spcPts val="12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dirty="0" smtClean="0"/>
              <a:t>Summary </a:t>
            </a:r>
            <a:endParaRPr lang="en-IE" sz="2000" dirty="0"/>
          </a:p>
        </p:txBody>
      </p:sp>
    </p:spTree>
    <p:extLst>
      <p:ext uri="{BB962C8B-B14F-4D97-AF65-F5344CB8AC3E}">
        <p14:creationId xmlns:p14="http://schemas.microsoft.com/office/powerpoint/2010/main" val="3325887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8861590" y="1481957"/>
            <a:ext cx="3330410" cy="2667850"/>
            <a:chOff x="2179069" y="510589"/>
            <a:chExt cx="6683188" cy="5101768"/>
          </a:xfrm>
        </p:grpSpPr>
        <p:pic>
          <p:nvPicPr>
            <p:cNvPr id="49" name="Picture 48"/>
            <p:cNvPicPr>
              <a:picLocks noChangeAspect="1"/>
            </p:cNvPicPr>
            <p:nvPr/>
          </p:nvPicPr>
          <p:blipFill rotWithShape="1">
            <a:blip r:embed="rId2"/>
            <a:srcRect l="10894" r="2611" b="10625"/>
            <a:stretch/>
          </p:blipFill>
          <p:spPr>
            <a:xfrm>
              <a:off x="2179069" y="510589"/>
              <a:ext cx="6683188" cy="5101768"/>
            </a:xfrm>
            <a:prstGeom prst="rect">
              <a:avLst/>
            </a:prstGeom>
          </p:spPr>
        </p:pic>
        <p:sp>
          <p:nvSpPr>
            <p:cNvPr id="3" name="Rectangle 2"/>
            <p:cNvSpPr/>
            <p:nvPr/>
          </p:nvSpPr>
          <p:spPr>
            <a:xfrm>
              <a:off x="2999017" y="892649"/>
              <a:ext cx="995083" cy="1048871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E"/>
            </a:p>
          </p:txBody>
        </p:sp>
      </p:grpSp>
      <p:sp>
        <p:nvSpPr>
          <p:cNvPr id="52" name="Title 4"/>
          <p:cNvSpPr>
            <a:spLocks noGrp="1"/>
          </p:cNvSpPr>
          <p:nvPr>
            <p:ph type="title"/>
          </p:nvPr>
        </p:nvSpPr>
        <p:spPr>
          <a:xfrm>
            <a:off x="968878" y="414243"/>
            <a:ext cx="10263893" cy="782357"/>
          </a:xfrm>
        </p:spPr>
        <p:txBody>
          <a:bodyPr/>
          <a:lstStyle/>
          <a:p>
            <a:r>
              <a:rPr lang="fr-FR" sz="3200" dirty="0" smtClean="0"/>
              <a:t>Background: </a:t>
            </a:r>
            <a:r>
              <a:rPr lang="fr-FR" sz="3200" dirty="0" err="1" smtClean="0"/>
              <a:t>Vehicle</a:t>
            </a:r>
            <a:r>
              <a:rPr lang="fr-FR" sz="3200" dirty="0" smtClean="0"/>
              <a:t> </a:t>
            </a:r>
            <a:r>
              <a:rPr lang="fr-FR" sz="3200" dirty="0" err="1"/>
              <a:t>Market</a:t>
            </a:r>
            <a:r>
              <a:rPr lang="fr-FR" sz="3200" dirty="0"/>
              <a:t> </a:t>
            </a:r>
            <a:r>
              <a:rPr lang="fr-FR" sz="3200" dirty="0" smtClean="0"/>
              <a:t>Surveillance </a:t>
            </a:r>
            <a:r>
              <a:rPr lang="fr-FR" sz="3200" dirty="0"/>
              <a:t>in the EU</a:t>
            </a:r>
            <a:endParaRPr lang="en-GB" sz="3200" dirty="0"/>
          </a:p>
        </p:txBody>
      </p:sp>
      <p:pic>
        <p:nvPicPr>
          <p:cNvPr id="55" name="Picture 54">
            <a:extLst>
              <a:ext uri="{FF2B5EF4-FFF2-40B4-BE49-F238E27FC236}">
                <a16:creationId xmlns:a16="http://schemas.microsoft.com/office/drawing/2014/main" id="{349A5670-4C8E-3E46-ACBE-DF927839ACDC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469628" y="4306052"/>
            <a:ext cx="2522936" cy="1887940"/>
          </a:xfrm>
          <a:prstGeom prst="rect">
            <a:avLst/>
          </a:prstGeom>
          <a:ln w="57150">
            <a:noFill/>
          </a:ln>
        </p:spPr>
      </p:pic>
      <p:pic>
        <p:nvPicPr>
          <p:cNvPr id="58" name="Picture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416888"/>
            <a:ext cx="3897724" cy="20585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ounded Rectangle 5"/>
          <p:cNvSpPr/>
          <p:nvPr/>
        </p:nvSpPr>
        <p:spPr>
          <a:xfrm>
            <a:off x="3162108" y="1541762"/>
            <a:ext cx="5881120" cy="1376933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000" dirty="0">
                <a:solidFill>
                  <a:schemeClr val="tx1"/>
                </a:solidFill>
              </a:rPr>
              <a:t>Regulation (EU) 2018/858 sets out obligation</a:t>
            </a:r>
            <a:br>
              <a:rPr lang="it-IT" sz="2000" dirty="0">
                <a:solidFill>
                  <a:schemeClr val="tx1"/>
                </a:solidFill>
              </a:rPr>
            </a:br>
            <a:r>
              <a:rPr lang="it-IT" sz="2000" dirty="0">
                <a:solidFill>
                  <a:schemeClr val="tx1"/>
                </a:solidFill>
              </a:rPr>
              <a:t>and defines numbers and methods</a:t>
            </a:r>
            <a:br>
              <a:rPr lang="it-IT" sz="2000" dirty="0">
                <a:solidFill>
                  <a:schemeClr val="tx1"/>
                </a:solidFill>
              </a:rPr>
            </a:br>
            <a:r>
              <a:rPr lang="it-IT" sz="2000" dirty="0">
                <a:solidFill>
                  <a:schemeClr val="tx1"/>
                </a:solidFill>
              </a:rPr>
              <a:t>for Member States and Commission</a:t>
            </a:r>
            <a:endParaRPr lang="en-IE" sz="2000" dirty="0">
              <a:solidFill>
                <a:schemeClr val="tx1"/>
              </a:solidFill>
            </a:endParaRPr>
          </a:p>
        </p:txBody>
      </p:sp>
      <p:sp>
        <p:nvSpPr>
          <p:cNvPr id="53" name="Content Placeholder 1">
            <a:extLst>
              <a:ext uri="{FF2B5EF4-FFF2-40B4-BE49-F238E27FC236}">
                <a16:creationId xmlns:a16="http://schemas.microsoft.com/office/drawing/2014/main" id="{B5B11A17-60B5-7D02-7FE8-F3562900B8CC}"/>
              </a:ext>
            </a:extLst>
          </p:cNvPr>
          <p:cNvSpPr txBox="1">
            <a:spLocks/>
          </p:cNvSpPr>
          <p:nvPr/>
        </p:nvSpPr>
        <p:spPr>
          <a:xfrm>
            <a:off x="2931457" y="3248296"/>
            <a:ext cx="6338733" cy="3109661"/>
          </a:xfrm>
          <a:prstGeom prst="rect">
            <a:avLst/>
          </a:prstGeom>
          <a:solidFill>
            <a:schemeClr val="bg1"/>
          </a:solidFill>
        </p:spPr>
        <p:txBody>
          <a:bodyPr lIns="91440" tIns="45720" rIns="91440" bIns="45720" anchor="t"/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rgbClr val="2B91C5"/>
              </a:buClr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1800"/>
              </a:spcAft>
              <a:buClr>
                <a:srgbClr val="2B91C5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1800"/>
              </a:spcAft>
              <a:buClr>
                <a:srgbClr val="2B91C5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1800"/>
              </a:spcAft>
              <a:buClr>
                <a:srgbClr val="2B91C5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1800"/>
              </a:spcAft>
              <a:buClr>
                <a:srgbClr val="2B91C5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2B91C5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Arial"/>
              </a:rPr>
              <a:t>JRC Vehicle Safety</a:t>
            </a:r>
            <a:r>
              <a:rPr kumimoji="0" lang="en-US" sz="2000" b="1" i="0" u="none" strike="noStrike" kern="1200" cap="none" spc="0" normalizeH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Arial"/>
              </a:rPr>
              <a:t> Team</a:t>
            </a:r>
            <a:r>
              <a:rPr kumimoji="0" lang="en-US" sz="2000" i="0" u="none" strike="noStrike" kern="1200" cap="none" spc="0" normalizeH="0" noProof="0" dirty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  <a:latin typeface="Arial"/>
              </a:rPr>
              <a:t> performs Commission’s tests and checks as set out in Reg. 2018/858 art. 9</a:t>
            </a:r>
          </a:p>
          <a:p>
            <a:pPr lvl="0">
              <a:spcAft>
                <a:spcPts val="600"/>
              </a:spcAft>
              <a:defRPr/>
            </a:pPr>
            <a:r>
              <a:rPr lang="en-US" sz="2000" dirty="0">
                <a:solidFill>
                  <a:srgbClr val="4D4D4D"/>
                </a:solidFill>
              </a:rPr>
              <a:t>Additionally, research activity to anticipate future regulatory needs and to improve existing regulations</a:t>
            </a:r>
            <a:endParaRPr lang="en-US" sz="2000" dirty="0">
              <a:solidFill>
                <a:srgbClr val="4D4D4D"/>
              </a:solidFill>
              <a:cs typeface="Arial"/>
            </a:endParaRPr>
          </a:p>
          <a:p>
            <a:pPr lvl="0">
              <a:spcAft>
                <a:spcPts val="600"/>
              </a:spcAft>
              <a:defRPr/>
            </a:pPr>
            <a:r>
              <a:rPr lang="en-US" sz="2000" dirty="0">
                <a:solidFill>
                  <a:srgbClr val="4D4D4D"/>
                </a:solidFill>
              </a:rPr>
              <a:t>2019-2023</a:t>
            </a:r>
            <a:r>
              <a:rPr lang="en-US" sz="2000" dirty="0" smtClean="0">
                <a:solidFill>
                  <a:srgbClr val="4D4D4D"/>
                </a:solidFill>
              </a:rPr>
              <a:t>:</a:t>
            </a:r>
            <a:endParaRPr lang="en-US" sz="2000" dirty="0">
              <a:solidFill>
                <a:srgbClr val="4D4D4D"/>
              </a:solidFill>
            </a:endParaRPr>
          </a:p>
          <a:p>
            <a:pPr lvl="1">
              <a:spcBef>
                <a:spcPts val="0"/>
              </a:spcBef>
              <a:spcAft>
                <a:spcPts val="400"/>
              </a:spcAft>
              <a:buFont typeface="Wingdings" panose="05000000000000000000" pitchFamily="2" charset="2"/>
              <a:buChar char="Ø"/>
              <a:defRPr/>
            </a:pPr>
            <a:r>
              <a:rPr lang="en-US" dirty="0">
                <a:solidFill>
                  <a:srgbClr val="4D4D4D"/>
                </a:solidFill>
              </a:rPr>
              <a:t>74 regulatory tests on 17</a:t>
            </a:r>
            <a:br>
              <a:rPr lang="en-US" dirty="0">
                <a:solidFill>
                  <a:srgbClr val="4D4D4D"/>
                </a:solidFill>
              </a:rPr>
            </a:br>
            <a:r>
              <a:rPr lang="en-US" dirty="0">
                <a:solidFill>
                  <a:srgbClr val="4D4D4D"/>
                </a:solidFill>
              </a:rPr>
              <a:t>vehicles and 7 </a:t>
            </a:r>
            <a:r>
              <a:rPr lang="en-US" dirty="0" smtClean="0">
                <a:solidFill>
                  <a:srgbClr val="4D4D4D"/>
                </a:solidFill>
              </a:rPr>
              <a:t>components</a:t>
            </a:r>
          </a:p>
          <a:p>
            <a:pPr lvl="1">
              <a:spcBef>
                <a:spcPts val="0"/>
              </a:spcBef>
              <a:spcAft>
                <a:spcPts val="400"/>
              </a:spcAft>
              <a:buFont typeface="Wingdings" panose="05000000000000000000" pitchFamily="2" charset="2"/>
              <a:buChar char="Ø"/>
              <a:defRPr/>
            </a:pPr>
            <a:r>
              <a:rPr lang="en-US" dirty="0" smtClean="0">
                <a:solidFill>
                  <a:srgbClr val="4D4D4D"/>
                </a:solidFill>
              </a:rPr>
              <a:t>Tyres: UNECE 30, 54,117</a:t>
            </a:r>
            <a:endParaRPr lang="en-US" dirty="0">
              <a:solidFill>
                <a:srgbClr val="4D4D4D"/>
              </a:solidFill>
            </a:endParaRPr>
          </a:p>
          <a:p>
            <a:pPr lvl="1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en-US" dirty="0" smtClean="0">
                <a:solidFill>
                  <a:srgbClr val="4D4D4D"/>
                </a:solidFill>
              </a:rPr>
              <a:t>7 </a:t>
            </a:r>
            <a:r>
              <a:rPr lang="en-US" dirty="0">
                <a:solidFill>
                  <a:srgbClr val="4D4D4D"/>
                </a:solidFill>
              </a:rPr>
              <a:t>research campaigns</a:t>
            </a:r>
          </a:p>
        </p:txBody>
      </p:sp>
      <p:pic>
        <p:nvPicPr>
          <p:cNvPr id="56" name="Picture 55"/>
          <p:cNvPicPr>
            <a:picLocks noChangeAspect="1"/>
          </p:cNvPicPr>
          <p:nvPr/>
        </p:nvPicPr>
        <p:blipFill rotWithShape="1">
          <a:blip r:embed="rId5"/>
          <a:srcRect b="21350"/>
          <a:stretch/>
        </p:blipFill>
        <p:spPr>
          <a:xfrm>
            <a:off x="1092006" y="5185612"/>
            <a:ext cx="2086083" cy="1635514"/>
          </a:xfrm>
          <a:prstGeom prst="rect">
            <a:avLst/>
          </a:prstGeom>
        </p:spPr>
      </p:pic>
      <p:pic>
        <p:nvPicPr>
          <p:cNvPr id="59" name="Picture 5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266" y="3340454"/>
            <a:ext cx="2574928" cy="1931196"/>
          </a:xfrm>
          <a:prstGeom prst="rect">
            <a:avLst/>
          </a:prstGeom>
          <a:ln w="57150">
            <a:solidFill>
              <a:srgbClr val="FFC000"/>
            </a:solidFill>
          </a:ln>
        </p:spPr>
      </p:pic>
      <p:pic>
        <p:nvPicPr>
          <p:cNvPr id="57" name="Picture 5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232744" y="4876766"/>
            <a:ext cx="2526681" cy="194436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3435443" y="5675928"/>
            <a:ext cx="3269412" cy="388188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425285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943628" y="452497"/>
            <a:ext cx="10263893" cy="782357"/>
          </a:xfrm>
        </p:spPr>
        <p:txBody>
          <a:bodyPr/>
          <a:lstStyle/>
          <a:p>
            <a:r>
              <a:rPr lang="en-US" sz="3200" dirty="0" smtClean="0"/>
              <a:t>Background: EC-Idiada Study on wet grip of worn tyres</a:t>
            </a:r>
            <a:endParaRPr lang="en-IE" sz="3200" dirty="0"/>
          </a:p>
        </p:txBody>
      </p:sp>
      <p:sp>
        <p:nvSpPr>
          <p:cNvPr id="7" name="Content Placeholder 1"/>
          <p:cNvSpPr>
            <a:spLocks noGrp="1"/>
          </p:cNvSpPr>
          <p:nvPr>
            <p:ph idx="1"/>
          </p:nvPr>
        </p:nvSpPr>
        <p:spPr>
          <a:xfrm>
            <a:off x="845389" y="1542414"/>
            <a:ext cx="11040816" cy="3695198"/>
          </a:xfrm>
        </p:spPr>
        <p:txBody>
          <a:bodyPr/>
          <a:lstStyle/>
          <a:p>
            <a:r>
              <a:rPr lang="en-US" sz="2000" b="1" dirty="0" smtClean="0">
                <a:solidFill>
                  <a:srgbClr val="FFC000"/>
                </a:solidFill>
              </a:rPr>
              <a:t>Aim of the study: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000" b="1" dirty="0" smtClean="0">
                <a:solidFill>
                  <a:srgbClr val="FFC000"/>
                </a:solidFill>
              </a:rPr>
              <a:t> </a:t>
            </a:r>
            <a:r>
              <a:rPr lang="en-IE" sz="2000" dirty="0" smtClean="0"/>
              <a:t>To provide to the European Commission a deeper knowledge of the behaviour of </a:t>
            </a:r>
            <a:r>
              <a:rPr lang="en-IE" sz="2000" b="1" dirty="0" smtClean="0"/>
              <a:t>C2</a:t>
            </a:r>
            <a:r>
              <a:rPr lang="en-IE" sz="2000" dirty="0" smtClean="0"/>
              <a:t> and </a:t>
            </a:r>
            <a:r>
              <a:rPr lang="en-IE" sz="2000" b="1" dirty="0" smtClean="0"/>
              <a:t>C3</a:t>
            </a:r>
            <a:r>
              <a:rPr lang="en-IE" sz="2000" dirty="0" smtClean="0"/>
              <a:t> tyres regarding wet grip performance on worn condition compared to the performance of the same tyres in new condition.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IE" sz="2000" b="1" dirty="0" smtClean="0"/>
              <a:t>C1</a:t>
            </a:r>
            <a:r>
              <a:rPr lang="en-IE" sz="2000" dirty="0" smtClean="0"/>
              <a:t> tyres have been also included in the study to </a:t>
            </a:r>
            <a:r>
              <a:rPr lang="en-IE" sz="2000" dirty="0"/>
              <a:t>reconfirm the methodology to measure wet </a:t>
            </a:r>
            <a:r>
              <a:rPr lang="en-IE" sz="2000" dirty="0" smtClean="0"/>
              <a:t>grip at </a:t>
            </a:r>
            <a:r>
              <a:rPr lang="en-IE" sz="2000" dirty="0"/>
              <a:t>worn state for C1 class tyres, approved by the GRBP and developed by the </a:t>
            </a:r>
            <a:r>
              <a:rPr lang="en-IE" sz="2000" dirty="0" smtClean="0"/>
              <a:t>Informal Working </a:t>
            </a:r>
            <a:r>
              <a:rPr lang="en-IE" sz="2000" dirty="0"/>
              <a:t>Group Wet Grip Worn Tyres</a:t>
            </a:r>
            <a:r>
              <a:rPr lang="en-IE" sz="2000" dirty="0" smtClean="0"/>
              <a:t>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IE" sz="2000" dirty="0"/>
              <a:t>To support the conclusions, a testing campaign has been designed and </a:t>
            </a:r>
            <a:r>
              <a:rPr lang="en-IE" sz="2000" dirty="0" smtClean="0"/>
              <a:t>executed including </a:t>
            </a:r>
            <a:r>
              <a:rPr lang="en-IE" sz="2000" dirty="0"/>
              <a:t>the most representative tyre sizes in the market for C1, C2 and C3 tyres.</a:t>
            </a:r>
          </a:p>
          <a:p>
            <a:endParaRPr lang="en-IE" sz="2000" dirty="0"/>
          </a:p>
        </p:txBody>
      </p:sp>
      <p:sp>
        <p:nvSpPr>
          <p:cNvPr id="8" name="Right Arrow 7"/>
          <p:cNvSpPr/>
          <p:nvPr/>
        </p:nvSpPr>
        <p:spPr>
          <a:xfrm rot="5400000">
            <a:off x="5333925" y="5293243"/>
            <a:ext cx="685222" cy="413357"/>
          </a:xfrm>
          <a:prstGeom prst="rightArrow">
            <a:avLst/>
          </a:prstGeom>
          <a:noFill/>
          <a:ln w="285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11" name="TextBox 10"/>
          <p:cNvSpPr txBox="1"/>
          <p:nvPr/>
        </p:nvSpPr>
        <p:spPr>
          <a:xfrm>
            <a:off x="1617140" y="5849152"/>
            <a:ext cx="874718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chemeClr val="accent5"/>
              </a:buClr>
            </a:pPr>
            <a:r>
              <a:rPr lang="en-US" sz="2000" b="1" noProof="0" dirty="0" smtClean="0">
                <a:solidFill>
                  <a:schemeClr val="tx2"/>
                </a:solidFill>
              </a:rPr>
              <a:t>Results of this testing campaign will be presented for all tyre classes</a:t>
            </a:r>
            <a:endParaRPr lang="en-IE" sz="2000" b="1" noProof="0" dirty="0" smtClean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3939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970722" y="342280"/>
            <a:ext cx="10945053" cy="782357"/>
          </a:xfrm>
        </p:spPr>
        <p:txBody>
          <a:bodyPr/>
          <a:lstStyle/>
          <a:p>
            <a:r>
              <a:rPr lang="en-US" sz="2800" dirty="0" smtClean="0"/>
              <a:t>JRC’s test campaign: research </a:t>
            </a:r>
            <a:r>
              <a:rPr lang="en-US" sz="2800" dirty="0"/>
              <a:t>on </a:t>
            </a:r>
            <a:r>
              <a:rPr lang="en-US" sz="2800" dirty="0" smtClean="0"/>
              <a:t>wet grip of worn </a:t>
            </a:r>
            <a:r>
              <a:rPr lang="en-US" sz="2800" dirty="0" err="1" smtClean="0"/>
              <a:t>tyres</a:t>
            </a:r>
            <a:endParaRPr lang="en-IE" sz="2800" dirty="0"/>
          </a:p>
        </p:txBody>
      </p:sp>
      <p:sp>
        <p:nvSpPr>
          <p:cNvPr id="4" name="TextBox 3"/>
          <p:cNvSpPr txBox="1"/>
          <p:nvPr/>
        </p:nvSpPr>
        <p:spPr>
          <a:xfrm>
            <a:off x="327804" y="1124637"/>
            <a:ext cx="11864196" cy="126188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>
              <a:buClr>
                <a:schemeClr val="accent5"/>
              </a:buClr>
            </a:pPr>
            <a:r>
              <a:rPr lang="en-US" sz="2000" b="1" dirty="0" smtClean="0">
                <a:solidFill>
                  <a:srgbClr val="FFC000"/>
                </a:solidFill>
              </a:rPr>
              <a:t>Research tests on C1 tyres on the market in their new, buffed and naturally worn state:</a:t>
            </a:r>
            <a:endParaRPr lang="en-US" sz="2000" b="1" noProof="0" dirty="0" smtClean="0">
              <a:solidFill>
                <a:schemeClr val="tx1">
                  <a:lumMod val="50000"/>
                </a:schemeClr>
              </a:solidFill>
            </a:endParaRPr>
          </a:p>
          <a:p>
            <a:pPr marL="457200" indent="-457200">
              <a:buClr>
                <a:schemeClr val="accent5"/>
              </a:buClr>
              <a:buFont typeface="+mj-lt"/>
              <a:buAutoNum type="arabicPeriod"/>
            </a:pPr>
            <a:r>
              <a:rPr lang="en-US" u="sng" noProof="0" dirty="0" smtClean="0">
                <a:solidFill>
                  <a:srgbClr val="FFC000"/>
                </a:solidFill>
              </a:rPr>
              <a:t>Market evaluation </a:t>
            </a:r>
            <a:r>
              <a:rPr lang="en-US" noProof="0" dirty="0" smtClean="0">
                <a:sym typeface="Wingdings" panose="05000000000000000000" pitchFamily="2" charset="2"/>
              </a:rPr>
              <a:t> </a:t>
            </a:r>
            <a:r>
              <a:rPr lang="en-US" noProof="0" dirty="0" smtClean="0"/>
              <a:t>How do currently marketed </a:t>
            </a:r>
            <a:r>
              <a:rPr lang="en-US" noProof="0" dirty="0" err="1" smtClean="0"/>
              <a:t>tyres</a:t>
            </a:r>
            <a:r>
              <a:rPr lang="en-US" noProof="0" dirty="0" smtClean="0"/>
              <a:t> perform on worn wet grip test? </a:t>
            </a:r>
            <a:r>
              <a:rPr lang="en-US" sz="1100" b="1" dirty="0">
                <a:solidFill>
                  <a:srgbClr val="00B050"/>
                </a:solidFill>
                <a:sym typeface="Wingdings" panose="05000000000000000000" pitchFamily="2" charset="2"/>
              </a:rPr>
              <a:t>RESULTS </a:t>
            </a:r>
            <a:r>
              <a:rPr lang="en-US" sz="1100" b="1" dirty="0" smtClean="0">
                <a:solidFill>
                  <a:srgbClr val="00B050"/>
                </a:solidFill>
                <a:sym typeface="Wingdings" panose="05000000000000000000" pitchFamily="2" charset="2"/>
              </a:rPr>
              <a:t>READY</a:t>
            </a:r>
            <a:endParaRPr lang="en-US" sz="1100" b="1" noProof="0" dirty="0" smtClean="0">
              <a:solidFill>
                <a:srgbClr val="00B050"/>
              </a:solidFill>
            </a:endParaRPr>
          </a:p>
          <a:p>
            <a:pPr marL="457200" indent="-457200">
              <a:buClr>
                <a:schemeClr val="accent5"/>
              </a:buClr>
              <a:buFont typeface="+mj-lt"/>
              <a:buAutoNum type="arabicPeriod"/>
            </a:pPr>
            <a:r>
              <a:rPr lang="en-US" u="sng" noProof="0" dirty="0" smtClean="0">
                <a:solidFill>
                  <a:srgbClr val="FFC000"/>
                </a:solidFill>
              </a:rPr>
              <a:t>Aging  </a:t>
            </a:r>
            <a:r>
              <a:rPr lang="en-US" noProof="0" dirty="0" smtClean="0">
                <a:sym typeface="Wingdings" panose="05000000000000000000" pitchFamily="2" charset="2"/>
              </a:rPr>
              <a:t> How do </a:t>
            </a:r>
            <a:r>
              <a:rPr lang="en-US" noProof="0" dirty="0" err="1" smtClean="0">
                <a:sym typeface="Wingdings" panose="05000000000000000000" pitchFamily="2" charset="2"/>
              </a:rPr>
              <a:t>tyres</a:t>
            </a:r>
            <a:r>
              <a:rPr lang="en-US" noProof="0" dirty="0" smtClean="0">
                <a:sym typeface="Wingdings" panose="05000000000000000000" pitchFamily="2" charset="2"/>
              </a:rPr>
              <a:t> from an old production date behave? </a:t>
            </a:r>
            <a:r>
              <a:rPr lang="en-US" sz="1100" b="1" noProof="0" dirty="0" smtClean="0">
                <a:solidFill>
                  <a:srgbClr val="00B050"/>
                </a:solidFill>
                <a:sym typeface="Wingdings" panose="05000000000000000000" pitchFamily="2" charset="2"/>
              </a:rPr>
              <a:t>RESULTS READY</a:t>
            </a:r>
          </a:p>
          <a:p>
            <a:pPr marL="457200" indent="-457200">
              <a:buClr>
                <a:schemeClr val="accent5"/>
              </a:buClr>
              <a:buFont typeface="+mj-lt"/>
              <a:buAutoNum type="arabicPeriod"/>
            </a:pPr>
            <a:r>
              <a:rPr lang="en-US" u="sng" noProof="0" dirty="0" smtClean="0">
                <a:solidFill>
                  <a:srgbClr val="FFC000"/>
                </a:solidFill>
                <a:sym typeface="Wingdings" panose="05000000000000000000" pitchFamily="2" charset="2"/>
              </a:rPr>
              <a:t>Buffing reproducibility </a:t>
            </a:r>
            <a:r>
              <a:rPr lang="en-US" noProof="0" dirty="0" smtClean="0">
                <a:sym typeface="Wingdings" panose="05000000000000000000" pitchFamily="2" charset="2"/>
              </a:rPr>
              <a:t> </a:t>
            </a:r>
            <a:r>
              <a:rPr lang="en-US" noProof="0" dirty="0">
                <a:sym typeface="Wingdings" panose="05000000000000000000" pitchFamily="2" charset="2"/>
              </a:rPr>
              <a:t>H</a:t>
            </a:r>
            <a:r>
              <a:rPr lang="en-US" dirty="0" smtClean="0">
                <a:sym typeface="Wingdings" panose="05000000000000000000" pitchFamily="2" charset="2"/>
              </a:rPr>
              <a:t>ow do buffed </a:t>
            </a:r>
            <a:r>
              <a:rPr lang="en-US" dirty="0" err="1" smtClean="0">
                <a:sym typeface="Wingdings" panose="05000000000000000000" pitchFamily="2" charset="2"/>
              </a:rPr>
              <a:t>tyres</a:t>
            </a:r>
            <a:r>
              <a:rPr lang="en-US" dirty="0" smtClean="0">
                <a:sym typeface="Wingdings" panose="05000000000000000000" pitchFamily="2" charset="2"/>
              </a:rPr>
              <a:t> compare to naturally worn tyres? </a:t>
            </a:r>
            <a:r>
              <a:rPr lang="en-US" sz="1100" b="1" dirty="0" smtClean="0">
                <a:solidFill>
                  <a:srgbClr val="FF0000"/>
                </a:solidFill>
                <a:sym typeface="Wingdings" panose="05000000000000000000" pitchFamily="2" charset="2"/>
              </a:rPr>
              <a:t>ASSESSMENT IN PROGRESS</a:t>
            </a:r>
            <a:endParaRPr lang="en-US" sz="2000" b="1" noProof="0" dirty="0" smtClean="0">
              <a:solidFill>
                <a:srgbClr val="FF0000"/>
              </a:solidFill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33050165"/>
              </p:ext>
            </p:extLst>
          </p:nvPr>
        </p:nvGraphicFramePr>
        <p:xfrm>
          <a:off x="829131" y="2466851"/>
          <a:ext cx="10342282" cy="382174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37126">
                  <a:extLst>
                    <a:ext uri="{9D8B030D-6E8A-4147-A177-3AD203B41FA5}">
                      <a16:colId xmlns:a16="http://schemas.microsoft.com/office/drawing/2014/main" val="3487369932"/>
                    </a:ext>
                  </a:extLst>
                </a:gridCol>
                <a:gridCol w="1061049">
                  <a:extLst>
                    <a:ext uri="{9D8B030D-6E8A-4147-A177-3AD203B41FA5}">
                      <a16:colId xmlns:a16="http://schemas.microsoft.com/office/drawing/2014/main" val="714834816"/>
                    </a:ext>
                  </a:extLst>
                </a:gridCol>
                <a:gridCol w="992038">
                  <a:extLst>
                    <a:ext uri="{9D8B030D-6E8A-4147-A177-3AD203B41FA5}">
                      <a16:colId xmlns:a16="http://schemas.microsoft.com/office/drawing/2014/main" val="377098344"/>
                    </a:ext>
                  </a:extLst>
                </a:gridCol>
                <a:gridCol w="1268083">
                  <a:extLst>
                    <a:ext uri="{9D8B030D-6E8A-4147-A177-3AD203B41FA5}">
                      <a16:colId xmlns:a16="http://schemas.microsoft.com/office/drawing/2014/main" val="905792583"/>
                    </a:ext>
                  </a:extLst>
                </a:gridCol>
                <a:gridCol w="2001328">
                  <a:extLst>
                    <a:ext uri="{9D8B030D-6E8A-4147-A177-3AD203B41FA5}">
                      <a16:colId xmlns:a16="http://schemas.microsoft.com/office/drawing/2014/main" val="3434867533"/>
                    </a:ext>
                  </a:extLst>
                </a:gridCol>
                <a:gridCol w="1310210">
                  <a:extLst>
                    <a:ext uri="{9D8B030D-6E8A-4147-A177-3AD203B41FA5}">
                      <a16:colId xmlns:a16="http://schemas.microsoft.com/office/drawing/2014/main" val="1169330101"/>
                    </a:ext>
                  </a:extLst>
                </a:gridCol>
                <a:gridCol w="2272448">
                  <a:extLst>
                    <a:ext uri="{9D8B030D-6E8A-4147-A177-3AD203B41FA5}">
                      <a16:colId xmlns:a16="http://schemas.microsoft.com/office/drawing/2014/main" val="299440281"/>
                    </a:ext>
                  </a:extLst>
                </a:gridCol>
              </a:tblGrid>
              <a:tr h="263843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Tyre ID</a:t>
                      </a:r>
                      <a:endParaRPr lang="en-I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Size</a:t>
                      </a:r>
                      <a:endParaRPr lang="en-I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Category</a:t>
                      </a:r>
                      <a:endParaRPr lang="en-IE" sz="1200" dirty="0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State of sets</a:t>
                      </a:r>
                      <a:r>
                        <a:rPr lang="en-US" sz="1200" baseline="0" dirty="0" smtClean="0"/>
                        <a:t> tested and Manufacturing Year </a:t>
                      </a:r>
                      <a:endParaRPr lang="en-IE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I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I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13088935"/>
                  </a:ext>
                </a:extLst>
              </a:tr>
              <a:tr h="439739">
                <a:tc>
                  <a:txBody>
                    <a:bodyPr/>
                    <a:lstStyle/>
                    <a:p>
                      <a:endParaRPr lang="en-I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New</a:t>
                      </a:r>
                      <a:endParaRPr lang="en-I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Buffed Worn</a:t>
                      </a:r>
                    </a:p>
                    <a:p>
                      <a:r>
                        <a:rPr lang="en-US" sz="1200" dirty="0" smtClean="0"/>
                        <a:t>(2 mm as per Regulation)</a:t>
                      </a:r>
                      <a:endParaRPr lang="en-I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Naturally</a:t>
                      </a:r>
                      <a:r>
                        <a:rPr lang="en-US" sz="1200" baseline="0" dirty="0" smtClean="0"/>
                        <a:t> Worn</a:t>
                      </a:r>
                      <a:endParaRPr lang="en-I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Buffed </a:t>
                      </a:r>
                    </a:p>
                    <a:p>
                      <a:r>
                        <a:rPr lang="en-US" sz="1200" dirty="0" smtClean="0"/>
                        <a:t>(N</a:t>
                      </a:r>
                      <a:r>
                        <a:rPr lang="en-US" sz="1200" baseline="0" dirty="0" smtClean="0"/>
                        <a:t>aturally worn height)</a:t>
                      </a:r>
                      <a:endParaRPr lang="en-IE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9172502"/>
                  </a:ext>
                </a:extLst>
              </a:tr>
              <a:tr h="439739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C1 JRC Tyre 1 </a:t>
                      </a:r>
                      <a:endParaRPr lang="en-I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175/60R15</a:t>
                      </a:r>
                      <a:endParaRPr lang="en-I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Normal</a:t>
                      </a:r>
                      <a:endParaRPr lang="en-I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Set</a:t>
                      </a:r>
                      <a:r>
                        <a:rPr lang="en-US" sz="1200" baseline="0" dirty="0" smtClean="0"/>
                        <a:t> 1: </a:t>
                      </a:r>
                      <a:r>
                        <a:rPr lang="en-US" sz="1200" dirty="0" smtClean="0"/>
                        <a:t>2018 </a:t>
                      </a:r>
                    </a:p>
                    <a:p>
                      <a:r>
                        <a:rPr lang="en-US" sz="1200" dirty="0" smtClean="0"/>
                        <a:t>Set 2: 2021</a:t>
                      </a:r>
                      <a:endParaRPr lang="en-I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Set</a:t>
                      </a:r>
                      <a:r>
                        <a:rPr lang="en-US" sz="1200" baseline="0" dirty="0" smtClean="0"/>
                        <a:t> 1: </a:t>
                      </a:r>
                      <a:r>
                        <a:rPr lang="en-US" sz="1200" dirty="0" smtClean="0"/>
                        <a:t>2018 </a:t>
                      </a:r>
                    </a:p>
                    <a:p>
                      <a:r>
                        <a:rPr lang="en-US" sz="1200" dirty="0" smtClean="0"/>
                        <a:t>Set 2: 2021</a:t>
                      </a:r>
                      <a:endParaRPr lang="en-IE" sz="12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E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00893575"/>
                  </a:ext>
                </a:extLst>
              </a:tr>
              <a:tr h="43973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C1 JRC Tyre 2</a:t>
                      </a:r>
                      <a:endParaRPr lang="en-IE" sz="12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205/50R16</a:t>
                      </a:r>
                      <a:endParaRPr lang="en-I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Snow</a:t>
                      </a:r>
                      <a:endParaRPr lang="en-I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Set</a:t>
                      </a:r>
                      <a:r>
                        <a:rPr lang="en-US" sz="1200" baseline="0" dirty="0" smtClean="0"/>
                        <a:t> 1: </a:t>
                      </a:r>
                      <a:r>
                        <a:rPr lang="en-US" sz="1200" dirty="0" smtClean="0"/>
                        <a:t>2018 </a:t>
                      </a:r>
                    </a:p>
                    <a:p>
                      <a:r>
                        <a:rPr lang="en-US" sz="1200" dirty="0" smtClean="0"/>
                        <a:t>Set 2: 2021</a:t>
                      </a:r>
                      <a:endParaRPr lang="en-I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Set</a:t>
                      </a:r>
                      <a:r>
                        <a:rPr lang="en-US" sz="1200" baseline="0" dirty="0" smtClean="0"/>
                        <a:t> 1: </a:t>
                      </a:r>
                      <a:r>
                        <a:rPr lang="en-US" sz="1200" dirty="0" smtClean="0"/>
                        <a:t>2018 </a:t>
                      </a:r>
                    </a:p>
                    <a:p>
                      <a:r>
                        <a:rPr lang="en-US" sz="1200" dirty="0" smtClean="0"/>
                        <a:t>Set 2: 2021</a:t>
                      </a:r>
                      <a:endParaRPr lang="en-I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E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41889051"/>
                  </a:ext>
                </a:extLst>
              </a:tr>
              <a:tr h="43973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C1 JRC Tyre 3</a:t>
                      </a:r>
                      <a:endParaRPr lang="en-IE" sz="12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255/50R18</a:t>
                      </a:r>
                      <a:endParaRPr lang="en-I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Normal</a:t>
                      </a:r>
                      <a:endParaRPr lang="en-I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Set</a:t>
                      </a:r>
                      <a:r>
                        <a:rPr lang="en-US" sz="1200" baseline="0" dirty="0" smtClean="0"/>
                        <a:t> 1: </a:t>
                      </a:r>
                      <a:r>
                        <a:rPr lang="en-US" sz="1200" dirty="0" smtClean="0"/>
                        <a:t>2018 </a:t>
                      </a:r>
                    </a:p>
                    <a:p>
                      <a:r>
                        <a:rPr lang="en-US" sz="1200" dirty="0" smtClean="0"/>
                        <a:t>Set 2: 2020</a:t>
                      </a:r>
                      <a:endParaRPr lang="en-I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Set</a:t>
                      </a:r>
                      <a:r>
                        <a:rPr lang="en-US" sz="1200" baseline="0" dirty="0" smtClean="0"/>
                        <a:t> 1: </a:t>
                      </a:r>
                      <a:r>
                        <a:rPr lang="en-US" sz="1200" dirty="0" smtClean="0"/>
                        <a:t>2018 </a:t>
                      </a:r>
                    </a:p>
                    <a:p>
                      <a:r>
                        <a:rPr lang="en-US" sz="1200" dirty="0" smtClean="0"/>
                        <a:t>Set 2: 2020</a:t>
                      </a:r>
                      <a:endParaRPr lang="en-I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E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75260147"/>
                  </a:ext>
                </a:extLst>
              </a:tr>
              <a:tr h="26384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C1 JRC Tyre 4</a:t>
                      </a:r>
                      <a:endParaRPr lang="en-IE" sz="12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185/55R15</a:t>
                      </a:r>
                      <a:r>
                        <a:rPr lang="en-US" sz="1200" baseline="0" dirty="0" smtClean="0"/>
                        <a:t> </a:t>
                      </a:r>
                      <a:endParaRPr lang="en-I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Normal</a:t>
                      </a:r>
                      <a:endParaRPr lang="en-I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Set 1</a:t>
                      </a:r>
                      <a:r>
                        <a:rPr lang="en-US" sz="1200" baseline="0" dirty="0" smtClean="0"/>
                        <a:t>: 2021</a:t>
                      </a:r>
                      <a:endParaRPr lang="en-I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Set 1</a:t>
                      </a:r>
                      <a:r>
                        <a:rPr lang="en-US" sz="1200" baseline="0" dirty="0" smtClean="0"/>
                        <a:t>: 2015</a:t>
                      </a:r>
                      <a:endParaRPr lang="en-I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Set 1</a:t>
                      </a:r>
                      <a:r>
                        <a:rPr lang="en-US" sz="1200" baseline="0" dirty="0" smtClean="0"/>
                        <a:t>: 2021</a:t>
                      </a:r>
                      <a:endParaRPr lang="en-IE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36023474"/>
                  </a:ext>
                </a:extLst>
              </a:tr>
              <a:tr h="389995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C1 JRC Tyre 5</a:t>
                      </a:r>
                      <a:endParaRPr lang="en-I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215/45R17</a:t>
                      </a:r>
                      <a:endParaRPr lang="en-I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Normal</a:t>
                      </a:r>
                      <a:endParaRPr lang="en-IE" sz="12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Set 1</a:t>
                      </a:r>
                      <a:r>
                        <a:rPr lang="en-US" sz="1200" baseline="0" dirty="0" smtClean="0"/>
                        <a:t>: 2023</a:t>
                      </a:r>
                      <a:endParaRPr lang="en-I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Set 1</a:t>
                      </a:r>
                      <a:r>
                        <a:rPr lang="en-US" sz="1200" baseline="0" dirty="0" smtClean="0"/>
                        <a:t>: 2023</a:t>
                      </a:r>
                      <a:endParaRPr lang="en-I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Set 1</a:t>
                      </a:r>
                      <a:r>
                        <a:rPr lang="en-US" sz="1200" baseline="0" dirty="0" smtClean="0"/>
                        <a:t>: 2019</a:t>
                      </a:r>
                      <a:endParaRPr lang="en-I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Set 1</a:t>
                      </a:r>
                      <a:r>
                        <a:rPr lang="en-US" sz="1200" baseline="0" dirty="0" smtClean="0"/>
                        <a:t>: 2023</a:t>
                      </a:r>
                      <a:endParaRPr lang="en-IE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23436249"/>
                  </a:ext>
                </a:extLst>
              </a:tr>
              <a:tr h="38999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C1 JRC Tyre 6</a:t>
                      </a:r>
                      <a:endParaRPr lang="en-IE" sz="12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225/55R18</a:t>
                      </a:r>
                      <a:endParaRPr lang="en-I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Normal</a:t>
                      </a:r>
                      <a:endParaRPr lang="en-IE" sz="12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Set 1</a:t>
                      </a:r>
                      <a:r>
                        <a:rPr lang="en-US" sz="1200" baseline="0" dirty="0" smtClean="0"/>
                        <a:t>: 2023</a:t>
                      </a:r>
                      <a:endParaRPr lang="en-I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Set 1</a:t>
                      </a:r>
                      <a:r>
                        <a:rPr lang="en-US" sz="1200" baseline="0" dirty="0" smtClean="0"/>
                        <a:t>: 2023</a:t>
                      </a:r>
                      <a:endParaRPr lang="en-I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Set 1</a:t>
                      </a:r>
                      <a:r>
                        <a:rPr lang="en-US" sz="1200" baseline="0" dirty="0" smtClean="0"/>
                        <a:t>: 2021</a:t>
                      </a:r>
                      <a:endParaRPr lang="en-I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Set 1</a:t>
                      </a:r>
                      <a:r>
                        <a:rPr lang="en-US" sz="1200" baseline="0" dirty="0" smtClean="0"/>
                        <a:t>: 2023</a:t>
                      </a:r>
                      <a:endParaRPr lang="en-IE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02580530"/>
                  </a:ext>
                </a:extLst>
              </a:tr>
              <a:tr h="26384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C1 JRC Tyre 7</a:t>
                      </a:r>
                      <a:endParaRPr lang="en-IE" sz="12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235/45R18</a:t>
                      </a:r>
                      <a:endParaRPr lang="en-I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Normal</a:t>
                      </a:r>
                      <a:endParaRPr lang="en-IE" sz="12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Set 1</a:t>
                      </a:r>
                      <a:r>
                        <a:rPr lang="en-US" sz="1200" baseline="0" dirty="0" smtClean="0"/>
                        <a:t>: 2023</a:t>
                      </a:r>
                      <a:endParaRPr lang="en-I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Set 1</a:t>
                      </a:r>
                      <a:r>
                        <a:rPr lang="en-US" sz="1200" baseline="0" dirty="0" smtClean="0"/>
                        <a:t>: 2023</a:t>
                      </a:r>
                      <a:endParaRPr lang="en-I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Set 1</a:t>
                      </a:r>
                      <a:r>
                        <a:rPr lang="en-US" sz="1200" baseline="0" dirty="0" smtClean="0"/>
                        <a:t>: 2022</a:t>
                      </a:r>
                      <a:endParaRPr lang="en-IE" sz="12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Set 1</a:t>
                      </a:r>
                      <a:r>
                        <a:rPr lang="en-US" sz="1200" baseline="0" dirty="0" smtClean="0"/>
                        <a:t>: 2023</a:t>
                      </a:r>
                      <a:endParaRPr lang="en-IE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38279100"/>
                  </a:ext>
                </a:extLst>
              </a:tr>
              <a:tr h="38999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C1 JRC Tyre 8</a:t>
                      </a:r>
                      <a:endParaRPr lang="en-IE" sz="12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215/50 R17</a:t>
                      </a:r>
                      <a:endParaRPr lang="en-I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Normal</a:t>
                      </a:r>
                      <a:endParaRPr lang="en-IE" sz="12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Set 1</a:t>
                      </a:r>
                      <a:r>
                        <a:rPr lang="en-US" sz="1200" baseline="0" dirty="0" smtClean="0"/>
                        <a:t>: 2023</a:t>
                      </a:r>
                      <a:endParaRPr lang="en-I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Set 1</a:t>
                      </a:r>
                      <a:r>
                        <a:rPr lang="en-US" sz="1200" baseline="0" dirty="0" smtClean="0"/>
                        <a:t>: 2023</a:t>
                      </a:r>
                      <a:endParaRPr lang="en-I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Set 1</a:t>
                      </a:r>
                      <a:r>
                        <a:rPr lang="en-US" sz="1200" baseline="0" dirty="0" smtClean="0"/>
                        <a:t>: 2020</a:t>
                      </a:r>
                      <a:endParaRPr lang="en-IE" sz="12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Set 1</a:t>
                      </a:r>
                      <a:r>
                        <a:rPr lang="en-US" sz="1200" baseline="0" dirty="0" smtClean="0"/>
                        <a:t>: 2023</a:t>
                      </a:r>
                      <a:endParaRPr lang="en-IE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64727567"/>
                  </a:ext>
                </a:extLst>
              </a:tr>
            </a:tbl>
          </a:graphicData>
        </a:graphic>
      </p:graphicFrame>
      <p:sp>
        <p:nvSpPr>
          <p:cNvPr id="5" name="Rectangle 4"/>
          <p:cNvSpPr/>
          <p:nvPr/>
        </p:nvSpPr>
        <p:spPr>
          <a:xfrm>
            <a:off x="4318121" y="4845781"/>
            <a:ext cx="3289310" cy="1442815"/>
          </a:xfrm>
          <a:prstGeom prst="rect">
            <a:avLst/>
          </a:prstGeom>
          <a:noFill/>
          <a:ln w="28575">
            <a:solidFill>
              <a:srgbClr val="19598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6" name="TextBox 5"/>
          <p:cNvSpPr txBox="1"/>
          <p:nvPr/>
        </p:nvSpPr>
        <p:spPr>
          <a:xfrm>
            <a:off x="4046389" y="6288596"/>
            <a:ext cx="390776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chemeClr val="accent5"/>
              </a:buClr>
            </a:pPr>
            <a:r>
              <a:rPr lang="en-US" sz="1600" b="1" noProof="0" dirty="0" smtClean="0">
                <a:solidFill>
                  <a:schemeClr val="tx2"/>
                </a:solidFill>
              </a:rPr>
              <a:t>Results on 1. and 2. will be presented</a:t>
            </a:r>
            <a:endParaRPr lang="en-IE" sz="1600" b="1" noProof="0" dirty="0" smtClean="0">
              <a:solidFill>
                <a:schemeClr val="tx2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4318121" y="3201415"/>
            <a:ext cx="3289310" cy="1374742"/>
          </a:xfrm>
          <a:prstGeom prst="rect">
            <a:avLst/>
          </a:prstGeom>
          <a:noFill/>
          <a:ln w="28575">
            <a:solidFill>
              <a:srgbClr val="19598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638638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EC-</a:t>
            </a:r>
            <a:r>
              <a:rPr lang="en-US" sz="2800" dirty="0" err="1" smtClean="0"/>
              <a:t>Idiada</a:t>
            </a:r>
            <a:r>
              <a:rPr lang="en-US" sz="2800" dirty="0" smtClean="0"/>
              <a:t> test campaign: on wet grip of worn tyres</a:t>
            </a:r>
            <a:endParaRPr lang="en-IE" sz="2800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47417353"/>
              </p:ext>
            </p:extLst>
          </p:nvPr>
        </p:nvGraphicFramePr>
        <p:xfrm>
          <a:off x="336579" y="1730559"/>
          <a:ext cx="4839045" cy="2103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58665">
                  <a:extLst>
                    <a:ext uri="{9D8B030D-6E8A-4147-A177-3AD203B41FA5}">
                      <a16:colId xmlns:a16="http://schemas.microsoft.com/office/drawing/2014/main" val="3487369932"/>
                    </a:ext>
                  </a:extLst>
                </a:gridCol>
                <a:gridCol w="970742">
                  <a:extLst>
                    <a:ext uri="{9D8B030D-6E8A-4147-A177-3AD203B41FA5}">
                      <a16:colId xmlns:a16="http://schemas.microsoft.com/office/drawing/2014/main" val="714834816"/>
                    </a:ext>
                  </a:extLst>
                </a:gridCol>
                <a:gridCol w="895760">
                  <a:extLst>
                    <a:ext uri="{9D8B030D-6E8A-4147-A177-3AD203B41FA5}">
                      <a16:colId xmlns:a16="http://schemas.microsoft.com/office/drawing/2014/main" val="377098344"/>
                    </a:ext>
                  </a:extLst>
                </a:gridCol>
                <a:gridCol w="735337">
                  <a:extLst>
                    <a:ext uri="{9D8B030D-6E8A-4147-A177-3AD203B41FA5}">
                      <a16:colId xmlns:a16="http://schemas.microsoft.com/office/drawing/2014/main" val="905792583"/>
                    </a:ext>
                  </a:extLst>
                </a:gridCol>
                <a:gridCol w="878541">
                  <a:extLst>
                    <a:ext uri="{9D8B030D-6E8A-4147-A177-3AD203B41FA5}">
                      <a16:colId xmlns:a16="http://schemas.microsoft.com/office/drawing/2014/main" val="3434867533"/>
                    </a:ext>
                  </a:extLst>
                </a:gridCol>
              </a:tblGrid>
              <a:tr h="205050">
                <a:tc>
                  <a:txBody>
                    <a:bodyPr/>
                    <a:lstStyle/>
                    <a:p>
                      <a:pPr algn="ctr"/>
                      <a:r>
                        <a:rPr lang="en-US" sz="900" dirty="0" smtClean="0"/>
                        <a:t>Tyre ID</a:t>
                      </a:r>
                      <a:endParaRPr lang="en-IE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 smtClean="0"/>
                        <a:t>Size</a:t>
                      </a:r>
                      <a:endParaRPr lang="en-IE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 smtClean="0"/>
                        <a:t>Category</a:t>
                      </a:r>
                      <a:endParaRPr lang="en-IE" sz="9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900" dirty="0" smtClean="0"/>
                        <a:t>State of sets</a:t>
                      </a:r>
                      <a:r>
                        <a:rPr lang="en-US" sz="900" baseline="0" dirty="0" smtClean="0"/>
                        <a:t> tested and Manufacturing Year</a:t>
                      </a:r>
                      <a:endParaRPr lang="en-IE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I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13088935"/>
                  </a:ext>
                </a:extLst>
              </a:tr>
              <a:tr h="335537">
                <a:tc>
                  <a:txBody>
                    <a:bodyPr/>
                    <a:lstStyle/>
                    <a:p>
                      <a:endParaRPr lang="en-IE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E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E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 smtClean="0"/>
                        <a:t>New</a:t>
                      </a:r>
                      <a:endParaRPr lang="en-IE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 smtClean="0"/>
                        <a:t>Buffed Worn</a:t>
                      </a:r>
                    </a:p>
                    <a:p>
                      <a:r>
                        <a:rPr lang="en-US" sz="900" dirty="0" smtClean="0"/>
                        <a:t>(2 mm)</a:t>
                      </a:r>
                      <a:endParaRPr lang="en-IE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9172502"/>
                  </a:ext>
                </a:extLst>
              </a:tr>
              <a:tr h="205050">
                <a:tc>
                  <a:txBody>
                    <a:bodyPr/>
                    <a:lstStyle/>
                    <a:p>
                      <a:r>
                        <a:rPr lang="en-US" sz="900" dirty="0" smtClean="0"/>
                        <a:t>C1 Idiada</a:t>
                      </a:r>
                      <a:r>
                        <a:rPr lang="en-US" sz="900" baseline="0" dirty="0" smtClean="0"/>
                        <a:t> </a:t>
                      </a:r>
                      <a:r>
                        <a:rPr lang="en-US" sz="900" dirty="0" smtClean="0"/>
                        <a:t>Tyre 1 </a:t>
                      </a:r>
                      <a:endParaRPr lang="en-IE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 smtClean="0"/>
                        <a:t>195/65R15</a:t>
                      </a:r>
                      <a:endParaRPr lang="en-IE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E" sz="900" dirty="0" smtClean="0"/>
                        <a:t>Winter</a:t>
                      </a:r>
                      <a:endParaRPr lang="en-IE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 smtClean="0"/>
                        <a:t>x</a:t>
                      </a:r>
                      <a:endParaRPr lang="en-IE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 smtClean="0"/>
                        <a:t>x</a:t>
                      </a:r>
                      <a:endParaRPr lang="en-IE" sz="900" dirty="0" smtClean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00893575"/>
                  </a:ext>
                </a:extLst>
              </a:tr>
              <a:tr h="20505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 smtClean="0"/>
                        <a:t>C1 Idiada Tyre 2</a:t>
                      </a:r>
                      <a:endParaRPr lang="en-IE" sz="9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E" sz="900" dirty="0" smtClean="0"/>
                        <a:t>225/40R18</a:t>
                      </a:r>
                      <a:endParaRPr lang="en-IE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 smtClean="0"/>
                        <a:t>Normal</a:t>
                      </a:r>
                      <a:endParaRPr lang="en-IE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 smtClean="0"/>
                        <a:t>x</a:t>
                      </a:r>
                      <a:endParaRPr lang="en-IE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 smtClean="0"/>
                        <a:t>x</a:t>
                      </a:r>
                      <a:endParaRPr lang="en-IE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41889051"/>
                  </a:ext>
                </a:extLst>
              </a:tr>
              <a:tr h="20505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 smtClean="0"/>
                        <a:t>C1 Idiada Tyre 3</a:t>
                      </a:r>
                      <a:endParaRPr lang="en-IE" sz="9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E" sz="900" dirty="0" smtClean="0"/>
                        <a:t>205/55R16</a:t>
                      </a:r>
                      <a:endParaRPr lang="en-IE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 smtClean="0"/>
                        <a:t>Normal</a:t>
                      </a:r>
                      <a:endParaRPr lang="en-IE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 smtClean="0"/>
                        <a:t>x</a:t>
                      </a:r>
                      <a:endParaRPr lang="en-IE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 smtClean="0"/>
                        <a:t>x</a:t>
                      </a:r>
                      <a:endParaRPr lang="en-IE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75260147"/>
                  </a:ext>
                </a:extLst>
              </a:tr>
              <a:tr h="20505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 smtClean="0"/>
                        <a:t>C1 Idiada Tyre 4</a:t>
                      </a:r>
                      <a:endParaRPr lang="en-IE" sz="9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E" sz="900" dirty="0" smtClean="0"/>
                        <a:t>205/55R16</a:t>
                      </a:r>
                      <a:endParaRPr lang="en-IE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E" sz="900" dirty="0" smtClean="0"/>
                        <a:t>Winter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 smtClean="0"/>
                        <a:t>x</a:t>
                      </a:r>
                      <a:endParaRPr lang="en-IE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 smtClean="0"/>
                        <a:t>x</a:t>
                      </a:r>
                      <a:endParaRPr lang="en-IE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36023474"/>
                  </a:ext>
                </a:extLst>
              </a:tr>
              <a:tr h="205050">
                <a:tc>
                  <a:txBody>
                    <a:bodyPr/>
                    <a:lstStyle/>
                    <a:p>
                      <a:r>
                        <a:rPr lang="en-US" sz="900" dirty="0" smtClean="0"/>
                        <a:t>C1 Idiada Tyre 5</a:t>
                      </a:r>
                      <a:endParaRPr lang="en-IE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E" sz="900" dirty="0" smtClean="0"/>
                        <a:t>225/45R17</a:t>
                      </a:r>
                      <a:endParaRPr lang="en-IE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E" sz="900" dirty="0" smtClean="0"/>
                        <a:t>Winter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 smtClean="0"/>
                        <a:t>x</a:t>
                      </a:r>
                      <a:endParaRPr lang="en-IE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 smtClean="0"/>
                        <a:t>x</a:t>
                      </a:r>
                      <a:endParaRPr lang="en-IE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23436249"/>
                  </a:ext>
                </a:extLst>
              </a:tr>
              <a:tr h="20505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 smtClean="0"/>
                        <a:t>C1 Idiada Tyre 6</a:t>
                      </a:r>
                      <a:endParaRPr lang="en-IE" sz="9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E" sz="900" dirty="0" smtClean="0"/>
                        <a:t>225/45R17</a:t>
                      </a:r>
                      <a:endParaRPr lang="en-IE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 smtClean="0"/>
                        <a:t>Normal </a:t>
                      </a:r>
                      <a:endParaRPr lang="en-IE" sz="9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 smtClean="0"/>
                        <a:t>x</a:t>
                      </a:r>
                      <a:endParaRPr lang="en-IE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 smtClean="0"/>
                        <a:t>x</a:t>
                      </a:r>
                      <a:endParaRPr lang="en-IE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02580530"/>
                  </a:ext>
                </a:extLst>
              </a:tr>
            </a:tbl>
          </a:graphicData>
        </a:graphic>
      </p:graphicFrame>
      <p:sp>
        <p:nvSpPr>
          <p:cNvPr id="5" name="Rectangle 4"/>
          <p:cNvSpPr/>
          <p:nvPr/>
        </p:nvSpPr>
        <p:spPr>
          <a:xfrm>
            <a:off x="336579" y="1737014"/>
            <a:ext cx="4839045" cy="2096666"/>
          </a:xfrm>
          <a:prstGeom prst="rect">
            <a:avLst/>
          </a:prstGeom>
          <a:noFill/>
          <a:ln w="381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6" name="TextBox 5"/>
          <p:cNvSpPr txBox="1"/>
          <p:nvPr/>
        </p:nvSpPr>
        <p:spPr>
          <a:xfrm>
            <a:off x="1864009" y="1415322"/>
            <a:ext cx="25361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chemeClr val="accent5"/>
              </a:buClr>
            </a:pPr>
            <a:r>
              <a:rPr lang="en-US" sz="1400" b="1" noProof="0" dirty="0" smtClean="0">
                <a:solidFill>
                  <a:schemeClr val="tx2"/>
                </a:solidFill>
              </a:rPr>
              <a:t>C1 Tyres tested</a:t>
            </a:r>
            <a:endParaRPr lang="en-IE" sz="1400" b="1" noProof="0" dirty="0" smtClean="0">
              <a:solidFill>
                <a:schemeClr val="tx2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36579" y="4558332"/>
            <a:ext cx="3912692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chemeClr val="accent5"/>
              </a:buClr>
              <a:buFont typeface="Arial" panose="020B0604020202020204" pitchFamily="34" charset="0"/>
              <a:buChar char="•"/>
            </a:pPr>
            <a:r>
              <a:rPr lang="en-US" sz="1600" dirty="0" smtClean="0"/>
              <a:t>Tyres were selected based on Idiada survey i.e. Percentage of Summer/Winter tyres, wet grip classes </a:t>
            </a:r>
          </a:p>
          <a:p>
            <a:pPr marL="285750" indent="-285750">
              <a:buClr>
                <a:schemeClr val="accent5"/>
              </a:buClr>
              <a:buFont typeface="Arial" panose="020B0604020202020204" pitchFamily="34" charset="0"/>
              <a:buChar char="•"/>
            </a:pPr>
            <a:r>
              <a:rPr lang="en-US" sz="1600" noProof="0" dirty="0" smtClean="0"/>
              <a:t>Results on new vs buffed worn at 2 mm (as per Regulation) will be presented</a:t>
            </a:r>
            <a:endParaRPr lang="en-IE" sz="1600" noProof="0" dirty="0" smtClean="0"/>
          </a:p>
        </p:txBody>
      </p:sp>
      <p:sp>
        <p:nvSpPr>
          <p:cNvPr id="8" name="Rectangle 7"/>
          <p:cNvSpPr/>
          <p:nvPr/>
        </p:nvSpPr>
        <p:spPr>
          <a:xfrm>
            <a:off x="5811026" y="1722502"/>
            <a:ext cx="4839045" cy="2435750"/>
          </a:xfrm>
          <a:prstGeom prst="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 sz="1400">
              <a:solidFill>
                <a:schemeClr val="accent4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583491" y="1388912"/>
            <a:ext cx="25361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chemeClr val="accent5"/>
              </a:buClr>
            </a:pPr>
            <a:r>
              <a:rPr lang="en-US" sz="1400" b="1" noProof="0" dirty="0" smtClean="0">
                <a:solidFill>
                  <a:schemeClr val="accent4"/>
                </a:solidFill>
              </a:rPr>
              <a:t>C2 Tyres tested</a:t>
            </a:r>
            <a:endParaRPr lang="en-IE" sz="1400" b="1" noProof="0" dirty="0" smtClean="0">
              <a:solidFill>
                <a:schemeClr val="accent4"/>
              </a:solidFill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81809865"/>
              </p:ext>
            </p:extLst>
          </p:nvPr>
        </p:nvGraphicFramePr>
        <p:xfrm>
          <a:off x="5825967" y="1730559"/>
          <a:ext cx="4797208" cy="2407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46917">
                  <a:extLst>
                    <a:ext uri="{9D8B030D-6E8A-4147-A177-3AD203B41FA5}">
                      <a16:colId xmlns:a16="http://schemas.microsoft.com/office/drawing/2014/main" val="334328798"/>
                    </a:ext>
                  </a:extLst>
                </a:gridCol>
                <a:gridCol w="962350">
                  <a:extLst>
                    <a:ext uri="{9D8B030D-6E8A-4147-A177-3AD203B41FA5}">
                      <a16:colId xmlns:a16="http://schemas.microsoft.com/office/drawing/2014/main" val="4227727668"/>
                    </a:ext>
                  </a:extLst>
                </a:gridCol>
                <a:gridCol w="888017">
                  <a:extLst>
                    <a:ext uri="{9D8B030D-6E8A-4147-A177-3AD203B41FA5}">
                      <a16:colId xmlns:a16="http://schemas.microsoft.com/office/drawing/2014/main" val="2519100145"/>
                    </a:ext>
                  </a:extLst>
                </a:gridCol>
                <a:gridCol w="788626">
                  <a:extLst>
                    <a:ext uri="{9D8B030D-6E8A-4147-A177-3AD203B41FA5}">
                      <a16:colId xmlns:a16="http://schemas.microsoft.com/office/drawing/2014/main" val="1221213545"/>
                    </a:ext>
                  </a:extLst>
                </a:gridCol>
                <a:gridCol w="811298">
                  <a:extLst>
                    <a:ext uri="{9D8B030D-6E8A-4147-A177-3AD203B41FA5}">
                      <a16:colId xmlns:a16="http://schemas.microsoft.com/office/drawing/2014/main" val="1975322583"/>
                    </a:ext>
                  </a:extLst>
                </a:gridCol>
              </a:tblGrid>
              <a:tr h="326318">
                <a:tc>
                  <a:txBody>
                    <a:bodyPr/>
                    <a:lstStyle/>
                    <a:p>
                      <a:pPr algn="ctr"/>
                      <a:r>
                        <a:rPr lang="en-US" sz="900" dirty="0" smtClean="0"/>
                        <a:t>Tyre ID</a:t>
                      </a:r>
                      <a:endParaRPr lang="en-IE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 smtClean="0"/>
                        <a:t>Size</a:t>
                      </a:r>
                      <a:endParaRPr lang="en-IE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 smtClean="0"/>
                        <a:t>Category</a:t>
                      </a:r>
                      <a:endParaRPr lang="en-IE" sz="9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900" dirty="0" smtClean="0"/>
                        <a:t>State of sets</a:t>
                      </a:r>
                      <a:r>
                        <a:rPr lang="en-US" sz="900" baseline="0" dirty="0" smtClean="0"/>
                        <a:t> tested and Manufacturing Year</a:t>
                      </a:r>
                      <a:endParaRPr lang="en-IE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I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38009109"/>
                  </a:ext>
                </a:extLst>
              </a:tr>
              <a:tr h="305352">
                <a:tc>
                  <a:txBody>
                    <a:bodyPr/>
                    <a:lstStyle/>
                    <a:p>
                      <a:endParaRPr lang="en-IE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E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E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dirty="0" smtClean="0"/>
                        <a:t>New</a:t>
                      </a:r>
                      <a:endParaRPr lang="en-IE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dirty="0" smtClean="0"/>
                        <a:t>Buffed Worn</a:t>
                      </a:r>
                    </a:p>
                    <a:p>
                      <a:r>
                        <a:rPr lang="en-US" sz="800" dirty="0" smtClean="0"/>
                        <a:t>(2 mm)</a:t>
                      </a:r>
                      <a:endParaRPr lang="en-IE" sz="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53303795"/>
                  </a:ext>
                </a:extLst>
              </a:tr>
              <a:tr h="190352">
                <a:tc>
                  <a:txBody>
                    <a:bodyPr/>
                    <a:lstStyle/>
                    <a:p>
                      <a:r>
                        <a:rPr lang="en-US" sz="800" dirty="0" smtClean="0"/>
                        <a:t>C2 Idiada</a:t>
                      </a:r>
                      <a:r>
                        <a:rPr lang="en-US" sz="800" baseline="0" dirty="0" smtClean="0"/>
                        <a:t> </a:t>
                      </a:r>
                      <a:r>
                        <a:rPr lang="en-US" sz="800" dirty="0" smtClean="0"/>
                        <a:t>Tyre 1 </a:t>
                      </a:r>
                      <a:endParaRPr lang="en-IE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dirty="0" smtClean="0"/>
                        <a:t>215/65R16C</a:t>
                      </a:r>
                      <a:endParaRPr lang="en-IE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dirty="0" smtClean="0"/>
                        <a:t>Normal</a:t>
                      </a:r>
                      <a:endParaRPr lang="en-IE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dirty="0" smtClean="0"/>
                        <a:t>x</a:t>
                      </a:r>
                      <a:endParaRPr lang="en-IE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dirty="0" smtClean="0"/>
                        <a:t>x</a:t>
                      </a:r>
                      <a:endParaRPr lang="en-IE" sz="800" dirty="0" smtClean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64110174"/>
                  </a:ext>
                </a:extLst>
              </a:tr>
              <a:tr h="19035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dirty="0" smtClean="0"/>
                        <a:t>C2 Idiada Tyre 2</a:t>
                      </a:r>
                      <a:endParaRPr lang="en-IE" sz="8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E" sz="800" dirty="0" smtClean="0"/>
                        <a:t>215/65R16C</a:t>
                      </a:r>
                      <a:endParaRPr lang="en-IE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E" sz="800" dirty="0" smtClean="0"/>
                        <a:t>Winter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dirty="0" smtClean="0"/>
                        <a:t>x</a:t>
                      </a:r>
                      <a:endParaRPr lang="en-IE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dirty="0" smtClean="0"/>
                        <a:t>x</a:t>
                      </a:r>
                      <a:endParaRPr lang="en-IE" sz="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77694509"/>
                  </a:ext>
                </a:extLst>
              </a:tr>
              <a:tr h="19035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dirty="0" smtClean="0"/>
                        <a:t>C2 Idiada Tyre 3</a:t>
                      </a:r>
                      <a:endParaRPr lang="en-IE" sz="8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IE" sz="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4D4D4D"/>
                          </a:solidFill>
                          <a:effectLst/>
                          <a:uLnTx/>
                          <a:uFillTx/>
                          <a:latin typeface="Arial"/>
                          <a:ea typeface="+mn-ea"/>
                          <a:cs typeface="+mn-cs"/>
                        </a:rPr>
                        <a:t>215/65R16C</a:t>
                      </a:r>
                      <a:endParaRPr kumimoji="0" lang="en-IE" sz="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4D4D4D"/>
                        </a:solidFill>
                        <a:effectLst/>
                        <a:uLnTx/>
                        <a:uFillTx/>
                        <a:latin typeface="Arial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dirty="0" smtClean="0"/>
                        <a:t>Normal</a:t>
                      </a:r>
                      <a:endParaRPr lang="en-IE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dirty="0" smtClean="0"/>
                        <a:t>x</a:t>
                      </a:r>
                      <a:endParaRPr lang="en-IE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dirty="0" smtClean="0"/>
                        <a:t>x</a:t>
                      </a:r>
                      <a:endParaRPr lang="en-IE" sz="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46921978"/>
                  </a:ext>
                </a:extLst>
              </a:tr>
              <a:tr h="19035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dirty="0" smtClean="0"/>
                        <a:t>C2 Idiada Tyre 4</a:t>
                      </a:r>
                      <a:endParaRPr lang="en-IE" sz="8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IE" sz="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4D4D4D"/>
                          </a:solidFill>
                          <a:effectLst/>
                          <a:uLnTx/>
                          <a:uFillTx/>
                          <a:latin typeface="Arial"/>
                          <a:ea typeface="+mn-ea"/>
                          <a:cs typeface="+mn-cs"/>
                        </a:rPr>
                        <a:t>215/65R16C</a:t>
                      </a:r>
                      <a:endParaRPr kumimoji="0" lang="en-IE" sz="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4D4D4D"/>
                        </a:solidFill>
                        <a:effectLst/>
                        <a:uLnTx/>
                        <a:uFillTx/>
                        <a:latin typeface="Arial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E" sz="800" dirty="0" smtClean="0"/>
                        <a:t>Winter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dirty="0" smtClean="0"/>
                        <a:t>x</a:t>
                      </a:r>
                      <a:endParaRPr lang="en-IE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dirty="0" smtClean="0"/>
                        <a:t>x</a:t>
                      </a:r>
                      <a:endParaRPr lang="en-IE" sz="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05271761"/>
                  </a:ext>
                </a:extLst>
              </a:tr>
              <a:tr h="190352">
                <a:tc>
                  <a:txBody>
                    <a:bodyPr/>
                    <a:lstStyle/>
                    <a:p>
                      <a:r>
                        <a:rPr lang="en-US" sz="800" dirty="0" smtClean="0"/>
                        <a:t>C2 Idiada Tyre 5</a:t>
                      </a:r>
                      <a:endParaRPr lang="en-IE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IE" sz="8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4D4D4D"/>
                          </a:solidFill>
                          <a:effectLst/>
                          <a:uLnTx/>
                          <a:uFillTx/>
                          <a:latin typeface="Arial"/>
                          <a:ea typeface="+mn-ea"/>
                          <a:cs typeface="+mn-cs"/>
                        </a:rPr>
                        <a:t>215/65R16C</a:t>
                      </a:r>
                      <a:endParaRPr kumimoji="0" lang="en-IE" sz="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4D4D4D"/>
                        </a:solidFill>
                        <a:effectLst/>
                        <a:uLnTx/>
                        <a:uFillTx/>
                        <a:latin typeface="Arial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dirty="0" smtClean="0"/>
                        <a:t>Normal</a:t>
                      </a:r>
                      <a:endParaRPr lang="en-IE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dirty="0" smtClean="0"/>
                        <a:t>x</a:t>
                      </a:r>
                      <a:endParaRPr lang="en-IE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dirty="0" smtClean="0"/>
                        <a:t>x</a:t>
                      </a:r>
                      <a:endParaRPr lang="en-IE" sz="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3636606"/>
                  </a:ext>
                </a:extLst>
              </a:tr>
              <a:tr h="19035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dirty="0" smtClean="0"/>
                        <a:t>C2 Idiada Tyre</a:t>
                      </a:r>
                      <a:r>
                        <a:rPr lang="en-US" sz="800" baseline="0" dirty="0" smtClean="0"/>
                        <a:t> </a:t>
                      </a:r>
                      <a:r>
                        <a:rPr lang="en-US" sz="800" dirty="0" smtClean="0"/>
                        <a:t>6</a:t>
                      </a:r>
                      <a:endParaRPr lang="en-IE" sz="8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IE" sz="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4D4D4D"/>
                          </a:solidFill>
                          <a:effectLst/>
                          <a:uLnTx/>
                          <a:uFillTx/>
                          <a:latin typeface="Arial"/>
                          <a:ea typeface="+mn-ea"/>
                          <a:cs typeface="+mn-cs"/>
                        </a:rPr>
                        <a:t>235/65R16C</a:t>
                      </a:r>
                      <a:endParaRPr kumimoji="0" lang="en-IE" sz="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4D4D4D"/>
                        </a:solidFill>
                        <a:effectLst/>
                        <a:uLnTx/>
                        <a:uFillTx/>
                        <a:latin typeface="Arial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E" sz="800" dirty="0" smtClean="0"/>
                        <a:t>Winter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dirty="0" smtClean="0"/>
                        <a:t>x</a:t>
                      </a:r>
                      <a:endParaRPr lang="en-IE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dirty="0" smtClean="0"/>
                        <a:t>x</a:t>
                      </a:r>
                      <a:endParaRPr lang="en-IE" sz="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12221140"/>
                  </a:ext>
                </a:extLst>
              </a:tr>
              <a:tr h="19035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dirty="0" smtClean="0"/>
                        <a:t>C2 Idiada Tyre</a:t>
                      </a:r>
                      <a:r>
                        <a:rPr lang="en-US" sz="800" baseline="0" dirty="0" smtClean="0"/>
                        <a:t> 7</a:t>
                      </a:r>
                      <a:endParaRPr lang="en-IE" sz="8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IE" sz="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4D4D4D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235/65R16C</a:t>
                      </a:r>
                      <a:endParaRPr kumimoji="0" lang="en-IE" sz="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4D4D4D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dirty="0" smtClean="0"/>
                        <a:t>Normal</a:t>
                      </a:r>
                      <a:endParaRPr lang="en-IE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dirty="0" smtClean="0"/>
                        <a:t>x</a:t>
                      </a:r>
                      <a:endParaRPr lang="en-IE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dirty="0" smtClean="0"/>
                        <a:t>x</a:t>
                      </a:r>
                      <a:endParaRPr lang="en-IE" sz="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65027012"/>
                  </a:ext>
                </a:extLst>
              </a:tr>
              <a:tr h="19035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dirty="0" smtClean="0"/>
                        <a:t>C2 Idiada Tyre</a:t>
                      </a:r>
                      <a:r>
                        <a:rPr lang="en-US" sz="800" baseline="0" dirty="0" smtClean="0"/>
                        <a:t> 8</a:t>
                      </a:r>
                      <a:endParaRPr lang="en-IE" sz="8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IE" sz="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4D4D4D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235/65R16C</a:t>
                      </a:r>
                      <a:endParaRPr kumimoji="0" lang="en-IE" sz="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4D4D4D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E" sz="800" dirty="0" smtClean="0"/>
                        <a:t>Winter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dirty="0" smtClean="0"/>
                        <a:t>x</a:t>
                      </a:r>
                      <a:endParaRPr lang="en-IE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dirty="0" smtClean="0"/>
                        <a:t>x</a:t>
                      </a:r>
                      <a:endParaRPr lang="en-IE" sz="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77600532"/>
                  </a:ext>
                </a:extLst>
              </a:tr>
            </a:tbl>
          </a:graphicData>
        </a:graphic>
      </p:graphicFrame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44204778"/>
              </p:ext>
            </p:extLst>
          </p:nvPr>
        </p:nvGraphicFramePr>
        <p:xfrm>
          <a:off x="4400175" y="4337069"/>
          <a:ext cx="4818126" cy="24519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52791">
                  <a:extLst>
                    <a:ext uri="{9D8B030D-6E8A-4147-A177-3AD203B41FA5}">
                      <a16:colId xmlns:a16="http://schemas.microsoft.com/office/drawing/2014/main" val="3487369932"/>
                    </a:ext>
                  </a:extLst>
                </a:gridCol>
                <a:gridCol w="966546">
                  <a:extLst>
                    <a:ext uri="{9D8B030D-6E8A-4147-A177-3AD203B41FA5}">
                      <a16:colId xmlns:a16="http://schemas.microsoft.com/office/drawing/2014/main" val="714834816"/>
                    </a:ext>
                  </a:extLst>
                </a:gridCol>
                <a:gridCol w="891889">
                  <a:extLst>
                    <a:ext uri="{9D8B030D-6E8A-4147-A177-3AD203B41FA5}">
                      <a16:colId xmlns:a16="http://schemas.microsoft.com/office/drawing/2014/main" val="377098344"/>
                    </a:ext>
                  </a:extLst>
                </a:gridCol>
                <a:gridCol w="570757">
                  <a:extLst>
                    <a:ext uri="{9D8B030D-6E8A-4147-A177-3AD203B41FA5}">
                      <a16:colId xmlns:a16="http://schemas.microsoft.com/office/drawing/2014/main" val="905792583"/>
                    </a:ext>
                  </a:extLst>
                </a:gridCol>
                <a:gridCol w="1036143">
                  <a:extLst>
                    <a:ext uri="{9D8B030D-6E8A-4147-A177-3AD203B41FA5}">
                      <a16:colId xmlns:a16="http://schemas.microsoft.com/office/drawing/2014/main" val="3434867533"/>
                    </a:ext>
                  </a:extLst>
                </a:gridCol>
              </a:tblGrid>
              <a:tr h="293061">
                <a:tc>
                  <a:txBody>
                    <a:bodyPr/>
                    <a:lstStyle/>
                    <a:p>
                      <a:pPr algn="ctr"/>
                      <a:r>
                        <a:rPr lang="en-US" sz="900" dirty="0" smtClean="0"/>
                        <a:t>Tyre ID</a:t>
                      </a:r>
                      <a:endParaRPr lang="en-IE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 smtClean="0"/>
                        <a:t>Size</a:t>
                      </a:r>
                      <a:endParaRPr lang="en-IE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 smtClean="0"/>
                        <a:t>Category</a:t>
                      </a:r>
                      <a:endParaRPr lang="en-IE" sz="9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900" dirty="0" smtClean="0"/>
                        <a:t>State of sets</a:t>
                      </a:r>
                      <a:r>
                        <a:rPr lang="en-US" sz="900" baseline="0" dirty="0" smtClean="0"/>
                        <a:t> tested and Manufacturing Year</a:t>
                      </a:r>
                      <a:endParaRPr lang="en-IE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I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13088935"/>
                  </a:ext>
                </a:extLst>
              </a:tr>
              <a:tr h="290295">
                <a:tc>
                  <a:txBody>
                    <a:bodyPr/>
                    <a:lstStyle/>
                    <a:p>
                      <a:endParaRPr lang="en-IE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E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E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dirty="0" smtClean="0"/>
                        <a:t>New</a:t>
                      </a:r>
                      <a:endParaRPr lang="en-IE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dirty="0" smtClean="0"/>
                        <a:t>Buffed Worn</a:t>
                      </a:r>
                    </a:p>
                    <a:p>
                      <a:r>
                        <a:rPr lang="en-US" sz="800" dirty="0" smtClean="0"/>
                        <a:t>(2 mm)</a:t>
                      </a:r>
                      <a:endParaRPr lang="en-IE" sz="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9172502"/>
                  </a:ext>
                </a:extLst>
              </a:tr>
              <a:tr h="235382">
                <a:tc>
                  <a:txBody>
                    <a:bodyPr/>
                    <a:lstStyle/>
                    <a:p>
                      <a:r>
                        <a:rPr lang="en-US" sz="800" dirty="0" smtClean="0"/>
                        <a:t>C3 Idiada</a:t>
                      </a:r>
                      <a:r>
                        <a:rPr lang="en-US" sz="800" baseline="0" dirty="0" smtClean="0"/>
                        <a:t> </a:t>
                      </a:r>
                      <a:r>
                        <a:rPr lang="en-US" sz="800" dirty="0" smtClean="0"/>
                        <a:t>Tyre 1 </a:t>
                      </a:r>
                      <a:endParaRPr lang="en-IE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E" sz="800" dirty="0" smtClean="0"/>
                        <a:t>295/80R22.5</a:t>
                      </a:r>
                      <a:endParaRPr lang="en-IE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IE" sz="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4D4D4D"/>
                          </a:solidFill>
                          <a:effectLst/>
                          <a:uLnTx/>
                          <a:uFillTx/>
                          <a:latin typeface="Arial"/>
                          <a:ea typeface="+mn-ea"/>
                          <a:cs typeface="+mn-cs"/>
                        </a:rPr>
                        <a:t>Winter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dirty="0" smtClean="0"/>
                        <a:t>x</a:t>
                      </a:r>
                      <a:endParaRPr lang="en-IE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dirty="0" smtClean="0"/>
                        <a:t>x</a:t>
                      </a:r>
                      <a:endParaRPr lang="en-IE" sz="800" dirty="0" smtClean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00893575"/>
                  </a:ext>
                </a:extLst>
              </a:tr>
              <a:tr h="23538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dirty="0" smtClean="0"/>
                        <a:t>C3 Idiada Tyre 2</a:t>
                      </a:r>
                      <a:endParaRPr lang="en-IE" sz="8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E" sz="800" dirty="0" smtClean="0"/>
                        <a:t>315/80R22.5</a:t>
                      </a:r>
                      <a:endParaRPr lang="en-IE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IE" sz="8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4D4D4D"/>
                          </a:solidFill>
                          <a:effectLst/>
                          <a:uLnTx/>
                          <a:uFillTx/>
                          <a:latin typeface="Arial"/>
                          <a:ea typeface="+mn-ea"/>
                          <a:cs typeface="+mn-cs"/>
                        </a:rPr>
                        <a:t>Winter</a:t>
                      </a:r>
                      <a:endParaRPr kumimoji="0" lang="en-IE" sz="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4D4D4D"/>
                        </a:solidFill>
                        <a:effectLst/>
                        <a:uLnTx/>
                        <a:uFillTx/>
                        <a:latin typeface="Arial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dirty="0" smtClean="0"/>
                        <a:t>x</a:t>
                      </a:r>
                      <a:endParaRPr lang="en-IE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dirty="0" smtClean="0"/>
                        <a:t>x</a:t>
                      </a:r>
                      <a:endParaRPr lang="en-IE" sz="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41889051"/>
                  </a:ext>
                </a:extLst>
              </a:tr>
              <a:tr h="20483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dirty="0" smtClean="0"/>
                        <a:t>C3 Idiada Tyre 3</a:t>
                      </a:r>
                      <a:endParaRPr lang="en-IE" sz="8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IE" sz="8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4D4D4D"/>
                          </a:solidFill>
                          <a:effectLst/>
                          <a:uLnTx/>
                          <a:uFillTx/>
                          <a:latin typeface="Arial"/>
                          <a:ea typeface="+mn-ea"/>
                          <a:cs typeface="+mn-cs"/>
                        </a:rPr>
                        <a:t>315/80R22.5</a:t>
                      </a:r>
                      <a:endParaRPr kumimoji="0" lang="en-IE" sz="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4D4D4D"/>
                        </a:solidFill>
                        <a:effectLst/>
                        <a:uLnTx/>
                        <a:uFillTx/>
                        <a:latin typeface="Arial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IE" sz="8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4D4D4D"/>
                          </a:solidFill>
                          <a:effectLst/>
                          <a:uLnTx/>
                          <a:uFillTx/>
                          <a:latin typeface="Arial"/>
                          <a:ea typeface="+mn-ea"/>
                          <a:cs typeface="+mn-cs"/>
                        </a:rPr>
                        <a:t>Winter</a:t>
                      </a:r>
                      <a:endParaRPr kumimoji="0" lang="en-IE" sz="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4D4D4D"/>
                        </a:solidFill>
                        <a:effectLst/>
                        <a:uLnTx/>
                        <a:uFillTx/>
                        <a:latin typeface="Arial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dirty="0" smtClean="0"/>
                        <a:t>x</a:t>
                      </a:r>
                      <a:endParaRPr lang="en-IE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dirty="0" smtClean="0"/>
                        <a:t>x</a:t>
                      </a:r>
                      <a:endParaRPr lang="en-IE" sz="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75260147"/>
                  </a:ext>
                </a:extLst>
              </a:tr>
              <a:tr h="20483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dirty="0" smtClean="0"/>
                        <a:t>C3 Idiada Tyre 4</a:t>
                      </a:r>
                      <a:endParaRPr lang="en-IE" sz="8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IE" sz="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4D4D4D"/>
                          </a:solidFill>
                          <a:effectLst/>
                          <a:uLnTx/>
                          <a:uFillTx/>
                          <a:latin typeface="Arial"/>
                          <a:ea typeface="+mn-ea"/>
                          <a:cs typeface="+mn-cs"/>
                        </a:rPr>
                        <a:t>315/70R22.5</a:t>
                      </a:r>
                      <a:endParaRPr kumimoji="0" lang="en-IE" sz="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4D4D4D"/>
                        </a:solidFill>
                        <a:effectLst/>
                        <a:uLnTx/>
                        <a:uFillTx/>
                        <a:latin typeface="Arial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IE" sz="8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4D4D4D"/>
                          </a:solidFill>
                          <a:effectLst/>
                          <a:uLnTx/>
                          <a:uFillTx/>
                          <a:latin typeface="Arial"/>
                          <a:ea typeface="+mn-ea"/>
                          <a:cs typeface="+mn-cs"/>
                        </a:rPr>
                        <a:t>Winter</a:t>
                      </a:r>
                      <a:endParaRPr kumimoji="0" lang="en-IE" sz="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4D4D4D"/>
                        </a:solidFill>
                        <a:effectLst/>
                        <a:uLnTx/>
                        <a:uFillTx/>
                        <a:latin typeface="Arial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dirty="0" smtClean="0"/>
                        <a:t>x</a:t>
                      </a:r>
                      <a:endParaRPr lang="en-IE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dirty="0" smtClean="0"/>
                        <a:t>x</a:t>
                      </a:r>
                      <a:endParaRPr lang="en-IE" sz="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36023474"/>
                  </a:ext>
                </a:extLst>
              </a:tr>
              <a:tr h="204831">
                <a:tc>
                  <a:txBody>
                    <a:bodyPr/>
                    <a:lstStyle/>
                    <a:p>
                      <a:r>
                        <a:rPr lang="en-US" sz="800" dirty="0" smtClean="0"/>
                        <a:t>C3 Idiada Tyre 5</a:t>
                      </a:r>
                      <a:endParaRPr lang="en-IE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IE" sz="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4D4D4D"/>
                          </a:solidFill>
                          <a:effectLst/>
                          <a:uLnTx/>
                          <a:uFillTx/>
                          <a:latin typeface="Arial"/>
                          <a:ea typeface="+mn-ea"/>
                          <a:cs typeface="+mn-cs"/>
                        </a:rPr>
                        <a:t>315/70R22.5</a:t>
                      </a:r>
                      <a:endParaRPr kumimoji="0" lang="en-IE" sz="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4D4D4D"/>
                        </a:solidFill>
                        <a:effectLst/>
                        <a:uLnTx/>
                        <a:uFillTx/>
                        <a:latin typeface="Arial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IE" sz="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4D4D4D"/>
                          </a:solidFill>
                          <a:effectLst/>
                          <a:uLnTx/>
                          <a:uFillTx/>
                          <a:latin typeface="Arial"/>
                          <a:ea typeface="+mn-ea"/>
                          <a:cs typeface="+mn-cs"/>
                        </a:rPr>
                        <a:t>Winter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dirty="0" smtClean="0"/>
                        <a:t>x</a:t>
                      </a:r>
                      <a:endParaRPr lang="en-IE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dirty="0" smtClean="0"/>
                        <a:t>x</a:t>
                      </a:r>
                      <a:endParaRPr lang="en-IE" sz="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23436249"/>
                  </a:ext>
                </a:extLst>
              </a:tr>
              <a:tr h="20875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dirty="0" smtClean="0"/>
                        <a:t>C3 Idiada Tyre</a:t>
                      </a:r>
                      <a:r>
                        <a:rPr lang="en-US" sz="800" baseline="0" dirty="0" smtClean="0"/>
                        <a:t> </a:t>
                      </a:r>
                      <a:r>
                        <a:rPr lang="en-US" sz="800" dirty="0" smtClean="0"/>
                        <a:t>6</a:t>
                      </a:r>
                      <a:endParaRPr lang="en-IE" sz="8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IE" sz="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4D4D4D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385/55R22.5</a:t>
                      </a:r>
                      <a:endParaRPr kumimoji="0" lang="en-IE" sz="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4D4D4D"/>
                        </a:solidFill>
                        <a:effectLst/>
                        <a:uLnTx/>
                        <a:uFillTx/>
                        <a:latin typeface="Arial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IE" sz="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4D4D4D"/>
                          </a:solidFill>
                          <a:effectLst/>
                          <a:uLnTx/>
                          <a:uFillTx/>
                          <a:latin typeface="Arial"/>
                          <a:ea typeface="+mn-ea"/>
                          <a:cs typeface="+mn-cs"/>
                        </a:rPr>
                        <a:t>Winter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dirty="0" smtClean="0"/>
                        <a:t>x</a:t>
                      </a:r>
                      <a:endParaRPr lang="en-IE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dirty="0" smtClean="0"/>
                        <a:t>x</a:t>
                      </a:r>
                      <a:endParaRPr lang="en-IE" sz="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02580530"/>
                  </a:ext>
                </a:extLst>
              </a:tr>
              <a:tr h="20875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dirty="0" smtClean="0"/>
                        <a:t>C3 Idiada Tyre</a:t>
                      </a:r>
                      <a:r>
                        <a:rPr lang="en-US" sz="800" baseline="0" dirty="0" smtClean="0"/>
                        <a:t> 7</a:t>
                      </a:r>
                      <a:endParaRPr lang="en-IE" sz="8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IE" sz="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4D4D4D"/>
                          </a:solidFill>
                          <a:effectLst/>
                          <a:uLnTx/>
                          <a:uFillTx/>
                          <a:latin typeface="Arial"/>
                          <a:ea typeface="+mn-ea"/>
                          <a:cs typeface="+mn-cs"/>
                        </a:rPr>
                        <a:t>385/65R22.5</a:t>
                      </a:r>
                      <a:endParaRPr kumimoji="0" lang="en-IE" sz="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4D4D4D"/>
                        </a:solidFill>
                        <a:effectLst/>
                        <a:uLnTx/>
                        <a:uFillTx/>
                        <a:latin typeface="Arial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IE" sz="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4D4D4D"/>
                          </a:solidFill>
                          <a:effectLst/>
                          <a:uLnTx/>
                          <a:uFillTx/>
                          <a:latin typeface="Arial"/>
                          <a:ea typeface="+mn-ea"/>
                          <a:cs typeface="+mn-cs"/>
                        </a:rPr>
                        <a:t>Winter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dirty="0" smtClean="0"/>
                        <a:t>x</a:t>
                      </a:r>
                      <a:endParaRPr lang="en-IE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dirty="0" smtClean="0"/>
                        <a:t>x</a:t>
                      </a:r>
                      <a:endParaRPr lang="en-IE" sz="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95118594"/>
                  </a:ext>
                </a:extLst>
              </a:tr>
              <a:tr h="20875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dirty="0" smtClean="0"/>
                        <a:t>C3 Idiada Tyre</a:t>
                      </a:r>
                      <a:r>
                        <a:rPr lang="en-US" sz="800" baseline="0" dirty="0" smtClean="0"/>
                        <a:t> 8</a:t>
                      </a:r>
                      <a:endParaRPr lang="en-IE" sz="8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IE" sz="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4D4D4D"/>
                          </a:solidFill>
                          <a:effectLst/>
                          <a:uLnTx/>
                          <a:uFillTx/>
                          <a:latin typeface="Arial"/>
                          <a:ea typeface="+mn-ea"/>
                          <a:cs typeface="+mn-cs"/>
                        </a:rPr>
                        <a:t>385/65R22.5</a:t>
                      </a:r>
                      <a:endParaRPr kumimoji="0" lang="en-IE" sz="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4D4D4D"/>
                        </a:solidFill>
                        <a:effectLst/>
                        <a:uLnTx/>
                        <a:uFillTx/>
                        <a:latin typeface="Arial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IE" sz="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4D4D4D"/>
                          </a:solidFill>
                          <a:effectLst/>
                          <a:uLnTx/>
                          <a:uFillTx/>
                          <a:latin typeface="Arial"/>
                          <a:ea typeface="+mn-ea"/>
                          <a:cs typeface="+mn-cs"/>
                        </a:rPr>
                        <a:t>Winter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dirty="0" smtClean="0"/>
                        <a:t>x</a:t>
                      </a:r>
                      <a:endParaRPr lang="en-IE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dirty="0" smtClean="0"/>
                        <a:t>x</a:t>
                      </a:r>
                      <a:endParaRPr lang="en-IE" sz="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04175005"/>
                  </a:ext>
                </a:extLst>
              </a:tr>
            </a:tbl>
          </a:graphicData>
        </a:graphic>
      </p:graphicFrame>
      <p:sp>
        <p:nvSpPr>
          <p:cNvPr id="15" name="Rectangle 14"/>
          <p:cNvSpPr/>
          <p:nvPr/>
        </p:nvSpPr>
        <p:spPr>
          <a:xfrm>
            <a:off x="4400174" y="4337068"/>
            <a:ext cx="4815543" cy="2440250"/>
          </a:xfrm>
          <a:prstGeom prst="rect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 sz="1400"/>
          </a:p>
        </p:txBody>
      </p:sp>
      <p:sp>
        <p:nvSpPr>
          <p:cNvPr id="16" name="TextBox 15"/>
          <p:cNvSpPr txBox="1"/>
          <p:nvPr/>
        </p:nvSpPr>
        <p:spPr>
          <a:xfrm>
            <a:off x="9215717" y="5035385"/>
            <a:ext cx="25361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chemeClr val="accent5"/>
              </a:buClr>
            </a:pPr>
            <a:r>
              <a:rPr lang="en-US" sz="1400" b="1" noProof="0" dirty="0" smtClean="0">
                <a:solidFill>
                  <a:srgbClr val="00B050"/>
                </a:solidFill>
              </a:rPr>
              <a:t>C3 Tyres tested</a:t>
            </a:r>
            <a:endParaRPr lang="en-IE" sz="1400" b="1" noProof="0" dirty="0" smtClean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0732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790749" y="479783"/>
            <a:ext cx="11321831" cy="782357"/>
          </a:xfrm>
        </p:spPr>
        <p:txBody>
          <a:bodyPr/>
          <a:lstStyle/>
          <a:p>
            <a:r>
              <a:rPr lang="en-US" sz="2800" dirty="0" smtClean="0"/>
              <a:t>Results</a:t>
            </a:r>
            <a:r>
              <a:rPr lang="en-US" sz="3200" dirty="0" smtClean="0"/>
              <a:t> for C1: JRC </a:t>
            </a:r>
            <a:r>
              <a:rPr lang="en-US" sz="3200" dirty="0"/>
              <a:t>&amp;</a:t>
            </a:r>
            <a:r>
              <a:rPr lang="en-US" sz="3200" dirty="0" smtClean="0"/>
              <a:t> EC-Idiada WGI new and WGI worn</a:t>
            </a:r>
            <a:endParaRPr lang="en-IE" sz="3200" dirty="0"/>
          </a:p>
        </p:txBody>
      </p:sp>
      <p:sp>
        <p:nvSpPr>
          <p:cNvPr id="5" name="TextBox 4"/>
          <p:cNvSpPr txBox="1"/>
          <p:nvPr/>
        </p:nvSpPr>
        <p:spPr>
          <a:xfrm>
            <a:off x="1218387" y="1599671"/>
            <a:ext cx="540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Clr>
                <a:schemeClr val="accent5"/>
              </a:buClr>
            </a:pPr>
            <a:r>
              <a:rPr lang="en-US" sz="2400" b="1" noProof="0" dirty="0" smtClean="0"/>
              <a:t>EC – Idiada Results</a:t>
            </a:r>
            <a:endParaRPr lang="en-IE" sz="2400" b="1" noProof="0" dirty="0" smtClean="0"/>
          </a:p>
        </p:txBody>
      </p:sp>
      <p:sp>
        <p:nvSpPr>
          <p:cNvPr id="16" name="TextBox 15"/>
          <p:cNvSpPr txBox="1"/>
          <p:nvPr/>
        </p:nvSpPr>
        <p:spPr>
          <a:xfrm>
            <a:off x="6712580" y="1492973"/>
            <a:ext cx="540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Clr>
                <a:schemeClr val="accent5"/>
              </a:buClr>
            </a:pPr>
            <a:r>
              <a:rPr lang="en-US" sz="2400" b="1" noProof="0" dirty="0" smtClean="0"/>
              <a:t>JRC Results</a:t>
            </a:r>
            <a:endParaRPr lang="en-IE" sz="2400" b="1" noProof="0" dirty="0" smtClean="0"/>
          </a:p>
        </p:txBody>
      </p:sp>
      <p:sp>
        <p:nvSpPr>
          <p:cNvPr id="17" name="TextBox 16"/>
          <p:cNvSpPr txBox="1"/>
          <p:nvPr/>
        </p:nvSpPr>
        <p:spPr>
          <a:xfrm>
            <a:off x="1381858" y="5780771"/>
            <a:ext cx="834783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chemeClr val="accent5"/>
              </a:buClr>
              <a:buFont typeface="Arial"/>
              <a:buChar char="•"/>
            </a:pPr>
            <a:r>
              <a:rPr lang="en-US" dirty="0" smtClean="0"/>
              <a:t>13 out of 13 tyres passed the Regulatory limit for worn tyres</a:t>
            </a:r>
          </a:p>
          <a:p>
            <a:pPr marL="285750" indent="-285750">
              <a:buClr>
                <a:schemeClr val="accent5"/>
              </a:buClr>
              <a:buFont typeface="Arial"/>
              <a:buChar char="•"/>
            </a:pPr>
            <a:r>
              <a:rPr lang="en-US" noProof="0" dirty="0" smtClean="0"/>
              <a:t>Lowest WGI worn tyres is 0,96 for summer, </a:t>
            </a:r>
            <a:r>
              <a:rPr lang="en-US" noProof="0" dirty="0" smtClean="0"/>
              <a:t>Regulatory </a:t>
            </a:r>
            <a:r>
              <a:rPr lang="en-US" noProof="0" dirty="0" smtClean="0"/>
              <a:t>limit is 0,88</a:t>
            </a:r>
          </a:p>
          <a:p>
            <a:pPr marL="285750" indent="-285750">
              <a:buClr>
                <a:schemeClr val="accent5"/>
              </a:buClr>
              <a:buFont typeface="Arial"/>
              <a:buChar char="•"/>
            </a:pPr>
            <a:r>
              <a:rPr lang="en-US" noProof="0" dirty="0" smtClean="0"/>
              <a:t>Lowest WGI worn tyres is 1,00 for </a:t>
            </a:r>
            <a:r>
              <a:rPr lang="en-US" noProof="0" smtClean="0"/>
              <a:t>winter, Regulatory </a:t>
            </a:r>
            <a:r>
              <a:rPr lang="en-US" noProof="0" dirty="0" smtClean="0"/>
              <a:t>limit is 0,8</a:t>
            </a:r>
            <a:endParaRPr lang="en-IE" noProof="0" dirty="0" smtClean="0"/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18387" y="2061336"/>
            <a:ext cx="5400000" cy="3528188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9392" y="2061336"/>
            <a:ext cx="5400000" cy="35281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3505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970722" y="575220"/>
            <a:ext cx="10859917" cy="782357"/>
          </a:xfrm>
        </p:spPr>
        <p:txBody>
          <a:bodyPr/>
          <a:lstStyle/>
          <a:p>
            <a:r>
              <a:rPr lang="en-US" sz="2800" dirty="0" smtClean="0"/>
              <a:t>Results for C1: JRC </a:t>
            </a:r>
            <a:r>
              <a:rPr lang="en-US" sz="2800" dirty="0"/>
              <a:t>&amp;</a:t>
            </a:r>
            <a:r>
              <a:rPr lang="en-US" sz="2800" dirty="0" smtClean="0"/>
              <a:t> EC-Idiada correlation WGI new vs WGI worn</a:t>
            </a:r>
            <a:endParaRPr lang="en-IE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995424" y="1492973"/>
            <a:ext cx="540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Clr>
                <a:schemeClr val="accent5"/>
              </a:buClr>
            </a:pPr>
            <a:r>
              <a:rPr lang="en-US" sz="2400" b="1" noProof="0" dirty="0" smtClean="0"/>
              <a:t>EC – Idiada Results</a:t>
            </a:r>
            <a:endParaRPr lang="en-IE" sz="2400" b="1" noProof="0" dirty="0" smtClean="0"/>
          </a:p>
        </p:txBody>
      </p:sp>
      <p:sp>
        <p:nvSpPr>
          <p:cNvPr id="13" name="TextBox 12"/>
          <p:cNvSpPr txBox="1"/>
          <p:nvPr/>
        </p:nvSpPr>
        <p:spPr>
          <a:xfrm>
            <a:off x="6712580" y="1492973"/>
            <a:ext cx="540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Clr>
                <a:schemeClr val="accent5"/>
              </a:buClr>
            </a:pPr>
            <a:r>
              <a:rPr lang="en-US" sz="2400" b="1" noProof="0" dirty="0" smtClean="0"/>
              <a:t>JRC Results</a:t>
            </a:r>
            <a:endParaRPr lang="en-IE" sz="2400" b="1" noProof="0" dirty="0" smtClean="0"/>
          </a:p>
        </p:txBody>
      </p:sp>
      <p:sp>
        <p:nvSpPr>
          <p:cNvPr id="15" name="TextBox 14"/>
          <p:cNvSpPr txBox="1"/>
          <p:nvPr/>
        </p:nvSpPr>
        <p:spPr>
          <a:xfrm>
            <a:off x="1630837" y="6037749"/>
            <a:ext cx="835214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chemeClr val="accent5"/>
              </a:buClr>
              <a:buFont typeface="Arial"/>
              <a:buChar char="•"/>
            </a:pPr>
            <a:r>
              <a:rPr lang="en-US" sz="1600" dirty="0" smtClean="0"/>
              <a:t>Poor correlation between new and buffed WGI both in JRC and EC-JRC results </a:t>
            </a:r>
          </a:p>
          <a:p>
            <a:pPr marL="285750" indent="-285750">
              <a:buClr>
                <a:schemeClr val="accent5"/>
              </a:buClr>
              <a:buFont typeface="Arial"/>
              <a:buChar char="•"/>
            </a:pPr>
            <a:r>
              <a:rPr lang="en-US" sz="1600" noProof="0" dirty="0" smtClean="0"/>
              <a:t>Previous findings (GRBP-73-22) also showed R</a:t>
            </a:r>
            <a:r>
              <a:rPr lang="en-US" sz="1600" baseline="30000" noProof="0" dirty="0" smtClean="0"/>
              <a:t>2</a:t>
            </a:r>
            <a:r>
              <a:rPr lang="en-US" sz="1600" noProof="0" dirty="0" smtClean="0"/>
              <a:t> = 0.53 </a:t>
            </a:r>
            <a:r>
              <a:rPr lang="en-US" sz="1600" noProof="0" dirty="0" smtClean="0">
                <a:sym typeface="Wingdings" panose="05000000000000000000" pitchFamily="2" charset="2"/>
              </a:rPr>
              <a:t> Testing need is confirmed</a:t>
            </a:r>
            <a:endParaRPr lang="en-IE" sz="1600" noProof="0" dirty="0" smtClean="0"/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99010" y="2090034"/>
            <a:ext cx="5400000" cy="37050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5424" y="2090034"/>
            <a:ext cx="5230588" cy="370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446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970722" y="575220"/>
            <a:ext cx="10859917" cy="782357"/>
          </a:xfrm>
        </p:spPr>
        <p:txBody>
          <a:bodyPr/>
          <a:lstStyle/>
          <a:p>
            <a:r>
              <a:rPr lang="en-US" sz="2800" dirty="0" smtClean="0"/>
              <a:t>Results for C1: JRC &amp; EC-Idiada performance drop of BFC</a:t>
            </a:r>
            <a:endParaRPr lang="en-IE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229831" y="1738070"/>
            <a:ext cx="540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Clr>
                <a:schemeClr val="accent5"/>
              </a:buClr>
            </a:pPr>
            <a:r>
              <a:rPr lang="en-US" sz="2400" b="1" noProof="0" dirty="0" smtClean="0"/>
              <a:t>EC – Idiada Results</a:t>
            </a:r>
            <a:endParaRPr lang="en-IE" sz="2400" b="1" noProof="0" dirty="0" smtClean="0"/>
          </a:p>
        </p:txBody>
      </p:sp>
      <p:sp>
        <p:nvSpPr>
          <p:cNvPr id="11" name="TextBox 10"/>
          <p:cNvSpPr txBox="1"/>
          <p:nvPr/>
        </p:nvSpPr>
        <p:spPr>
          <a:xfrm>
            <a:off x="6576990" y="1738069"/>
            <a:ext cx="540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Clr>
                <a:schemeClr val="accent5"/>
              </a:buClr>
            </a:pPr>
            <a:r>
              <a:rPr lang="en-US" sz="2400" b="1" noProof="0" dirty="0" smtClean="0"/>
              <a:t>JRC Results</a:t>
            </a:r>
            <a:endParaRPr lang="en-IE" sz="2400" b="1" noProof="0" dirty="0" smtClean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3900" y="2331711"/>
            <a:ext cx="5400000" cy="3667995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1072478" y="5999706"/>
            <a:ext cx="948554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chemeClr val="accent5"/>
              </a:buClr>
              <a:buFont typeface="Arial"/>
              <a:buChar char="•"/>
            </a:pPr>
            <a:r>
              <a:rPr lang="en-US" sz="1600" dirty="0" smtClean="0"/>
              <a:t>Average performance drop ≈ 22% for both EC-</a:t>
            </a:r>
            <a:r>
              <a:rPr lang="en-US" sz="1600" dirty="0" err="1" smtClean="0"/>
              <a:t>Idiada</a:t>
            </a:r>
            <a:r>
              <a:rPr lang="en-US" sz="1600" dirty="0" smtClean="0"/>
              <a:t> and JRC results</a:t>
            </a:r>
          </a:p>
          <a:p>
            <a:pPr marL="285750" indent="-285750">
              <a:buClr>
                <a:schemeClr val="accent5"/>
              </a:buClr>
              <a:buFont typeface="Arial"/>
              <a:buChar char="•"/>
            </a:pPr>
            <a:r>
              <a:rPr lang="en-US" sz="1600" dirty="0" smtClean="0"/>
              <a:t>Performance drop is much lower than previous findings (in GRBP 73-22, 34% was presented)</a:t>
            </a:r>
          </a:p>
          <a:p>
            <a:pPr marL="285750" indent="-285750">
              <a:buClr>
                <a:schemeClr val="accent5"/>
              </a:buClr>
              <a:buFont typeface="Arial"/>
              <a:buChar char="•"/>
            </a:pPr>
            <a:r>
              <a:rPr lang="en-US" sz="1600" noProof="0" dirty="0" smtClean="0"/>
              <a:t>Regulatory requirements have been decreased by 20% (i.e. New tyres 1,1; Worn tyres 0,88)</a:t>
            </a:r>
            <a:endParaRPr lang="en-IE" sz="1600" noProof="0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72478" y="2331710"/>
            <a:ext cx="5400000" cy="36679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5889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JRC palette 1">
      <a:dk1>
        <a:srgbClr val="4D4D4D"/>
      </a:dk1>
      <a:lt1>
        <a:srgbClr val="FFFFFF"/>
      </a:lt1>
      <a:dk2>
        <a:srgbClr val="034EA2"/>
      </a:dk2>
      <a:lt2>
        <a:srgbClr val="D3E8F9"/>
      </a:lt2>
      <a:accent1>
        <a:srgbClr val="6ACBF3"/>
      </a:accent1>
      <a:accent2>
        <a:srgbClr val="3E99DA"/>
      </a:accent2>
      <a:accent3>
        <a:srgbClr val="1EC08A"/>
      </a:accent3>
      <a:accent4>
        <a:srgbClr val="ED8D2F"/>
      </a:accent4>
      <a:accent5>
        <a:srgbClr val="F8CC29"/>
      </a:accent5>
      <a:accent6>
        <a:srgbClr val="E76C53"/>
      </a:accent6>
      <a:hlink>
        <a:srgbClr val="0563C1"/>
      </a:hlink>
      <a:folHlink>
        <a:srgbClr val="24337E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marL="285750" indent="-285750">
          <a:buClr>
            <a:schemeClr val="accent5"/>
          </a:buClr>
          <a:buFont typeface="Arial"/>
          <a:buChar char="•"/>
          <a:defRPr sz="2400" noProof="0"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EC_Presentation.pptx" id="{DF0E4C23-23CF-4CA0-B78D-4EE4E4812529}" vid="{A275074F-6DFA-4FBF-AA5C-38C3649C393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580FB2F397B3D448BFDC6DF71B5B186" ma:contentTypeVersion="14" ma:contentTypeDescription="Create a new document." ma:contentTypeScope="" ma:versionID="729dbabe7c240310c5a549096d9ba211">
  <xsd:schema xmlns:xsd="http://www.w3.org/2001/XMLSchema" xmlns:xs="http://www.w3.org/2001/XMLSchema" xmlns:p="http://schemas.microsoft.com/office/2006/metadata/properties" xmlns:ns3="ba75fd84-9932-4f20-bd9a-caf75fd0bd51" xmlns:ns4="ffb6d218-e4ef-4c97-8942-1bf8159ddab9" targetNamespace="http://schemas.microsoft.com/office/2006/metadata/properties" ma:root="true" ma:fieldsID="1efb4cfa457571d70320ce4f7486e084" ns3:_="" ns4:_="">
    <xsd:import namespace="ba75fd84-9932-4f20-bd9a-caf75fd0bd51"/>
    <xsd:import namespace="ffb6d218-e4ef-4c97-8942-1bf8159ddab9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edWithDetails" minOccurs="0"/>
                <xsd:element ref="ns3:SharingHintHash" minOccurs="0"/>
                <xsd:element ref="ns4:MediaServiceMetadata" minOccurs="0"/>
                <xsd:element ref="ns4:MediaServiceFastMetadata" minOccurs="0"/>
                <xsd:element ref="ns4:MediaServiceAutoKeyPoints" minOccurs="0"/>
                <xsd:element ref="ns4:MediaServiceKeyPoints" minOccurs="0"/>
                <xsd:element ref="ns4:MediaServiceAutoTags" minOccurs="0"/>
                <xsd:element ref="ns4:MediaServiceGenerationTime" minOccurs="0"/>
                <xsd:element ref="ns4:MediaServiceEventHashCode" minOccurs="0"/>
                <xsd:element ref="ns4:MediaServiceDateTaken" minOccurs="0"/>
                <xsd:element ref="ns4:MediaLengthInSeconds" minOccurs="0"/>
                <xsd:element ref="ns4:_activity" minOccurs="0"/>
                <xsd:element ref="ns4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a75fd84-9932-4f20-bd9a-caf75fd0bd51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Sharing Hint Hash" ma:hidden="true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fb6d218-e4ef-4c97-8942-1bf8159ddab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5" nillable="true" ma:displayName="Tags" ma:internalName="MediaServiceAutoTags" ma:readOnly="true">
      <xsd:simpleType>
        <xsd:restriction base="dms:Text"/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_activity" ma:index="20" nillable="true" ma:displayName="_activity" ma:hidden="true" ma:internalName="_activity">
      <xsd:simpleType>
        <xsd:restriction base="dms:Note"/>
      </xsd:simpleType>
    </xsd:element>
    <xsd:element name="MediaServiceObjectDetectorVersions" ma:index="2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ffb6d218-e4ef-4c97-8942-1bf8159ddab9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CD8F0863-89BA-4C0E-BA6D-BE48BBAD03E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ba75fd84-9932-4f20-bd9a-caf75fd0bd51"/>
    <ds:schemaRef ds:uri="ffb6d218-e4ef-4c97-8942-1bf8159ddab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EED430D0-C849-4C84-8077-8EC31F71007F}">
  <ds:schemaRefs>
    <ds:schemaRef ds:uri="http://schemas.microsoft.com/office/infopath/2007/PartnerControls"/>
    <ds:schemaRef ds:uri="http://schemas.openxmlformats.org/package/2006/metadata/core-properties"/>
    <ds:schemaRef ds:uri="http://purl.org/dc/dcmitype/"/>
    <ds:schemaRef ds:uri="ffb6d218-e4ef-4c97-8942-1bf8159ddab9"/>
    <ds:schemaRef ds:uri="http://purl.org/dc/elements/1.1/"/>
    <ds:schemaRef ds:uri="http://www.w3.org/XML/1998/namespace"/>
    <ds:schemaRef ds:uri="http://schemas.microsoft.com/office/2006/documentManagement/types"/>
    <ds:schemaRef ds:uri="ba75fd84-9932-4f20-bd9a-caf75fd0bd51"/>
    <ds:schemaRef ds:uri="http://schemas.microsoft.com/office/2006/metadata/properties"/>
    <ds:schemaRef ds:uri="http://purl.org/dc/terms/"/>
  </ds:schemaRefs>
</ds:datastoreItem>
</file>

<file path=customXml/itemProps3.xml><?xml version="1.0" encoding="utf-8"?>
<ds:datastoreItem xmlns:ds="http://schemas.openxmlformats.org/officeDocument/2006/customXml" ds:itemID="{DCCEC976-7BFD-4BD1-91B0-0BC37F78536E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19210</TotalTime>
  <Words>1585</Words>
  <Application>Microsoft Office PowerPoint</Application>
  <PresentationFormat>Widescreen</PresentationFormat>
  <Paragraphs>313</Paragraphs>
  <Slides>18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2" baseType="lpstr">
      <vt:lpstr>Arial</vt:lpstr>
      <vt:lpstr>Calibri</vt:lpstr>
      <vt:lpstr>Wingdings</vt:lpstr>
      <vt:lpstr>Office Theme</vt:lpstr>
      <vt:lpstr>Wet Grip of New and Worn Tyres</vt:lpstr>
      <vt:lpstr>Agenda</vt:lpstr>
      <vt:lpstr>Background: Vehicle Market Surveillance in the EU</vt:lpstr>
      <vt:lpstr>Background: EC-Idiada Study on wet grip of worn tyres</vt:lpstr>
      <vt:lpstr>JRC’s test campaign: research on wet grip of worn tyres</vt:lpstr>
      <vt:lpstr>EC-Idiada test campaign: on wet grip of worn tyres</vt:lpstr>
      <vt:lpstr>Results for C1: JRC &amp; EC-Idiada WGI new and WGI worn</vt:lpstr>
      <vt:lpstr>Results for C1: JRC &amp; EC-Idiada correlation WGI new vs WGI worn</vt:lpstr>
      <vt:lpstr>Results for C1: JRC &amp; EC-Idiada performance drop of BFC</vt:lpstr>
      <vt:lpstr>Results for C2: EC-Idiada WGI new and WGI worn</vt:lpstr>
      <vt:lpstr>Results for C2: EC-Idiada correlation WGI new vs WGI worn</vt:lpstr>
      <vt:lpstr>Results for C2: EC-Idiada performance drop of BFC</vt:lpstr>
      <vt:lpstr>Results for C3: EC-Idiada WGI new and WGI worn</vt:lpstr>
      <vt:lpstr>Results for C3: EC-Idiada correlation WGI new vs WGI worn</vt:lpstr>
      <vt:lpstr>Results on C3: EC-Idiada performance drop of BFC</vt:lpstr>
      <vt:lpstr>Summary</vt:lpstr>
      <vt:lpstr>Keep in touch</vt:lpstr>
      <vt:lpstr>Thank you</vt:lpstr>
    </vt:vector>
  </TitlesOfParts>
  <Company>European Commission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JOHN Yvonne (COMM)</dc:creator>
  <cp:lastModifiedBy>Dalia BROGGI</cp:lastModifiedBy>
  <cp:revision>273</cp:revision>
  <dcterms:created xsi:type="dcterms:W3CDTF">2019-08-09T12:06:42Z</dcterms:created>
  <dcterms:modified xsi:type="dcterms:W3CDTF">2023-11-28T11:39:00Z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Offisync_UpdateToken">
    <vt:lpwstr>23</vt:lpwstr>
  </property>
  <property fmtid="{D5CDD505-2E9C-101B-9397-08002B2CF9AE}" pid="3" name="Offisync_ServerID">
    <vt:lpwstr>0d3b22a6-6203-4efc-8e8e-b5279256493b</vt:lpwstr>
  </property>
  <property fmtid="{D5CDD505-2E9C-101B-9397-08002B2CF9AE}" pid="4" name="Jive_VersionGuid">
    <vt:lpwstr>b3604ac0-a4f8-483e-bb08-a2f9a291c458</vt:lpwstr>
  </property>
  <property fmtid="{D5CDD505-2E9C-101B-9397-08002B2CF9AE}" pid="5" name="Offisync_UniqueId">
    <vt:lpwstr>216256</vt:lpwstr>
  </property>
  <property fmtid="{D5CDD505-2E9C-101B-9397-08002B2CF9AE}" pid="6" name="Jive_LatestUserAccountName">
    <vt:lpwstr>brogdal</vt:lpwstr>
  </property>
  <property fmtid="{D5CDD505-2E9C-101B-9397-08002B2CF9AE}" pid="7" name="Offisync_ProviderInitializationData">
    <vt:lpwstr>https://webgate.ec.europa.eu/connected</vt:lpwstr>
  </property>
  <property fmtid="{D5CDD505-2E9C-101B-9397-08002B2CF9AE}" pid="8" name="ContentTypeId">
    <vt:lpwstr>0x0101003580FB2F397B3D448BFDC6DF71B5B186</vt:lpwstr>
  </property>
</Properties>
</file>