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9" r:id="rId4"/>
    <p:sldId id="266" r:id="rId5"/>
    <p:sldId id="267" r:id="rId6"/>
    <p:sldId id="268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12/1/2023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1" y="80962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5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0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0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8" y="3101850"/>
            <a:ext cx="6858000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2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2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0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1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Friday, December 1,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2030-9651-4450-932B-E2BF8E7CB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3850" y="2743201"/>
            <a:ext cx="9334150" cy="1804792"/>
          </a:xfrm>
        </p:spPr>
        <p:txBody>
          <a:bodyPr>
            <a:normAutofit/>
          </a:bodyPr>
          <a:lstStyle/>
          <a:p>
            <a:r>
              <a:rPr lang="en-US" dirty="0"/>
              <a:t>WTPP status report to IWG WGWT 5 December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8F1A8A-EB6D-464A-B74B-EF2633CF0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7281" y="5606442"/>
            <a:ext cx="9144000" cy="499445"/>
          </a:xfrm>
        </p:spPr>
        <p:txBody>
          <a:bodyPr>
            <a:normAutofit/>
          </a:bodyPr>
          <a:lstStyle/>
          <a:p>
            <a:r>
              <a:rPr lang="en-US" dirty="0"/>
              <a:t>IWG WGWT 53</a:t>
            </a:r>
            <a:r>
              <a:rPr lang="en-US" baseline="30000" dirty="0"/>
              <a:t>rd</a:t>
            </a:r>
            <a:r>
              <a:rPr lang="en-US" dirty="0"/>
              <a:t>  session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2303E5B-55E6-DDC4-A34F-C6F13A5C7A20}"/>
              </a:ext>
            </a:extLst>
          </p:cNvPr>
          <p:cNvSpPr txBox="1"/>
          <p:nvPr/>
        </p:nvSpPr>
        <p:spPr>
          <a:xfrm>
            <a:off x="8928340" y="491706"/>
            <a:ext cx="21714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>
                <a:solidFill>
                  <a:schemeClr val="bg1"/>
                </a:solidFill>
              </a:rPr>
              <a:t>WT-53-3</a:t>
            </a:r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874" y="343087"/>
            <a:ext cx="10515600" cy="809411"/>
          </a:xfrm>
        </p:spPr>
        <p:txBody>
          <a:bodyPr/>
          <a:lstStyle/>
          <a:p>
            <a:r>
              <a:rPr lang="en-US" dirty="0"/>
              <a:t>WTPP meetings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D7E30EE-1E43-4604-9B92-86F03DB8F4B0}"/>
              </a:ext>
            </a:extLst>
          </p:cNvPr>
          <p:cNvSpPr txBox="1"/>
          <p:nvPr/>
        </p:nvSpPr>
        <p:spPr>
          <a:xfrm>
            <a:off x="650874" y="1813595"/>
            <a:ext cx="103664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WTPP convened on 27 November 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WTPP reviewed the test data from the 12 test centers (80% of the participants)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ETRTO presented its preliminary assessment on 27 November.</a:t>
            </a:r>
          </a:p>
          <a:p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Next meeting is foreseen on 6 December 2023 </a:t>
            </a:r>
          </a:p>
        </p:txBody>
      </p:sp>
      <p:pic>
        <p:nvPicPr>
          <p:cNvPr id="1028" name="Picture 4" descr="Saint Nicolas : Histoire et légende de la St Nicolas avec ...">
            <a:extLst>
              <a:ext uri="{FF2B5EF4-FFF2-40B4-BE49-F238E27FC236}">
                <a16:creationId xmlns:a16="http://schemas.microsoft.com/office/drawing/2014/main" id="{4772A52C-4FFD-AC16-A5BE-26CBB4C61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331" y="4278234"/>
            <a:ext cx="709402" cy="70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6749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874" y="343087"/>
            <a:ext cx="10515600" cy="809411"/>
          </a:xfrm>
        </p:spPr>
        <p:txBody>
          <a:bodyPr/>
          <a:lstStyle/>
          <a:p>
            <a:r>
              <a:rPr lang="en-US" dirty="0"/>
              <a:t>WTPP 2023 test campaign target.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53453D-7EFD-DF78-01E4-7ACAD243BEF6}"/>
              </a:ext>
            </a:extLst>
          </p:cNvPr>
          <p:cNvSpPr/>
          <p:nvPr/>
        </p:nvSpPr>
        <p:spPr>
          <a:xfrm>
            <a:off x="248193" y="1162025"/>
            <a:ext cx="11201399" cy="19602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u="sng" dirty="0">
                <a:solidFill>
                  <a:schemeClr val="tx1"/>
                </a:solidFill>
              </a:rPr>
              <a:t>PROBLEMATIC</a:t>
            </a:r>
            <a:r>
              <a:rPr lang="en-US" sz="1600" dirty="0">
                <a:solidFill>
                  <a:schemeClr val="tx1"/>
                </a:solidFill>
              </a:rPr>
              <a:t>: </a:t>
            </a:r>
          </a:p>
          <a:p>
            <a:r>
              <a:rPr lang="en-US" sz="1600" dirty="0">
                <a:solidFill>
                  <a:schemeClr val="tx1"/>
                </a:solidFill>
              </a:rPr>
              <a:t>In previous UNECE IWG Round Robins/Test Campaigns (2021-2022): 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Worn WG test uncertainty </a:t>
            </a:r>
            <a:r>
              <a:rPr lang="en-US" sz="1600" dirty="0">
                <a:solidFill>
                  <a:schemeClr val="tx1"/>
                </a:solidFill>
              </a:rPr>
              <a:t>was shown to be in the same order of magnitude as the old WG test method (R117.02 Suppl. 12 or ISO 23671:2015), before improvement of the Pooled StdDev with R117.02 Suppl. 13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/>
                </a:solidFill>
              </a:rPr>
              <a:t>Higher spread was observed for ‘worn’ SRTT16 (buffed &amp; molded) compared to ‘new’ SRTT16</a:t>
            </a:r>
            <a:r>
              <a:rPr lang="en-US" sz="1600" dirty="0">
                <a:solidFill>
                  <a:schemeClr val="tx1"/>
                </a:solidFill>
              </a:rPr>
              <a:t>, what could potentially explain the test uncertainty situation - even if terms for Mu-Peak / BFC of ‘worn’ SRTT16 are included in the correction equations of WWGI (R117.03/.04 Annex 9). The Water Depth* was identified as the main parameter influencing this spread.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54DD187-AB9E-B4AF-1227-FAFD1C5C0216}"/>
              </a:ext>
            </a:extLst>
          </p:cNvPr>
          <p:cNvSpPr txBox="1">
            <a:spLocks/>
          </p:cNvSpPr>
          <p:nvPr/>
        </p:nvSpPr>
        <p:spPr>
          <a:xfrm>
            <a:off x="248192" y="4782509"/>
            <a:ext cx="11201400" cy="90678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 cap="all" baseline="0">
                <a:solidFill>
                  <a:schemeClr val="tx2">
                    <a:lumMod val="50000"/>
                  </a:schemeClr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u="sng" cap="none" dirty="0">
                <a:solidFill>
                  <a:schemeClr val="tx1"/>
                </a:solidFill>
              </a:rPr>
              <a:t>GOAL</a:t>
            </a:r>
            <a:r>
              <a:rPr lang="en-US" cap="none" dirty="0">
                <a:solidFill>
                  <a:schemeClr val="tx1"/>
                </a:solidFill>
              </a:rPr>
              <a:t>:</a:t>
            </a:r>
          </a:p>
          <a:p>
            <a:pPr>
              <a:spcBef>
                <a:spcPts val="300"/>
              </a:spcBef>
            </a:pPr>
            <a:r>
              <a:rPr lang="en-US" b="0" cap="none" dirty="0">
                <a:solidFill>
                  <a:schemeClr val="tx1"/>
                </a:solidFill>
              </a:rPr>
              <a:t>Build a better understanding and link between the “real” Water Depth seen by the </a:t>
            </a:r>
            <a:r>
              <a:rPr lang="en-US" b="0" cap="none" dirty="0" err="1">
                <a:solidFill>
                  <a:schemeClr val="tx1"/>
                </a:solidFill>
              </a:rPr>
              <a:t>tyres</a:t>
            </a:r>
            <a:r>
              <a:rPr lang="en-US" b="0" cap="none" dirty="0">
                <a:solidFill>
                  <a:schemeClr val="tx1"/>
                </a:solidFill>
              </a:rPr>
              <a:t> during testing and the raw Wet Grip test outcome (Mu-Peak/BFC)</a:t>
            </a:r>
            <a:endParaRPr lang="en-US" cap="none" dirty="0">
              <a:solidFill>
                <a:schemeClr val="tx1"/>
              </a:solidFill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42F8E65-A21C-246C-2BB5-508C7EFF582E}"/>
              </a:ext>
            </a:extLst>
          </p:cNvPr>
          <p:cNvSpPr txBox="1">
            <a:spLocks/>
          </p:cNvSpPr>
          <p:nvPr/>
        </p:nvSpPr>
        <p:spPr>
          <a:xfrm>
            <a:off x="248192" y="3331484"/>
            <a:ext cx="11201400" cy="12418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 cap="all" baseline="0">
                <a:solidFill>
                  <a:schemeClr val="tx2">
                    <a:lumMod val="50000"/>
                  </a:schemeClr>
                </a:solidFill>
                <a:latin typeface="Barlow" pitchFamily="2" charset="77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u="sng" cap="none" dirty="0">
                <a:solidFill>
                  <a:schemeClr val="tx1"/>
                </a:solidFill>
              </a:rPr>
              <a:t>APPROACH</a:t>
            </a:r>
            <a:r>
              <a:rPr lang="en-US" cap="none" dirty="0">
                <a:solidFill>
                  <a:schemeClr val="tx1"/>
                </a:solidFill>
              </a:rPr>
              <a:t>:</a:t>
            </a:r>
          </a:p>
          <a:p>
            <a:pPr marL="227013" indent="-227013">
              <a:spcBef>
                <a:spcPts val="300"/>
              </a:spcBef>
              <a:buFont typeface="+mj-lt"/>
              <a:buAutoNum type="arabicParenR"/>
            </a:pPr>
            <a:r>
              <a:rPr lang="en-US" b="0" cap="none" dirty="0">
                <a:solidFill>
                  <a:schemeClr val="tx1"/>
                </a:solidFill>
              </a:rPr>
              <a:t> Improve alignment between test centers on Water Depth measurement</a:t>
            </a:r>
          </a:p>
          <a:p>
            <a:pPr marL="227013" indent="-227013">
              <a:spcBef>
                <a:spcPts val="300"/>
              </a:spcBef>
              <a:buFont typeface="+mj-lt"/>
              <a:buAutoNum type="arabicParenR"/>
            </a:pPr>
            <a:r>
              <a:rPr lang="en-US" b="0" cap="none" dirty="0">
                <a:solidFill>
                  <a:schemeClr val="tx1"/>
                </a:solidFill>
              </a:rPr>
              <a:t> </a:t>
            </a:r>
            <a:r>
              <a:rPr lang="en-US" cap="none" dirty="0">
                <a:solidFill>
                  <a:schemeClr val="tx1"/>
                </a:solidFill>
              </a:rPr>
              <a:t>Collect</a:t>
            </a:r>
            <a:r>
              <a:rPr lang="en-US" b="0" cap="none" dirty="0">
                <a:solidFill>
                  <a:schemeClr val="tx1"/>
                </a:solidFill>
              </a:rPr>
              <a:t> </a:t>
            </a:r>
            <a:r>
              <a:rPr lang="en-US" cap="none" dirty="0">
                <a:solidFill>
                  <a:schemeClr val="tx1"/>
                </a:solidFill>
              </a:rPr>
              <a:t>data of ‘worn’ &amp; ‘new’ SRTT16 tested back-to-back</a:t>
            </a:r>
            <a:r>
              <a:rPr lang="en-US" b="0" cap="none" dirty="0">
                <a:solidFill>
                  <a:schemeClr val="tx1"/>
                </a:solidFill>
              </a:rPr>
              <a:t> with Trailer &amp; Vehicle methods and in different conditions (Temperature, Track, Self-/External-Watering,…) along with measurements of Water Depth &amp; Mean Texture Depth (MTD)</a:t>
            </a:r>
            <a:endParaRPr lang="en-US" cap="none" dirty="0">
              <a:solidFill>
                <a:schemeClr val="tx1"/>
              </a:solidFill>
            </a:endParaRP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43082F4D-24DF-9897-4DE7-1522215BFAA7}"/>
              </a:ext>
            </a:extLst>
          </p:cNvPr>
          <p:cNvSpPr txBox="1"/>
          <p:nvPr/>
        </p:nvSpPr>
        <p:spPr>
          <a:xfrm>
            <a:off x="152398" y="5875573"/>
            <a:ext cx="11049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* The current text of R117 Annex 5 &amp; 9, requires a Water Depth between 0.5 &amp; 1.5 mm, however, it does not specify a standard method for measuring this Water Depth</a:t>
            </a:r>
          </a:p>
        </p:txBody>
      </p:sp>
    </p:spTree>
    <p:extLst>
      <p:ext uri="{BB962C8B-B14F-4D97-AF65-F5344CB8AC3E}">
        <p14:creationId xmlns:p14="http://schemas.microsoft.com/office/powerpoint/2010/main" val="17454008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45B2675-AD0E-448F-E5EE-4227F6CA2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3E42E10-05A3-C588-B700-7242214CD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AF3A9EAF-A7EA-580A-18B5-BB1AA65F9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99" y="352614"/>
            <a:ext cx="10515600" cy="809411"/>
          </a:xfrm>
        </p:spPr>
        <p:txBody>
          <a:bodyPr/>
          <a:lstStyle/>
          <a:p>
            <a:r>
              <a:rPr lang="en-US" dirty="0"/>
              <a:t>IWG WGWT 2023 Test campaign – Test Plan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34F92D68-1E01-BB31-FB84-A7836D3E69CE}"/>
              </a:ext>
            </a:extLst>
          </p:cNvPr>
          <p:cNvSpPr txBox="1">
            <a:spLocks/>
          </p:cNvSpPr>
          <p:nvPr/>
        </p:nvSpPr>
        <p:spPr>
          <a:xfrm>
            <a:off x="448232" y="1321039"/>
            <a:ext cx="5555414" cy="45565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Test Centers: </a:t>
            </a:r>
            <a:r>
              <a:rPr lang="en-US" sz="2000" dirty="0"/>
              <a:t>15 </a:t>
            </a:r>
          </a:p>
          <a:p>
            <a:r>
              <a:rPr lang="en-US" sz="2000" b="1" dirty="0"/>
              <a:t>Test Methods</a:t>
            </a:r>
            <a:r>
              <a:rPr lang="en-US" sz="2000" dirty="0"/>
              <a:t>: Trailer &amp; Vehicle</a:t>
            </a:r>
          </a:p>
          <a:p>
            <a:r>
              <a:rPr lang="en-US" sz="2000" b="1" dirty="0"/>
              <a:t>Candidate </a:t>
            </a:r>
            <a:r>
              <a:rPr lang="en-US" sz="2000" b="1" dirty="0" err="1"/>
              <a:t>tyres</a:t>
            </a:r>
            <a:r>
              <a:rPr lang="en-US" sz="2000" dirty="0"/>
              <a:t>: 0</a:t>
            </a:r>
          </a:p>
          <a:p>
            <a:r>
              <a:rPr lang="en-US" sz="2000" b="1" dirty="0"/>
              <a:t>Reference</a:t>
            </a:r>
            <a:r>
              <a:rPr lang="en-US" sz="2000" dirty="0"/>
              <a:t>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SRTT16 (‘new’ state) </a:t>
            </a:r>
            <a:r>
              <a:rPr lang="en-US" sz="1800" dirty="0">
                <a:sym typeface="Wingdings" panose="05000000000000000000" pitchFamily="2" charset="2"/>
              </a:rPr>
              <a:t> RN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800" dirty="0"/>
              <a:t>LTD SRTT16 (‘worn’ state - molded) </a:t>
            </a:r>
            <a:r>
              <a:rPr lang="en-US" sz="1800" dirty="0">
                <a:sym typeface="Wingdings" panose="05000000000000000000" pitchFamily="2" charset="2"/>
              </a:rPr>
              <a:t> RM</a:t>
            </a:r>
            <a:endParaRPr lang="en-US" sz="1800" dirty="0"/>
          </a:p>
          <a:p>
            <a:r>
              <a:rPr lang="en-US" sz="2000" b="1" dirty="0"/>
              <a:t>Test Conditions</a:t>
            </a:r>
            <a:r>
              <a:rPr lang="en-US" sz="2000" dirty="0"/>
              <a:t>: </a:t>
            </a:r>
            <a:r>
              <a:rPr lang="pt-BR" sz="2000" dirty="0"/>
              <a:t>R117.04 Annex 9</a:t>
            </a:r>
          </a:p>
          <a:p>
            <a:r>
              <a:rPr lang="en-US" sz="2000" b="1" dirty="0"/>
              <a:t>Track Characterization</a:t>
            </a:r>
            <a:r>
              <a:rPr lang="en-US" sz="2000" dirty="0"/>
              <a:t>:</a:t>
            </a:r>
          </a:p>
          <a:p>
            <a:pPr lvl="1"/>
            <a:r>
              <a:rPr lang="en-US" sz="1800" dirty="0"/>
              <a:t>Water Depth mapping</a:t>
            </a:r>
          </a:p>
          <a:p>
            <a:pPr lvl="1"/>
            <a:r>
              <a:rPr lang="en-US" sz="1800" dirty="0"/>
              <a:t>MTD mapping</a:t>
            </a:r>
          </a:p>
          <a:p>
            <a:r>
              <a:rPr lang="en-US" sz="2000" b="1" dirty="0"/>
              <a:t>Dataset</a:t>
            </a:r>
            <a:r>
              <a:rPr lang="en-US" sz="2000" dirty="0"/>
              <a:t>: 208 data points</a:t>
            </a:r>
          </a:p>
          <a:p>
            <a:r>
              <a:rPr lang="en-US" sz="2000" b="1" dirty="0"/>
              <a:t>Data collection status</a:t>
            </a:r>
            <a:r>
              <a:rPr lang="en-US" sz="2000" dirty="0"/>
              <a:t>: </a:t>
            </a:r>
            <a:br>
              <a:rPr lang="en-US" sz="2000" dirty="0"/>
            </a:br>
            <a:r>
              <a:rPr lang="en-US" sz="2000" dirty="0"/>
              <a:t>80% (12/15 test centers) – 17</a:t>
            </a:r>
            <a:r>
              <a:rPr lang="en-US" sz="2000" baseline="30000" dirty="0"/>
              <a:t>th</a:t>
            </a:r>
            <a:r>
              <a:rPr lang="en-US" sz="2000" dirty="0"/>
              <a:t> Nov. 2023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158DAB21-8677-1CEA-D677-33BA7CCB37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294313"/>
              </p:ext>
            </p:extLst>
          </p:nvPr>
        </p:nvGraphicFramePr>
        <p:xfrm>
          <a:off x="5841999" y="1428933"/>
          <a:ext cx="5312121" cy="36957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66663">
                  <a:extLst>
                    <a:ext uri="{9D8B030D-6E8A-4147-A177-3AD203B41FA5}">
                      <a16:colId xmlns:a16="http://schemas.microsoft.com/office/drawing/2014/main" val="4262189313"/>
                    </a:ext>
                  </a:extLst>
                </a:gridCol>
                <a:gridCol w="1922729">
                  <a:extLst>
                    <a:ext uri="{9D8B030D-6E8A-4147-A177-3AD203B41FA5}">
                      <a16:colId xmlns:a16="http://schemas.microsoft.com/office/drawing/2014/main" val="896091923"/>
                    </a:ext>
                  </a:extLst>
                </a:gridCol>
                <a:gridCol w="1922729">
                  <a:extLst>
                    <a:ext uri="{9D8B030D-6E8A-4147-A177-3AD203B41FA5}">
                      <a16:colId xmlns:a16="http://schemas.microsoft.com/office/drawing/2014/main" val="12924091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solidFill>
                      <a:srgbClr val="2F559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Screening</a:t>
                      </a:r>
                      <a:endParaRPr lang="en-US" sz="1800" dirty="0"/>
                    </a:p>
                  </a:txBody>
                  <a:tcPr anchor="ctr">
                    <a:solidFill>
                      <a:srgbClr val="2F559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Self- vs External-Watering (Trailer)</a:t>
                      </a:r>
                    </a:p>
                  </a:txBody>
                  <a:tcPr anchor="ctr">
                    <a:solidFill>
                      <a:srgbClr val="2F55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3364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Number of Test Centers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895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Test Sequence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RM-RN-RM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RM-RN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37454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Repeats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  <a:br>
                        <a:rPr lang="en-US" sz="1400" dirty="0"/>
                      </a:br>
                      <a:r>
                        <a:rPr lang="en-US" sz="1050" dirty="0"/>
                        <a:t>(2 per Temp. Range)</a:t>
                      </a:r>
                      <a:endParaRPr lang="en-US" sz="1400" dirty="0"/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61828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Temperature Ranges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Low: 5-14°C</a:t>
                      </a:r>
                    </a:p>
                    <a:p>
                      <a:pPr algn="ctr"/>
                      <a:r>
                        <a:rPr lang="en-US" sz="1400" dirty="0"/>
                        <a:t>Medium: 15-24°C</a:t>
                      </a:r>
                    </a:p>
                    <a:p>
                      <a:pPr algn="ctr"/>
                      <a:r>
                        <a:rPr lang="en-US" sz="1400" dirty="0"/>
                        <a:t>High: 25-35°C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Nominal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3445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Water Depth [mm]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Nominal</a:t>
                      </a: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Self-Watering: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 / 0.5 / 1.0 / 1.5</a:t>
                      </a:r>
                    </a:p>
                    <a:p>
                      <a:pPr algn="ctr"/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External-Watering:</a:t>
                      </a:r>
                      <a:b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 / 0.5 / 1.0 / 1.5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346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84744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02B0CAD-9171-4300-B358-5D68CEFC0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526876"/>
            <a:ext cx="10515600" cy="4289584"/>
          </a:xfrm>
        </p:spPr>
        <p:txBody>
          <a:bodyPr>
            <a:normAutofit fontScale="92500" lnSpcReduction="20000"/>
          </a:bodyPr>
          <a:lstStyle/>
          <a:p>
            <a:r>
              <a:rPr lang="fr-FR" dirty="0"/>
              <a:t>WTPP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review</a:t>
            </a:r>
            <a:r>
              <a:rPr lang="fr-FR" dirty="0"/>
              <a:t> the ETRTO </a:t>
            </a:r>
            <a:r>
              <a:rPr lang="fr-FR" dirty="0" err="1"/>
              <a:t>analysis</a:t>
            </a:r>
            <a:r>
              <a:rPr lang="fr-FR" dirty="0"/>
              <a:t> on:</a:t>
            </a:r>
          </a:p>
          <a:p>
            <a:pPr lvl="1"/>
            <a:r>
              <a:rPr lang="en-US" dirty="0"/>
              <a:t>Test results overview – Trailer/Vehicle, ‘worn’/’new’ SRTT16 </a:t>
            </a:r>
          </a:p>
          <a:p>
            <a:pPr lvl="1"/>
            <a:r>
              <a:rPr lang="en-US" sz="2400" b="1" dirty="0"/>
              <a:t>Overview per test center </a:t>
            </a:r>
          </a:p>
          <a:p>
            <a:pPr lvl="1"/>
            <a:r>
              <a:rPr lang="en-US" sz="2400" b="1" dirty="0"/>
              <a:t>Trailer method </a:t>
            </a:r>
            <a:r>
              <a:rPr lang="en-US" sz="2400" dirty="0"/>
              <a:t>– Water Depth &amp; track MTD trends, External-/Self-Watering </a:t>
            </a:r>
          </a:p>
          <a:p>
            <a:pPr lvl="1"/>
            <a:r>
              <a:rPr lang="en-US" sz="2400" b="1" dirty="0"/>
              <a:t>Trailer method </a:t>
            </a:r>
            <a:r>
              <a:rPr lang="en-US" sz="2400" dirty="0"/>
              <a:t>– Wetted surface Temperature trend, External-/Self-Watering </a:t>
            </a:r>
          </a:p>
          <a:p>
            <a:pPr lvl="1"/>
            <a:r>
              <a:rPr lang="en-US" sz="2400" b="1" dirty="0"/>
              <a:t>Vehicle method </a:t>
            </a:r>
            <a:r>
              <a:rPr lang="en-US" sz="2400" dirty="0"/>
              <a:t>– Water Depth &amp; track MTD trends</a:t>
            </a:r>
          </a:p>
          <a:p>
            <a:pPr lvl="1"/>
            <a:r>
              <a:rPr lang="en-US" sz="2400" b="1" dirty="0"/>
              <a:t>Vehicle method </a:t>
            </a:r>
            <a:r>
              <a:rPr lang="en-US" sz="2400" dirty="0"/>
              <a:t>– Wetted surface Temperature trend</a:t>
            </a:r>
          </a:p>
          <a:p>
            <a:pPr lvl="1"/>
            <a:endParaRPr lang="fr-BE" sz="2400" dirty="0"/>
          </a:p>
          <a:p>
            <a:r>
              <a:rPr lang="fr-BE" dirty="0"/>
              <a:t>WTPP </a:t>
            </a:r>
            <a:r>
              <a:rPr lang="fr-BE" dirty="0" err="1"/>
              <a:t>will</a:t>
            </a:r>
            <a:r>
              <a:rPr lang="fr-BE" dirty="0"/>
              <a:t> </a:t>
            </a:r>
            <a:r>
              <a:rPr lang="fr-BE" dirty="0" err="1"/>
              <a:t>need</a:t>
            </a:r>
            <a:r>
              <a:rPr lang="fr-BE" dirty="0"/>
              <a:t> the </a:t>
            </a:r>
            <a:r>
              <a:rPr lang="fr-BE" dirty="0" err="1"/>
              <a:t>additional</a:t>
            </a:r>
            <a:r>
              <a:rPr lang="fr-BE" dirty="0"/>
              <a:t> data (</a:t>
            </a:r>
            <a:r>
              <a:rPr lang="fr-BE" dirty="0" err="1"/>
              <a:t>mainly</a:t>
            </a:r>
            <a:r>
              <a:rPr lang="fr-BE" dirty="0"/>
              <a:t> </a:t>
            </a:r>
            <a:r>
              <a:rPr lang="fr-BE" dirty="0" err="1"/>
              <a:t>low</a:t>
            </a:r>
            <a:r>
              <a:rPr lang="fr-BE" dirty="0"/>
              <a:t> </a:t>
            </a:r>
            <a:r>
              <a:rPr lang="fr-BE" dirty="0" err="1"/>
              <a:t>temperature</a:t>
            </a:r>
            <a:r>
              <a:rPr lang="fr-BE" dirty="0"/>
              <a:t> range) to </a:t>
            </a:r>
            <a:r>
              <a:rPr lang="fr-BE" dirty="0" err="1"/>
              <a:t>pursue</a:t>
            </a:r>
            <a:r>
              <a:rPr lang="fr-BE" dirty="0"/>
              <a:t> and </a:t>
            </a:r>
            <a:r>
              <a:rPr lang="fr-BE" dirty="0" err="1"/>
              <a:t>complete</a:t>
            </a:r>
            <a:r>
              <a:rPr lang="fr-BE" dirty="0"/>
              <a:t> the </a:t>
            </a:r>
            <a:r>
              <a:rPr lang="fr-BE" dirty="0" err="1"/>
              <a:t>analysis</a:t>
            </a:r>
            <a:r>
              <a:rPr lang="fr-BE" dirty="0"/>
              <a:t>.</a:t>
            </a:r>
          </a:p>
          <a:p>
            <a:endParaRPr lang="fr-BE" dirty="0"/>
          </a:p>
          <a:p>
            <a:r>
              <a:rPr lang="fr-BE" dirty="0"/>
              <a:t>JASIC </a:t>
            </a:r>
            <a:r>
              <a:rPr lang="en-US" dirty="0"/>
              <a:t>will proceed with the study of self-watering versus external watering (6 December).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7DC92AB-F8F8-FB41-87FB-61E6D9780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WTPP </a:t>
            </a:r>
            <a:r>
              <a:rPr lang="fr-FR" dirty="0" err="1"/>
              <a:t>ongoing</a:t>
            </a:r>
            <a:r>
              <a:rPr lang="fr-FR" dirty="0"/>
              <a:t> </a:t>
            </a:r>
            <a:r>
              <a:rPr lang="fr-FR" dirty="0" err="1"/>
              <a:t>analysis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98C3FD-44A5-5A17-B7D3-96E3FA397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799D57-36EF-139B-7B67-00C43FD84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681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63CC3A4-CEA2-DF89-A3FA-90F72DFEB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WTPP experts to </a:t>
            </a:r>
            <a:r>
              <a:rPr lang="fr-BE" dirty="0" err="1"/>
              <a:t>review</a:t>
            </a:r>
            <a:r>
              <a:rPr lang="fr-BE" dirty="0"/>
              <a:t> and </a:t>
            </a:r>
            <a:r>
              <a:rPr lang="fr-BE" dirty="0" err="1"/>
              <a:t>complete</a:t>
            </a:r>
            <a:r>
              <a:rPr lang="fr-BE" dirty="0"/>
              <a:t> the data </a:t>
            </a:r>
            <a:r>
              <a:rPr lang="fr-BE" dirty="0" err="1"/>
              <a:t>analysis</a:t>
            </a:r>
            <a:endParaRPr lang="fr-BE" dirty="0"/>
          </a:p>
          <a:p>
            <a:r>
              <a:rPr lang="fr-BE" dirty="0"/>
              <a:t>WTPP experts to draft conclusions on:</a:t>
            </a:r>
          </a:p>
          <a:p>
            <a:pPr lvl="1"/>
            <a:r>
              <a:rPr lang="fr-BE" dirty="0"/>
              <a:t>Need for </a:t>
            </a:r>
            <a:r>
              <a:rPr lang="fr-BE" dirty="0" err="1"/>
              <a:t>recommendations</a:t>
            </a:r>
            <a:r>
              <a:rPr lang="fr-BE" dirty="0"/>
              <a:t> on </a:t>
            </a:r>
            <a:r>
              <a:rPr lang="fr-BE" dirty="0" err="1"/>
              <a:t>waterheight</a:t>
            </a:r>
            <a:r>
              <a:rPr lang="fr-BE" dirty="0"/>
              <a:t> </a:t>
            </a:r>
            <a:r>
              <a:rPr lang="fr-BE" dirty="0" err="1"/>
              <a:t>measurement</a:t>
            </a:r>
            <a:r>
              <a:rPr lang="fr-BE" dirty="0"/>
              <a:t> instruments</a:t>
            </a:r>
          </a:p>
          <a:p>
            <a:pPr lvl="1"/>
            <a:r>
              <a:rPr lang="en-US" dirty="0" err="1"/>
              <a:t>The“real</a:t>
            </a:r>
            <a:r>
              <a:rPr lang="en-US" dirty="0"/>
              <a:t>” Water Depth seen by the </a:t>
            </a:r>
            <a:r>
              <a:rPr lang="en-US" dirty="0" err="1"/>
              <a:t>tyre</a:t>
            </a:r>
            <a:r>
              <a:rPr lang="en-US"/>
              <a:t> for </a:t>
            </a:r>
            <a:r>
              <a:rPr lang="en-US" dirty="0"/>
              <a:t>the 2 testing methods including watering systems.</a:t>
            </a:r>
            <a:endParaRPr lang="fr-BE" dirty="0"/>
          </a:p>
          <a:p>
            <a:pPr lvl="1"/>
            <a:r>
              <a:rPr lang="fr-BE" dirty="0" err="1"/>
              <a:t>Deciding</a:t>
            </a:r>
            <a:r>
              <a:rPr lang="fr-BE" dirty="0"/>
              <a:t> on the </a:t>
            </a:r>
            <a:r>
              <a:rPr lang="fr-BE" dirty="0" err="1"/>
              <a:t>need</a:t>
            </a:r>
            <a:r>
              <a:rPr lang="fr-BE" dirty="0"/>
              <a:t> for </a:t>
            </a:r>
            <a:r>
              <a:rPr lang="fr-BE" dirty="0" err="1"/>
              <a:t>additional</a:t>
            </a:r>
            <a:r>
              <a:rPr lang="fr-BE" dirty="0"/>
              <a:t> test </a:t>
            </a:r>
            <a:r>
              <a:rPr lang="fr-BE" dirty="0" err="1"/>
              <a:t>campaign</a:t>
            </a:r>
            <a:r>
              <a:rPr lang="fr-BE" dirty="0"/>
              <a:t> 2024-2025</a:t>
            </a:r>
          </a:p>
          <a:p>
            <a:pPr marL="0" indent="0">
              <a:buNone/>
            </a:pPr>
            <a:endParaRPr lang="fr-BE" dirty="0"/>
          </a:p>
          <a:p>
            <a:pPr marL="0" indent="0">
              <a:buNone/>
            </a:pPr>
            <a:r>
              <a:rPr lang="fr-BE" dirty="0">
                <a:sym typeface="Wingdings" panose="05000000000000000000" pitchFamily="2" charset="2"/>
              </a:rPr>
              <a:t> </a:t>
            </a:r>
            <a:r>
              <a:rPr lang="fr-BE" dirty="0"/>
              <a:t>WTPP to report </a:t>
            </a:r>
            <a:r>
              <a:rPr lang="fr-BE" dirty="0" err="1"/>
              <a:t>its</a:t>
            </a:r>
            <a:r>
              <a:rPr lang="fr-BE" dirty="0"/>
              <a:t> conclusions by </a:t>
            </a:r>
            <a:r>
              <a:rPr lang="fr-BE" dirty="0" err="1"/>
              <a:t>next</a:t>
            </a:r>
            <a:r>
              <a:rPr lang="fr-BE" dirty="0"/>
              <a:t> IWG WGWT meeting </a:t>
            </a:r>
            <a:r>
              <a:rPr lang="fr-BE" dirty="0" err="1"/>
              <a:t>before</a:t>
            </a:r>
            <a:r>
              <a:rPr lang="fr-BE" dirty="0"/>
              <a:t> GRBP 79th session.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C788BE6-B089-0088-C309-41E541F41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Next </a:t>
            </a:r>
            <a:r>
              <a:rPr lang="fr-BE" dirty="0" err="1"/>
              <a:t>steps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6F464C-693A-D1A1-0845-579DE1758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3F66D92-E413-9053-13E2-FCCBAF1D7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816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December 1,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651</Words>
  <Application>Microsoft Office PowerPoint</Application>
  <PresentationFormat>Grand écran</PresentationFormat>
  <Paragraphs>91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Barlow</vt:lpstr>
      <vt:lpstr>Calibri</vt:lpstr>
      <vt:lpstr>Calibri Light</vt:lpstr>
      <vt:lpstr>Wingdings</vt:lpstr>
      <vt:lpstr>Office Theme</vt:lpstr>
      <vt:lpstr>WTPP status report to IWG WGWT 5 December 2023</vt:lpstr>
      <vt:lpstr>WTPP meetings </vt:lpstr>
      <vt:lpstr>WTPP 2023 test campaign target.</vt:lpstr>
      <vt:lpstr>IWG WGWT 2023 Test campaign – Test Plan</vt:lpstr>
      <vt:lpstr>WTPP ongoing analysis</vt:lpstr>
      <vt:lpstr>Next steps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23</cp:revision>
  <dcterms:created xsi:type="dcterms:W3CDTF">2021-11-17T09:31:58Z</dcterms:created>
  <dcterms:modified xsi:type="dcterms:W3CDTF">2023-12-01T14:51:43Z</dcterms:modified>
</cp:coreProperties>
</file>