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9" r:id="rId4"/>
    <p:sldId id="260" r:id="rId5"/>
    <p:sldId id="261"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2F55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A12E66-7E8E-4CDE-A96E-614E4DF1200E}" v="3" dt="2023-12-01T14:24:57.8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notesViewPr>
    <p:cSldViewPr snapToGrid="0">
      <p:cViewPr varScale="1">
        <p:scale>
          <a:sx n="62" d="100"/>
          <a:sy n="62" d="100"/>
        </p:scale>
        <p:origin x="3226"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5DC11D-5762-4102-A088-3B15A4C59C4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1AFC246-4C4E-4EB6-AFEA-8C2DA4F4FF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A07AF7-D8C9-483B-BE98-565A7D862BDA}" type="datetimeFigureOut">
              <a:rPr lang="en-US" smtClean="0"/>
              <a:t>12/4/2023</a:t>
            </a:fld>
            <a:endParaRPr lang="en-US"/>
          </a:p>
        </p:txBody>
      </p:sp>
      <p:sp>
        <p:nvSpPr>
          <p:cNvPr id="4" name="Footer Placeholder 3">
            <a:extLst>
              <a:ext uri="{FF2B5EF4-FFF2-40B4-BE49-F238E27FC236}">
                <a16:creationId xmlns:a16="http://schemas.microsoft.com/office/drawing/2014/main" id="{99B5D930-BB99-4828-9494-34A98A2270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24CF785-F6BA-480A-A198-169D77D6259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DCBBEBE-BECD-4634-A76D-F063B23DD24E}" type="slidenum">
              <a:rPr lang="en-US" smtClean="0"/>
              <a:t>‹N°›</a:t>
            </a:fld>
            <a:endParaRPr lang="en-US"/>
          </a:p>
        </p:txBody>
      </p:sp>
    </p:spTree>
    <p:extLst>
      <p:ext uri="{BB962C8B-B14F-4D97-AF65-F5344CB8AC3E}">
        <p14:creationId xmlns:p14="http://schemas.microsoft.com/office/powerpoint/2010/main" val="77106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A41AD2-D453-40F1-9247-A8DD61448133}" type="datetimeFigureOut">
              <a:rPr lang="en-US" smtClean="0"/>
              <a:t>12/4/2023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93D99B-8DC3-4891-9707-3320E2A84D8C}" type="slidenum">
              <a:rPr lang="en-US" smtClean="0"/>
              <a:t>‹N°›</a:t>
            </a:fld>
            <a:endParaRPr lang="en-US"/>
          </a:p>
        </p:txBody>
      </p:sp>
    </p:spTree>
    <p:extLst>
      <p:ext uri="{BB962C8B-B14F-4D97-AF65-F5344CB8AC3E}">
        <p14:creationId xmlns:p14="http://schemas.microsoft.com/office/powerpoint/2010/main" val="1236279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ETRTOTitle">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8A4A44D-0673-41DF-9966-C187F6994304}"/>
              </a:ext>
            </a:extLst>
          </p:cNvPr>
          <p:cNvSpPr/>
          <p:nvPr userDrawn="1"/>
        </p:nvSpPr>
        <p:spPr>
          <a:xfrm>
            <a:off x="-1524" y="0"/>
            <a:ext cx="12191999" cy="685800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2" name="Title 1">
            <a:extLst>
              <a:ext uri="{FF2B5EF4-FFF2-40B4-BE49-F238E27FC236}">
                <a16:creationId xmlns:a16="http://schemas.microsoft.com/office/drawing/2014/main" id="{2DFA5212-AC13-46FC-8E04-5F4254582269}"/>
              </a:ext>
            </a:extLst>
          </p:cNvPr>
          <p:cNvSpPr>
            <a:spLocks noGrp="1"/>
          </p:cNvSpPr>
          <p:nvPr>
            <p:ph type="ctrTitle" hasCustomPrompt="1"/>
          </p:nvPr>
        </p:nvSpPr>
        <p:spPr>
          <a:xfrm>
            <a:off x="1524000" y="1731937"/>
            <a:ext cx="9144000" cy="1778027"/>
          </a:xfrm>
        </p:spPr>
        <p:txBody>
          <a:bodyPr anchor="b"/>
          <a:lstStyle>
            <a:lvl1pPr algn="ctr">
              <a:defRPr sz="6000">
                <a:solidFill>
                  <a:schemeClr val="bg1"/>
                </a:solidFill>
              </a:defRPr>
            </a:lvl1pPr>
          </a:lstStyle>
          <a:p>
            <a:r>
              <a:rPr lang="en-US" dirty="0"/>
              <a:t>Click to introduce the presentation title</a:t>
            </a:r>
          </a:p>
        </p:txBody>
      </p:sp>
      <p:sp>
        <p:nvSpPr>
          <p:cNvPr id="3" name="Subtitle 2">
            <a:extLst>
              <a:ext uri="{FF2B5EF4-FFF2-40B4-BE49-F238E27FC236}">
                <a16:creationId xmlns:a16="http://schemas.microsoft.com/office/drawing/2014/main" id="{45342736-8A29-45B3-82E6-A52068F356D7}"/>
              </a:ext>
            </a:extLst>
          </p:cNvPr>
          <p:cNvSpPr>
            <a:spLocks noGrp="1"/>
          </p:cNvSpPr>
          <p:nvPr>
            <p:ph type="subTitle" idx="1" hasCustomPrompt="1"/>
          </p:nvPr>
        </p:nvSpPr>
        <p:spPr>
          <a:xfrm>
            <a:off x="1524000" y="3794422"/>
            <a:ext cx="9144000" cy="49944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introduce the S/C, WG or TF related</a:t>
            </a:r>
          </a:p>
        </p:txBody>
      </p:sp>
      <p:cxnSp>
        <p:nvCxnSpPr>
          <p:cNvPr id="16" name="Straight Connector 15">
            <a:extLst>
              <a:ext uri="{FF2B5EF4-FFF2-40B4-BE49-F238E27FC236}">
                <a16:creationId xmlns:a16="http://schemas.microsoft.com/office/drawing/2014/main" id="{5E822D69-580D-4040-808C-CD609E39AE9B}"/>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E008C81-6841-4671-8074-1DD7F2F5CEE1}"/>
              </a:ext>
            </a:extLst>
          </p:cNvPr>
          <p:cNvCxnSpPr>
            <a:cxnSpLocks/>
          </p:cNvCxnSpPr>
          <p:nvPr userDrawn="1"/>
        </p:nvCxnSpPr>
        <p:spPr>
          <a:xfrm>
            <a:off x="11530711" y="2"/>
            <a:ext cx="0" cy="62198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Date Placeholder 3">
            <a:extLst>
              <a:ext uri="{FF2B5EF4-FFF2-40B4-BE49-F238E27FC236}">
                <a16:creationId xmlns:a16="http://schemas.microsoft.com/office/drawing/2014/main" id="{E2643AFC-712B-4143-8A50-2EAD908674B0}"/>
              </a:ext>
            </a:extLst>
          </p:cNvPr>
          <p:cNvSpPr>
            <a:spLocks noGrp="1"/>
          </p:cNvSpPr>
          <p:nvPr>
            <p:ph type="dt" sz="half" idx="10"/>
          </p:nvPr>
        </p:nvSpPr>
        <p:spPr>
          <a:xfrm>
            <a:off x="584199" y="6234177"/>
            <a:ext cx="2743200" cy="365125"/>
          </a:xfrm>
        </p:spPr>
        <p:txBody>
          <a:bodyPr/>
          <a:lstStyle>
            <a:lvl1pPr>
              <a:defRPr b="1">
                <a:solidFill>
                  <a:schemeClr val="bg1"/>
                </a:solidFill>
              </a:defRPr>
            </a:lvl1pPr>
          </a:lstStyle>
          <a:p>
            <a:fld id="{65011442-9EA8-43C1-A90A-E8091E9236D0}" type="datetime2">
              <a:rPr lang="en-US" smtClean="0"/>
              <a:t>Monday, December 4, 2023</a:t>
            </a:fld>
            <a:endParaRPr lang="en-US" dirty="0"/>
          </a:p>
        </p:txBody>
      </p:sp>
      <p:sp>
        <p:nvSpPr>
          <p:cNvPr id="13" name="Footer Placeholder 4">
            <a:extLst>
              <a:ext uri="{FF2B5EF4-FFF2-40B4-BE49-F238E27FC236}">
                <a16:creationId xmlns:a16="http://schemas.microsoft.com/office/drawing/2014/main" id="{D656DD63-4220-4DB3-9F16-2F5E3C67EDF1}"/>
              </a:ext>
            </a:extLst>
          </p:cNvPr>
          <p:cNvSpPr>
            <a:spLocks noGrp="1"/>
          </p:cNvSpPr>
          <p:nvPr>
            <p:ph type="ftr" sz="quarter" idx="11"/>
          </p:nvPr>
        </p:nvSpPr>
        <p:spPr>
          <a:xfrm>
            <a:off x="3784599" y="6234177"/>
            <a:ext cx="4114800" cy="365125"/>
          </a:xfrm>
        </p:spPr>
        <p:txBody>
          <a:bodyPr/>
          <a:lstStyle>
            <a:lvl1pPr>
              <a:defRPr b="1">
                <a:solidFill>
                  <a:schemeClr val="bg1"/>
                </a:solidFill>
              </a:defRPr>
            </a:lvl1pPr>
          </a:lstStyle>
          <a:p>
            <a:r>
              <a:rPr lang="en-US" dirty="0"/>
              <a:t>The European Tyre and Rim Technical Organization</a:t>
            </a:r>
          </a:p>
        </p:txBody>
      </p:sp>
      <p:sp>
        <p:nvSpPr>
          <p:cNvPr id="14" name="Slide Number Placeholder 5">
            <a:extLst>
              <a:ext uri="{FF2B5EF4-FFF2-40B4-BE49-F238E27FC236}">
                <a16:creationId xmlns:a16="http://schemas.microsoft.com/office/drawing/2014/main" id="{AC977606-7EF4-42CF-877F-085EFD49FBE9}"/>
              </a:ext>
            </a:extLst>
          </p:cNvPr>
          <p:cNvSpPr>
            <a:spLocks noGrp="1"/>
          </p:cNvSpPr>
          <p:nvPr>
            <p:ph type="sldNum" sz="quarter" idx="12"/>
          </p:nvPr>
        </p:nvSpPr>
        <p:spPr>
          <a:xfrm>
            <a:off x="8356599" y="6234177"/>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BFC4B428-A592-43D9-9BE7-07BF777F4512}"/>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dirty="0">
                <a:effectLst/>
              </a:rPr>
              <a:t>May contain confidential and/or proprietary information. May not be copied or disseminated without the express written consent of ETRTO Secretary General</a:t>
            </a:r>
          </a:p>
        </p:txBody>
      </p:sp>
      <p:pic>
        <p:nvPicPr>
          <p:cNvPr id="7" name="Picture 6" descr="A logo with a black background&#10;&#10;Description automatically generated">
            <a:extLst>
              <a:ext uri="{FF2B5EF4-FFF2-40B4-BE49-F238E27FC236}">
                <a16:creationId xmlns:a16="http://schemas.microsoft.com/office/drawing/2014/main" id="{374B9AB1-6E38-E3FA-8F27-896FDA09A7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7255" y="258700"/>
            <a:ext cx="2949492" cy="1188776"/>
          </a:xfrm>
          <a:prstGeom prst="rect">
            <a:avLst/>
          </a:prstGeom>
        </p:spPr>
      </p:pic>
    </p:spTree>
    <p:extLst>
      <p:ext uri="{BB962C8B-B14F-4D97-AF65-F5344CB8AC3E}">
        <p14:creationId xmlns:p14="http://schemas.microsoft.com/office/powerpoint/2010/main" val="2128327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TRTOContent">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1CA3A41B-2351-42EB-B9E3-456F6C3C8C21}"/>
              </a:ext>
            </a:extLst>
          </p:cNvPr>
          <p:cNvSpPr/>
          <p:nvPr userDrawn="1"/>
        </p:nvSpPr>
        <p:spPr>
          <a:xfrm>
            <a:off x="0" y="6203697"/>
            <a:ext cx="12183229" cy="654302"/>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27" name="Rectangle 26">
            <a:extLst>
              <a:ext uri="{FF2B5EF4-FFF2-40B4-BE49-F238E27FC236}">
                <a16:creationId xmlns:a16="http://schemas.microsoft.com/office/drawing/2014/main" id="{19F7E399-283F-4391-8129-349183F72073}"/>
              </a:ext>
            </a:extLst>
          </p:cNvPr>
          <p:cNvSpPr/>
          <p:nvPr userDrawn="1"/>
        </p:nvSpPr>
        <p:spPr>
          <a:xfrm rot="5400000">
            <a:off x="8427079" y="3101850"/>
            <a:ext cx="6858000" cy="654303"/>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3" name="Content Placeholder 2">
            <a:extLst>
              <a:ext uri="{FF2B5EF4-FFF2-40B4-BE49-F238E27FC236}">
                <a16:creationId xmlns:a16="http://schemas.microsoft.com/office/drawing/2014/main" id="{58652377-5DEE-497F-9639-62A87421C7BC}"/>
              </a:ext>
            </a:extLst>
          </p:cNvPr>
          <p:cNvSpPr>
            <a:spLocks noGrp="1"/>
          </p:cNvSpPr>
          <p:nvPr>
            <p:ph idx="1"/>
          </p:nvPr>
        </p:nvSpPr>
        <p:spPr>
          <a:xfrm>
            <a:off x="584199" y="1733474"/>
            <a:ext cx="10515600" cy="40829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9A441D8B-6044-4E89-AA2F-39C11F6D0ED0}"/>
              </a:ext>
            </a:extLst>
          </p:cNvPr>
          <p:cNvSpPr>
            <a:spLocks noGrp="1"/>
          </p:cNvSpPr>
          <p:nvPr>
            <p:ph type="title" hasCustomPrompt="1"/>
          </p:nvPr>
        </p:nvSpPr>
        <p:spPr>
          <a:xfrm>
            <a:off x="584199" y="352614"/>
            <a:ext cx="10515600" cy="809411"/>
          </a:xfrm>
        </p:spPr>
        <p:txBody>
          <a:bodyPr/>
          <a:lstStyle>
            <a:lvl1pPr>
              <a:defRPr>
                <a:solidFill>
                  <a:schemeClr val="tx1"/>
                </a:solidFill>
              </a:defRPr>
            </a:lvl1pPr>
          </a:lstStyle>
          <a:p>
            <a:r>
              <a:rPr lang="en-US" dirty="0"/>
              <a:t>Click to introduce slide title</a:t>
            </a:r>
          </a:p>
        </p:txBody>
      </p:sp>
      <p:sp>
        <p:nvSpPr>
          <p:cNvPr id="19" name="Date Placeholder 3">
            <a:extLst>
              <a:ext uri="{FF2B5EF4-FFF2-40B4-BE49-F238E27FC236}">
                <a16:creationId xmlns:a16="http://schemas.microsoft.com/office/drawing/2014/main" id="{B6189BA6-A78A-458D-A1BF-A748C6605E2E}"/>
              </a:ext>
            </a:extLst>
          </p:cNvPr>
          <p:cNvSpPr>
            <a:spLocks noGrp="1"/>
          </p:cNvSpPr>
          <p:nvPr>
            <p:ph type="dt" sz="half" idx="10"/>
          </p:nvPr>
        </p:nvSpPr>
        <p:spPr>
          <a:xfrm>
            <a:off x="584199" y="6234177"/>
            <a:ext cx="2743200" cy="365125"/>
          </a:xfrm>
        </p:spPr>
        <p:txBody>
          <a:bodyPr/>
          <a:lstStyle>
            <a:lvl1pPr>
              <a:defRPr b="1">
                <a:solidFill>
                  <a:schemeClr val="bg1"/>
                </a:solidFill>
              </a:defRPr>
            </a:lvl1pPr>
          </a:lstStyle>
          <a:p>
            <a:fld id="{65011442-9EA8-43C1-A90A-E8091E9236D0}" type="datetime2">
              <a:rPr lang="en-US" smtClean="0"/>
              <a:t>Monday, December 4, 2023</a:t>
            </a:fld>
            <a:endParaRPr lang="en-US" dirty="0"/>
          </a:p>
        </p:txBody>
      </p:sp>
      <p:sp>
        <p:nvSpPr>
          <p:cNvPr id="20" name="Footer Placeholder 4">
            <a:extLst>
              <a:ext uri="{FF2B5EF4-FFF2-40B4-BE49-F238E27FC236}">
                <a16:creationId xmlns:a16="http://schemas.microsoft.com/office/drawing/2014/main" id="{FA1D1347-8516-4D37-A6CB-8952EDBFEB5C}"/>
              </a:ext>
            </a:extLst>
          </p:cNvPr>
          <p:cNvSpPr>
            <a:spLocks noGrp="1"/>
          </p:cNvSpPr>
          <p:nvPr>
            <p:ph type="ftr" sz="quarter" idx="11"/>
          </p:nvPr>
        </p:nvSpPr>
        <p:spPr>
          <a:xfrm>
            <a:off x="3784599" y="6234177"/>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21" name="Slide Number Placeholder 5">
            <a:extLst>
              <a:ext uri="{FF2B5EF4-FFF2-40B4-BE49-F238E27FC236}">
                <a16:creationId xmlns:a16="http://schemas.microsoft.com/office/drawing/2014/main" id="{27B7DE60-A3A8-440C-8851-A7DE74D42FF5}"/>
              </a:ext>
            </a:extLst>
          </p:cNvPr>
          <p:cNvSpPr>
            <a:spLocks noGrp="1"/>
          </p:cNvSpPr>
          <p:nvPr>
            <p:ph type="sldNum" sz="quarter" idx="12"/>
          </p:nvPr>
        </p:nvSpPr>
        <p:spPr>
          <a:xfrm>
            <a:off x="8356599" y="6234177"/>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0" name="Date Placeholder 3">
            <a:extLst>
              <a:ext uri="{FF2B5EF4-FFF2-40B4-BE49-F238E27FC236}">
                <a16:creationId xmlns:a16="http://schemas.microsoft.com/office/drawing/2014/main" id="{95B0E025-50FF-40F8-B9E2-5C12233B0807}"/>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dirty="0">
                <a:effectLst/>
              </a:rPr>
              <a:t>May contain confidential and/or proprietary information. May not be copied or disseminated without the express written consent of ETRTO Secretary General</a:t>
            </a:r>
          </a:p>
        </p:txBody>
      </p:sp>
      <p:pic>
        <p:nvPicPr>
          <p:cNvPr id="5" name="Picture 4" descr="A map of europe with black text&#10;&#10;Description automatically generated">
            <a:extLst>
              <a:ext uri="{FF2B5EF4-FFF2-40B4-BE49-F238E27FC236}">
                <a16:creationId xmlns:a16="http://schemas.microsoft.com/office/drawing/2014/main" id="{9E70B070-A103-561B-B905-710EECA1C1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481300" y="6161784"/>
            <a:ext cx="654304" cy="654304"/>
          </a:xfrm>
          <a:prstGeom prst="rect">
            <a:avLst/>
          </a:prstGeom>
        </p:spPr>
      </p:pic>
    </p:spTree>
    <p:extLst>
      <p:ext uri="{BB962C8B-B14F-4D97-AF65-F5344CB8AC3E}">
        <p14:creationId xmlns:p14="http://schemas.microsoft.com/office/powerpoint/2010/main" val="3232359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ETRTOLast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0079891-027E-4253-9710-8CB8A22A8DF0}"/>
              </a:ext>
            </a:extLst>
          </p:cNvPr>
          <p:cNvSpPr/>
          <p:nvPr userDrawn="1"/>
        </p:nvSpPr>
        <p:spPr>
          <a:xfrm>
            <a:off x="2" y="-136526"/>
            <a:ext cx="12191999" cy="6994521"/>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2" name="Title 1">
            <a:extLst>
              <a:ext uri="{FF2B5EF4-FFF2-40B4-BE49-F238E27FC236}">
                <a16:creationId xmlns:a16="http://schemas.microsoft.com/office/drawing/2014/main" id="{F56FA895-CD02-4899-9FDB-C7D9066F6AD6}"/>
              </a:ext>
            </a:extLst>
          </p:cNvPr>
          <p:cNvSpPr>
            <a:spLocks noGrp="1"/>
          </p:cNvSpPr>
          <p:nvPr>
            <p:ph type="title" hasCustomPrompt="1"/>
          </p:nvPr>
        </p:nvSpPr>
        <p:spPr>
          <a:xfrm>
            <a:off x="1915160" y="2447133"/>
            <a:ext cx="7858760" cy="1325563"/>
          </a:xfrm>
        </p:spPr>
        <p:txBody>
          <a:bodyPr/>
          <a:lstStyle>
            <a:lvl1pPr>
              <a:defRPr>
                <a:solidFill>
                  <a:schemeClr val="bg1"/>
                </a:solidFill>
              </a:defRPr>
            </a:lvl1pPr>
          </a:lstStyle>
          <a:p>
            <a:r>
              <a:rPr lang="en-US" dirty="0"/>
              <a:t>Click to introduce the thanks slide</a:t>
            </a:r>
          </a:p>
        </p:txBody>
      </p:sp>
      <p:cxnSp>
        <p:nvCxnSpPr>
          <p:cNvPr id="12" name="Straight Connector 11">
            <a:extLst>
              <a:ext uri="{FF2B5EF4-FFF2-40B4-BE49-F238E27FC236}">
                <a16:creationId xmlns:a16="http://schemas.microsoft.com/office/drawing/2014/main" id="{6C48BCEC-456F-4A34-8CA5-3B8327A0F549}"/>
              </a:ext>
            </a:extLst>
          </p:cNvPr>
          <p:cNvCxnSpPr>
            <a:cxnSpLocks/>
          </p:cNvCxnSpPr>
          <p:nvPr userDrawn="1"/>
        </p:nvCxnSpPr>
        <p:spPr>
          <a:xfrm>
            <a:off x="11530711" y="-136526"/>
            <a:ext cx="0" cy="635635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E0E6393-AB16-4152-98BD-FEA8EB740D96}"/>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3788463E-D249-4DF9-BFCA-811B0DB980C0}"/>
              </a:ext>
            </a:extLst>
          </p:cNvPr>
          <p:cNvSpPr>
            <a:spLocks noGrp="1"/>
          </p:cNvSpPr>
          <p:nvPr>
            <p:ph type="dt" sz="half" idx="10"/>
          </p:nvPr>
        </p:nvSpPr>
        <p:spPr>
          <a:xfrm>
            <a:off x="584199" y="6234177"/>
            <a:ext cx="2743200" cy="365125"/>
          </a:xfrm>
        </p:spPr>
        <p:txBody>
          <a:bodyPr/>
          <a:lstStyle>
            <a:lvl1pPr>
              <a:defRPr b="1">
                <a:solidFill>
                  <a:schemeClr val="bg1"/>
                </a:solidFill>
              </a:defRPr>
            </a:lvl1pPr>
          </a:lstStyle>
          <a:p>
            <a:fld id="{65011442-9EA8-43C1-A90A-E8091E9236D0}" type="datetime2">
              <a:rPr lang="en-US" smtClean="0"/>
              <a:t>Monday, December 4, 2023</a:t>
            </a:fld>
            <a:endParaRPr lang="en-US" dirty="0"/>
          </a:p>
        </p:txBody>
      </p:sp>
      <p:sp>
        <p:nvSpPr>
          <p:cNvPr id="15" name="Footer Placeholder 4">
            <a:extLst>
              <a:ext uri="{FF2B5EF4-FFF2-40B4-BE49-F238E27FC236}">
                <a16:creationId xmlns:a16="http://schemas.microsoft.com/office/drawing/2014/main" id="{CB942C3F-78A5-4C01-BF16-57AFE328616A}"/>
              </a:ext>
            </a:extLst>
          </p:cNvPr>
          <p:cNvSpPr>
            <a:spLocks noGrp="1"/>
          </p:cNvSpPr>
          <p:nvPr>
            <p:ph type="ftr" sz="quarter" idx="11"/>
          </p:nvPr>
        </p:nvSpPr>
        <p:spPr>
          <a:xfrm>
            <a:off x="3784599" y="6234177"/>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16" name="Slide Number Placeholder 5">
            <a:extLst>
              <a:ext uri="{FF2B5EF4-FFF2-40B4-BE49-F238E27FC236}">
                <a16:creationId xmlns:a16="http://schemas.microsoft.com/office/drawing/2014/main" id="{A05C9697-1DE4-4BA2-A69B-EE6DE60F80D8}"/>
              </a:ext>
            </a:extLst>
          </p:cNvPr>
          <p:cNvSpPr>
            <a:spLocks noGrp="1"/>
          </p:cNvSpPr>
          <p:nvPr>
            <p:ph type="sldNum" sz="quarter" idx="12"/>
          </p:nvPr>
        </p:nvSpPr>
        <p:spPr>
          <a:xfrm>
            <a:off x="8356599" y="6234177"/>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5AF9B7BB-7A47-494F-A220-732BE5DBACA8}"/>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dirty="0">
                <a:effectLst/>
              </a:rPr>
              <a:t>May contain confidential and/or proprietary information. May not be copied or disseminated without the express written consent of ETRTO Secretary General</a:t>
            </a:r>
          </a:p>
        </p:txBody>
      </p:sp>
      <p:pic>
        <p:nvPicPr>
          <p:cNvPr id="9" name="Picture 8" descr="A logo with a black background&#10;&#10;Description automatically generated">
            <a:extLst>
              <a:ext uri="{FF2B5EF4-FFF2-40B4-BE49-F238E27FC236}">
                <a16:creationId xmlns:a16="http://schemas.microsoft.com/office/drawing/2014/main" id="{0026DD0A-C1E7-99DC-8448-FBE5301440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7255" y="258700"/>
            <a:ext cx="2949492" cy="1188776"/>
          </a:xfrm>
          <a:prstGeom prst="rect">
            <a:avLst/>
          </a:prstGeom>
        </p:spPr>
      </p:pic>
    </p:spTree>
    <p:extLst>
      <p:ext uri="{BB962C8B-B14F-4D97-AF65-F5344CB8AC3E}">
        <p14:creationId xmlns:p14="http://schemas.microsoft.com/office/powerpoint/2010/main" val="7234445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3541A0-6D1D-48E8-AAE7-7E4D17C6C7E5}"/>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15BEA4E-B31A-4947-805D-96C6B60AA2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444A93-C5F7-48FE-93AC-1DEF282327CE}"/>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396A1E-7A29-44FA-8EF3-E01DAB2A90F2}" type="datetime2">
              <a:rPr lang="en-US" smtClean="0"/>
              <a:t>Monday, December 4, 2023</a:t>
            </a:fld>
            <a:endParaRPr lang="en-US"/>
          </a:p>
        </p:txBody>
      </p:sp>
      <p:sp>
        <p:nvSpPr>
          <p:cNvPr id="5" name="Footer Placeholder 4">
            <a:extLst>
              <a:ext uri="{FF2B5EF4-FFF2-40B4-BE49-F238E27FC236}">
                <a16:creationId xmlns:a16="http://schemas.microsoft.com/office/drawing/2014/main" id="{E3B03F57-D60F-41A8-9A52-CCD61D417435}"/>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European Tyre and Rim Technical Organization</a:t>
            </a:r>
          </a:p>
        </p:txBody>
      </p:sp>
      <p:sp>
        <p:nvSpPr>
          <p:cNvPr id="6" name="Slide Number Placeholder 5">
            <a:extLst>
              <a:ext uri="{FF2B5EF4-FFF2-40B4-BE49-F238E27FC236}">
                <a16:creationId xmlns:a16="http://schemas.microsoft.com/office/drawing/2014/main" id="{E4B9DC25-E271-4B58-9561-4E6E8E6F5BA1}"/>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F045D9-6A50-447E-9A04-3B3C9EFFC6F0}" type="slidenum">
              <a:rPr lang="en-US" smtClean="0"/>
              <a:t>‹N°›</a:t>
            </a:fld>
            <a:endParaRPr lang="en-US"/>
          </a:p>
        </p:txBody>
      </p:sp>
    </p:spTree>
    <p:extLst>
      <p:ext uri="{BB962C8B-B14F-4D97-AF65-F5344CB8AC3E}">
        <p14:creationId xmlns:p14="http://schemas.microsoft.com/office/powerpoint/2010/main" val="1315629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D48780D4-D9D9-95B8-5A92-B8C64D74004D}"/>
              </a:ext>
            </a:extLst>
          </p:cNvPr>
          <p:cNvSpPr>
            <a:spLocks noGrp="1"/>
          </p:cNvSpPr>
          <p:nvPr>
            <p:ph type="ctrTitle"/>
          </p:nvPr>
        </p:nvSpPr>
        <p:spPr>
          <a:xfrm>
            <a:off x="1167442" y="1609813"/>
            <a:ext cx="9500558" cy="1819187"/>
          </a:xfrm>
        </p:spPr>
        <p:txBody>
          <a:bodyPr/>
          <a:lstStyle/>
          <a:p>
            <a:r>
              <a:rPr lang="en-US" dirty="0"/>
              <a:t>ETRTO comments on WT-53-2</a:t>
            </a:r>
          </a:p>
        </p:txBody>
      </p:sp>
      <p:sp>
        <p:nvSpPr>
          <p:cNvPr id="24" name="Subtitle 23">
            <a:extLst>
              <a:ext uri="{FF2B5EF4-FFF2-40B4-BE49-F238E27FC236}">
                <a16:creationId xmlns:a16="http://schemas.microsoft.com/office/drawing/2014/main" id="{AE9B229A-CA90-1350-36B2-3BF1598F58A9}"/>
              </a:ext>
            </a:extLst>
          </p:cNvPr>
          <p:cNvSpPr>
            <a:spLocks noGrp="1"/>
          </p:cNvSpPr>
          <p:nvPr>
            <p:ph type="subTitle" idx="1"/>
          </p:nvPr>
        </p:nvSpPr>
        <p:spPr/>
        <p:txBody>
          <a:bodyPr/>
          <a:lstStyle/>
          <a:p>
            <a:r>
              <a:rPr lang="en-US" dirty="0"/>
              <a:t>IWG WGWT 53</a:t>
            </a:r>
            <a:r>
              <a:rPr lang="en-US" baseline="30000" dirty="0"/>
              <a:t>rd</a:t>
            </a:r>
            <a:r>
              <a:rPr lang="en-US" dirty="0"/>
              <a:t> session: 5 December 2023</a:t>
            </a:r>
          </a:p>
        </p:txBody>
      </p:sp>
      <p:sp>
        <p:nvSpPr>
          <p:cNvPr id="4" name="Date Placeholder 3">
            <a:extLst>
              <a:ext uri="{FF2B5EF4-FFF2-40B4-BE49-F238E27FC236}">
                <a16:creationId xmlns:a16="http://schemas.microsoft.com/office/drawing/2014/main" id="{A9F3125D-CFBC-40C4-9FF0-ABDA1D226A2D}"/>
              </a:ext>
            </a:extLst>
          </p:cNvPr>
          <p:cNvSpPr>
            <a:spLocks noGrp="1"/>
          </p:cNvSpPr>
          <p:nvPr>
            <p:ph type="dt" sz="half" idx="10"/>
          </p:nvPr>
        </p:nvSpPr>
        <p:spPr>
          <a:xfrm>
            <a:off x="584200" y="6234113"/>
            <a:ext cx="2743200" cy="365125"/>
          </a:xfrm>
        </p:spPr>
        <p:txBody>
          <a:bodyPr/>
          <a:lstStyle/>
          <a:p>
            <a:fld id="{65011442-9EA8-43C1-A90A-E8091E9236D0}" type="datetime2">
              <a:rPr lang="en-US" smtClean="0"/>
              <a:pPr/>
              <a:t>Monday, December 4, 2023</a:t>
            </a:fld>
            <a:endParaRPr lang="en-US" dirty="0"/>
          </a:p>
        </p:txBody>
      </p:sp>
      <p:sp>
        <p:nvSpPr>
          <p:cNvPr id="5" name="Footer Placeholder 4">
            <a:extLst>
              <a:ext uri="{FF2B5EF4-FFF2-40B4-BE49-F238E27FC236}">
                <a16:creationId xmlns:a16="http://schemas.microsoft.com/office/drawing/2014/main" id="{3F265715-0852-4EBC-99A8-542DE3FFF71A}"/>
              </a:ext>
            </a:extLst>
          </p:cNvPr>
          <p:cNvSpPr>
            <a:spLocks noGrp="1"/>
          </p:cNvSpPr>
          <p:nvPr>
            <p:ph type="ftr" sz="quarter" idx="11"/>
          </p:nvPr>
        </p:nvSpPr>
        <p:spPr>
          <a:xfrm>
            <a:off x="3784600" y="6234115"/>
            <a:ext cx="4114800" cy="365125"/>
          </a:xfrm>
        </p:spPr>
        <p:txBody>
          <a:bodyPr/>
          <a:lstStyle/>
          <a:p>
            <a:r>
              <a:rPr lang="en-001" dirty="0"/>
              <a:t>European Tyre &amp; Rim Technical Organisation</a:t>
            </a:r>
          </a:p>
        </p:txBody>
      </p:sp>
      <p:sp>
        <p:nvSpPr>
          <p:cNvPr id="6" name="Slide Number Placeholder 5">
            <a:extLst>
              <a:ext uri="{FF2B5EF4-FFF2-40B4-BE49-F238E27FC236}">
                <a16:creationId xmlns:a16="http://schemas.microsoft.com/office/drawing/2014/main" id="{AA42D440-BEBF-4CA7-AD1F-F7C0A6F03012}"/>
              </a:ext>
            </a:extLst>
          </p:cNvPr>
          <p:cNvSpPr>
            <a:spLocks noGrp="1"/>
          </p:cNvSpPr>
          <p:nvPr>
            <p:ph type="sldNum" sz="quarter" idx="12"/>
          </p:nvPr>
        </p:nvSpPr>
        <p:spPr>
          <a:xfrm>
            <a:off x="8356600" y="6234115"/>
            <a:ext cx="2743200" cy="365125"/>
          </a:xfrm>
        </p:spPr>
        <p:txBody>
          <a:bodyPr/>
          <a:lstStyle/>
          <a:p>
            <a:fld id="{74F045D9-6A50-447E-9A04-3B3C9EFFC6F0}" type="slidenum">
              <a:rPr lang="en-US" smtClean="0"/>
              <a:pPr/>
              <a:t>1</a:t>
            </a:fld>
            <a:endParaRPr lang="en-US" dirty="0"/>
          </a:p>
        </p:txBody>
      </p:sp>
    </p:spTree>
    <p:extLst>
      <p:ext uri="{BB962C8B-B14F-4D97-AF65-F5344CB8AC3E}">
        <p14:creationId xmlns:p14="http://schemas.microsoft.com/office/powerpoint/2010/main" val="27110215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BCF612D-633A-4244-B667-443C4D3D5184}"/>
              </a:ext>
            </a:extLst>
          </p:cNvPr>
          <p:cNvSpPr>
            <a:spLocks noGrp="1"/>
          </p:cNvSpPr>
          <p:nvPr>
            <p:ph idx="1"/>
          </p:nvPr>
        </p:nvSpPr>
        <p:spPr>
          <a:xfrm>
            <a:off x="187323" y="1547801"/>
            <a:ext cx="10912476" cy="4686376"/>
          </a:xfrm>
        </p:spPr>
        <p:txBody>
          <a:bodyPr>
            <a:normAutofit/>
          </a:bodyPr>
          <a:lstStyle/>
          <a:p>
            <a:pPr marL="457200" lvl="1" indent="0">
              <a:buNone/>
            </a:pPr>
            <a:endParaRPr lang="en-US" dirty="0"/>
          </a:p>
          <a:p>
            <a:pPr lvl="1"/>
            <a:r>
              <a:rPr lang="en-US" dirty="0"/>
              <a:t>ETRTO appreciate the study performed by JRC and IDIADA aiming to confirm the IWG WGWT work and to study additional parameters (like impact of </a:t>
            </a:r>
            <a:r>
              <a:rPr lang="en-US" dirty="0" err="1"/>
              <a:t>tyre</a:t>
            </a:r>
            <a:r>
              <a:rPr lang="en-US" dirty="0"/>
              <a:t> ageing on wet grip in worn state)</a:t>
            </a:r>
          </a:p>
          <a:p>
            <a:pPr lvl="1"/>
            <a:endParaRPr lang="en-US" dirty="0"/>
          </a:p>
          <a:p>
            <a:pPr lvl="1"/>
            <a:r>
              <a:rPr lang="en-US" dirty="0"/>
              <a:t>In the following slides, ETRTO is addressing some clarification requests and some comments. </a:t>
            </a:r>
          </a:p>
          <a:p>
            <a:pPr lvl="1"/>
            <a:endParaRPr lang="en-US" dirty="0"/>
          </a:p>
        </p:txBody>
      </p:sp>
      <p:sp>
        <p:nvSpPr>
          <p:cNvPr id="3" name="Title 2">
            <a:extLst>
              <a:ext uri="{FF2B5EF4-FFF2-40B4-BE49-F238E27FC236}">
                <a16:creationId xmlns:a16="http://schemas.microsoft.com/office/drawing/2014/main" id="{0670092D-4B3B-473F-BC62-472276F6340D}"/>
              </a:ext>
            </a:extLst>
          </p:cNvPr>
          <p:cNvSpPr>
            <a:spLocks noGrp="1"/>
          </p:cNvSpPr>
          <p:nvPr>
            <p:ph type="title"/>
          </p:nvPr>
        </p:nvSpPr>
        <p:spPr/>
        <p:txBody>
          <a:bodyPr>
            <a:normAutofit fontScale="90000"/>
          </a:bodyPr>
          <a:lstStyle/>
          <a:p>
            <a:r>
              <a:rPr lang="en-US" dirty="0"/>
              <a:t>ETRTO comments on EC study on C1, C2 and C3 Wet grip on worn </a:t>
            </a:r>
            <a:r>
              <a:rPr lang="en-US" dirty="0" err="1"/>
              <a:t>tyre</a:t>
            </a:r>
            <a:r>
              <a:rPr lang="en-US" dirty="0"/>
              <a:t> study</a:t>
            </a:r>
          </a:p>
        </p:txBody>
      </p:sp>
      <p:sp>
        <p:nvSpPr>
          <p:cNvPr id="4" name="Date Placeholder 3">
            <a:extLst>
              <a:ext uri="{FF2B5EF4-FFF2-40B4-BE49-F238E27FC236}">
                <a16:creationId xmlns:a16="http://schemas.microsoft.com/office/drawing/2014/main" id="{251A0B96-3E00-45A2-8604-071C6AD0CB67}"/>
              </a:ext>
            </a:extLst>
          </p:cNvPr>
          <p:cNvSpPr>
            <a:spLocks noGrp="1"/>
          </p:cNvSpPr>
          <p:nvPr>
            <p:ph type="dt" sz="half" idx="10"/>
          </p:nvPr>
        </p:nvSpPr>
        <p:spPr/>
        <p:txBody>
          <a:bodyPr/>
          <a:lstStyle/>
          <a:p>
            <a:fld id="{65011442-9EA8-43C1-A90A-E8091E9236D0}" type="datetime2">
              <a:rPr lang="en-US" smtClean="0"/>
              <a:t>Monday, December 4, 2023</a:t>
            </a:fld>
            <a:endParaRPr lang="en-US" dirty="0"/>
          </a:p>
        </p:txBody>
      </p:sp>
      <p:sp>
        <p:nvSpPr>
          <p:cNvPr id="5" name="Footer Placeholder 4">
            <a:extLst>
              <a:ext uri="{FF2B5EF4-FFF2-40B4-BE49-F238E27FC236}">
                <a16:creationId xmlns:a16="http://schemas.microsoft.com/office/drawing/2014/main" id="{A7DC348E-9D34-4170-A4C8-D211F5EEA601}"/>
              </a:ext>
            </a:extLst>
          </p:cNvPr>
          <p:cNvSpPr>
            <a:spLocks noGrp="1"/>
          </p:cNvSpPr>
          <p:nvPr>
            <p:ph type="ftr" sz="quarter" idx="11"/>
          </p:nvPr>
        </p:nvSpPr>
        <p:spPr/>
        <p:txBody>
          <a:bodyPr/>
          <a:lstStyle/>
          <a:p>
            <a:r>
              <a:rPr lang="en-001" dirty="0"/>
              <a:t>European Tyre &amp; Rim Technical Organisation</a:t>
            </a:r>
          </a:p>
        </p:txBody>
      </p:sp>
      <p:sp>
        <p:nvSpPr>
          <p:cNvPr id="6" name="Slide Number Placeholder 5">
            <a:extLst>
              <a:ext uri="{FF2B5EF4-FFF2-40B4-BE49-F238E27FC236}">
                <a16:creationId xmlns:a16="http://schemas.microsoft.com/office/drawing/2014/main" id="{06242D93-9AD8-42DC-BB25-667BFBECF928}"/>
              </a:ext>
            </a:extLst>
          </p:cNvPr>
          <p:cNvSpPr>
            <a:spLocks noGrp="1"/>
          </p:cNvSpPr>
          <p:nvPr>
            <p:ph type="sldNum" sz="quarter" idx="12"/>
          </p:nvPr>
        </p:nvSpPr>
        <p:spPr/>
        <p:txBody>
          <a:bodyPr/>
          <a:lstStyle/>
          <a:p>
            <a:fld id="{74F045D9-6A50-447E-9A04-3B3C9EFFC6F0}" type="slidenum">
              <a:rPr lang="en-US" smtClean="0"/>
              <a:pPr/>
              <a:t>2</a:t>
            </a:fld>
            <a:endParaRPr lang="en-US" dirty="0"/>
          </a:p>
        </p:txBody>
      </p:sp>
    </p:spTree>
    <p:extLst>
      <p:ext uri="{BB962C8B-B14F-4D97-AF65-F5344CB8AC3E}">
        <p14:creationId xmlns:p14="http://schemas.microsoft.com/office/powerpoint/2010/main" val="3656674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6D8655B9-C43C-EBF9-A665-3D2C3456873E}"/>
              </a:ext>
            </a:extLst>
          </p:cNvPr>
          <p:cNvSpPr>
            <a:spLocks noGrp="1"/>
          </p:cNvSpPr>
          <p:nvPr>
            <p:ph idx="1"/>
          </p:nvPr>
        </p:nvSpPr>
        <p:spPr>
          <a:xfrm>
            <a:off x="204636" y="85829"/>
            <a:ext cx="11277122" cy="6148348"/>
          </a:xfrm>
        </p:spPr>
        <p:txBody>
          <a:bodyPr>
            <a:normAutofit fontScale="85000" lnSpcReduction="20000"/>
          </a:bodyPr>
          <a:lstStyle/>
          <a:p>
            <a:r>
              <a:rPr lang="fr-BE" dirty="0"/>
              <a:t>Slide 5: </a:t>
            </a:r>
          </a:p>
          <a:p>
            <a:pPr lvl="1"/>
            <a:r>
              <a:rPr lang="fr-BE" dirty="0"/>
              <a:t>2018 and 2021: are </a:t>
            </a:r>
            <a:r>
              <a:rPr lang="fr-BE" dirty="0" err="1"/>
              <a:t>those</a:t>
            </a:r>
            <a:r>
              <a:rPr lang="fr-BE" dirty="0"/>
              <a:t> production </a:t>
            </a:r>
            <a:r>
              <a:rPr lang="fr-BE" dirty="0" err="1"/>
              <a:t>years</a:t>
            </a:r>
            <a:r>
              <a:rPr lang="fr-BE" dirty="0"/>
              <a:t> or </a:t>
            </a:r>
            <a:r>
              <a:rPr lang="fr-BE" dirty="0" err="1"/>
              <a:t>testing</a:t>
            </a:r>
            <a:r>
              <a:rPr lang="fr-BE" dirty="0"/>
              <a:t> </a:t>
            </a:r>
            <a:r>
              <a:rPr lang="fr-BE" dirty="0" err="1"/>
              <a:t>years</a:t>
            </a:r>
            <a:r>
              <a:rPr lang="fr-BE" dirty="0"/>
              <a:t>?</a:t>
            </a:r>
          </a:p>
          <a:p>
            <a:pPr lvl="1"/>
            <a:r>
              <a:rPr lang="fr-BE" dirty="0"/>
              <a:t>2018 </a:t>
            </a:r>
            <a:r>
              <a:rPr lang="fr-BE" dirty="0" err="1"/>
              <a:t>tyres</a:t>
            </a:r>
            <a:r>
              <a:rPr lang="fr-BE" dirty="0"/>
              <a:t>: </a:t>
            </a:r>
            <a:r>
              <a:rPr lang="fr-BE" dirty="0" err="1"/>
              <a:t>what</a:t>
            </a:r>
            <a:r>
              <a:rPr lang="fr-BE" dirty="0"/>
              <a:t> about the </a:t>
            </a:r>
            <a:r>
              <a:rPr lang="fr-BE" dirty="0" err="1"/>
              <a:t>storage</a:t>
            </a:r>
            <a:r>
              <a:rPr lang="fr-BE" dirty="0"/>
              <a:t> conditions?</a:t>
            </a:r>
          </a:p>
          <a:p>
            <a:pPr lvl="1"/>
            <a:r>
              <a:rPr lang="fr-BE" dirty="0"/>
              <a:t>Are the new </a:t>
            </a:r>
            <a:r>
              <a:rPr lang="fr-BE" dirty="0" err="1"/>
              <a:t>tyres</a:t>
            </a:r>
            <a:r>
              <a:rPr lang="fr-BE" dirty="0"/>
              <a:t> and </a:t>
            </a:r>
            <a:r>
              <a:rPr lang="fr-BE" dirty="0" err="1"/>
              <a:t>buffed</a:t>
            </a:r>
            <a:r>
              <a:rPr lang="fr-BE" dirty="0"/>
              <a:t> </a:t>
            </a:r>
            <a:r>
              <a:rPr lang="fr-BE" dirty="0" err="1"/>
              <a:t>worn</a:t>
            </a:r>
            <a:r>
              <a:rPr lang="fr-BE" dirty="0"/>
              <a:t> </a:t>
            </a:r>
            <a:r>
              <a:rPr lang="fr-BE" dirty="0" err="1"/>
              <a:t>tyres</a:t>
            </a:r>
            <a:r>
              <a:rPr lang="fr-BE" dirty="0"/>
              <a:t> </a:t>
            </a:r>
            <a:r>
              <a:rPr lang="fr-BE" dirty="0" err="1"/>
              <a:t>from</a:t>
            </a:r>
            <a:r>
              <a:rPr lang="fr-BE" dirty="0"/>
              <a:t> the </a:t>
            </a:r>
            <a:r>
              <a:rPr lang="fr-BE" dirty="0" err="1"/>
              <a:t>same</a:t>
            </a:r>
            <a:r>
              <a:rPr lang="fr-BE" dirty="0"/>
              <a:t> </a:t>
            </a:r>
            <a:r>
              <a:rPr lang="fr-BE" dirty="0" err="1"/>
              <a:t>tyre</a:t>
            </a:r>
            <a:r>
              <a:rPr lang="fr-BE" dirty="0"/>
              <a:t> set?</a:t>
            </a:r>
          </a:p>
          <a:p>
            <a:pPr lvl="1"/>
            <a:r>
              <a:rPr lang="en-US" dirty="0"/>
              <a:t>What is the definition of “Tyres in their naturally worn state”? Under what conditions (load, position, inflation pressure, power, torque, camber, toe, market, season, driving style) is this state achieved?</a:t>
            </a:r>
            <a:endParaRPr lang="fr-BE" dirty="0"/>
          </a:p>
          <a:p>
            <a:pPr lvl="1"/>
            <a:r>
              <a:rPr lang="fr-BE" dirty="0"/>
              <a:t>JRC </a:t>
            </a:r>
            <a:r>
              <a:rPr lang="fr-BE" dirty="0" err="1"/>
              <a:t>tyre</a:t>
            </a:r>
            <a:r>
              <a:rPr lang="fr-BE" dirty="0"/>
              <a:t> 2: Snow </a:t>
            </a:r>
            <a:r>
              <a:rPr lang="fr-BE" dirty="0" err="1"/>
              <a:t>tyre</a:t>
            </a:r>
            <a:r>
              <a:rPr lang="fr-BE" dirty="0"/>
              <a:t>: </a:t>
            </a:r>
            <a:r>
              <a:rPr lang="fr-BE" dirty="0" err="1"/>
              <a:t>is</a:t>
            </a:r>
            <a:r>
              <a:rPr lang="fr-BE" dirty="0"/>
              <a:t> </a:t>
            </a:r>
            <a:r>
              <a:rPr lang="fr-BE" dirty="0" err="1"/>
              <a:t>it</a:t>
            </a:r>
            <a:r>
              <a:rPr lang="fr-BE" dirty="0"/>
              <a:t> a 3PMSF </a:t>
            </a:r>
            <a:r>
              <a:rPr lang="fr-BE" dirty="0" err="1"/>
              <a:t>tyre</a:t>
            </a:r>
            <a:r>
              <a:rPr lang="fr-BE" dirty="0"/>
              <a:t>?</a:t>
            </a:r>
          </a:p>
          <a:p>
            <a:r>
              <a:rPr lang="fr-BE" dirty="0"/>
              <a:t>Slide 6:</a:t>
            </a:r>
          </a:p>
          <a:p>
            <a:pPr lvl="1"/>
            <a:r>
              <a:rPr lang="fr-BE" dirty="0" err="1"/>
              <a:t>Tyre</a:t>
            </a:r>
            <a:r>
              <a:rPr lang="fr-BE" dirty="0"/>
              <a:t> </a:t>
            </a:r>
            <a:r>
              <a:rPr lang="fr-BE" dirty="0" err="1"/>
              <a:t>selection</a:t>
            </a:r>
            <a:r>
              <a:rPr lang="fr-BE" dirty="0"/>
              <a:t>: no indication on </a:t>
            </a:r>
            <a:r>
              <a:rPr lang="fr-BE" dirty="0" err="1"/>
              <a:t>considering</a:t>
            </a:r>
            <a:r>
              <a:rPr lang="fr-BE" dirty="0"/>
              <a:t> the EU </a:t>
            </a:r>
            <a:r>
              <a:rPr lang="fr-BE" dirty="0" err="1"/>
              <a:t>labelled</a:t>
            </a:r>
            <a:r>
              <a:rPr lang="fr-BE" dirty="0"/>
              <a:t> performances as </a:t>
            </a:r>
            <a:r>
              <a:rPr lang="fr-BE" dirty="0" err="1"/>
              <a:t>done</a:t>
            </a:r>
            <a:r>
              <a:rPr lang="fr-BE" dirty="0"/>
              <a:t> in IWG WGWT.</a:t>
            </a:r>
          </a:p>
          <a:p>
            <a:pPr lvl="1"/>
            <a:r>
              <a:rPr lang="fr-BE" dirty="0" err="1"/>
              <a:t>Were</a:t>
            </a:r>
            <a:r>
              <a:rPr lang="fr-BE" dirty="0"/>
              <a:t> the </a:t>
            </a:r>
            <a:r>
              <a:rPr lang="fr-BE" dirty="0" err="1"/>
              <a:t>tyres</a:t>
            </a:r>
            <a:r>
              <a:rPr lang="fr-BE" dirty="0"/>
              <a:t> </a:t>
            </a:r>
            <a:r>
              <a:rPr lang="fr-BE" dirty="0" err="1"/>
              <a:t>buffed</a:t>
            </a:r>
            <a:r>
              <a:rPr lang="fr-BE" dirty="0"/>
              <a:t> </a:t>
            </a:r>
            <a:r>
              <a:rPr lang="fr-BE" dirty="0" err="1"/>
              <a:t>following</a:t>
            </a:r>
            <a:r>
              <a:rPr lang="fr-BE" dirty="0"/>
              <a:t> </a:t>
            </a:r>
            <a:r>
              <a:rPr lang="en-US" dirty="0"/>
              <a:t>accordance with UNECE R117.04 Regulation specification or which regulation/specification</a:t>
            </a:r>
            <a:endParaRPr lang="fr-BE" dirty="0"/>
          </a:p>
          <a:p>
            <a:r>
              <a:rPr lang="fr-BE" dirty="0"/>
              <a:t>Slide 7: </a:t>
            </a:r>
          </a:p>
          <a:p>
            <a:pPr lvl="1"/>
            <a:r>
              <a:rPr lang="fr-BE" dirty="0" err="1"/>
              <a:t>Any</a:t>
            </a:r>
            <a:r>
              <a:rPr lang="fr-BE" dirty="0"/>
              <a:t> indication on the test </a:t>
            </a:r>
            <a:r>
              <a:rPr lang="fr-BE" dirty="0" err="1"/>
              <a:t>track</a:t>
            </a:r>
            <a:r>
              <a:rPr lang="fr-BE" dirty="0"/>
              <a:t> </a:t>
            </a:r>
            <a:r>
              <a:rPr lang="fr-BE" dirty="0" err="1"/>
              <a:t>used</a:t>
            </a:r>
            <a:r>
              <a:rPr lang="fr-BE" dirty="0"/>
              <a:t> by JRC. I</a:t>
            </a:r>
            <a:r>
              <a:rPr lang="en-US" dirty="0"/>
              <a:t>s the testing track certified according to ISO and are the MPD, water depth, </a:t>
            </a:r>
            <a:r>
              <a:rPr lang="en-US" dirty="0" err="1"/>
              <a:t>etc</a:t>
            </a:r>
            <a:r>
              <a:rPr lang="en-US" dirty="0"/>
              <a:t>… in line with R117?</a:t>
            </a:r>
            <a:endParaRPr lang="fr-BE" dirty="0"/>
          </a:p>
          <a:p>
            <a:pPr lvl="1"/>
            <a:r>
              <a:rPr lang="fr-BE" dirty="0"/>
              <a:t>IDIADA </a:t>
            </a:r>
            <a:r>
              <a:rPr lang="fr-BE" dirty="0" err="1"/>
              <a:t>Tyre</a:t>
            </a:r>
            <a:r>
              <a:rPr lang="fr-BE" dirty="0"/>
              <a:t> 3: 0,80 </a:t>
            </a:r>
            <a:r>
              <a:rPr lang="fr-BE" dirty="0" err="1"/>
              <a:t>should</a:t>
            </a:r>
            <a:r>
              <a:rPr lang="fr-BE" dirty="0"/>
              <a:t> </a:t>
            </a:r>
            <a:r>
              <a:rPr lang="fr-BE" dirty="0" err="1"/>
              <a:t>be</a:t>
            </a:r>
            <a:r>
              <a:rPr lang="fr-BE" dirty="0"/>
              <a:t> 0,88</a:t>
            </a:r>
          </a:p>
          <a:p>
            <a:pPr lvl="1"/>
            <a:r>
              <a:rPr lang="fr-BE" dirty="0"/>
              <a:t>JRC </a:t>
            </a:r>
            <a:r>
              <a:rPr lang="fr-BE" dirty="0" err="1"/>
              <a:t>tyre</a:t>
            </a:r>
            <a:r>
              <a:rPr lang="fr-BE" dirty="0"/>
              <a:t> 4: no </a:t>
            </a:r>
            <a:r>
              <a:rPr lang="fr-BE" dirty="0" err="1"/>
              <a:t>results</a:t>
            </a:r>
            <a:r>
              <a:rPr lang="fr-BE" dirty="0"/>
              <a:t>: </a:t>
            </a:r>
            <a:r>
              <a:rPr lang="fr-BE" dirty="0" err="1"/>
              <a:t>any</a:t>
            </a:r>
            <a:r>
              <a:rPr lang="fr-BE" dirty="0"/>
              <a:t> </a:t>
            </a:r>
            <a:r>
              <a:rPr lang="fr-BE" dirty="0" err="1"/>
              <a:t>reason</a:t>
            </a:r>
            <a:r>
              <a:rPr lang="fr-BE" dirty="0"/>
              <a:t>?</a:t>
            </a:r>
          </a:p>
          <a:p>
            <a:r>
              <a:rPr lang="fr-BE" dirty="0"/>
              <a:t>Slide 9:</a:t>
            </a:r>
          </a:p>
          <a:p>
            <a:pPr lvl="1"/>
            <a:r>
              <a:rPr lang="en-US" i="1" dirty="0">
                <a:solidFill>
                  <a:srgbClr val="0070C0"/>
                </a:solidFill>
              </a:rPr>
              <a:t>Performance drop is much lower than previous findings (in GRBP 73-22, 34% was presented): </a:t>
            </a:r>
            <a:r>
              <a:rPr lang="en-US" dirty="0"/>
              <a:t>this is not a IWG WGWT finding, but coming from the initial France study based on 15 </a:t>
            </a:r>
            <a:r>
              <a:rPr lang="en-US" dirty="0" err="1"/>
              <a:t>tyres</a:t>
            </a:r>
            <a:r>
              <a:rPr lang="en-US" dirty="0"/>
              <a:t> tested. The IWG WGWT always reflected on the SRTT performance drop (New  versus Worn state) (-20%) to address the threshold proposal. The </a:t>
            </a:r>
            <a:r>
              <a:rPr lang="en-US" dirty="0" err="1"/>
              <a:t>Idiada</a:t>
            </a:r>
            <a:r>
              <a:rPr lang="en-US" dirty="0"/>
              <a:t> and JRC results confirm this setting.</a:t>
            </a:r>
            <a:endParaRPr lang="en-US" i="1" dirty="0"/>
          </a:p>
          <a:p>
            <a:pPr lvl="1"/>
            <a:endParaRPr lang="fr-BE" i="1" dirty="0"/>
          </a:p>
          <a:p>
            <a:pPr lvl="1"/>
            <a:endParaRPr lang="fr-BE" dirty="0"/>
          </a:p>
          <a:p>
            <a:endParaRPr lang="fr-BE" dirty="0"/>
          </a:p>
        </p:txBody>
      </p:sp>
      <p:sp>
        <p:nvSpPr>
          <p:cNvPr id="4" name="Espace réservé de la date 3">
            <a:extLst>
              <a:ext uri="{FF2B5EF4-FFF2-40B4-BE49-F238E27FC236}">
                <a16:creationId xmlns:a16="http://schemas.microsoft.com/office/drawing/2014/main" id="{3F503CB8-7D5B-5D5F-0E80-7C5F0C5E31E5}"/>
              </a:ext>
            </a:extLst>
          </p:cNvPr>
          <p:cNvSpPr>
            <a:spLocks noGrp="1"/>
          </p:cNvSpPr>
          <p:nvPr>
            <p:ph type="dt" sz="half" idx="10"/>
          </p:nvPr>
        </p:nvSpPr>
        <p:spPr/>
        <p:txBody>
          <a:bodyPr/>
          <a:lstStyle/>
          <a:p>
            <a:fld id="{65011442-9EA8-43C1-A90A-E8091E9236D0}" type="datetime2">
              <a:rPr lang="en-US" smtClean="0"/>
              <a:t>Monday, December 4, 2023</a:t>
            </a:fld>
            <a:endParaRPr lang="en-US" dirty="0"/>
          </a:p>
        </p:txBody>
      </p:sp>
      <p:sp>
        <p:nvSpPr>
          <p:cNvPr id="5" name="Espace réservé du pied de page 4">
            <a:extLst>
              <a:ext uri="{FF2B5EF4-FFF2-40B4-BE49-F238E27FC236}">
                <a16:creationId xmlns:a16="http://schemas.microsoft.com/office/drawing/2014/main" id="{A3A2A93A-7380-0924-B4CD-B51DB212AF71}"/>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F5B28AB2-A161-3722-0DCD-EADE11814E27}"/>
              </a:ext>
            </a:extLst>
          </p:cNvPr>
          <p:cNvSpPr>
            <a:spLocks noGrp="1"/>
          </p:cNvSpPr>
          <p:nvPr>
            <p:ph type="sldNum" sz="quarter" idx="12"/>
          </p:nvPr>
        </p:nvSpPr>
        <p:spPr/>
        <p:txBody>
          <a:bodyPr/>
          <a:lstStyle/>
          <a:p>
            <a:fld id="{74F045D9-6A50-447E-9A04-3B3C9EFFC6F0}" type="slidenum">
              <a:rPr lang="en-US" smtClean="0"/>
              <a:pPr/>
              <a:t>3</a:t>
            </a:fld>
            <a:endParaRPr lang="en-US" dirty="0"/>
          </a:p>
        </p:txBody>
      </p:sp>
    </p:spTree>
    <p:extLst>
      <p:ext uri="{BB962C8B-B14F-4D97-AF65-F5344CB8AC3E}">
        <p14:creationId xmlns:p14="http://schemas.microsoft.com/office/powerpoint/2010/main" val="2833143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6D8655B9-C43C-EBF9-A665-3D2C3456873E}"/>
              </a:ext>
            </a:extLst>
          </p:cNvPr>
          <p:cNvSpPr>
            <a:spLocks noGrp="1"/>
          </p:cNvSpPr>
          <p:nvPr>
            <p:ph idx="1"/>
          </p:nvPr>
        </p:nvSpPr>
        <p:spPr>
          <a:xfrm>
            <a:off x="515188" y="456765"/>
            <a:ext cx="11044208" cy="5055514"/>
          </a:xfrm>
        </p:spPr>
        <p:txBody>
          <a:bodyPr>
            <a:normAutofit fontScale="77500" lnSpcReduction="20000"/>
          </a:bodyPr>
          <a:lstStyle/>
          <a:p>
            <a:r>
              <a:rPr lang="en-US" dirty="0"/>
              <a:t>Slide 10:</a:t>
            </a:r>
          </a:p>
          <a:p>
            <a:pPr lvl="1"/>
            <a:r>
              <a:rPr lang="en-US" dirty="0"/>
              <a:t>Wet Grip buffed (compared with SRTT worn): is it C1 or C2 SRTT worn? If C2 SRTT worn, what buffing profile used? </a:t>
            </a:r>
          </a:p>
          <a:p>
            <a:pPr marL="0" indent="0">
              <a:buNone/>
            </a:pPr>
            <a:endParaRPr lang="fr-BE" dirty="0"/>
          </a:p>
          <a:p>
            <a:r>
              <a:rPr lang="fr-BE" dirty="0"/>
              <a:t>Slides 11 and 14: </a:t>
            </a:r>
          </a:p>
          <a:p>
            <a:pPr lvl="1"/>
            <a:r>
              <a:rPr lang="en-US" dirty="0"/>
              <a:t> comparison between WGI (IDIADA) and BFC (IWG WGWT) is not correct as not the same parameter. (The IWG WGWT comparison should be extracted from GRBP-75-26rev1) </a:t>
            </a:r>
          </a:p>
          <a:p>
            <a:pPr marL="457200" lvl="1" indent="0">
              <a:buNone/>
            </a:pPr>
            <a:endParaRPr lang="en-US" dirty="0"/>
          </a:p>
          <a:p>
            <a:pPr lvl="1"/>
            <a:r>
              <a:rPr lang="en-US" dirty="0"/>
              <a:t>the performance drop </a:t>
            </a:r>
          </a:p>
          <a:p>
            <a:pPr marL="457200" lvl="1" indent="0">
              <a:buNone/>
            </a:pPr>
            <a:r>
              <a:rPr lang="en-US" dirty="0"/>
              <a:t>cannot be deduced from </a:t>
            </a:r>
          </a:p>
          <a:p>
            <a:pPr marL="457200" lvl="1" indent="0">
              <a:buNone/>
            </a:pPr>
            <a:r>
              <a:rPr lang="en-US" dirty="0"/>
              <a:t>new WGI.</a:t>
            </a:r>
          </a:p>
          <a:p>
            <a:pPr lvl="1"/>
            <a:endParaRPr lang="en-US" dirty="0"/>
          </a:p>
          <a:p>
            <a:pPr lvl="1"/>
            <a:endParaRPr lang="en-US" dirty="0"/>
          </a:p>
          <a:p>
            <a:r>
              <a:rPr lang="en-US" dirty="0"/>
              <a:t>Slide 12:</a:t>
            </a:r>
          </a:p>
          <a:p>
            <a:pPr lvl="1"/>
            <a:r>
              <a:rPr lang="en-US" dirty="0" err="1"/>
              <a:t>Tyre</a:t>
            </a:r>
            <a:r>
              <a:rPr lang="en-US" dirty="0"/>
              <a:t> 6: no performance loss?</a:t>
            </a:r>
          </a:p>
          <a:p>
            <a:r>
              <a:rPr lang="en-US" dirty="0"/>
              <a:t>Slide 13</a:t>
            </a:r>
          </a:p>
          <a:p>
            <a:pPr lvl="1"/>
            <a:r>
              <a:rPr lang="en-US" dirty="0"/>
              <a:t>0,54 WGI is only for C3 Traction and 3PMSF </a:t>
            </a:r>
            <a:r>
              <a:rPr lang="en-US" dirty="0" err="1"/>
              <a:t>tyres</a:t>
            </a:r>
            <a:r>
              <a:rPr lang="en-US" dirty="0"/>
              <a:t>. For Normal C3 </a:t>
            </a:r>
            <a:r>
              <a:rPr lang="en-US" dirty="0" err="1"/>
              <a:t>tyre</a:t>
            </a:r>
            <a:r>
              <a:rPr lang="en-US" dirty="0"/>
              <a:t> it should be 0,66.</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endParaRPr lang="en-US" i="1" dirty="0"/>
          </a:p>
          <a:p>
            <a:pPr lvl="1"/>
            <a:endParaRPr lang="fr-BE" i="1" dirty="0"/>
          </a:p>
          <a:p>
            <a:pPr lvl="1"/>
            <a:endParaRPr lang="fr-BE" dirty="0"/>
          </a:p>
          <a:p>
            <a:endParaRPr lang="fr-BE" dirty="0"/>
          </a:p>
        </p:txBody>
      </p:sp>
      <p:sp>
        <p:nvSpPr>
          <p:cNvPr id="4" name="Espace réservé de la date 3">
            <a:extLst>
              <a:ext uri="{FF2B5EF4-FFF2-40B4-BE49-F238E27FC236}">
                <a16:creationId xmlns:a16="http://schemas.microsoft.com/office/drawing/2014/main" id="{3F503CB8-7D5B-5D5F-0E80-7C5F0C5E31E5}"/>
              </a:ext>
            </a:extLst>
          </p:cNvPr>
          <p:cNvSpPr>
            <a:spLocks noGrp="1"/>
          </p:cNvSpPr>
          <p:nvPr>
            <p:ph type="dt" sz="half" idx="10"/>
          </p:nvPr>
        </p:nvSpPr>
        <p:spPr/>
        <p:txBody>
          <a:bodyPr/>
          <a:lstStyle/>
          <a:p>
            <a:fld id="{65011442-9EA8-43C1-A90A-E8091E9236D0}" type="datetime2">
              <a:rPr lang="en-US" smtClean="0"/>
              <a:t>Monday, December 4, 2023</a:t>
            </a:fld>
            <a:endParaRPr lang="en-US" dirty="0"/>
          </a:p>
        </p:txBody>
      </p:sp>
      <p:sp>
        <p:nvSpPr>
          <p:cNvPr id="5" name="Espace réservé du pied de page 4">
            <a:extLst>
              <a:ext uri="{FF2B5EF4-FFF2-40B4-BE49-F238E27FC236}">
                <a16:creationId xmlns:a16="http://schemas.microsoft.com/office/drawing/2014/main" id="{A3A2A93A-7380-0924-B4CD-B51DB212AF71}"/>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F5B28AB2-A161-3722-0DCD-EADE11814E27}"/>
              </a:ext>
            </a:extLst>
          </p:cNvPr>
          <p:cNvSpPr>
            <a:spLocks noGrp="1"/>
          </p:cNvSpPr>
          <p:nvPr>
            <p:ph type="sldNum" sz="quarter" idx="12"/>
          </p:nvPr>
        </p:nvSpPr>
        <p:spPr/>
        <p:txBody>
          <a:bodyPr/>
          <a:lstStyle/>
          <a:p>
            <a:fld id="{74F045D9-6A50-447E-9A04-3B3C9EFFC6F0}" type="slidenum">
              <a:rPr lang="en-US" smtClean="0"/>
              <a:pPr/>
              <a:t>4</a:t>
            </a:fld>
            <a:endParaRPr lang="en-US" dirty="0"/>
          </a:p>
        </p:txBody>
      </p:sp>
      <p:pic>
        <p:nvPicPr>
          <p:cNvPr id="3" name="Image 2">
            <a:extLst>
              <a:ext uri="{FF2B5EF4-FFF2-40B4-BE49-F238E27FC236}">
                <a16:creationId xmlns:a16="http://schemas.microsoft.com/office/drawing/2014/main" id="{A19942A1-3D34-4D28-AA10-10BB565397B6}"/>
              </a:ext>
            </a:extLst>
          </p:cNvPr>
          <p:cNvPicPr>
            <a:picLocks noChangeAspect="1"/>
          </p:cNvPicPr>
          <p:nvPr/>
        </p:nvPicPr>
        <p:blipFill>
          <a:blip r:embed="rId2"/>
          <a:stretch>
            <a:fillRect/>
          </a:stretch>
        </p:blipFill>
        <p:spPr>
          <a:xfrm>
            <a:off x="5841999" y="2451742"/>
            <a:ext cx="3943355" cy="2427020"/>
          </a:xfrm>
          <a:prstGeom prst="rect">
            <a:avLst/>
          </a:prstGeom>
        </p:spPr>
      </p:pic>
    </p:spTree>
    <p:extLst>
      <p:ext uri="{BB962C8B-B14F-4D97-AF65-F5344CB8AC3E}">
        <p14:creationId xmlns:p14="http://schemas.microsoft.com/office/powerpoint/2010/main" val="9413642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6D8655B9-C43C-EBF9-A665-3D2C3456873E}"/>
              </a:ext>
            </a:extLst>
          </p:cNvPr>
          <p:cNvSpPr>
            <a:spLocks noGrp="1"/>
          </p:cNvSpPr>
          <p:nvPr>
            <p:ph idx="1"/>
          </p:nvPr>
        </p:nvSpPr>
        <p:spPr>
          <a:xfrm>
            <a:off x="515188" y="456765"/>
            <a:ext cx="11044208" cy="5777412"/>
          </a:xfrm>
        </p:spPr>
        <p:txBody>
          <a:bodyPr>
            <a:normAutofit/>
          </a:bodyPr>
          <a:lstStyle/>
          <a:p>
            <a:r>
              <a:rPr lang="fr-BE" dirty="0"/>
              <a:t>Slide 16: </a:t>
            </a:r>
          </a:p>
          <a:p>
            <a:pPr lvl="1"/>
            <a:r>
              <a:rPr lang="en-US" dirty="0"/>
              <a:t> Conclusion on C1 </a:t>
            </a:r>
            <a:r>
              <a:rPr lang="en-US" dirty="0" err="1"/>
              <a:t>tyre</a:t>
            </a:r>
            <a:r>
              <a:rPr lang="en-US" dirty="0"/>
              <a:t>: </a:t>
            </a:r>
            <a:r>
              <a:rPr lang="en-US" i="1" dirty="0">
                <a:solidFill>
                  <a:srgbClr val="0070C0"/>
                </a:solidFill>
              </a:rPr>
              <a:t>The average performance drop is ≈ 22% in both EC-</a:t>
            </a:r>
            <a:r>
              <a:rPr lang="en-US" i="1" dirty="0" err="1">
                <a:solidFill>
                  <a:srgbClr val="0070C0"/>
                </a:solidFill>
              </a:rPr>
              <a:t>Idiada</a:t>
            </a:r>
            <a:r>
              <a:rPr lang="en-US" i="1" dirty="0">
                <a:solidFill>
                  <a:srgbClr val="0070C0"/>
                </a:solidFill>
              </a:rPr>
              <a:t> and JRC study. Much lower level than the results used to draft the Regulatory limits (≈ 34% in GRBP-73-22) </a:t>
            </a:r>
            <a:r>
              <a:rPr lang="en-US" dirty="0"/>
              <a:t>is misleading. The IWG WGWT always considered the measured performance drop of SRTT 16”  </a:t>
            </a:r>
            <a:r>
              <a:rPr lang="en-US" dirty="0">
                <a:sym typeface="Wingdings" panose="05000000000000000000" pitchFamily="2" charset="2"/>
              </a:rPr>
              <a:t> 20% as the basis for the regulatory limits. This is confirmed by the IDIADA and JRC study.</a:t>
            </a:r>
          </a:p>
          <a:p>
            <a:pPr lvl="1"/>
            <a:endParaRPr lang="en-US" dirty="0">
              <a:sym typeface="Wingdings" panose="05000000000000000000" pitchFamily="2" charset="2"/>
            </a:endParaRPr>
          </a:p>
          <a:p>
            <a:pPr lvl="1"/>
            <a:r>
              <a:rPr lang="en-US" dirty="0">
                <a:sym typeface="Wingdings" panose="05000000000000000000" pitchFamily="2" charset="2"/>
              </a:rPr>
              <a:t>Conclusions on C2 and C3: </a:t>
            </a:r>
            <a:r>
              <a:rPr lang="en-US" i="1" dirty="0">
                <a:solidFill>
                  <a:srgbClr val="0070C0"/>
                </a:solidFill>
                <a:sym typeface="Wingdings" panose="05000000000000000000" pitchFamily="2" charset="2"/>
              </a:rPr>
              <a:t>All the candidate </a:t>
            </a:r>
            <a:r>
              <a:rPr lang="en-US" i="1" dirty="0" err="1">
                <a:solidFill>
                  <a:srgbClr val="0070C0"/>
                </a:solidFill>
                <a:sym typeface="Wingdings" panose="05000000000000000000" pitchFamily="2" charset="2"/>
              </a:rPr>
              <a:t>tyres</a:t>
            </a:r>
            <a:r>
              <a:rPr lang="en-US" i="1" dirty="0">
                <a:solidFill>
                  <a:srgbClr val="0070C0"/>
                </a:solidFill>
                <a:sym typeface="Wingdings" panose="05000000000000000000" pitchFamily="2" charset="2"/>
              </a:rPr>
              <a:t> tested (8/8 per </a:t>
            </a:r>
            <a:r>
              <a:rPr lang="en-US" i="1" dirty="0" err="1">
                <a:solidFill>
                  <a:srgbClr val="0070C0"/>
                </a:solidFill>
                <a:sym typeface="Wingdings" panose="05000000000000000000" pitchFamily="2" charset="2"/>
              </a:rPr>
              <a:t>tyre</a:t>
            </a:r>
            <a:r>
              <a:rPr lang="en-US" i="1" dirty="0">
                <a:solidFill>
                  <a:srgbClr val="0070C0"/>
                </a:solidFill>
                <a:sym typeface="Wingdings" panose="05000000000000000000" pitchFamily="2" charset="2"/>
              </a:rPr>
              <a:t> class) met the worn state regulatory limits with an </a:t>
            </a:r>
            <a:r>
              <a:rPr lang="en-US" i="1" u="sng" dirty="0">
                <a:solidFill>
                  <a:srgbClr val="0070C0"/>
                </a:solidFill>
                <a:sym typeface="Wingdings" panose="05000000000000000000" pitchFamily="2" charset="2"/>
              </a:rPr>
              <a:t>high margin</a:t>
            </a:r>
            <a:r>
              <a:rPr lang="en-US" i="1" dirty="0">
                <a:solidFill>
                  <a:srgbClr val="0070C0"/>
                </a:solidFill>
                <a:sym typeface="Wingdings" panose="05000000000000000000" pitchFamily="2" charset="2"/>
              </a:rPr>
              <a:t>. </a:t>
            </a:r>
            <a:r>
              <a:rPr lang="en-US" dirty="0">
                <a:sym typeface="Wingdings" panose="05000000000000000000" pitchFamily="2" charset="2"/>
              </a:rPr>
              <a:t>Difficult to draft conclusions based on a small dataset.</a:t>
            </a:r>
            <a:endParaRPr lang="en-US" i="1" dirty="0">
              <a:solidFill>
                <a:srgbClr val="0070C0"/>
              </a:solidFill>
              <a:sym typeface="Wingdings" panose="05000000000000000000" pitchFamily="2" charset="2"/>
            </a:endParaRPr>
          </a:p>
          <a:p>
            <a:pPr lvl="1"/>
            <a:endParaRPr lang="en-US" i="1" dirty="0">
              <a:solidFill>
                <a:srgbClr val="0070C0"/>
              </a:solidFill>
              <a:sym typeface="Wingdings" panose="05000000000000000000" pitchFamily="2" charset="2"/>
            </a:endParaRPr>
          </a:p>
          <a:p>
            <a:pPr lvl="1"/>
            <a:r>
              <a:rPr lang="en-US" dirty="0">
                <a:sym typeface="Wingdings" panose="05000000000000000000" pitchFamily="2" charset="2"/>
              </a:rPr>
              <a:t>Conclusions on C2 and C3: </a:t>
            </a:r>
            <a:r>
              <a:rPr lang="en-US" i="1" dirty="0">
                <a:solidFill>
                  <a:srgbClr val="0070C0"/>
                </a:solidFill>
                <a:sym typeface="Wingdings" panose="05000000000000000000" pitchFamily="2" charset="2"/>
              </a:rPr>
              <a:t>Results show an high variability in the performance drop and poor correlation between new and worn WGI, thus it was not possible to deduce worn WGI from new WGI by applying a correlation factor. </a:t>
            </a:r>
            <a:r>
              <a:rPr lang="en-US" dirty="0">
                <a:sym typeface="Wingdings" panose="05000000000000000000" pitchFamily="2" charset="2"/>
              </a:rPr>
              <a:t>The IWG WGWT test results for C2 and C3 are statistically more representative as obtained from different tracks (more than 2) and have a higher number of data points.</a:t>
            </a:r>
          </a:p>
          <a:p>
            <a:pPr marL="0" indent="0">
              <a:buNone/>
            </a:pPr>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endParaRPr lang="en-US" i="1" dirty="0"/>
          </a:p>
          <a:p>
            <a:pPr lvl="1"/>
            <a:endParaRPr lang="fr-BE" i="1" dirty="0"/>
          </a:p>
          <a:p>
            <a:pPr lvl="1"/>
            <a:endParaRPr lang="fr-BE" dirty="0"/>
          </a:p>
          <a:p>
            <a:endParaRPr lang="fr-BE" dirty="0"/>
          </a:p>
        </p:txBody>
      </p:sp>
      <p:sp>
        <p:nvSpPr>
          <p:cNvPr id="4" name="Espace réservé de la date 3">
            <a:extLst>
              <a:ext uri="{FF2B5EF4-FFF2-40B4-BE49-F238E27FC236}">
                <a16:creationId xmlns:a16="http://schemas.microsoft.com/office/drawing/2014/main" id="{3F503CB8-7D5B-5D5F-0E80-7C5F0C5E31E5}"/>
              </a:ext>
            </a:extLst>
          </p:cNvPr>
          <p:cNvSpPr>
            <a:spLocks noGrp="1"/>
          </p:cNvSpPr>
          <p:nvPr>
            <p:ph type="dt" sz="half" idx="10"/>
          </p:nvPr>
        </p:nvSpPr>
        <p:spPr/>
        <p:txBody>
          <a:bodyPr/>
          <a:lstStyle/>
          <a:p>
            <a:fld id="{65011442-9EA8-43C1-A90A-E8091E9236D0}" type="datetime2">
              <a:rPr lang="en-US" smtClean="0"/>
              <a:t>Monday, December 4, 2023</a:t>
            </a:fld>
            <a:endParaRPr lang="en-US" dirty="0"/>
          </a:p>
        </p:txBody>
      </p:sp>
      <p:sp>
        <p:nvSpPr>
          <p:cNvPr id="5" name="Espace réservé du pied de page 4">
            <a:extLst>
              <a:ext uri="{FF2B5EF4-FFF2-40B4-BE49-F238E27FC236}">
                <a16:creationId xmlns:a16="http://schemas.microsoft.com/office/drawing/2014/main" id="{A3A2A93A-7380-0924-B4CD-B51DB212AF71}"/>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F5B28AB2-A161-3722-0DCD-EADE11814E27}"/>
              </a:ext>
            </a:extLst>
          </p:cNvPr>
          <p:cNvSpPr>
            <a:spLocks noGrp="1"/>
          </p:cNvSpPr>
          <p:nvPr>
            <p:ph type="sldNum" sz="quarter" idx="12"/>
          </p:nvPr>
        </p:nvSpPr>
        <p:spPr/>
        <p:txBody>
          <a:bodyPr/>
          <a:lstStyle/>
          <a:p>
            <a:fld id="{74F045D9-6A50-447E-9A04-3B3C9EFFC6F0}" type="slidenum">
              <a:rPr lang="en-US" smtClean="0"/>
              <a:pPr/>
              <a:t>5</a:t>
            </a:fld>
            <a:endParaRPr lang="en-US" dirty="0"/>
          </a:p>
        </p:txBody>
      </p:sp>
    </p:spTree>
    <p:extLst>
      <p:ext uri="{BB962C8B-B14F-4D97-AF65-F5344CB8AC3E}">
        <p14:creationId xmlns:p14="http://schemas.microsoft.com/office/powerpoint/2010/main" val="6879971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163F-548B-42DC-A8CE-5A9F28E6D864}"/>
              </a:ext>
            </a:extLst>
          </p:cNvPr>
          <p:cNvSpPr>
            <a:spLocks noGrp="1"/>
          </p:cNvSpPr>
          <p:nvPr>
            <p:ph type="title"/>
          </p:nvPr>
        </p:nvSpPr>
        <p:spPr/>
        <p:txBody>
          <a:bodyPr/>
          <a:lstStyle/>
          <a:p>
            <a:pPr algn="ctr"/>
            <a:r>
              <a:rPr lang="en-US" dirty="0"/>
              <a:t>Thank you</a:t>
            </a:r>
          </a:p>
        </p:txBody>
      </p:sp>
      <p:sp>
        <p:nvSpPr>
          <p:cNvPr id="3" name="Date Placeholder 2">
            <a:extLst>
              <a:ext uri="{FF2B5EF4-FFF2-40B4-BE49-F238E27FC236}">
                <a16:creationId xmlns:a16="http://schemas.microsoft.com/office/drawing/2014/main" id="{B17D15E6-7E32-4891-AE59-B5AA6A1CC166}"/>
              </a:ext>
            </a:extLst>
          </p:cNvPr>
          <p:cNvSpPr>
            <a:spLocks noGrp="1"/>
          </p:cNvSpPr>
          <p:nvPr>
            <p:ph type="dt" sz="half" idx="10"/>
          </p:nvPr>
        </p:nvSpPr>
        <p:spPr/>
        <p:txBody>
          <a:bodyPr/>
          <a:lstStyle/>
          <a:p>
            <a:fld id="{65011442-9EA8-43C1-A90A-E8091E9236D0}" type="datetime2">
              <a:rPr lang="en-US" smtClean="0"/>
              <a:t>Monday, December 4, 2023</a:t>
            </a:fld>
            <a:endParaRPr lang="en-US" dirty="0"/>
          </a:p>
        </p:txBody>
      </p:sp>
      <p:sp>
        <p:nvSpPr>
          <p:cNvPr id="4" name="Footer Placeholder 3">
            <a:extLst>
              <a:ext uri="{FF2B5EF4-FFF2-40B4-BE49-F238E27FC236}">
                <a16:creationId xmlns:a16="http://schemas.microsoft.com/office/drawing/2014/main" id="{DFD22C9E-D264-4A72-8DBF-239414ACFC4A}"/>
              </a:ext>
            </a:extLst>
          </p:cNvPr>
          <p:cNvSpPr>
            <a:spLocks noGrp="1"/>
          </p:cNvSpPr>
          <p:nvPr>
            <p:ph type="ftr" sz="quarter" idx="11"/>
          </p:nvPr>
        </p:nvSpPr>
        <p:spPr/>
        <p:txBody>
          <a:bodyPr/>
          <a:lstStyle/>
          <a:p>
            <a:r>
              <a:rPr lang="en-001" dirty="0"/>
              <a:t>European Tyre &amp; Rim Technical Organisation</a:t>
            </a:r>
          </a:p>
        </p:txBody>
      </p:sp>
      <p:sp>
        <p:nvSpPr>
          <p:cNvPr id="5" name="Slide Number Placeholder 4">
            <a:extLst>
              <a:ext uri="{FF2B5EF4-FFF2-40B4-BE49-F238E27FC236}">
                <a16:creationId xmlns:a16="http://schemas.microsoft.com/office/drawing/2014/main" id="{EE72B258-391A-4D16-AEDA-38646B1EF9E6}"/>
              </a:ext>
            </a:extLst>
          </p:cNvPr>
          <p:cNvSpPr>
            <a:spLocks noGrp="1"/>
          </p:cNvSpPr>
          <p:nvPr>
            <p:ph type="sldNum" sz="quarter" idx="12"/>
          </p:nvPr>
        </p:nvSpPr>
        <p:spPr/>
        <p:txBody>
          <a:bodyPr/>
          <a:lstStyle/>
          <a:p>
            <a:fld id="{74F045D9-6A50-447E-9A04-3B3C9EFFC6F0}" type="slidenum">
              <a:rPr lang="en-US" smtClean="0"/>
              <a:pPr/>
              <a:t>6</a:t>
            </a:fld>
            <a:endParaRPr lang="en-US" dirty="0"/>
          </a:p>
        </p:txBody>
      </p:sp>
    </p:spTree>
    <p:extLst>
      <p:ext uri="{BB962C8B-B14F-4D97-AF65-F5344CB8AC3E}">
        <p14:creationId xmlns:p14="http://schemas.microsoft.com/office/powerpoint/2010/main" val="23326728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74</TotalTime>
  <Words>695</Words>
  <Application>Microsoft Office PowerPoint</Application>
  <PresentationFormat>Grand écran</PresentationFormat>
  <Paragraphs>85</Paragraphs>
  <Slides>6</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6</vt:i4>
      </vt:variant>
    </vt:vector>
  </HeadingPairs>
  <TitlesOfParts>
    <vt:vector size="10" baseType="lpstr">
      <vt:lpstr>Arial</vt:lpstr>
      <vt:lpstr>Calibri</vt:lpstr>
      <vt:lpstr>Calibri Light</vt:lpstr>
      <vt:lpstr>Office Theme</vt:lpstr>
      <vt:lpstr>ETRTO comments on WT-53-2</vt:lpstr>
      <vt:lpstr>ETRTO comments on EC study on C1, C2 and C3 Wet grip on worn tyre study</vt:lpstr>
      <vt:lpstr>Présentation PowerPoint</vt:lpstr>
      <vt:lpstr>Présentation PowerPoint</vt:lpstr>
      <vt:lpstr>Présentation PowerPoint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to EXEC</dc:title>
  <dc:creator>Josep Guinjoan</dc:creator>
  <cp:lastModifiedBy>Nicolas De Mahieu</cp:lastModifiedBy>
  <cp:revision>18</cp:revision>
  <dcterms:created xsi:type="dcterms:W3CDTF">2021-11-17T09:31:58Z</dcterms:created>
  <dcterms:modified xsi:type="dcterms:W3CDTF">2023-12-04T17:18:30Z</dcterms:modified>
</cp:coreProperties>
</file>