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842" r:id="rId3"/>
    <p:sldId id="843" r:id="rId4"/>
    <p:sldId id="846" r:id="rId5"/>
    <p:sldId id="844" r:id="rId6"/>
    <p:sldId id="841" r:id="rId7"/>
    <p:sldId id="845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2E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05E3DD-DE1D-44F6-BBBB-C92741C3FB51}" v="2" dt="2024-03-06T17:00:27.2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564063"/>
            <a:ext cx="8477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125486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70912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8540195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540195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suburai@jasic.org" TargetMode="External"/><Relationship Id="rId2" Type="http://schemas.openxmlformats.org/officeDocument/2006/relationships/hyperlink" Target="mailto:ishida@jasic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jreast.co.jp/multi/en/" TargetMode="External"/><Relationship Id="rId4" Type="http://schemas.openxmlformats.org/officeDocument/2006/relationships/hyperlink" Target="https://www.tokyometro.jp/lang_en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maps.app.goo.gl/9qom8792EuzqTB1S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kyodome-hotels.co.jp/e/" TargetMode="External"/><Relationship Id="rId7" Type="http://schemas.openxmlformats.org/officeDocument/2006/relationships/hyperlink" Target="https://bwhotels.jp/tokyo-akasaka_en/english_ak" TargetMode="External"/><Relationship Id="rId2" Type="http://schemas.openxmlformats.org/officeDocument/2006/relationships/hyperlink" Target="https://edmont-tokyo.hotel-metropolita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otelmonterey.co.jp/en/hanzomon/" TargetMode="External"/><Relationship Id="rId5" Type="http://schemas.openxmlformats.org/officeDocument/2006/relationships/hyperlink" Target="https://www.ghi.gr.jp/en/index.html" TargetMode="External"/><Relationship Id="rId4" Type="http://schemas.openxmlformats.org/officeDocument/2006/relationships/hyperlink" Target="https://www.tokyustay.co.jp/e/hotel/SU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mofa.go.jp/j_info/visit/visa/short/novisa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/>
              <a:t>Housekeeping </a:t>
            </a:r>
            <a:r>
              <a:rPr lang="en-US" altLang="ja-JP" sz="4000" dirty="0"/>
              <a:t>information for </a:t>
            </a:r>
            <a:br>
              <a:rPr lang="en-US" altLang="ja-JP" sz="4000" dirty="0"/>
            </a:br>
            <a:r>
              <a:rPr lang="en-US" altLang="ja-JP" sz="4000" dirty="0"/>
              <a:t>25</a:t>
            </a:r>
            <a:r>
              <a:rPr lang="en-US" altLang="ja-JP" sz="4000" baseline="30000" dirty="0"/>
              <a:t>th</a:t>
            </a:r>
            <a:r>
              <a:rPr lang="en-US" altLang="ja-JP" sz="4000" dirty="0"/>
              <a:t> EDR-DSSAD IWG in Tokyo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A30D1B-F734-19B1-FC2E-7CE7745EC0BE}"/>
              </a:ext>
            </a:extLst>
          </p:cNvPr>
          <p:cNvSpPr txBox="1"/>
          <p:nvPr/>
        </p:nvSpPr>
        <p:spPr>
          <a:xfrm>
            <a:off x="1613755" y="10083"/>
            <a:ext cx="5644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EDR-DSSAD IG Tokyo Meeting</a:t>
            </a:r>
            <a:endParaRPr lang="en-US" altLang="ja-JP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01399B-1A96-7853-5CFB-9F3D571462D6}"/>
              </a:ext>
            </a:extLst>
          </p:cNvPr>
          <p:cNvSpPr txBox="1"/>
          <p:nvPr/>
        </p:nvSpPr>
        <p:spPr bwMode="auto">
          <a:xfrm>
            <a:off x="172474" y="781961"/>
            <a:ext cx="865574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Date: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9-11 of April, 2024</a:t>
            </a:r>
          </a:p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Time: </a:t>
            </a:r>
            <a:r>
              <a:rPr lang="en-US" altLang="ja-JP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9:30-17:00</a:t>
            </a:r>
            <a:r>
              <a:rPr lang="en-US" altLang="ja-JP" sz="2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(Recommend Lunch Time 12:00-13:30)</a:t>
            </a:r>
          </a:p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l">
              <a:spcBef>
                <a:spcPct val="0"/>
              </a:spcBef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(50 and 80mins. by train from Haneda and Narita Airports)</a:t>
            </a: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827B7639-BCFF-5DC4-54CF-225B0C7CB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85315"/>
              </p:ext>
            </p:extLst>
          </p:nvPr>
        </p:nvGraphicFramePr>
        <p:xfrm>
          <a:off x="213599" y="2396664"/>
          <a:ext cx="8752525" cy="196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2279">
                  <a:extLst>
                    <a:ext uri="{9D8B030D-6E8A-4147-A177-3AD203B41FA5}">
                      <a16:colId xmlns:a16="http://schemas.microsoft.com/office/drawing/2014/main" val="3845993135"/>
                    </a:ext>
                  </a:extLst>
                </a:gridCol>
                <a:gridCol w="3059456">
                  <a:extLst>
                    <a:ext uri="{9D8B030D-6E8A-4147-A177-3AD203B41FA5}">
                      <a16:colId xmlns:a16="http://schemas.microsoft.com/office/drawing/2014/main" val="1171655498"/>
                    </a:ext>
                  </a:extLst>
                </a:gridCol>
                <a:gridCol w="3290790">
                  <a:extLst>
                    <a:ext uri="{9D8B030D-6E8A-4147-A177-3AD203B41FA5}">
                      <a16:colId xmlns:a16="http://schemas.microsoft.com/office/drawing/2014/main" val="2035217084"/>
                    </a:ext>
                  </a:extLst>
                </a:gridCol>
              </a:tblGrid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AM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PM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940932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09 </a:t>
                      </a:r>
                      <a:r>
                        <a:rPr kumimoji="1" lang="en-US" altLang="ja-JP" sz="2000" dirty="0"/>
                        <a:t>(Tue.)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5654894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10</a:t>
                      </a:r>
                      <a:r>
                        <a:rPr kumimoji="1" lang="en-US" altLang="ja-JP" sz="2000" dirty="0"/>
                        <a:t> (Wed.)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EDR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EDR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8388472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11</a:t>
                      </a:r>
                      <a:r>
                        <a:rPr kumimoji="1" lang="en-US" altLang="ja-JP" sz="2000" dirty="0"/>
                        <a:t> (Thu.)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329754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B3105F-06D9-FA7D-8A98-8D18E9D173E6}"/>
              </a:ext>
            </a:extLst>
          </p:cNvPr>
          <p:cNvSpPr txBox="1"/>
          <p:nvPr/>
        </p:nvSpPr>
        <p:spPr bwMode="auto">
          <a:xfrm>
            <a:off x="197828" y="4382299"/>
            <a:ext cx="87114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schedule is subject to change.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484958B-60B7-F012-3BC1-1F77297A457A}"/>
              </a:ext>
            </a:extLst>
          </p:cNvPr>
          <p:cNvSpPr txBox="1"/>
          <p:nvPr/>
        </p:nvSpPr>
        <p:spPr bwMode="auto">
          <a:xfrm>
            <a:off x="243507" y="5229200"/>
            <a:ext cx="8752527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contact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secretariat (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ishida@jasic.org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by the </a:t>
            </a:r>
            <a:r>
              <a:rPr lang="en-US" altLang="ja-JP" b="1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ja-JP" b="1" baseline="30000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</a:t>
            </a:r>
            <a:r>
              <a:rPr lang="en-US" altLang="ja-JP" b="1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February </a:t>
            </a: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plan to attend the meeting. This information is very helpful for JASIC to decide the size of meeting room.</a:t>
            </a:r>
          </a:p>
          <a:p>
            <a:pPr algn="l" eaLnBrk="1" hangingPunct="1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need support for VISA application or have any other queries, please contact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secretariat (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ishida@jasic.org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endParaRPr kumimoji="1" lang="ja-JP" altLang="en-US" dirty="0">
              <a:highlight>
                <a:srgbClr val="FFFF00"/>
              </a:highlight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3C3550-91E3-832E-48C5-1005ACA54CC0}"/>
              </a:ext>
            </a:extLst>
          </p:cNvPr>
          <p:cNvSpPr txBox="1"/>
          <p:nvPr/>
        </p:nvSpPr>
        <p:spPr bwMode="auto">
          <a:xfrm>
            <a:off x="144644" y="4738048"/>
            <a:ext cx="871140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Reception will be held on April 10 from 6:00 PM.</a:t>
            </a:r>
          </a:p>
        </p:txBody>
      </p:sp>
    </p:spTree>
    <p:extLst>
      <p:ext uri="{BB962C8B-B14F-4D97-AF65-F5344CB8AC3E}">
        <p14:creationId xmlns:p14="http://schemas.microsoft.com/office/powerpoint/2010/main" val="163685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3EF9F91-F2C7-8801-35B7-F0F99E7D0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816520"/>
            <a:ext cx="4704625" cy="406886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</a:t>
            </a:r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5F828A27-0333-8EB5-9ED1-239326C17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2" y="661477"/>
            <a:ext cx="8759087" cy="27084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Name of the venue: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endParaRPr lang="en-US" altLang="ja-JP" sz="24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</a:t>
            </a:r>
            <a:r>
              <a:rPr lang="en-US" altLang="ja-JP" sz="1400" dirty="0"/>
              <a:t> </a:t>
            </a:r>
            <a:r>
              <a:rPr lang="en-US" altLang="ja-JP" sz="1600" dirty="0"/>
              <a:t>Sumitomo Fudosan </a:t>
            </a:r>
            <a:r>
              <a:rPr lang="en-US" altLang="ja-JP" sz="1600" dirty="0" err="1"/>
              <a:t>Iidabashi-Ekimae</a:t>
            </a:r>
            <a:r>
              <a:rPr lang="en-US" altLang="ja-JP" sz="1600" dirty="0"/>
              <a:t> Bldg. 1-2F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dirty="0"/>
              <a:t>3-8-5, </a:t>
            </a:r>
            <a:r>
              <a:rPr lang="en-US" altLang="ja-JP" sz="1600" dirty="0" err="1"/>
              <a:t>Iidabashi</a:t>
            </a:r>
            <a:r>
              <a:rPr lang="en-US" altLang="ja-JP" sz="1600" dirty="0"/>
              <a:t>, Chiyoda-</a:t>
            </a:r>
            <a:r>
              <a:rPr lang="en-US" altLang="ja-JP" sz="1600" dirty="0" err="1"/>
              <a:t>ku</a:t>
            </a:r>
            <a:r>
              <a:rPr lang="en-US" altLang="ja-JP" sz="1600" dirty="0"/>
              <a:t>, Tokyo 102-0072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/>
              <a:t>(</a:t>
            </a:r>
            <a:r>
              <a:rPr lang="ja-JP" altLang="en-US" sz="1100" dirty="0"/>
              <a:t>〒</a:t>
            </a:r>
            <a:r>
              <a:rPr lang="en-US" altLang="ja-JP" sz="1100" dirty="0"/>
              <a:t>102-0072 </a:t>
            </a:r>
            <a:r>
              <a:rPr lang="ja-JP" altLang="en-US" sz="1100" dirty="0"/>
              <a:t>東京都千代田区飯田橋</a:t>
            </a:r>
            <a:r>
              <a:rPr lang="en-US" altLang="ja-JP" sz="1100" dirty="0"/>
              <a:t>3-8-5</a:t>
            </a:r>
            <a:r>
              <a:rPr lang="ja-JP" altLang="en-US" sz="1100" dirty="0"/>
              <a:t>　住友不動産飯田橋駅前ビル</a:t>
            </a:r>
            <a:r>
              <a:rPr lang="en-US" altLang="ja-JP" sz="1100" dirty="0"/>
              <a:t>1</a:t>
            </a:r>
            <a:r>
              <a:rPr lang="ja-JP" altLang="en-US" sz="1100" dirty="0"/>
              <a:t>・</a:t>
            </a:r>
            <a:r>
              <a:rPr lang="en-US" altLang="ja-JP" sz="1100" dirty="0"/>
              <a:t>2F</a:t>
            </a:r>
            <a:r>
              <a:rPr lang="en-US" altLang="ja-JP" sz="1200" dirty="0"/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TEL:</a:t>
            </a:r>
            <a:r>
              <a:rPr lang="en-US" altLang="ja-JP" sz="1400" dirty="0"/>
              <a:t> 03-3263-7274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300" dirty="0"/>
              <a:t>is 2-5 minutes walk from </a:t>
            </a:r>
            <a:r>
              <a:rPr lang="en-US" altLang="ja-JP" sz="1300" dirty="0" err="1"/>
              <a:t>Iidabashi</a:t>
            </a:r>
            <a:r>
              <a:rPr lang="en-US" altLang="ja-JP" sz="1300" dirty="0"/>
              <a:t> stations of JR and subways.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/>
              <a:t>You can use JR, Tokyo Metro </a:t>
            </a:r>
            <a:r>
              <a:rPr lang="en-US" altLang="ja-JP" sz="1300" dirty="0" err="1"/>
              <a:t>Nanboku</a:t>
            </a:r>
            <a:r>
              <a:rPr lang="en-US" altLang="ja-JP" sz="1300" dirty="0"/>
              <a:t>, Tokyo Metro </a:t>
            </a:r>
            <a:r>
              <a:rPr lang="en-US" altLang="ja-JP" sz="1300" dirty="0" err="1"/>
              <a:t>Tozai</a:t>
            </a:r>
            <a:r>
              <a:rPr lang="en-US" altLang="ja-JP" sz="1300" dirty="0"/>
              <a:t> and Tokyo Metro </a:t>
            </a:r>
            <a:r>
              <a:rPr lang="en-US" altLang="ja-JP" sz="1300" dirty="0" err="1"/>
              <a:t>Yurakucho</a:t>
            </a:r>
            <a:r>
              <a:rPr lang="en-US" altLang="ja-JP" sz="1300" dirty="0"/>
              <a:t> Lines to get to </a:t>
            </a:r>
            <a:r>
              <a:rPr lang="en-US" altLang="ja-JP" sz="1300" dirty="0" err="1"/>
              <a:t>Iidabashi</a:t>
            </a:r>
            <a:r>
              <a:rPr lang="en-US" altLang="ja-JP" sz="1300" dirty="0"/>
              <a:t> stations.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5C1DB54-8859-0136-A104-D691CC7AC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748" y="3113390"/>
            <a:ext cx="3742732" cy="2475850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DE4AFEF5-7662-0F8E-45BA-692E115C6A7D}"/>
              </a:ext>
            </a:extLst>
          </p:cNvPr>
          <p:cNvSpPr/>
          <p:nvPr/>
        </p:nvSpPr>
        <p:spPr>
          <a:xfrm>
            <a:off x="6516216" y="3933056"/>
            <a:ext cx="792088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107BC3B-BCB9-5CCF-AED0-6F08675D83ED}"/>
              </a:ext>
            </a:extLst>
          </p:cNvPr>
          <p:cNvSpPr txBox="1"/>
          <p:nvPr/>
        </p:nvSpPr>
        <p:spPr>
          <a:xfrm>
            <a:off x="5149748" y="5733256"/>
            <a:ext cx="36793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hlinkClick r:id="rId4"/>
              </a:rPr>
              <a:t>https://www.tokyometro.jp/lang_en/index.html</a:t>
            </a:r>
            <a:endParaRPr kumimoji="1" lang="en-US" altLang="ja-JP" sz="1100" dirty="0"/>
          </a:p>
          <a:p>
            <a:r>
              <a:rPr kumimoji="1" lang="en-US" altLang="ja-JP" sz="1100" dirty="0">
                <a:hlinkClick r:id="rId5"/>
              </a:rPr>
              <a:t>https://www.jreast.co.jp/multi/en/</a:t>
            </a:r>
            <a:endParaRPr kumimoji="1" lang="ja-JP" altLang="en-US" sz="11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99BC8A-660D-132A-534C-78F0FF12FB88}"/>
              </a:ext>
            </a:extLst>
          </p:cNvPr>
          <p:cNvSpPr txBox="1"/>
          <p:nvPr/>
        </p:nvSpPr>
        <p:spPr>
          <a:xfrm>
            <a:off x="1835696" y="5611887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232784-B7BB-159F-96A4-701E25E45B9F}"/>
              </a:ext>
            </a:extLst>
          </p:cNvPr>
          <p:cNvSpPr txBox="1"/>
          <p:nvPr/>
        </p:nvSpPr>
        <p:spPr>
          <a:xfrm>
            <a:off x="5163174" y="6205315"/>
            <a:ext cx="358529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Note: There is also "</a:t>
            </a:r>
            <a:r>
              <a:rPr lang="en-GB" sz="1200" b="1" dirty="0" err="1">
                <a:solidFill>
                  <a:srgbClr val="FF0000"/>
                </a:solidFill>
              </a:rPr>
              <a:t>Bellesalle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err="1">
                <a:solidFill>
                  <a:srgbClr val="FF0000"/>
                </a:solidFill>
              </a:rPr>
              <a:t>Iidabashi</a:t>
            </a:r>
            <a:r>
              <a:rPr lang="en-GB" sz="1200" b="1" dirty="0">
                <a:solidFill>
                  <a:srgbClr val="FF0000"/>
                </a:solidFill>
              </a:rPr>
              <a:t> First</a:t>
            </a:r>
            <a:r>
              <a:rPr lang="en-GB" sz="1200" dirty="0">
                <a:solidFill>
                  <a:srgbClr val="FF0000"/>
                </a:solidFill>
              </a:rPr>
              <a:t>" nearby, so please be careful not to make a mistake.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303460-0139-2311-05F1-AAB2C687EBB6}"/>
              </a:ext>
            </a:extLst>
          </p:cNvPr>
          <p:cNvSpPr txBox="1"/>
          <p:nvPr/>
        </p:nvSpPr>
        <p:spPr>
          <a:xfrm>
            <a:off x="467545" y="4314582"/>
            <a:ext cx="17281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800" b="1" dirty="0"/>
              <a:t>(Toward the direction of </a:t>
            </a:r>
            <a:r>
              <a:rPr lang="en-GB" altLang="ja-JP" sz="800" dirty="0">
                <a:solidFill>
                  <a:srgbClr val="FF0000"/>
                </a:solidFill>
              </a:rPr>
              <a:t>"</a:t>
            </a:r>
            <a:r>
              <a:rPr lang="en-GB" altLang="ja-JP" sz="800" b="1" dirty="0" err="1">
                <a:solidFill>
                  <a:srgbClr val="FF0000"/>
                </a:solidFill>
              </a:rPr>
              <a:t>Bellesalle</a:t>
            </a:r>
            <a:r>
              <a:rPr lang="en-GB" altLang="ja-JP" sz="800" b="1" dirty="0">
                <a:solidFill>
                  <a:srgbClr val="FF0000"/>
                </a:solidFill>
              </a:rPr>
              <a:t> </a:t>
            </a:r>
            <a:r>
              <a:rPr lang="en-GB" altLang="ja-JP" sz="800" b="1" dirty="0" err="1">
                <a:solidFill>
                  <a:srgbClr val="FF0000"/>
                </a:solidFill>
              </a:rPr>
              <a:t>Iidabashi</a:t>
            </a:r>
            <a:r>
              <a:rPr lang="en-GB" altLang="ja-JP" sz="800" b="1" dirty="0">
                <a:solidFill>
                  <a:srgbClr val="FF0000"/>
                </a:solidFill>
              </a:rPr>
              <a:t> First</a:t>
            </a:r>
            <a:r>
              <a:rPr lang="en-GB" altLang="ja-JP" sz="800" dirty="0">
                <a:solidFill>
                  <a:srgbClr val="FF0000"/>
                </a:solidFill>
              </a:rPr>
              <a:t>" </a:t>
            </a:r>
            <a:r>
              <a:rPr lang="en-US" altLang="ja-JP" sz="800" b="1" dirty="0"/>
              <a:t>)</a:t>
            </a:r>
            <a:endParaRPr lang="ja-JP" altLang="en-US" sz="800" b="1" dirty="0"/>
          </a:p>
        </p:txBody>
      </p:sp>
      <p:pic>
        <p:nvPicPr>
          <p:cNvPr id="11" name="Picture 11" descr="立ち入り禁止マーク">
            <a:extLst>
              <a:ext uri="{FF2B5EF4-FFF2-40B4-BE49-F238E27FC236}">
                <a16:creationId xmlns:a16="http://schemas.microsoft.com/office/drawing/2014/main" id="{BF1B85B8-DDA3-592A-D97F-D89B012B9DDA}"/>
              </a:ext>
            </a:extLst>
          </p:cNvPr>
          <p:cNvPicPr>
            <a:picLocks noChangeArrowheads="1"/>
          </p:cNvPicPr>
          <p:nvPr/>
        </p:nvPicPr>
        <p:blipFill>
          <a:blip r:embed="rId6" cstate="print">
            <a:alphaModFix/>
            <a:biLevel thresh="5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013" b="12621"/>
          <a:stretch>
            <a:fillRect/>
          </a:stretch>
        </p:blipFill>
        <p:spPr bwMode="auto">
          <a:xfrm>
            <a:off x="1331640" y="4509120"/>
            <a:ext cx="43204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8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110282-D21A-D805-70D6-D5EB4823B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B5FF4CD-2836-4067-7F0D-82D54EF43200}"/>
              </a:ext>
            </a:extLst>
          </p:cNvPr>
          <p:cNvSpPr txBox="1"/>
          <p:nvPr/>
        </p:nvSpPr>
        <p:spPr bwMode="auto">
          <a:xfrm>
            <a:off x="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tabLst>
                <a:tab pos="2243138" algn="l"/>
              </a:tabLst>
            </a:pPr>
            <a:r>
              <a:rPr lang="en-US" altLang="ja-JP" sz="2800" b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reception</a:t>
            </a:r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8CCBA399-72F6-19A9-67EF-64D277223A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3" y="584313"/>
            <a:ext cx="8759087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Name of the venue: 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KUDAN-KAIKAN TERRACE </a:t>
            </a:r>
            <a:r>
              <a:rPr lang="en-US" altLang="ja-JP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CONFERENCE &amp; BANQUET</a:t>
            </a:r>
            <a:endParaRPr lang="en-US" altLang="ja-JP" sz="24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</a:t>
            </a:r>
            <a:r>
              <a:rPr lang="en-US" altLang="ja-JP" sz="1400" dirty="0"/>
              <a:t> “301-ANZU” </a:t>
            </a:r>
            <a:r>
              <a:rPr lang="en-US" altLang="ja-JP" sz="1600" dirty="0" err="1"/>
              <a:t>Kudan</a:t>
            </a:r>
            <a:r>
              <a:rPr lang="en-US" altLang="ja-JP" sz="1600" dirty="0"/>
              <a:t>-Kaikan</a:t>
            </a:r>
            <a:r>
              <a:rPr lang="ja-JP" altLang="en-US" sz="1600" dirty="0"/>
              <a:t> </a:t>
            </a:r>
            <a:r>
              <a:rPr lang="en-US" altLang="ja-JP" sz="1600" dirty="0"/>
              <a:t>terrace 3F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dirty="0"/>
              <a:t>1-6-5,Kudanminami, Chiyoda-</a:t>
            </a:r>
            <a:r>
              <a:rPr lang="en-US" altLang="ja-JP" sz="1600" dirty="0" err="1"/>
              <a:t>ku</a:t>
            </a:r>
            <a:r>
              <a:rPr lang="en-US" altLang="ja-JP" sz="1600" dirty="0"/>
              <a:t>, Tokyo 102-0074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/>
              <a:t>(</a:t>
            </a:r>
            <a:r>
              <a:rPr lang="ja-JP" altLang="en-US" sz="1100" dirty="0"/>
              <a:t>〒</a:t>
            </a:r>
            <a:r>
              <a:rPr lang="en-US" altLang="ja-JP" sz="1100" dirty="0"/>
              <a:t>102-0074 </a:t>
            </a:r>
            <a:r>
              <a:rPr lang="ja-JP" altLang="en-US" sz="1100" dirty="0"/>
              <a:t>東京都千代田区九段南</a:t>
            </a:r>
            <a:r>
              <a:rPr lang="en-US" altLang="ja-JP" sz="1100" dirty="0"/>
              <a:t>1-6-5 </a:t>
            </a:r>
            <a:r>
              <a:rPr lang="ja-JP" altLang="en-US" sz="1100" dirty="0"/>
              <a:t>九段会館テラス</a:t>
            </a:r>
            <a:r>
              <a:rPr lang="en-US" altLang="ja-JP" sz="1100" dirty="0"/>
              <a:t>3</a:t>
            </a:r>
            <a:r>
              <a:rPr lang="ja-JP" altLang="en-US" sz="1100" dirty="0"/>
              <a:t>階</a:t>
            </a:r>
            <a:r>
              <a:rPr lang="en-US" altLang="ja-JP" sz="1100" dirty="0"/>
              <a:t>”</a:t>
            </a:r>
            <a:r>
              <a:rPr lang="ja-JP" altLang="en-US" sz="1100" dirty="0"/>
              <a:t>杏</a:t>
            </a:r>
            <a:r>
              <a:rPr lang="en-US" altLang="ja-JP" sz="1100" dirty="0"/>
              <a:t>”</a:t>
            </a:r>
            <a:r>
              <a:rPr lang="en-US" altLang="ja-JP" sz="1200" dirty="0"/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TEL: 03-6260-9110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KUDAN-KAIKAN TERRACE </a:t>
            </a:r>
            <a:r>
              <a:rPr lang="en-US" altLang="ja-JP" sz="1300" dirty="0"/>
              <a:t>is 1 minute walk from </a:t>
            </a:r>
            <a:r>
              <a:rPr lang="en-US" altLang="ja-JP" sz="1300" dirty="0" err="1"/>
              <a:t>Kudanshita</a:t>
            </a:r>
            <a:r>
              <a:rPr lang="en-US" altLang="ja-JP" sz="1300" dirty="0"/>
              <a:t> stations of subways or 15 minutes walk from </a:t>
            </a:r>
            <a:r>
              <a:rPr lang="en-US" altLang="ja-JP" sz="1300" dirty="0" err="1"/>
              <a:t>Bellesalle</a:t>
            </a:r>
            <a:r>
              <a:rPr lang="en-US" altLang="ja-JP" sz="1300" dirty="0"/>
              <a:t> </a:t>
            </a:r>
            <a:r>
              <a:rPr lang="en-US" altLang="ja-JP" sz="1300" dirty="0" err="1"/>
              <a:t>Iidabashi</a:t>
            </a:r>
            <a:r>
              <a:rPr lang="en-US" altLang="ja-JP" sz="1300" dirty="0"/>
              <a:t>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/>
              <a:t>You can use JR, Tokyo Metro </a:t>
            </a:r>
            <a:r>
              <a:rPr lang="en-US" altLang="ja-JP" sz="1300" dirty="0" err="1"/>
              <a:t>Tozai</a:t>
            </a:r>
            <a:r>
              <a:rPr lang="en-US" altLang="ja-JP" sz="1300" dirty="0"/>
              <a:t> and Tokyo Metro </a:t>
            </a:r>
            <a:r>
              <a:rPr lang="en-US" altLang="ja-JP" sz="1300" dirty="0" err="1"/>
              <a:t>Hanzomon</a:t>
            </a:r>
            <a:r>
              <a:rPr lang="en-US" altLang="ja-JP" sz="1300" dirty="0"/>
              <a:t> Lines to get to </a:t>
            </a:r>
            <a:r>
              <a:rPr lang="en-US" altLang="ja-JP" sz="1300" dirty="0" err="1"/>
              <a:t>Kudanshita</a:t>
            </a:r>
            <a:r>
              <a:rPr lang="en-US" altLang="ja-JP" sz="1300" dirty="0"/>
              <a:t> stations.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D22B0F3-7BC5-9C67-7A5A-5AF93CF5FB7B}"/>
              </a:ext>
            </a:extLst>
          </p:cNvPr>
          <p:cNvSpPr txBox="1"/>
          <p:nvPr/>
        </p:nvSpPr>
        <p:spPr>
          <a:xfrm>
            <a:off x="5078211" y="5532692"/>
            <a:ext cx="36793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hlinkClick r:id="rId2"/>
              </a:rPr>
              <a:t>https://maps.app.goo.gl/9qom8792EuzqTB1S7</a:t>
            </a:r>
            <a:endParaRPr kumimoji="1" lang="en-US" altLang="ja-JP" sz="1100" dirty="0"/>
          </a:p>
          <a:p>
            <a:endParaRPr kumimoji="1" lang="ja-JP" altLang="en-US" sz="11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D02D94-A302-3B42-66A4-108DFC1120F1}"/>
              </a:ext>
            </a:extLst>
          </p:cNvPr>
          <p:cNvSpPr txBox="1"/>
          <p:nvPr/>
        </p:nvSpPr>
        <p:spPr>
          <a:xfrm>
            <a:off x="1835696" y="5611887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06198F4-DF4E-80D6-517B-DA04C85500E2}"/>
              </a:ext>
            </a:extLst>
          </p:cNvPr>
          <p:cNvSpPr txBox="1"/>
          <p:nvPr/>
        </p:nvSpPr>
        <p:spPr>
          <a:xfrm>
            <a:off x="5235653" y="5909851"/>
            <a:ext cx="358529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200" dirty="0"/>
              <a:t>Conference attendees can arrive at the conference in 15 minutes on foot from in front of </a:t>
            </a:r>
            <a:r>
              <a:rPr lang="en-US" sz="1200" dirty="0" err="1"/>
              <a:t>Bellesalle</a:t>
            </a:r>
            <a:r>
              <a:rPr lang="en-US" sz="1200" dirty="0"/>
              <a:t> </a:t>
            </a:r>
            <a:r>
              <a:rPr lang="en-US" sz="1200" dirty="0" err="1"/>
              <a:t>Iidabashi</a:t>
            </a:r>
            <a:r>
              <a:rPr lang="en-US" sz="1200" dirty="0"/>
              <a:t> or 8 minutes using the </a:t>
            </a:r>
            <a:r>
              <a:rPr lang="en-US" sz="1200" dirty="0" err="1"/>
              <a:t>Tozai</a:t>
            </a:r>
            <a:r>
              <a:rPr lang="en-US" sz="1200" dirty="0"/>
              <a:t> Line from </a:t>
            </a:r>
            <a:r>
              <a:rPr lang="en-US" sz="1200" dirty="0" err="1"/>
              <a:t>Iidabashi</a:t>
            </a:r>
            <a:r>
              <a:rPr lang="en-US" sz="1200" dirty="0"/>
              <a:t> Station.</a:t>
            </a:r>
            <a:endParaRPr lang="en-GB" sz="1200" dirty="0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9088756F-9F0D-2261-357A-5E8883C21223}"/>
              </a:ext>
            </a:extLst>
          </p:cNvPr>
          <p:cNvGrpSpPr/>
          <p:nvPr/>
        </p:nvGrpSpPr>
        <p:grpSpPr>
          <a:xfrm>
            <a:off x="652936" y="2747332"/>
            <a:ext cx="3142058" cy="4079137"/>
            <a:chOff x="552507" y="2904376"/>
            <a:chExt cx="3142058" cy="4079137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57D95C67-8E04-8D3F-F18A-58404D2D2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647" t="13404" r="15784" b="6566"/>
            <a:stretch/>
          </p:blipFill>
          <p:spPr>
            <a:xfrm>
              <a:off x="552507" y="3264473"/>
              <a:ext cx="3142058" cy="3719040"/>
            </a:xfrm>
            <a:prstGeom prst="rect">
              <a:avLst/>
            </a:prstGeom>
          </p:spPr>
        </p:pic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229570C5-C0BE-9168-7280-6438C45DC9F0}"/>
                </a:ext>
              </a:extLst>
            </p:cNvPr>
            <p:cNvSpPr/>
            <p:nvPr/>
          </p:nvSpPr>
          <p:spPr>
            <a:xfrm>
              <a:off x="552507" y="2904376"/>
              <a:ext cx="3142058" cy="452616"/>
            </a:xfrm>
            <a:prstGeom prst="rect">
              <a:avLst/>
            </a:prstGeom>
            <a:solidFill>
              <a:srgbClr val="152E8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b="1" dirty="0">
                  <a:solidFill>
                    <a:schemeClr val="bg1"/>
                  </a:solidFill>
                </a:rPr>
                <a:t>九段会館テラス</a:t>
              </a:r>
              <a:endParaRPr lang="en-US" altLang="ja-JP" sz="1600" b="1" dirty="0">
                <a:solidFill>
                  <a:schemeClr val="bg1"/>
                </a:solidFill>
              </a:endParaRPr>
            </a:p>
            <a:p>
              <a:pPr algn="ctr"/>
              <a:r>
                <a:rPr kumimoji="1" lang="ja-JP" altLang="en-US" sz="1600" b="1" dirty="0">
                  <a:solidFill>
                    <a:schemeClr val="bg1"/>
                  </a:solidFill>
                </a:rPr>
                <a:t>（</a:t>
              </a:r>
              <a:r>
                <a:rPr lang="en-US" altLang="ja-JP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KUDAN-KAIKAN TERRACE </a:t>
              </a:r>
              <a:r>
                <a:rPr lang="ja-JP" altLang="en-US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）</a:t>
              </a:r>
              <a:endParaRPr kumimoji="1" lang="en-GB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EC3F1E5F-A66D-1A48-2DD4-98ACEA5739FA}"/>
              </a:ext>
            </a:extLst>
          </p:cNvPr>
          <p:cNvSpPr/>
          <p:nvPr/>
        </p:nvSpPr>
        <p:spPr>
          <a:xfrm>
            <a:off x="1691680" y="3217746"/>
            <a:ext cx="288032" cy="167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sp>
        <p:nvSpPr>
          <p:cNvPr id="35" name="吹き出し: 四角形 34">
            <a:extLst>
              <a:ext uri="{FF2B5EF4-FFF2-40B4-BE49-F238E27FC236}">
                <a16:creationId xmlns:a16="http://schemas.microsoft.com/office/drawing/2014/main" id="{D2CE4B9F-9420-187B-75A4-195918157CED}"/>
              </a:ext>
            </a:extLst>
          </p:cNvPr>
          <p:cNvSpPr/>
          <p:nvPr/>
        </p:nvSpPr>
        <p:spPr>
          <a:xfrm>
            <a:off x="2586648" y="3412201"/>
            <a:ext cx="1352314" cy="428642"/>
          </a:xfrm>
          <a:prstGeom prst="wedgeRectCallout">
            <a:avLst>
              <a:gd name="adj1" fmla="val -91972"/>
              <a:gd name="adj2" fmla="val -6638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endParaRPr kumimoji="1" lang="en-GB" sz="1200" dirty="0"/>
          </a:p>
        </p:txBody>
      </p:sp>
      <p:sp>
        <p:nvSpPr>
          <p:cNvPr id="36" name="吹き出し: 四角形 35">
            <a:extLst>
              <a:ext uri="{FF2B5EF4-FFF2-40B4-BE49-F238E27FC236}">
                <a16:creationId xmlns:a16="http://schemas.microsoft.com/office/drawing/2014/main" id="{C11D8747-4A36-0318-31F3-C99649AFF51F}"/>
              </a:ext>
            </a:extLst>
          </p:cNvPr>
          <p:cNvSpPr/>
          <p:nvPr/>
        </p:nvSpPr>
        <p:spPr>
          <a:xfrm>
            <a:off x="127955" y="3840843"/>
            <a:ext cx="1352314" cy="428642"/>
          </a:xfrm>
          <a:prstGeom prst="wedgeRectCallout">
            <a:avLst>
              <a:gd name="adj1" fmla="val -2520"/>
              <a:gd name="adj2" fmla="val -117493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ja-JP" alt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Station</a:t>
            </a:r>
            <a:endParaRPr kumimoji="1" lang="en-GB" sz="1200" dirty="0"/>
          </a:p>
        </p:txBody>
      </p:sp>
      <p:sp>
        <p:nvSpPr>
          <p:cNvPr id="37" name="吹き出し: 四角形 36">
            <a:extLst>
              <a:ext uri="{FF2B5EF4-FFF2-40B4-BE49-F238E27FC236}">
                <a16:creationId xmlns:a16="http://schemas.microsoft.com/office/drawing/2014/main" id="{42AA204B-7FD6-1648-7611-E34B54B5ED65}"/>
              </a:ext>
            </a:extLst>
          </p:cNvPr>
          <p:cNvSpPr/>
          <p:nvPr/>
        </p:nvSpPr>
        <p:spPr>
          <a:xfrm>
            <a:off x="3635896" y="5927413"/>
            <a:ext cx="1553043" cy="428642"/>
          </a:xfrm>
          <a:prstGeom prst="wedgeRectCallout">
            <a:avLst>
              <a:gd name="adj1" fmla="val -62844"/>
              <a:gd name="adj2" fmla="val 12472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KUDAN-KAIKAN TERRACE</a:t>
            </a:r>
            <a:endParaRPr kumimoji="1" lang="en-GB" sz="1200" b="1" dirty="0"/>
          </a:p>
        </p:txBody>
      </p: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1DBB2A82-BC16-AD12-FD12-9DCFD8493975}"/>
              </a:ext>
            </a:extLst>
          </p:cNvPr>
          <p:cNvSpPr/>
          <p:nvPr/>
        </p:nvSpPr>
        <p:spPr>
          <a:xfrm>
            <a:off x="1331639" y="5735501"/>
            <a:ext cx="1245475" cy="428642"/>
          </a:xfrm>
          <a:prstGeom prst="wedgeRectCallout">
            <a:avLst>
              <a:gd name="adj1" fmla="val 84819"/>
              <a:gd name="adj2" fmla="val 5583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Kudanshita</a:t>
            </a:r>
            <a:r>
              <a:rPr lang="ja-JP" alt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Station</a:t>
            </a:r>
            <a:endParaRPr kumimoji="1" lang="en-GB" sz="12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BE172A8-08C8-194D-263C-C3839CA5F9AF}"/>
              </a:ext>
            </a:extLst>
          </p:cNvPr>
          <p:cNvSpPr/>
          <p:nvPr/>
        </p:nvSpPr>
        <p:spPr>
          <a:xfrm>
            <a:off x="3118789" y="6669360"/>
            <a:ext cx="288032" cy="15711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GB"/>
          </a:p>
        </p:txBody>
      </p:sp>
      <p:pic>
        <p:nvPicPr>
          <p:cNvPr id="1026" name="Picture 2" descr="九段会館テラス コンファレンス&amp;バンケットへの地図">
            <a:extLst>
              <a:ext uri="{FF2B5EF4-FFF2-40B4-BE49-F238E27FC236}">
                <a16:creationId xmlns:a16="http://schemas.microsoft.com/office/drawing/2014/main" id="{A7DCAE60-0AA7-0F3F-C2EB-450E013F1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4813" y="2908229"/>
            <a:ext cx="4116251" cy="253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吹き出し: 四角形 39">
            <a:extLst>
              <a:ext uri="{FF2B5EF4-FFF2-40B4-BE49-F238E27FC236}">
                <a16:creationId xmlns:a16="http://schemas.microsoft.com/office/drawing/2014/main" id="{84EF256A-1C7F-EDCD-59F4-63B7B83CAF65}"/>
              </a:ext>
            </a:extLst>
          </p:cNvPr>
          <p:cNvSpPr/>
          <p:nvPr/>
        </p:nvSpPr>
        <p:spPr>
          <a:xfrm>
            <a:off x="6156176" y="4950736"/>
            <a:ext cx="2016224" cy="262251"/>
          </a:xfrm>
          <a:prstGeom prst="wedgeRectCallout">
            <a:avLst>
              <a:gd name="adj1" fmla="val -16547"/>
              <a:gd name="adj2" fmla="val -268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KUDAN-KAIKAN TERRACE</a:t>
            </a:r>
            <a:endParaRPr kumimoji="1" lang="en-GB" sz="1100" b="1" dirty="0"/>
          </a:p>
        </p:txBody>
      </p:sp>
      <p:sp>
        <p:nvSpPr>
          <p:cNvPr id="41" name="吹き出し: 四角形 40">
            <a:extLst>
              <a:ext uri="{FF2B5EF4-FFF2-40B4-BE49-F238E27FC236}">
                <a16:creationId xmlns:a16="http://schemas.microsoft.com/office/drawing/2014/main" id="{B210E06D-4E64-33CA-AA30-B51D3B6EBEE0}"/>
              </a:ext>
            </a:extLst>
          </p:cNvPr>
          <p:cNvSpPr/>
          <p:nvPr/>
        </p:nvSpPr>
        <p:spPr>
          <a:xfrm>
            <a:off x="4833738" y="3214392"/>
            <a:ext cx="1167695" cy="341360"/>
          </a:xfrm>
          <a:prstGeom prst="wedgeRectCallout">
            <a:avLst>
              <a:gd name="adj1" fmla="val 27206"/>
              <a:gd name="adj2" fmla="val -1675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Kudanshita</a:t>
            </a:r>
            <a:r>
              <a:rPr lang="ja-JP" altLang="en-US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Station Exit 4</a:t>
            </a:r>
            <a:endParaRPr kumimoji="1" lang="en-GB" sz="11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E6E7DD0-C7A4-D5D9-06C7-880B49F74F08}"/>
              </a:ext>
            </a:extLst>
          </p:cNvPr>
          <p:cNvSpPr txBox="1"/>
          <p:nvPr/>
        </p:nvSpPr>
        <p:spPr bwMode="auto">
          <a:xfrm>
            <a:off x="5593259" y="1095397"/>
            <a:ext cx="314205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Reception will be held on April 10 from 6:00 PM.</a:t>
            </a:r>
          </a:p>
        </p:txBody>
      </p:sp>
    </p:spTree>
    <p:extLst>
      <p:ext uri="{BB962C8B-B14F-4D97-AF65-F5344CB8AC3E}">
        <p14:creationId xmlns:p14="http://schemas.microsoft.com/office/powerpoint/2010/main" val="191488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435C67BE-5444-757F-A0FE-1D6AD8AE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562"/>
            <a:ext cx="9144000" cy="456515"/>
          </a:xfrm>
        </p:spPr>
        <p:txBody>
          <a:bodyPr>
            <a:noAutofit/>
          </a:bodyPr>
          <a:lstStyle/>
          <a:p>
            <a:pPr algn="ctr"/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62DAAF-A0EA-05D9-0DD6-662B6CD9BB1D}"/>
              </a:ext>
            </a:extLst>
          </p:cNvPr>
          <p:cNvSpPr txBox="1"/>
          <p:nvPr/>
        </p:nvSpPr>
        <p:spPr bwMode="auto">
          <a:xfrm>
            <a:off x="190268" y="1182231"/>
            <a:ext cx="8846228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dirty="0"/>
              <a:t>Hotels that are close to the meeting location are: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Hotel Metropolitan </a:t>
            </a:r>
            <a:r>
              <a:rPr lang="en-US" altLang="ja-JP" sz="2000" dirty="0" err="1"/>
              <a:t>Edmont</a:t>
            </a:r>
            <a:r>
              <a:rPr lang="en-US" altLang="ja-JP" sz="2000" dirty="0"/>
              <a:t> : </a:t>
            </a:r>
            <a:r>
              <a:rPr lang="en-US" altLang="ja-JP" dirty="0">
                <a:hlinkClick r:id="rId2"/>
              </a:rPr>
              <a:t>https://edmont-tokyo.hotel-metropolitan.com/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Tokyo Dome Hotel </a:t>
            </a:r>
            <a:r>
              <a:rPr lang="ja-JP" altLang="en-US" sz="2000" dirty="0"/>
              <a:t>： </a:t>
            </a:r>
            <a:r>
              <a:rPr lang="en-US" altLang="ja-JP" sz="2000" dirty="0">
                <a:hlinkClick r:id="rId3"/>
              </a:rPr>
              <a:t>https://www.tokyodome-hotels.co.jp/e/</a:t>
            </a:r>
            <a:endParaRPr lang="en-US" altLang="ja-JP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 err="1"/>
              <a:t>Tokyu</a:t>
            </a:r>
            <a:r>
              <a:rPr lang="en-US" altLang="ja-JP" sz="2000" dirty="0"/>
              <a:t> Stay </a:t>
            </a:r>
            <a:r>
              <a:rPr lang="en-US" altLang="ja-JP" sz="2000" dirty="0" err="1"/>
              <a:t>Suidobashi</a:t>
            </a:r>
            <a:r>
              <a:rPr lang="en-US" altLang="ja-JP" sz="2000" dirty="0"/>
              <a:t> : </a:t>
            </a:r>
            <a:r>
              <a:rPr lang="en-US" altLang="ja-JP" sz="2000" dirty="0">
                <a:hlinkClick r:id="rId4"/>
              </a:rPr>
              <a:t>https://www.tokyustay.co.jp/e/hotel/SUI/</a:t>
            </a:r>
            <a:endParaRPr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Hotel Grand Hill </a:t>
            </a:r>
            <a:r>
              <a:rPr lang="en-US" altLang="ja-JP" sz="2000" dirty="0" err="1"/>
              <a:t>Ichigaya</a:t>
            </a:r>
            <a:r>
              <a:rPr lang="en-US" altLang="ja-JP" sz="2000" dirty="0"/>
              <a:t> : </a:t>
            </a:r>
            <a:r>
              <a:rPr lang="ja-JP" altLang="en-US" dirty="0">
                <a:hlinkClick r:id="rId5"/>
              </a:rPr>
              <a:t>https://www.ghi.gr.jp/en/index.html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Hotel Monterey </a:t>
            </a:r>
            <a:r>
              <a:rPr lang="en-US" altLang="ja-JP" sz="2000" dirty="0" err="1"/>
              <a:t>Hanzomon</a:t>
            </a:r>
            <a:r>
              <a:rPr lang="en-US" altLang="ja-JP" sz="2000" dirty="0"/>
              <a:t> : </a:t>
            </a:r>
            <a:r>
              <a:rPr lang="ja-JP" altLang="en-US" dirty="0">
                <a:hlinkClick r:id="rId6"/>
              </a:rPr>
              <a:t>https://www.hotelmonterey.co.jp/en/hanzomon/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 err="1"/>
              <a:t>BestWestern</a:t>
            </a:r>
            <a:r>
              <a:rPr lang="en-US" altLang="ja-JP" sz="2000" dirty="0"/>
              <a:t> Fino Tokyo Akasaka : </a:t>
            </a:r>
            <a:r>
              <a:rPr lang="en-US" altLang="ja-JP" dirty="0">
                <a:hlinkClick r:id="rId7"/>
              </a:rPr>
              <a:t>https://bwhotels.jp/tokyo-akasaka_en/english_ak</a:t>
            </a:r>
            <a:endParaRPr lang="en-US" altLang="ja-JP" dirty="0"/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Please also search by apps. (booking.com, etc.) for your preference.</a:t>
            </a:r>
          </a:p>
        </p:txBody>
      </p:sp>
    </p:spTree>
    <p:extLst>
      <p:ext uri="{BB962C8B-B14F-4D97-AF65-F5344CB8AC3E}">
        <p14:creationId xmlns:p14="http://schemas.microsoft.com/office/powerpoint/2010/main" val="3927862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9A8B48E-BBB6-A09A-BAF6-702EC5EEB20C}"/>
              </a:ext>
            </a:extLst>
          </p:cNvPr>
          <p:cNvSpPr txBox="1"/>
          <p:nvPr/>
        </p:nvSpPr>
        <p:spPr bwMode="auto">
          <a:xfrm>
            <a:off x="3108960" y="6545580"/>
            <a:ext cx="579882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050" dirty="0"/>
              <a:t>Link: </a:t>
            </a:r>
            <a:r>
              <a:rPr lang="en-US" altLang="ja-JP" sz="1050" dirty="0">
                <a:hlinkClick r:id="rId2"/>
              </a:rPr>
              <a:t>Exemption of Visa (Short-Term Stay) | Ministry of Foreign Affairs of Japan (mofa.go.jp)</a:t>
            </a:r>
            <a:endParaRPr kumimoji="1" lang="ja-JP" altLang="en-US" sz="105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36C932-7FC6-B46E-0549-7C05AF8C782F}"/>
              </a:ext>
            </a:extLst>
          </p:cNvPr>
          <p:cNvSpPr txBox="1"/>
          <p:nvPr/>
        </p:nvSpPr>
        <p:spPr bwMode="auto">
          <a:xfrm>
            <a:off x="0" y="58504"/>
            <a:ext cx="86410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kumimoji="1" lang="en-US" altLang="ja-JP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VISA Information</a:t>
            </a:r>
            <a:endParaRPr kumimoji="1" lang="ja-JP" altLang="en-US" sz="2400" b="1" dirty="0">
              <a:solidFill>
                <a:schemeClr val="bg1"/>
              </a:solidFill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C11E41B-DE26-4A08-24FA-154932F71CE8}"/>
              </a:ext>
            </a:extLst>
          </p:cNvPr>
          <p:cNvSpPr txBox="1"/>
          <p:nvPr/>
        </p:nvSpPr>
        <p:spPr>
          <a:xfrm>
            <a:off x="539552" y="61139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70 Countries and Regions for Visa Exemptions (September 30, 2023)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DF7D7DF-66DB-FECD-3B04-2FEA6316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074" y="980728"/>
            <a:ext cx="7080310" cy="546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1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8C151BE6-9EC7-B193-93DE-D2C34BB31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7811"/>
            <a:ext cx="9144000" cy="60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5D843EF4-DDCB-5D16-F430-C8E4FFA46D2A}"/>
              </a:ext>
            </a:extLst>
          </p:cNvPr>
          <p:cNvSpPr txBox="1">
            <a:spLocks/>
          </p:cNvSpPr>
          <p:nvPr/>
        </p:nvSpPr>
        <p:spPr>
          <a:xfrm>
            <a:off x="775556" y="3352202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400">
                <a:solidFill>
                  <a:schemeClr val="bg1"/>
                </a:solidFill>
              </a:rPr>
              <a:t>Thank you!</a:t>
            </a:r>
            <a:endParaRPr lang="ja-JP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18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メイリオ</vt:lpstr>
      <vt:lpstr>Arial</vt:lpstr>
      <vt:lpstr>Calibri</vt:lpstr>
      <vt:lpstr>Tahoma</vt:lpstr>
      <vt:lpstr>Times New Roman</vt:lpstr>
      <vt:lpstr>Wingdings</vt:lpstr>
      <vt:lpstr>Office ​​テーマ</vt:lpstr>
      <vt:lpstr>Housekeeping information for  25th EDR-DSSAD IWG in Tokyo</vt:lpstr>
      <vt:lpstr>PowerPoint Presentation</vt:lpstr>
      <vt:lpstr>PowerPoint Presentation</vt:lpstr>
      <vt:lpstr>PowerPoint Presentation</vt:lpstr>
      <vt:lpstr>Accommodations</vt:lpstr>
      <vt:lpstr>PowerPoint Presentation</vt:lpstr>
      <vt:lpstr>PowerPoint Presentation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MIKE HERNANDEZ</cp:lastModifiedBy>
  <cp:revision>65</cp:revision>
  <cp:lastPrinted>2017-10-02T03:59:10Z</cp:lastPrinted>
  <dcterms:created xsi:type="dcterms:W3CDTF">2017-09-08T04:17:52Z</dcterms:created>
  <dcterms:modified xsi:type="dcterms:W3CDTF">2024-03-06T20:47:11Z</dcterms:modified>
</cp:coreProperties>
</file>