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60" r:id="rId5"/>
    <p:sldId id="261" r:id="rId6"/>
    <p:sldId id="262" r:id="rId7"/>
    <p:sldId id="263" r:id="rId8"/>
    <p:sldId id="264" r:id="rId9"/>
    <p:sldId id="266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B9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ji Kodaka (小髙 賢二)" userId="ccaf8c31-5c0e-489c-960c-d6a47c7ac928" providerId="ADAL" clId="{B5DE827D-C910-4B31-9AAD-52DFA0D62F56}"/>
    <pc:docChg chg="delSld modSld">
      <pc:chgData name="Kenji Kodaka (小髙 賢二)" userId="ccaf8c31-5c0e-489c-960c-d6a47c7ac928" providerId="ADAL" clId="{B5DE827D-C910-4B31-9AAD-52DFA0D62F56}" dt="2024-01-16T23:58:11.434" v="4" actId="1076"/>
      <pc:docMkLst>
        <pc:docMk/>
      </pc:docMkLst>
      <pc:sldChg chg="modSp mod">
        <pc:chgData name="Kenji Kodaka (小髙 賢二)" userId="ccaf8c31-5c0e-489c-960c-d6a47c7ac928" providerId="ADAL" clId="{B5DE827D-C910-4B31-9AAD-52DFA0D62F56}" dt="2024-01-16T23:58:11.434" v="4" actId="1076"/>
        <pc:sldMkLst>
          <pc:docMk/>
          <pc:sldMk cId="1512276201" sldId="260"/>
        </pc:sldMkLst>
        <pc:spChg chg="mod">
          <ac:chgData name="Kenji Kodaka (小髙 賢二)" userId="ccaf8c31-5c0e-489c-960c-d6a47c7ac928" providerId="ADAL" clId="{B5DE827D-C910-4B31-9AAD-52DFA0D62F56}" dt="2024-01-16T23:58:11.434" v="4" actId="1076"/>
          <ac:spMkLst>
            <pc:docMk/>
            <pc:sldMk cId="1512276201" sldId="260"/>
            <ac:spMk id="3" creationId="{38FF35DE-22E9-6C4E-63EF-3CE5EAC7A3C1}"/>
          </ac:spMkLst>
        </pc:spChg>
        <pc:spChg chg="mod">
          <ac:chgData name="Kenji Kodaka (小髙 賢二)" userId="ccaf8c31-5c0e-489c-960c-d6a47c7ac928" providerId="ADAL" clId="{B5DE827D-C910-4B31-9AAD-52DFA0D62F56}" dt="2024-01-16T23:58:07.370" v="3" actId="6549"/>
          <ac:spMkLst>
            <pc:docMk/>
            <pc:sldMk cId="1512276201" sldId="260"/>
            <ac:spMk id="4" creationId="{989927F3-D5A0-CFE8-F100-CC238EC6D450}"/>
          </ac:spMkLst>
        </pc:spChg>
      </pc:sldChg>
      <pc:sldChg chg="del">
        <pc:chgData name="Kenji Kodaka (小髙 賢二)" userId="ccaf8c31-5c0e-489c-960c-d6a47c7ac928" providerId="ADAL" clId="{B5DE827D-C910-4B31-9AAD-52DFA0D62F56}" dt="2024-01-16T23:57:58.490" v="0" actId="47"/>
        <pc:sldMkLst>
          <pc:docMk/>
          <pc:sldMk cId="3518739996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22BC1-1D82-47E5-948B-AADB42B8E84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FBEA0-4271-4C36-866B-5FFBEA4A0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378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880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867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9965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9211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2212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6539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776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044189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998143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2968" y="188913"/>
            <a:ext cx="11233151" cy="5762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31801" y="1052514"/>
            <a:ext cx="11328400" cy="5113337"/>
          </a:xfrm>
        </p:spPr>
        <p:txBody>
          <a:bodyPr/>
          <a:lstStyle/>
          <a:p>
            <a:pPr lvl="0"/>
            <a:r>
              <a:rPr lang="ja-JP" altLang="en-US" noProof="0"/>
              <a:t>表を追加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D0D78-AB30-4BA6-AABD-566EC5A7C44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2024/1/17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/>
              </a:solidFill>
            </a:endParaRPr>
          </a:p>
        </p:txBody>
      </p:sp>
      <p:sp>
        <p:nvSpPr>
          <p:cNvPr id="7" name="減算 6"/>
          <p:cNvSpPr/>
          <p:nvPr userDrawn="1"/>
        </p:nvSpPr>
        <p:spPr>
          <a:xfrm rot="5400000" flipV="1">
            <a:off x="-35426" y="161062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76701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610410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03567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958835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23484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95914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96395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75033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186451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16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unece.org/download/attachments/208537303/ACPE-04-09%20%28Industry%29%20Pedestrian%20application%20plan.pptx?api=v2" TargetMode="Externa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FF35DE-22E9-6C4E-63EF-3CE5EAC7A3C1}"/>
              </a:ext>
            </a:extLst>
          </p:cNvPr>
          <p:cNvSpPr txBox="1"/>
          <p:nvPr/>
        </p:nvSpPr>
        <p:spPr>
          <a:xfrm>
            <a:off x="3696664" y="2633588"/>
            <a:ext cx="42199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3C404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Industry Appendix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560268" y="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ACPE-05-XX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89927F3-D5A0-CFE8-F100-CC238EC6D4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5033" y="912642"/>
            <a:ext cx="10363200" cy="1470025"/>
          </a:xfrm>
        </p:spPr>
        <p:txBody>
          <a:bodyPr/>
          <a:lstStyle/>
          <a:p>
            <a:r>
              <a:rPr lang="en-US" dirty="0"/>
              <a:t>ACPE #0</a:t>
            </a:r>
            <a:r>
              <a:rPr lang="en-US" altLang="ja-JP" dirty="0"/>
              <a:t>5</a:t>
            </a:r>
            <a:br>
              <a:rPr lang="en-US" dirty="0"/>
            </a:br>
            <a:br>
              <a:rPr lang="en-US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2276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560268" y="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ACPE-05-XX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A0E6CD1-4251-3F16-EFC3-BC8F21DE73A7}"/>
              </a:ext>
            </a:extLst>
          </p:cNvPr>
          <p:cNvSpPr txBox="1"/>
          <p:nvPr/>
        </p:nvSpPr>
        <p:spPr>
          <a:xfrm>
            <a:off x="3068762" y="438658"/>
            <a:ext cx="6018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2.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　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Definition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、　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2.8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　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Wall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　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minimum size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3BD028C-2CFC-0B52-5C62-F8F8F9EF476F}"/>
              </a:ext>
            </a:extLst>
          </p:cNvPr>
          <p:cNvSpPr txBox="1"/>
          <p:nvPr/>
        </p:nvSpPr>
        <p:spPr>
          <a:xfrm>
            <a:off x="179404" y="1156426"/>
            <a:ext cx="114994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00430" marR="0" lvl="0" indent="-9004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2.8.	"Obstacle" means a vehicle, </a:t>
            </a:r>
            <a:r>
              <a:rPr kumimoji="1" lang="en-GB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wall-like structure with a width of at least 2 m and a height of at least 0.5 m</a:t>
            </a:r>
            <a:r>
              <a:rPr kumimoji="1" lang="en-GB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 </a:t>
            </a:r>
            <a:r>
              <a:rPr kumimoji="1" lang="en-GB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, </a:t>
            </a:r>
            <a:r>
              <a:rPr kumimoji="1" lang="en-GB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and/or pedestrian</a:t>
            </a:r>
            <a:r>
              <a:rPr kumimoji="1" lang="en-GB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 </a:t>
            </a:r>
            <a:r>
              <a:rPr kumimoji="1" lang="en-GB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.</a:t>
            </a:r>
            <a:endParaRPr kumimoji="1" lang="ja-JP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明朝" panose="02020609040205080304" pitchFamily="17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2938541-F99B-4BD4-204B-6F1F443768B4}"/>
              </a:ext>
            </a:extLst>
          </p:cNvPr>
          <p:cNvSpPr txBox="1"/>
          <p:nvPr/>
        </p:nvSpPr>
        <p:spPr>
          <a:xfrm>
            <a:off x="102479" y="1828813"/>
            <a:ext cx="86164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■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Proposal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；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3C4043"/>
                </a:solidFill>
                <a:effectLst/>
                <a:uLnTx/>
                <a:uFillTx/>
                <a:latin typeface="Roboto" panose="02000000000000000000" pitchFamily="2" charset="0"/>
                <a:ea typeface="Meiryo UI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3C4043"/>
                </a:solidFill>
                <a:effectLst/>
                <a:uLnTx/>
                <a:uFillTx/>
                <a:latin typeface="Roboto" panose="02000000000000000000" pitchFamily="2" charset="0"/>
                <a:ea typeface="Meiryo UI"/>
                <a:cs typeface="+mn-cs"/>
              </a:rPr>
              <a:t>The height of 0.5m is low for a wall.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3C4043"/>
                </a:solidFill>
                <a:effectLst/>
                <a:uLnTx/>
                <a:uFillTx/>
                <a:latin typeface="Roboto" panose="02000000000000000000" pitchFamily="2" charset="0"/>
                <a:ea typeface="Meiryo UI"/>
                <a:cs typeface="+mn-cs"/>
              </a:rPr>
              <a:t>Considering the damage to drivers, it is appropriate to assume a higher height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3C4043"/>
                </a:solidFill>
                <a:effectLst/>
                <a:uLnTx/>
                <a:uFillTx/>
                <a:latin typeface="Roboto" panose="02000000000000000000" pitchFamily="2" charset="0"/>
                <a:ea typeface="Meiryo UI"/>
                <a:cs typeface="+mn-cs"/>
              </a:rPr>
              <a:t>.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12" name="角丸四角形 40">
            <a:extLst>
              <a:ext uri="{FF2B5EF4-FFF2-40B4-BE49-F238E27FC236}">
                <a16:creationId xmlns:a16="http://schemas.microsoft.com/office/drawing/2014/main" id="{EC710EED-1A26-2821-8F9A-BEA52EA8340F}"/>
              </a:ext>
            </a:extLst>
          </p:cNvPr>
          <p:cNvSpPr/>
          <p:nvPr/>
        </p:nvSpPr>
        <p:spPr>
          <a:xfrm>
            <a:off x="6128339" y="3227639"/>
            <a:ext cx="2520348" cy="1392704"/>
          </a:xfrm>
          <a:prstGeom prst="roundRect">
            <a:avLst/>
          </a:prstGeom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Han Sans JP" charset="-128"/>
              <a:ea typeface="Source Han Sans JP" charset="-128"/>
              <a:cs typeface="Source Han Sans JP" charset="-128"/>
            </a:endParaRPr>
          </a:p>
        </p:txBody>
      </p:sp>
      <p:sp>
        <p:nvSpPr>
          <p:cNvPr id="13" name="角丸四角形 41">
            <a:extLst>
              <a:ext uri="{FF2B5EF4-FFF2-40B4-BE49-F238E27FC236}">
                <a16:creationId xmlns:a16="http://schemas.microsoft.com/office/drawing/2014/main" id="{5A3CB8E7-BF9C-1D79-59AA-011B35291DBE}"/>
              </a:ext>
            </a:extLst>
          </p:cNvPr>
          <p:cNvSpPr/>
          <p:nvPr/>
        </p:nvSpPr>
        <p:spPr>
          <a:xfrm>
            <a:off x="6653412" y="2807991"/>
            <a:ext cx="1470203" cy="54221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Han Sans JP" charset="-128"/>
                <a:ea typeface="Source Han Sans JP" charset="-128"/>
                <a:cs typeface="Source Han Sans JP" charset="-128"/>
              </a:rPr>
              <a:t>Single accident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Han Sans JP" charset="-128"/>
              <a:ea typeface="Source Han Sans JP" charset="-128"/>
              <a:cs typeface="Source Han Sans JP" charset="-128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B7A4BD35-E8BE-7A8A-A5E5-84B8CA4041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48" y="3433456"/>
            <a:ext cx="1918730" cy="1141419"/>
          </a:xfrm>
          <a:prstGeom prst="rect">
            <a:avLst/>
          </a:prstGeom>
        </p:spPr>
      </p:pic>
      <p:pic>
        <p:nvPicPr>
          <p:cNvPr id="15" name="Picture 4" descr="ポラメッシュ 垂直擁壁 | 製品 | 大和クレス株式会社">
            <a:extLst>
              <a:ext uri="{FF2B5EF4-FFF2-40B4-BE49-F238E27FC236}">
                <a16:creationId xmlns:a16="http://schemas.microsoft.com/office/drawing/2014/main" id="{F08B4D04-6756-AD3D-901D-B3DA49817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563" y="4683599"/>
            <a:ext cx="2743201" cy="205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版築壁ってどんな壁？どうやって作るの？ | 大阪市住吉区でお客さまとコミュニケーションを深く図る工務店「藏家」">
            <a:extLst>
              <a:ext uri="{FF2B5EF4-FFF2-40B4-BE49-F238E27FC236}">
                <a16:creationId xmlns:a16="http://schemas.microsoft.com/office/drawing/2014/main" id="{D509434E-C3FC-684A-4FA9-CD1BC4A84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9464" y="2546681"/>
            <a:ext cx="2746300" cy="205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9B10D46-6F00-F1BF-023C-AC1A608792B9}"/>
              </a:ext>
            </a:extLst>
          </p:cNvPr>
          <p:cNvSpPr txBox="1"/>
          <p:nvPr/>
        </p:nvSpPr>
        <p:spPr>
          <a:xfrm>
            <a:off x="1788308" y="1846524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a height of at least 0.5 m 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　→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a height of at least </a:t>
            </a:r>
            <a:r>
              <a:rPr kumimoji="1" lang="en-US" altLang="ja-JP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+mn-cs"/>
              </a:rPr>
              <a:t>1.5m</a:t>
            </a:r>
            <a:endParaRPr kumimoji="1" lang="ja-JP" altLang="en-US" sz="18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7EA9238B-1615-00DE-A1F3-934BA4E8C7F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4876" t="34771" r="12082" b="31896"/>
          <a:stretch/>
        </p:blipFill>
        <p:spPr>
          <a:xfrm>
            <a:off x="415606" y="3708357"/>
            <a:ext cx="4526785" cy="1600200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C38A1E3-D441-1787-E0D7-D034769C448A}"/>
              </a:ext>
            </a:extLst>
          </p:cNvPr>
          <p:cNvSpPr/>
          <p:nvPr/>
        </p:nvSpPr>
        <p:spPr>
          <a:xfrm>
            <a:off x="3837482" y="4764868"/>
            <a:ext cx="236809" cy="42793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5607B49-C152-3C6E-699A-39D2565179BA}"/>
              </a:ext>
            </a:extLst>
          </p:cNvPr>
          <p:cNvSpPr txBox="1"/>
          <p:nvPr/>
        </p:nvSpPr>
        <p:spPr>
          <a:xfrm>
            <a:off x="4074291" y="4764868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0.5m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C8BCC1C-362D-8B27-0C62-040D21B0478F}"/>
              </a:ext>
            </a:extLst>
          </p:cNvPr>
          <p:cNvSpPr txBox="1"/>
          <p:nvPr/>
        </p:nvSpPr>
        <p:spPr>
          <a:xfrm>
            <a:off x="287392" y="5444363"/>
            <a:ext cx="5062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3C4043"/>
                </a:solidFill>
                <a:effectLst/>
                <a:uLnTx/>
                <a:uFillTx/>
                <a:latin typeface="Roboto" panose="02000000000000000000" pitchFamily="2" charset="0"/>
                <a:ea typeface="Meiryo UI"/>
                <a:cs typeface="+mn-cs"/>
              </a:rPr>
              <a:t>If it is 0.5m high, it will hit the bumper and stop there.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3C4043"/>
                </a:solidFill>
                <a:effectLst/>
                <a:uLnTx/>
                <a:uFillTx/>
                <a:latin typeface="Roboto" panose="02000000000000000000" pitchFamily="2" charset="0"/>
                <a:ea typeface="Meiryo UI"/>
                <a:cs typeface="+mn-cs"/>
              </a:rPr>
              <a:t>The damage to the driver is expected to be small.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FDF9400-C90A-E8A2-7AF6-6829A258921D}"/>
              </a:ext>
            </a:extLst>
          </p:cNvPr>
          <p:cNvSpPr txBox="1"/>
          <p:nvPr/>
        </p:nvSpPr>
        <p:spPr>
          <a:xfrm>
            <a:off x="5859930" y="4719818"/>
            <a:ext cx="3513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3C4043"/>
                </a:solidFill>
                <a:effectLst/>
                <a:uLnTx/>
                <a:uFillTx/>
                <a:latin typeface="Roboto" panose="02000000000000000000" pitchFamily="2" charset="0"/>
                <a:ea typeface="Meiryo UI"/>
                <a:cs typeface="+mn-cs"/>
              </a:rPr>
              <a:t>Assuming an accident where the entire surface of the vehicle collides with the wall.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72A9DF5E-0D2B-415E-92F4-03555FB6CB75}"/>
              </a:ext>
            </a:extLst>
          </p:cNvPr>
          <p:cNvSpPr/>
          <p:nvPr/>
        </p:nvSpPr>
        <p:spPr>
          <a:xfrm>
            <a:off x="9948511" y="4349428"/>
            <a:ext cx="1591991" cy="4398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Ex. Wall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24" name="矢印: 下 23">
            <a:extLst>
              <a:ext uri="{FF2B5EF4-FFF2-40B4-BE49-F238E27FC236}">
                <a16:creationId xmlns:a16="http://schemas.microsoft.com/office/drawing/2014/main" id="{5EDEE221-8D5D-3DA9-D397-51FBA13FAEC6}"/>
              </a:ext>
            </a:extLst>
          </p:cNvPr>
          <p:cNvSpPr/>
          <p:nvPr/>
        </p:nvSpPr>
        <p:spPr>
          <a:xfrm>
            <a:off x="6719123" y="5606663"/>
            <a:ext cx="1169043" cy="422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A506249-5016-7903-2E4C-2723EF556486}"/>
              </a:ext>
            </a:extLst>
          </p:cNvPr>
          <p:cNvSpPr txBox="1"/>
          <p:nvPr/>
        </p:nvSpPr>
        <p:spPr>
          <a:xfrm>
            <a:off x="5628189" y="6053567"/>
            <a:ext cx="3490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Propose: At least 1,5m height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 as equivalent vehicle height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314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560268" y="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ACPE-05-XX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D3F253C-0B76-C494-CBF9-919179C2E919}"/>
              </a:ext>
            </a:extLst>
          </p:cNvPr>
          <p:cNvSpPr/>
          <p:nvPr/>
        </p:nvSpPr>
        <p:spPr>
          <a:xfrm>
            <a:off x="575121" y="2040876"/>
            <a:ext cx="11218010" cy="204535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39" name="タイトル 1">
            <a:extLst>
              <a:ext uri="{FF2B5EF4-FFF2-40B4-BE49-F238E27FC236}">
                <a16:creationId xmlns:a16="http://schemas.microsoft.com/office/drawing/2014/main" id="{8E260753-CA06-DB85-9E99-44D7999754B4}"/>
              </a:ext>
            </a:extLst>
          </p:cNvPr>
          <p:cNvSpPr txBox="1">
            <a:spLocks/>
          </p:cNvSpPr>
          <p:nvPr/>
        </p:nvSpPr>
        <p:spPr>
          <a:xfrm>
            <a:off x="832242" y="928255"/>
            <a:ext cx="11340964" cy="602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5.2.2 Warning signals for long term deactivation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and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failure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41" name="スライド番号プレースホルダー 4">
            <a:extLst>
              <a:ext uri="{FF2B5EF4-FFF2-40B4-BE49-F238E27FC236}">
                <a16:creationId xmlns:a16="http://schemas.microsoft.com/office/drawing/2014/main" id="{F5CDBAED-15A2-D8B9-E1BA-0576B52DF9E9}"/>
              </a:ext>
            </a:extLst>
          </p:cNvPr>
          <p:cNvSpPr txBox="1">
            <a:spLocks/>
          </p:cNvSpPr>
          <p:nvPr/>
        </p:nvSpPr>
        <p:spPr>
          <a:xfrm>
            <a:off x="9076622" y="71095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b="1" i="1" kern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23F5DC05-EEFF-4183-BFB6-0D72F6AC6841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  <a:ea typeface="Meiryo UI"/>
              </a:rPr>
              <a:pPr defTabSz="457200">
                <a:defRPr/>
              </a:pPr>
              <a:t>3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  <a:ea typeface="Meiryo UI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478CA4A-5949-BAD0-79AE-EB0FFD2D2164}"/>
              </a:ext>
            </a:extLst>
          </p:cNvPr>
          <p:cNvSpPr txBox="1"/>
          <p:nvPr/>
        </p:nvSpPr>
        <p:spPr>
          <a:xfrm>
            <a:off x="724765" y="2103786"/>
            <a:ext cx="10800125" cy="1677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ja-JP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5.2.2. </a:t>
            </a:r>
          </a:p>
          <a:p>
            <a:r>
              <a:rPr lang="ja-JP" altLang="en-US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　</a:t>
            </a:r>
            <a:r>
              <a:rPr lang="en-US" altLang="ja-JP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The long-term deactivation warning signal </a:t>
            </a:r>
            <a:r>
              <a:rPr lang="en-US" altLang="ja-JP" b="1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shall be distinct from </a:t>
            </a:r>
            <a:r>
              <a:rPr lang="en-US" altLang="ja-JP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the failure warning signal specified in paragraph 5.4.3. </a:t>
            </a:r>
          </a:p>
          <a:p>
            <a:endParaRPr lang="en-US" altLang="ja-JP" dirty="0">
              <a:solidFill>
                <a:prstClr val="black"/>
              </a:solidFill>
              <a:latin typeface="Segoe UI"/>
              <a:ea typeface="Meiryo UI"/>
            </a:endParaRPr>
          </a:p>
          <a:p>
            <a:pPr marL="900430" indent="-900430">
              <a:lnSpc>
                <a:spcPts val="1200"/>
              </a:lnSpc>
            </a:pPr>
            <a:r>
              <a:rPr lang="en-GB" altLang="ja-JP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5.4.3. 	Failure warning signal</a:t>
            </a:r>
          </a:p>
          <a:p>
            <a:pPr marL="900430" indent="-900430">
              <a:lnSpc>
                <a:spcPts val="1200"/>
              </a:lnSpc>
            </a:pPr>
            <a:endParaRPr lang="en-GB" altLang="ja-JP" dirty="0">
              <a:solidFill>
                <a:prstClr val="black"/>
              </a:solidFill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marL="900430" indent="-900430">
              <a:lnSpc>
                <a:spcPts val="1200"/>
              </a:lnSpc>
            </a:pPr>
            <a:r>
              <a:rPr lang="en-GB" altLang="ja-JP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    The failure warning shall be given </a:t>
            </a:r>
            <a:r>
              <a:rPr lang="en-GB" altLang="ja-JP" b="1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by a constant yellow optical signal.</a:t>
            </a:r>
            <a:r>
              <a:rPr lang="en-GB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  <a:endParaRPr lang="ja-JP" altLang="ja-JP" sz="1600" b="1" dirty="0">
              <a:solidFill>
                <a:prstClr val="black"/>
              </a:solidFill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D823B5A-B6A3-1E3A-21F1-7A7C960284B7}"/>
              </a:ext>
            </a:extLst>
          </p:cNvPr>
          <p:cNvSpPr txBox="1"/>
          <p:nvPr/>
        </p:nvSpPr>
        <p:spPr>
          <a:xfrm>
            <a:off x="631319" y="4311104"/>
            <a:ext cx="20599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u="sng" dirty="0">
                <a:solidFill>
                  <a:prstClr val="black"/>
                </a:solidFill>
                <a:latin typeface="Meiryo UI"/>
                <a:ea typeface="Meiryo UI"/>
              </a:rPr>
              <a:t>Actual vehicle example</a:t>
            </a:r>
          </a:p>
        </p:txBody>
      </p:sp>
      <p:graphicFrame>
        <p:nvGraphicFramePr>
          <p:cNvPr id="44" name="表 6">
            <a:extLst>
              <a:ext uri="{FF2B5EF4-FFF2-40B4-BE49-F238E27FC236}">
                <a16:creationId xmlns:a16="http://schemas.microsoft.com/office/drawing/2014/main" id="{14A9946E-3EA2-6F18-7438-736B05388B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089887"/>
              </p:ext>
            </p:extLst>
          </p:nvPr>
        </p:nvGraphicFramePr>
        <p:xfrm>
          <a:off x="2691316" y="4374517"/>
          <a:ext cx="8235051" cy="2430231"/>
        </p:xfrm>
        <a:graphic>
          <a:graphicData uri="http://schemas.openxmlformats.org/drawingml/2006/table">
            <a:tbl>
              <a:tblPr firstRow="1" bandRow="1"/>
              <a:tblGrid>
                <a:gridCol w="1388545">
                  <a:extLst>
                    <a:ext uri="{9D8B030D-6E8A-4147-A177-3AD203B41FA5}">
                      <a16:colId xmlns:a16="http://schemas.microsoft.com/office/drawing/2014/main" val="70256937"/>
                    </a:ext>
                  </a:extLst>
                </a:gridCol>
                <a:gridCol w="2035259">
                  <a:extLst>
                    <a:ext uri="{9D8B030D-6E8A-4147-A177-3AD203B41FA5}">
                      <a16:colId xmlns:a16="http://schemas.microsoft.com/office/drawing/2014/main" val="285158097"/>
                    </a:ext>
                  </a:extLst>
                </a:gridCol>
                <a:gridCol w="4811247">
                  <a:extLst>
                    <a:ext uri="{9D8B030D-6E8A-4147-A177-3AD203B41FA5}">
                      <a16:colId xmlns:a16="http://schemas.microsoft.com/office/drawing/2014/main" val="3911513410"/>
                    </a:ext>
                  </a:extLst>
                </a:gridCol>
              </a:tblGrid>
              <a:tr h="3367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9pPr>
                    </a:lstStyle>
                    <a:p>
                      <a:endParaRPr kumimoji="1" lang="ja-JP" altLang="en-US" sz="12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9pPr>
                    </a:lstStyle>
                    <a:p>
                      <a:r>
                        <a:rPr kumimoji="1" lang="en-US" altLang="ja-JP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Long term</a:t>
                      </a:r>
                      <a:r>
                        <a:rPr kumimoji="1" lang="ja-JP" altLang="en-US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 </a:t>
                      </a:r>
                      <a:r>
                        <a:rPr kumimoji="1" lang="en-US" altLang="ja-JP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deactivation</a:t>
                      </a:r>
                      <a:endParaRPr kumimoji="1" lang="ja-JP" altLang="en-US" sz="1200" b="1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9pPr>
                    </a:lstStyle>
                    <a:p>
                      <a:r>
                        <a:rPr kumimoji="1" lang="en-US" altLang="ja-JP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Failure</a:t>
                      </a:r>
                      <a:endParaRPr kumimoji="1" lang="ja-JP" altLang="en-US" sz="1200" b="1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9836531"/>
                  </a:ext>
                </a:extLst>
              </a:tr>
              <a:tr h="8874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9pPr>
                    </a:lstStyle>
                    <a:p>
                      <a:r>
                        <a:rPr kumimoji="1" lang="en-US" altLang="ja-JP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Telltale</a:t>
                      </a:r>
                      <a:br>
                        <a:rPr kumimoji="1" lang="en-US" altLang="ja-JP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</a:br>
                      <a:endParaRPr kumimoji="1" lang="ja-JP" altLang="en-US" sz="1200" b="1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9pPr>
                    </a:lstStyle>
                    <a:p>
                      <a:r>
                        <a:rPr kumimoji="1" lang="en-US" altLang="ja-JP" sz="120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Always on</a:t>
                      </a:r>
                      <a:endParaRPr kumimoji="1" lang="ja-JP" altLang="en-US" sz="12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9pPr>
                    </a:lstStyle>
                    <a:p>
                      <a:r>
                        <a:rPr kumimoji="1" lang="en-US" altLang="ja-JP" sz="120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Always on</a:t>
                      </a:r>
                      <a:endParaRPr kumimoji="1" lang="ja-JP" altLang="en-US" sz="12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081167"/>
                  </a:ext>
                </a:extLst>
              </a:tr>
              <a:tr h="12059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9pPr>
                    </a:lstStyle>
                    <a:p>
                      <a:r>
                        <a:rPr kumimoji="1" lang="en-US" altLang="ja-JP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MID</a:t>
                      </a:r>
                      <a:r>
                        <a:rPr kumimoji="1" lang="ja-JP" altLang="en-US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 </a:t>
                      </a:r>
                      <a:r>
                        <a:rPr kumimoji="1" lang="en-US" altLang="ja-JP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display</a:t>
                      </a:r>
                    </a:p>
                    <a:p>
                      <a:r>
                        <a:rPr kumimoji="1" lang="en-US" altLang="ja-JP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(MID; Multi Information Display)</a:t>
                      </a:r>
                      <a:endParaRPr kumimoji="1" lang="ja-JP" altLang="en-US" sz="1200" b="1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9pPr>
                    </a:lstStyle>
                    <a:p>
                      <a:endParaRPr kumimoji="1" lang="ja-JP" altLang="en-US" sz="12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Segoe UI"/>
                          <a:ea typeface="Meiryo UI"/>
                        </a:defRPr>
                      </a:lvl9pPr>
                    </a:lstStyle>
                    <a:p>
                      <a:r>
                        <a:rPr kumimoji="1" lang="en-US" altLang="ja-JP" sz="120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When the driver switches on a back button, the MID display </a:t>
                      </a:r>
                      <a:r>
                        <a:rPr kumimoji="1" lang="en-US" altLang="ja-JP" sz="1200" b="1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will be disappeared </a:t>
                      </a:r>
                      <a:r>
                        <a:rPr kumimoji="1" lang="en-US" altLang="ja-JP" sz="120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for a little while and appeared again if the failure continues.</a:t>
                      </a:r>
                      <a:endParaRPr kumimoji="1" lang="ja-JP" altLang="en-US" sz="12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432892"/>
                  </a:ext>
                </a:extLst>
              </a:tr>
            </a:tbl>
          </a:graphicData>
        </a:graphic>
      </p:graphicFrame>
      <p:pic>
        <p:nvPicPr>
          <p:cNvPr id="45" name="図 44">
            <a:extLst>
              <a:ext uri="{FF2B5EF4-FFF2-40B4-BE49-F238E27FC236}">
                <a16:creationId xmlns:a16="http://schemas.microsoft.com/office/drawing/2014/main" id="{429B0B75-56BC-4AF6-378D-17CD6F243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9747" y="5016485"/>
            <a:ext cx="587841" cy="466598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4ED60B61-BA94-232D-7958-9FF72B16D4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8804" y="5016485"/>
            <a:ext cx="587841" cy="466598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FEBE8574-0D62-8253-D011-AACCF4DC50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8804" y="6042335"/>
            <a:ext cx="1282718" cy="678687"/>
          </a:xfrm>
          <a:prstGeom prst="rect">
            <a:avLst/>
          </a:prstGeom>
        </p:spPr>
      </p:pic>
      <p:sp>
        <p:nvSpPr>
          <p:cNvPr id="48" name="矢印: 左右 47">
            <a:extLst>
              <a:ext uri="{FF2B5EF4-FFF2-40B4-BE49-F238E27FC236}">
                <a16:creationId xmlns:a16="http://schemas.microsoft.com/office/drawing/2014/main" id="{1F45E855-423D-27AB-748A-5B809E8D0FB1}"/>
              </a:ext>
            </a:extLst>
          </p:cNvPr>
          <p:cNvSpPr/>
          <p:nvPr/>
        </p:nvSpPr>
        <p:spPr>
          <a:xfrm>
            <a:off x="5219701" y="4898118"/>
            <a:ext cx="964426" cy="452744"/>
          </a:xfrm>
          <a:prstGeom prst="leftRightArrow">
            <a:avLst>
              <a:gd name="adj1" fmla="val 67012"/>
              <a:gd name="adj2" fmla="val 50000"/>
            </a:avLst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Same</a:t>
            </a:r>
          </a:p>
        </p:txBody>
      </p:sp>
      <p:sp>
        <p:nvSpPr>
          <p:cNvPr id="49" name="吹き出し: 角を丸めた四角形 48">
            <a:extLst>
              <a:ext uri="{FF2B5EF4-FFF2-40B4-BE49-F238E27FC236}">
                <a16:creationId xmlns:a16="http://schemas.microsoft.com/office/drawing/2014/main" id="{2F2B7733-563B-E721-11A6-77E56B4A6E84}"/>
              </a:ext>
            </a:extLst>
          </p:cNvPr>
          <p:cNvSpPr/>
          <p:nvPr/>
        </p:nvSpPr>
        <p:spPr>
          <a:xfrm>
            <a:off x="7250264" y="4708529"/>
            <a:ext cx="2146720" cy="319625"/>
          </a:xfrm>
          <a:prstGeom prst="wedgeRoundRectCallout">
            <a:avLst>
              <a:gd name="adj1" fmla="val -64832"/>
              <a:gd name="adj2" fmla="val -3058"/>
              <a:gd name="adj3" fmla="val 16667"/>
            </a:avLst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It corresponds to 5.4.3.</a:t>
            </a:r>
          </a:p>
        </p:txBody>
      </p:sp>
      <p:sp>
        <p:nvSpPr>
          <p:cNvPr id="50" name="吹き出し: 角を丸めた四角形 49">
            <a:extLst>
              <a:ext uri="{FF2B5EF4-FFF2-40B4-BE49-F238E27FC236}">
                <a16:creationId xmlns:a16="http://schemas.microsoft.com/office/drawing/2014/main" id="{E614A12D-D69A-6773-F681-2D86EEC4101A}"/>
              </a:ext>
            </a:extLst>
          </p:cNvPr>
          <p:cNvSpPr/>
          <p:nvPr/>
        </p:nvSpPr>
        <p:spPr>
          <a:xfrm>
            <a:off x="4031745" y="5575737"/>
            <a:ext cx="1970809" cy="549314"/>
          </a:xfrm>
          <a:prstGeom prst="wedgeRoundRectCallout">
            <a:avLst>
              <a:gd name="adj1" fmla="val 38774"/>
              <a:gd name="adj2" fmla="val -99069"/>
              <a:gd name="adj3" fmla="val 16667"/>
            </a:avLst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Is it contrary to 5.2.2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？</a:t>
            </a:r>
            <a:endParaRPr kumimoji="0" lang="en-US" altLang="ja-JP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84912F04-9174-C41C-A673-D0D041810FEA}"/>
              </a:ext>
            </a:extLst>
          </p:cNvPr>
          <p:cNvSpPr/>
          <p:nvPr/>
        </p:nvSpPr>
        <p:spPr>
          <a:xfrm>
            <a:off x="594423" y="1536017"/>
            <a:ext cx="11198707" cy="400110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90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We’d like to confirm that the current specification comply with current text or not.</a:t>
            </a:r>
          </a:p>
        </p:txBody>
      </p:sp>
    </p:spTree>
    <p:extLst>
      <p:ext uri="{BB962C8B-B14F-4D97-AF65-F5344CB8AC3E}">
        <p14:creationId xmlns:p14="http://schemas.microsoft.com/office/powerpoint/2010/main" val="2424432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560268" y="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ACPE-05-XX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0D3848C7-4D03-DD78-634F-A2E92CD0348E}"/>
              </a:ext>
            </a:extLst>
          </p:cNvPr>
          <p:cNvSpPr txBox="1">
            <a:spLocks/>
          </p:cNvSpPr>
          <p:nvPr/>
        </p:nvSpPr>
        <p:spPr>
          <a:xfrm>
            <a:off x="386258" y="268331"/>
            <a:ext cx="11340964" cy="602611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kumimoji="1" lang="en-US" altLang="ja-JP" sz="2400" b="1" kern="0" dirty="0"/>
              <a:t>5.1.1</a:t>
            </a:r>
            <a:r>
              <a:rPr kumimoji="1" lang="ja-JP" altLang="en-US" sz="2400" b="1" kern="0" dirty="0"/>
              <a:t>　</a:t>
            </a:r>
            <a:r>
              <a:rPr kumimoji="1" lang="en-US" altLang="ja-JP" sz="2400" b="1" kern="0" dirty="0"/>
              <a:t>Accelerator pedal operation</a:t>
            </a:r>
            <a:endParaRPr kumimoji="1" lang="ja-JP" altLang="en-US" kern="0" dirty="0"/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3ECDAF20-B402-7258-6A75-C867A4751C12}"/>
              </a:ext>
            </a:extLst>
          </p:cNvPr>
          <p:cNvSpPr txBox="1">
            <a:spLocks/>
          </p:cNvSpPr>
          <p:nvPr/>
        </p:nvSpPr>
        <p:spPr bwMode="auto">
          <a:xfrm>
            <a:off x="507642" y="1104071"/>
            <a:ext cx="11460479" cy="62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kumimoji="0" lang="en-GB" altLang="ja-JP" sz="1600" kern="0" dirty="0">
                <a:latin typeface="+mj-ea"/>
                <a:ea typeface="+mj-ea"/>
              </a:rPr>
              <a:t>(iv)</a:t>
            </a:r>
            <a:r>
              <a:rPr kumimoji="0" lang="ja-JP" altLang="en-US" sz="1600" kern="0" dirty="0">
                <a:latin typeface="+mj-ea"/>
                <a:ea typeface="+mj-ea"/>
              </a:rPr>
              <a:t>　</a:t>
            </a:r>
            <a:r>
              <a:rPr kumimoji="0" lang="en-GB" altLang="ja-JP" sz="1600" kern="0" dirty="0">
                <a:latin typeface="+mj-ea"/>
                <a:ea typeface="+mj-ea"/>
              </a:rPr>
              <a:t>The pedal application has a velocity of at least 400 %/s over a travel distance of at least 70% of the total travel distance of the accelerator control.</a:t>
            </a:r>
            <a:endParaRPr kumimoji="0" lang="ja-JP" altLang="ja-JP" sz="1600" kern="0" dirty="0">
              <a:latin typeface="+mj-ea"/>
              <a:ea typeface="+mj-ea"/>
            </a:endParaRP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9DAFD8F5-40DA-77D0-7207-305F310E89C1}"/>
              </a:ext>
            </a:extLst>
          </p:cNvPr>
          <p:cNvSpPr txBox="1">
            <a:spLocks/>
          </p:cNvSpPr>
          <p:nvPr/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C28B016-1C58-4156-ABDD-D8D4DA496A25}" type="datetime1">
              <a:rPr lang="ja-JP" altLang="en-US" sz="1200" i="1" smtClean="0">
                <a:solidFill>
                  <a:prstClr val="black">
                    <a:tint val="75000"/>
                  </a:prstClr>
                </a:solidFill>
                <a:latin typeface="Tahoma" panose="020B0604030504040204" pitchFamily="34" charset="0"/>
                <a:ea typeface="Meiryo UI"/>
                <a:cs typeface="Tahoma" panose="020B0604030504040204" pitchFamily="34" charset="0"/>
              </a:rPr>
              <a:pPr algn="r">
                <a:defRPr/>
              </a:pPr>
              <a:t>2024/1/17</a:t>
            </a:fld>
            <a:endParaRPr lang="en-US" altLang="ja-JP" sz="1200" i="1" dirty="0">
              <a:solidFill>
                <a:prstClr val="black">
                  <a:tint val="75000"/>
                </a:prstClr>
              </a:solidFill>
              <a:latin typeface="Tahoma" panose="020B0604030504040204" pitchFamily="34" charset="0"/>
              <a:ea typeface="Meiryo UI"/>
              <a:cs typeface="Tahoma" panose="020B0604030504040204" pitchFamily="34" charset="0"/>
            </a:endParaRPr>
          </a:p>
        </p:txBody>
      </p:sp>
      <p:sp>
        <p:nvSpPr>
          <p:cNvPr id="7" name="スライド番号プレースホルダー 4">
            <a:extLst>
              <a:ext uri="{FF2B5EF4-FFF2-40B4-BE49-F238E27FC236}">
                <a16:creationId xmlns:a16="http://schemas.microsoft.com/office/drawing/2014/main" id="{4E1FB76C-4ADA-E579-6C92-473D34FA59A8}"/>
              </a:ext>
            </a:extLst>
          </p:cNvPr>
          <p:cNvSpPr txBox="1">
            <a:spLocks/>
          </p:cNvSpPr>
          <p:nvPr/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457200">
              <a:defRPr/>
            </a:pPr>
            <a:fld id="{23F5DC05-EEFF-4183-BFB6-0D72F6AC6841}" type="slidenum">
              <a:rPr kumimoji="0" lang="en-US" altLang="ja-JP" sz="1100" b="1" i="1" smtClean="0">
                <a:solidFill>
                  <a:prstClr val="black">
                    <a:tint val="75000"/>
                  </a:prstClr>
                </a:solidFill>
                <a:latin typeface="Tahoma" panose="020B0604030504040204" pitchFamily="34" charset="0"/>
                <a:ea typeface="Meiryo UI"/>
                <a:cs typeface="Tahoma" panose="020B0604030504040204" pitchFamily="34" charset="0"/>
              </a:rPr>
              <a:pPr algn="r" defTabSz="457200">
                <a:defRPr/>
              </a:pPr>
              <a:t>4</a:t>
            </a:fld>
            <a:endParaRPr kumimoji="0" lang="en-US" altLang="ja-JP" sz="1100" b="1" i="1" dirty="0">
              <a:solidFill>
                <a:prstClr val="black">
                  <a:tint val="75000"/>
                </a:prstClr>
              </a:solidFill>
              <a:latin typeface="Tahoma" panose="020B0604030504040204" pitchFamily="34" charset="0"/>
              <a:ea typeface="Meiryo UI"/>
              <a:cs typeface="Tahoma" panose="020B0604030504040204" pitchFamily="34" charset="0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885AC6F-28B2-2ABC-DAD0-27F1F016DED1}"/>
              </a:ext>
            </a:extLst>
          </p:cNvPr>
          <p:cNvGrpSpPr/>
          <p:nvPr/>
        </p:nvGrpSpPr>
        <p:grpSpPr>
          <a:xfrm>
            <a:off x="1220134" y="1769330"/>
            <a:ext cx="2293883" cy="1428489"/>
            <a:chOff x="763755" y="1959856"/>
            <a:chExt cx="2840677" cy="176899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7BA24AE-3D92-7342-5583-6489228B7552}"/>
                </a:ext>
              </a:extLst>
            </p:cNvPr>
            <p:cNvGrpSpPr/>
            <p:nvPr/>
          </p:nvGrpSpPr>
          <p:grpSpPr>
            <a:xfrm>
              <a:off x="1454728" y="2015837"/>
              <a:ext cx="2005445" cy="1413163"/>
              <a:chOff x="945573" y="2088573"/>
              <a:chExt cx="2182091" cy="1413163"/>
            </a:xfrm>
          </p:grpSpPr>
          <p:cxnSp>
            <p:nvCxnSpPr>
              <p:cNvPr id="15" name="直線矢印コネクタ 14">
                <a:extLst>
                  <a:ext uri="{FF2B5EF4-FFF2-40B4-BE49-F238E27FC236}">
                    <a16:creationId xmlns:a16="http://schemas.microsoft.com/office/drawing/2014/main" id="{6367BD27-216F-0A1D-3562-C0A626FCA4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5573" y="2088573"/>
                <a:ext cx="0" cy="14131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>
                <a:extLst>
                  <a:ext uri="{FF2B5EF4-FFF2-40B4-BE49-F238E27FC236}">
                    <a16:creationId xmlns:a16="http://schemas.microsoft.com/office/drawing/2014/main" id="{6F924C90-2798-2F2E-B9FD-B2296D7C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5573" y="3501736"/>
                <a:ext cx="218209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A36EE41-C548-9867-DAF1-24483D987EB8}"/>
                </a:ext>
              </a:extLst>
            </p:cNvPr>
            <p:cNvSpPr/>
            <p:nvPr/>
          </p:nvSpPr>
          <p:spPr>
            <a:xfrm>
              <a:off x="1548246" y="2587337"/>
              <a:ext cx="1610591" cy="841663"/>
            </a:xfrm>
            <a:custGeom>
              <a:avLst/>
              <a:gdLst>
                <a:gd name="connsiteX0" fmla="*/ 0 w 1610591"/>
                <a:gd name="connsiteY0" fmla="*/ 831272 h 841663"/>
                <a:gd name="connsiteX1" fmla="*/ 716973 w 1610591"/>
                <a:gd name="connsiteY1" fmla="*/ 841663 h 841663"/>
                <a:gd name="connsiteX2" fmla="*/ 1018309 w 1610591"/>
                <a:gd name="connsiteY2" fmla="*/ 0 h 841663"/>
                <a:gd name="connsiteX3" fmla="*/ 1610591 w 1610591"/>
                <a:gd name="connsiteY3" fmla="*/ 0 h 84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0591" h="841663">
                  <a:moveTo>
                    <a:pt x="0" y="831272"/>
                  </a:moveTo>
                  <a:lnTo>
                    <a:pt x="716973" y="841663"/>
                  </a:lnTo>
                  <a:lnTo>
                    <a:pt x="1018309" y="0"/>
                  </a:lnTo>
                  <a:lnTo>
                    <a:pt x="1610591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660E01D-6FE8-F3BD-87E0-F7A8D3F24FF8}"/>
                </a:ext>
              </a:extLst>
            </p:cNvPr>
            <p:cNvSpPr txBox="1"/>
            <p:nvPr/>
          </p:nvSpPr>
          <p:spPr>
            <a:xfrm rot="16200000">
              <a:off x="23456" y="2700155"/>
              <a:ext cx="17575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  <a:cs typeface="+mn-cs"/>
                </a:rPr>
                <a:t>Accelerator position[%]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E6A55B16-1B03-2D48-C585-9F2462709D20}"/>
                </a:ext>
              </a:extLst>
            </p:cNvPr>
            <p:cNvSpPr txBox="1"/>
            <p:nvPr/>
          </p:nvSpPr>
          <p:spPr>
            <a:xfrm>
              <a:off x="2930850" y="3451855"/>
              <a:ext cx="6735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  <a:cs typeface="+mn-cs"/>
                </a:rPr>
                <a:t>Time[s]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9BF4685-F153-5010-91C7-05B5DB5B1FBB}"/>
                </a:ext>
              </a:extLst>
            </p:cNvPr>
            <p:cNvSpPr txBox="1"/>
            <p:nvPr/>
          </p:nvSpPr>
          <p:spPr>
            <a:xfrm>
              <a:off x="1103351" y="2445420"/>
              <a:ext cx="3513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  <a:cs typeface="+mn-cs"/>
                </a:rPr>
                <a:t>70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46D5D3F2-D5FE-ABF9-442E-1FDBE09DD5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63205" y="2585851"/>
              <a:ext cx="1751651" cy="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0E0B4DD-D410-9913-51C8-B070F0A3308B}"/>
              </a:ext>
            </a:extLst>
          </p:cNvPr>
          <p:cNvSpPr txBox="1"/>
          <p:nvPr/>
        </p:nvSpPr>
        <p:spPr>
          <a:xfrm>
            <a:off x="4214280" y="1558460"/>
            <a:ext cx="76035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【Concern】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The text means to activate the ACPE when the accelerator pedal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is pressed from 0[%]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to70[%]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.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　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There are few accidents when the maximum accelerator position is 70[%].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The risk of ACPE activation during normal driving will be increased</a:t>
            </a:r>
            <a:r>
              <a:rPr lang="en-US" altLang="ja-JP" b="0" dirty="0">
                <a:solidFill>
                  <a:prstClr val="black"/>
                </a:solidFill>
                <a:latin typeface="Segoe UI"/>
                <a:ea typeface="Meiryo UI"/>
              </a:rPr>
              <a:t>.xx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3D98F55-071E-1DB3-D296-6FE4C24F8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74" y="3302577"/>
            <a:ext cx="2872239" cy="2378444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6F6185A-557C-70A8-956A-12CF6E893351}"/>
              </a:ext>
            </a:extLst>
          </p:cNvPr>
          <p:cNvSpPr txBox="1"/>
          <p:nvPr/>
        </p:nvSpPr>
        <p:spPr>
          <a:xfrm>
            <a:off x="5089546" y="4746093"/>
            <a:ext cx="6289719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[Refence]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　</a:t>
            </a:r>
            <a:r>
              <a:rPr kumimoji="1" lang="en-US" altLang="zh-TW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Society of Automotive Engineers of Japan,</a:t>
            </a:r>
            <a:r>
              <a:rPr kumimoji="1" lang="zh-TW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 </a:t>
            </a:r>
            <a:r>
              <a:rPr kumimoji="1" lang="en-US" altLang="zh-TW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Autumn conference in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　　　　     　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『Development of the acceleration suppression system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                   for gas pedal misapplication using big data』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74C64E7-A862-4F5E-8C26-3EF2D91A60A9}"/>
              </a:ext>
            </a:extLst>
          </p:cNvPr>
          <p:cNvSpPr txBox="1"/>
          <p:nvPr/>
        </p:nvSpPr>
        <p:spPr>
          <a:xfrm>
            <a:off x="4214280" y="3681775"/>
            <a:ext cx="7678512" cy="92333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【Accident Data】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As a result of analyzing 100 cases of pedal misapplications,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maximum accelerator position was 90[%] or more in </a:t>
            </a:r>
            <a:r>
              <a:rPr lang="en-US" altLang="ja-JP" b="1" dirty="0">
                <a:solidFill>
                  <a:prstClr val="black"/>
                </a:solidFill>
                <a:latin typeface="Segoe UI"/>
                <a:ea typeface="Meiryo UI"/>
              </a:rPr>
              <a:t>82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% accidents</a:t>
            </a:r>
            <a:r>
              <a:rPr lang="en-US" altLang="ja-JP" b="1" dirty="0">
                <a:solidFill>
                  <a:prstClr val="black"/>
                </a:solidFill>
                <a:latin typeface="Segoe UI"/>
                <a:ea typeface="Meiryo UI"/>
              </a:rPr>
              <a:t>.</a:t>
            </a:r>
            <a:endParaRPr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Segoe UI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B080157-CA69-43C5-0977-273F8A482CD1}"/>
              </a:ext>
            </a:extLst>
          </p:cNvPr>
          <p:cNvSpPr txBox="1"/>
          <p:nvPr/>
        </p:nvSpPr>
        <p:spPr>
          <a:xfrm>
            <a:off x="1220134" y="5737702"/>
            <a:ext cx="10355175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【Amendment proposal</a:t>
            </a:r>
            <a:r>
              <a:rPr kumimoji="1" lang="en-US" altLang="ja-JP" sz="16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</a:t>
            </a:r>
            <a:r>
              <a:rPr kumimoji="1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(iv)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</a:t>
            </a:r>
            <a:r>
              <a:rPr kumimoji="1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The pedal application has a velocity of at least 400 %/s over a travel distance</a:t>
            </a:r>
            <a:br>
              <a:rPr kumimoji="1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　　　</a:t>
            </a:r>
            <a:r>
              <a:rPr kumimoji="1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of at least 70% of the total travel distance of the accelerator control</a:t>
            </a:r>
            <a:r>
              <a:rPr kumimoji="1" lang="en-GB" altLang="ja-JP" sz="1600" b="0" i="0" u="none" strike="sng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.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and the maximum value of the accelerator pedal is depressed at least 90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％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.</a:t>
            </a:r>
            <a:endParaRPr kumimoji="1" lang="ja-JP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0282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560268" y="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ACPE-05-XX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二等辺三角形 55">
            <a:extLst>
              <a:ext uri="{FF2B5EF4-FFF2-40B4-BE49-F238E27FC236}">
                <a16:creationId xmlns:a16="http://schemas.microsoft.com/office/drawing/2014/main" id="{FFF46E46-D655-DBA8-4468-05A85FB4FA86}"/>
              </a:ext>
            </a:extLst>
          </p:cNvPr>
          <p:cNvSpPr/>
          <p:nvPr/>
        </p:nvSpPr>
        <p:spPr>
          <a:xfrm rot="16590986">
            <a:off x="3469867" y="1047502"/>
            <a:ext cx="946749" cy="2766627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57" name="タイトル 1">
            <a:extLst>
              <a:ext uri="{FF2B5EF4-FFF2-40B4-BE49-F238E27FC236}">
                <a16:creationId xmlns:a16="http://schemas.microsoft.com/office/drawing/2014/main" id="{85E056EE-2E76-E8B8-30AC-780AE62DCC4E}"/>
              </a:ext>
            </a:extLst>
          </p:cNvPr>
          <p:cNvSpPr txBox="1">
            <a:spLocks/>
          </p:cNvSpPr>
          <p:nvPr/>
        </p:nvSpPr>
        <p:spPr>
          <a:xfrm>
            <a:off x="3902385" y="269239"/>
            <a:ext cx="4104717" cy="602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6.3.2 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　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Child target concern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58" name="日付プレースホルダー 3">
            <a:extLst>
              <a:ext uri="{FF2B5EF4-FFF2-40B4-BE49-F238E27FC236}">
                <a16:creationId xmlns:a16="http://schemas.microsoft.com/office/drawing/2014/main" id="{59587F39-FF15-9114-6BB8-7AED0022BF0E}"/>
              </a:ext>
            </a:extLst>
          </p:cNvPr>
          <p:cNvSpPr txBox="1">
            <a:spLocks/>
          </p:cNvSpPr>
          <p:nvPr/>
        </p:nvSpPr>
        <p:spPr>
          <a:xfrm>
            <a:off x="8564211" y="64620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i="1" kern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C28B016-1C58-4156-ABDD-D8D4DA496A25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ea typeface="Meiryo UI"/>
              </a:rPr>
              <a:pPr>
                <a:defRPr/>
              </a:pPr>
              <a:t>2024/1/17</a:t>
            </a:fld>
            <a:endParaRPr lang="en-US" altLang="ja-JP" dirty="0">
              <a:solidFill>
                <a:prstClr val="black">
                  <a:tint val="75000"/>
                </a:prstClr>
              </a:solidFill>
              <a:ea typeface="Meiryo UI"/>
            </a:endParaRPr>
          </a:p>
        </p:txBody>
      </p:sp>
      <p:sp>
        <p:nvSpPr>
          <p:cNvPr id="59" name="スライド番号プレースホルダー 4">
            <a:extLst>
              <a:ext uri="{FF2B5EF4-FFF2-40B4-BE49-F238E27FC236}">
                <a16:creationId xmlns:a16="http://schemas.microsoft.com/office/drawing/2014/main" id="{C4761141-B6F2-1DB1-AEDF-1A338981481D}"/>
              </a:ext>
            </a:extLst>
          </p:cNvPr>
          <p:cNvSpPr txBox="1">
            <a:spLocks/>
          </p:cNvSpPr>
          <p:nvPr/>
        </p:nvSpPr>
        <p:spPr>
          <a:xfrm>
            <a:off x="9157368" y="64602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b="1" i="1" kern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23F5DC05-EEFF-4183-BFB6-0D72F6AC6841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  <a:ea typeface="Meiryo UI"/>
              </a:rPr>
              <a:pPr defTabSz="457200">
                <a:defRPr/>
              </a:pPr>
              <a:t>5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  <a:ea typeface="Meiryo UI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DE76673E-9443-B905-5516-66A5AADA49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24" b="93452" l="9677" r="89247">
                        <a14:foregroundMark x1="43011" y1="17262" x2="41935" y2="43452"/>
                        <a14:foregroundMark x1="48387" y1="55357" x2="38710" y2="65476"/>
                        <a14:foregroundMark x1="62366" y1="76786" x2="62366" y2="76786"/>
                        <a14:foregroundMark x1="67742" y1="73810" x2="67742" y2="73810"/>
                        <a14:foregroundMark x1="58065" y1="69048" x2="59140" y2="73214"/>
                        <a14:foregroundMark x1="40860" y1="75000" x2="17204" y2="89881"/>
                        <a14:foregroundMark x1="15054" y1="93452" x2="15054" y2="934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6335" y="1876431"/>
            <a:ext cx="860074" cy="16565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04DBDA98-4283-8C58-87FE-80217232F470}"/>
              </a:ext>
            </a:extLst>
          </p:cNvPr>
          <p:cNvSpPr txBox="1"/>
          <p:nvPr/>
        </p:nvSpPr>
        <p:spPr>
          <a:xfrm>
            <a:off x="6053683" y="2104786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1.5m</a:t>
            </a:r>
            <a:endParaRPr lang="ja-JP" altLang="en-US" dirty="0">
              <a:solidFill>
                <a:prstClr val="black"/>
              </a:solidFill>
              <a:latin typeface="Segoe UI"/>
              <a:ea typeface="Meiryo UI"/>
            </a:endParaRP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1D04CCAE-72D1-D910-33DF-EEFE4CA19B48}"/>
              </a:ext>
            </a:extLst>
          </p:cNvPr>
          <p:cNvCxnSpPr>
            <a:cxnSpLocks/>
          </p:cNvCxnSpPr>
          <p:nvPr/>
        </p:nvCxnSpPr>
        <p:spPr>
          <a:xfrm flipH="1">
            <a:off x="3186666" y="2260406"/>
            <a:ext cx="2768079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69B5CD50-A507-4F29-369E-0380F0780F2F}"/>
              </a:ext>
            </a:extLst>
          </p:cNvPr>
          <p:cNvCxnSpPr>
            <a:cxnSpLocks/>
          </p:cNvCxnSpPr>
          <p:nvPr/>
        </p:nvCxnSpPr>
        <p:spPr>
          <a:xfrm flipH="1">
            <a:off x="4157399" y="2004155"/>
            <a:ext cx="179734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2FA5F92-5524-DA89-F6BB-C1A60D4E4A20}"/>
              </a:ext>
            </a:extLst>
          </p:cNvPr>
          <p:cNvSpPr txBox="1"/>
          <p:nvPr/>
        </p:nvSpPr>
        <p:spPr>
          <a:xfrm>
            <a:off x="6053683" y="1860068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1.8m</a:t>
            </a:r>
            <a:endParaRPr lang="ja-JP" altLang="en-US" dirty="0">
              <a:solidFill>
                <a:prstClr val="black"/>
              </a:solidFill>
              <a:latin typeface="Segoe UI"/>
              <a:ea typeface="Meiryo UI"/>
            </a:endParaRPr>
          </a:p>
        </p:txBody>
      </p: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218CA26B-8FA9-3CCF-5DC6-8A9F658EFDA9}"/>
              </a:ext>
            </a:extLst>
          </p:cNvPr>
          <p:cNvCxnSpPr>
            <a:cxnSpLocks/>
          </p:cNvCxnSpPr>
          <p:nvPr/>
        </p:nvCxnSpPr>
        <p:spPr>
          <a:xfrm flipH="1">
            <a:off x="695275" y="3453657"/>
            <a:ext cx="5259469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66" name="二等辺三角形 65">
            <a:extLst>
              <a:ext uri="{FF2B5EF4-FFF2-40B4-BE49-F238E27FC236}">
                <a16:creationId xmlns:a16="http://schemas.microsoft.com/office/drawing/2014/main" id="{E9ABA29E-C297-5719-A2DE-40CBFE6A5EA4}"/>
              </a:ext>
            </a:extLst>
          </p:cNvPr>
          <p:cNvSpPr/>
          <p:nvPr/>
        </p:nvSpPr>
        <p:spPr>
          <a:xfrm rot="16590986">
            <a:off x="3476658" y="3242676"/>
            <a:ext cx="946749" cy="2766627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90F2C4E0-0CBE-4798-74F2-B74165B42E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24" b="93452" l="9677" r="89247">
                        <a14:foregroundMark x1="43011" y1="17262" x2="41935" y2="43452"/>
                        <a14:foregroundMark x1="48387" y1="55357" x2="38710" y2="65476"/>
                        <a14:foregroundMark x1="62366" y1="76786" x2="62366" y2="76786"/>
                        <a14:foregroundMark x1="67742" y1="73810" x2="67742" y2="73810"/>
                        <a14:foregroundMark x1="58065" y1="69048" x2="59140" y2="73214"/>
                        <a14:foregroundMark x1="40860" y1="75000" x2="17204" y2="89881"/>
                        <a14:foregroundMark x1="15054" y1="93452" x2="15054" y2="934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82413" y="4726181"/>
            <a:ext cx="525567" cy="1012241"/>
          </a:xfrm>
          <a:prstGeom prst="rect">
            <a:avLst/>
          </a:prstGeom>
        </p:spPr>
      </p:pic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22F8F998-11AC-2FB7-BE86-A5892451C62A}"/>
              </a:ext>
            </a:extLst>
          </p:cNvPr>
          <p:cNvSpPr txBox="1"/>
          <p:nvPr/>
        </p:nvSpPr>
        <p:spPr>
          <a:xfrm>
            <a:off x="6053683" y="4335956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1.5m</a:t>
            </a:r>
            <a:endParaRPr lang="ja-JP" altLang="en-US" dirty="0">
              <a:solidFill>
                <a:prstClr val="black"/>
              </a:solidFill>
              <a:latin typeface="Segoe UI"/>
              <a:ea typeface="Meiryo UI"/>
            </a:endParaRPr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8C882D37-3C45-E7A2-9501-22710E6E0D56}"/>
              </a:ext>
            </a:extLst>
          </p:cNvPr>
          <p:cNvCxnSpPr>
            <a:cxnSpLocks/>
          </p:cNvCxnSpPr>
          <p:nvPr/>
        </p:nvCxnSpPr>
        <p:spPr>
          <a:xfrm flipH="1">
            <a:off x="3186666" y="4520622"/>
            <a:ext cx="2768079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A09B203B-BFCB-3FF0-EC24-625024BA9155}"/>
              </a:ext>
            </a:extLst>
          </p:cNvPr>
          <p:cNvCxnSpPr>
            <a:cxnSpLocks/>
          </p:cNvCxnSpPr>
          <p:nvPr/>
        </p:nvCxnSpPr>
        <p:spPr>
          <a:xfrm flipH="1">
            <a:off x="4019350" y="4803324"/>
            <a:ext cx="1977960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6002FF41-97C2-3931-9CE8-2FCC74E1E884}"/>
              </a:ext>
            </a:extLst>
          </p:cNvPr>
          <p:cNvCxnSpPr>
            <a:cxnSpLocks/>
          </p:cNvCxnSpPr>
          <p:nvPr/>
        </p:nvCxnSpPr>
        <p:spPr>
          <a:xfrm flipH="1">
            <a:off x="695275" y="5684827"/>
            <a:ext cx="5259469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7BC4B75-1474-3842-9622-A834503EF234}"/>
              </a:ext>
            </a:extLst>
          </p:cNvPr>
          <p:cNvSpPr txBox="1"/>
          <p:nvPr/>
        </p:nvSpPr>
        <p:spPr>
          <a:xfrm>
            <a:off x="6087955" y="4715597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1.2m</a:t>
            </a:r>
            <a:endParaRPr lang="ja-JP" altLang="en-US" dirty="0">
              <a:solidFill>
                <a:prstClr val="black"/>
              </a:solidFill>
              <a:latin typeface="Segoe UI"/>
              <a:ea typeface="Meiryo UI"/>
            </a:endParaRPr>
          </a:p>
        </p:txBody>
      </p:sp>
      <p:pic>
        <p:nvPicPr>
          <p:cNvPr id="73" name="図 72">
            <a:extLst>
              <a:ext uri="{FF2B5EF4-FFF2-40B4-BE49-F238E27FC236}">
                <a16:creationId xmlns:a16="http://schemas.microsoft.com/office/drawing/2014/main" id="{A54A96E6-227A-A56C-8377-EF6B90A0EE9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E7E6E6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24" b="93452" l="9677" r="89247">
                        <a14:foregroundMark x1="43011" y1="17262" x2="41935" y2="43452"/>
                        <a14:foregroundMark x1="48387" y1="55357" x2="38710" y2="65476"/>
                        <a14:foregroundMark x1="62366" y1="76786" x2="62366" y2="76786"/>
                        <a14:foregroundMark x1="67742" y1="73810" x2="67742" y2="73810"/>
                        <a14:foregroundMark x1="58065" y1="69048" x2="59140" y2="73214"/>
                        <a14:foregroundMark x1="40860" y1="75000" x2="17204" y2="89881"/>
                        <a14:foregroundMark x1="15054" y1="93452" x2="15054" y2="934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48742" y="4731264"/>
            <a:ext cx="525566" cy="1012239"/>
          </a:xfrm>
          <a:prstGeom prst="rect">
            <a:avLst/>
          </a:prstGeom>
        </p:spPr>
      </p:pic>
      <p:sp>
        <p:nvSpPr>
          <p:cNvPr id="74" name="右中かっこ 73">
            <a:extLst>
              <a:ext uri="{FF2B5EF4-FFF2-40B4-BE49-F238E27FC236}">
                <a16:creationId xmlns:a16="http://schemas.microsoft.com/office/drawing/2014/main" id="{DEF153A6-2DE2-20F0-1DD5-469160501887}"/>
              </a:ext>
            </a:extLst>
          </p:cNvPr>
          <p:cNvSpPr/>
          <p:nvPr/>
        </p:nvSpPr>
        <p:spPr>
          <a:xfrm rot="5400000">
            <a:off x="4509388" y="5083436"/>
            <a:ext cx="189154" cy="1377211"/>
          </a:xfrm>
          <a:prstGeom prst="rightBrac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F8CE2280-298C-06C8-8C1C-FB6748DD6FD2}"/>
              </a:ext>
            </a:extLst>
          </p:cNvPr>
          <p:cNvSpPr txBox="1"/>
          <p:nvPr/>
        </p:nvSpPr>
        <p:spPr>
          <a:xfrm>
            <a:off x="216893" y="1324452"/>
            <a:ext cx="484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u="sng" dirty="0">
                <a:solidFill>
                  <a:prstClr val="black"/>
                </a:solidFill>
                <a:latin typeface="Segoe UI"/>
                <a:ea typeface="Meiryo UI"/>
              </a:rPr>
              <a:t>An example of a camera with a height of 1.5m</a:t>
            </a:r>
            <a:endParaRPr lang="ja-JP" altLang="en-US" u="sng" dirty="0">
              <a:solidFill>
                <a:prstClr val="black"/>
              </a:solidFill>
              <a:latin typeface="Segoe UI"/>
              <a:ea typeface="Meiryo UI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160B9DA3-78E4-497A-0965-97581B2C8402}"/>
              </a:ext>
            </a:extLst>
          </p:cNvPr>
          <p:cNvSpPr txBox="1"/>
          <p:nvPr/>
        </p:nvSpPr>
        <p:spPr>
          <a:xfrm>
            <a:off x="580875" y="177121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Adult</a:t>
            </a:r>
            <a:endParaRPr lang="ja-JP" altLang="en-US" dirty="0">
              <a:solidFill>
                <a:prstClr val="black"/>
              </a:solidFill>
              <a:latin typeface="Segoe UI"/>
              <a:ea typeface="Meiryo UI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76FCB429-420B-5BAA-5BA2-649DC9B670EF}"/>
              </a:ext>
            </a:extLst>
          </p:cNvPr>
          <p:cNvSpPr txBox="1"/>
          <p:nvPr/>
        </p:nvSpPr>
        <p:spPr>
          <a:xfrm>
            <a:off x="695275" y="4050334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Child</a:t>
            </a:r>
            <a:endParaRPr lang="ja-JP" altLang="en-US" dirty="0">
              <a:solidFill>
                <a:prstClr val="black"/>
              </a:solidFill>
              <a:latin typeface="Segoe UI"/>
              <a:ea typeface="Meiryo UI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D28C734F-3195-A9C4-36AF-4A2349AFA4BE}"/>
              </a:ext>
            </a:extLst>
          </p:cNvPr>
          <p:cNvSpPr txBox="1"/>
          <p:nvPr/>
        </p:nvSpPr>
        <p:spPr>
          <a:xfrm>
            <a:off x="6994498" y="1194231"/>
            <a:ext cx="51995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As it is shown at IWG#4(</a:t>
            </a:r>
            <a:r>
              <a:rPr lang="en-US" altLang="ja-JP" dirty="0">
                <a:solidFill>
                  <a:srgbClr val="0052CC"/>
                </a:solidFill>
                <a:latin typeface="Hiragino Kaku Gothic Pro"/>
                <a:ea typeface="Meiryo UI"/>
                <a:hlinkClick r:id="rId6" tooltip="ダウンロード"/>
              </a:rPr>
              <a:t>ACPE-04-09 (Industry) Pedestrian application plan.pptx</a:t>
            </a:r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), it is difficult to detect pedestrian reliably only by using sonar sensors for activate ACPE.</a:t>
            </a:r>
          </a:p>
          <a:p>
            <a:endParaRPr lang="en-US" altLang="ja-JP" dirty="0">
              <a:solidFill>
                <a:prstClr val="black"/>
              </a:solidFill>
              <a:latin typeface="Segoe UI"/>
              <a:ea typeface="Meiryo UI"/>
            </a:endParaRPr>
          </a:p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On the other hand, it is difficult to detect</a:t>
            </a:r>
          </a:p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the child with front camera </a:t>
            </a:r>
          </a:p>
          <a:p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due to </a:t>
            </a:r>
            <a:r>
              <a:rPr lang="en-US" altLang="ja-JP" b="1" dirty="0">
                <a:solidFill>
                  <a:prstClr val="black"/>
                </a:solidFill>
                <a:latin typeface="Segoe UI"/>
                <a:ea typeface="Meiryo UI"/>
              </a:rPr>
              <a:t>the blind spot at close range</a:t>
            </a:r>
            <a:r>
              <a:rPr lang="en-US" altLang="ja-JP" dirty="0">
                <a:solidFill>
                  <a:prstClr val="black"/>
                </a:solidFill>
                <a:latin typeface="Segoe UI"/>
                <a:ea typeface="Meiryo UI"/>
              </a:rPr>
              <a:t>.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E72A6B2-08C7-87DE-82F7-9A330FF25182}"/>
              </a:ext>
            </a:extLst>
          </p:cNvPr>
          <p:cNvSpPr/>
          <p:nvPr/>
        </p:nvSpPr>
        <p:spPr>
          <a:xfrm>
            <a:off x="7081398" y="4796045"/>
            <a:ext cx="4797854" cy="1662385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90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There is no proven ACPE technology.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This is not an item that should be decided in a short period of time.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→　</a:t>
            </a: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It is appropriate to exclude child from 01 series.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183D1533-56FB-421F-2AA7-8B58588D30C4}"/>
              </a:ext>
            </a:extLst>
          </p:cNvPr>
          <p:cNvSpPr txBox="1"/>
          <p:nvPr/>
        </p:nvSpPr>
        <p:spPr>
          <a:xfrm>
            <a:off x="3426893" y="5881211"/>
            <a:ext cx="2380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  <a:latin typeface="Segoe UI"/>
                <a:ea typeface="Meiryo UI"/>
              </a:rPr>
              <a:t>Hardly detect within 2.0m</a:t>
            </a:r>
            <a:endParaRPr lang="ja-JP" altLang="en-US" sz="1400" b="1" dirty="0">
              <a:solidFill>
                <a:srgbClr val="FF0000"/>
              </a:solidFill>
              <a:latin typeface="Segoe UI"/>
              <a:ea typeface="Meiryo UI"/>
            </a:endParaRPr>
          </a:p>
        </p:txBody>
      </p:sp>
      <p:pic>
        <p:nvPicPr>
          <p:cNvPr id="82" name="図 81">
            <a:extLst>
              <a:ext uri="{FF2B5EF4-FFF2-40B4-BE49-F238E27FC236}">
                <a16:creationId xmlns:a16="http://schemas.microsoft.com/office/drawing/2014/main" id="{F99596D6-8442-4ABC-3748-E7F47D0A15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719" r="96563">
                        <a14:foregroundMark x1="15156" y1="30541" x2="12812" y2="32973"/>
                        <a14:foregroundMark x1="8750" y1="47297" x2="8125" y2="62703"/>
                        <a14:foregroundMark x1="8125" y1="62703" x2="8281" y2="62973"/>
                        <a14:foregroundMark x1="4063" y1="50000" x2="3594" y2="62432"/>
                        <a14:foregroundMark x1="5938" y1="44595" x2="4375" y2="45946"/>
                        <a14:foregroundMark x1="4375" y1="42703" x2="4375" y2="42703"/>
                        <a14:foregroundMark x1="4531" y1="41351" x2="4531" y2="41351"/>
                        <a14:foregroundMark x1="3906" y1="41351" x2="3906" y2="41351"/>
                        <a14:foregroundMark x1="3906" y1="40541" x2="3906" y2="40541"/>
                        <a14:foregroundMark x1="1719" y1="61081" x2="1719" y2="61081"/>
                        <a14:foregroundMark x1="3750" y1="53784" x2="3750" y2="53784"/>
                        <a14:foregroundMark x1="10000" y1="45135" x2="9375" y2="43784"/>
                        <a14:foregroundMark x1="23906" y1="46216" x2="57813" y2="58108"/>
                        <a14:foregroundMark x1="57813" y1="58108" x2="74688" y2="57838"/>
                        <a14:foregroundMark x1="74688" y1="57838" x2="90000" y2="50000"/>
                        <a14:foregroundMark x1="92031" y1="64865" x2="93594" y2="60270"/>
                        <a14:foregroundMark x1="95938" y1="56486" x2="96563" y2="66486"/>
                        <a14:foregroundMark x1="30312" y1="25135" x2="30312" y2="25135"/>
                        <a14:foregroundMark x1="37344" y1="25135" x2="44531" y2="26216"/>
                        <a14:foregroundMark x1="46250" y1="26757" x2="50938" y2="25946"/>
                        <a14:foregroundMark x1="52969" y1="27027" x2="53750" y2="27027"/>
                        <a14:foregroundMark x1="53750" y1="26757" x2="54375" y2="26486"/>
                        <a14:foregroundMark x1="36250" y1="25405" x2="28125" y2="26216"/>
                        <a14:foregroundMark x1="11563" y1="29459" x2="11563" y2="29459"/>
                        <a14:foregroundMark x1="47031" y1="25405" x2="47031" y2="25405"/>
                        <a14:foregroundMark x1="2656" y1="69459" x2="2656" y2="69459"/>
                        <a14:backgroundMark x1="1563" y1="45405" x2="1563" y2="45405"/>
                        <a14:backgroundMark x1="37813" y1="24865" x2="37813" y2="24865"/>
                        <a14:backgroundMark x1="37969" y1="78108" x2="55937" y2="81892"/>
                        <a14:backgroundMark x1="87344" y1="82162" x2="87344" y2="8216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551" y="1635520"/>
            <a:ext cx="3682799" cy="2129119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389B0C2F-C28E-D860-0CE4-3EF0CA591A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24" b="93452" l="9677" r="89247">
                        <a14:foregroundMark x1="43011" y1="17262" x2="41935" y2="43452"/>
                        <a14:foregroundMark x1="48387" y1="55357" x2="38710" y2="65476"/>
                        <a14:foregroundMark x1="62366" y1="76786" x2="62366" y2="76786"/>
                        <a14:foregroundMark x1="67742" y1="73810" x2="67742" y2="73810"/>
                        <a14:foregroundMark x1="58065" y1="69048" x2="59140" y2="73214"/>
                        <a14:foregroundMark x1="40860" y1="75000" x2="17204" y2="89881"/>
                        <a14:foregroundMark x1="15054" y1="93452" x2="15054" y2="934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46792" y="1897531"/>
            <a:ext cx="860074" cy="1656500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6122ACB8-E029-4AD5-3590-55442BB4C9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719" r="96563">
                        <a14:foregroundMark x1="15156" y1="30541" x2="12812" y2="32973"/>
                        <a14:foregroundMark x1="8750" y1="47297" x2="8125" y2="62703"/>
                        <a14:foregroundMark x1="8125" y1="62703" x2="8281" y2="62973"/>
                        <a14:foregroundMark x1="4063" y1="50000" x2="3594" y2="62432"/>
                        <a14:foregroundMark x1="5938" y1="44595" x2="4375" y2="45946"/>
                        <a14:foregroundMark x1="4375" y1="42703" x2="4375" y2="42703"/>
                        <a14:foregroundMark x1="4531" y1="41351" x2="4531" y2="41351"/>
                        <a14:foregroundMark x1="3906" y1="41351" x2="3906" y2="41351"/>
                        <a14:foregroundMark x1="3906" y1="40541" x2="3906" y2="40541"/>
                        <a14:foregroundMark x1="1719" y1="61081" x2="1719" y2="61081"/>
                        <a14:foregroundMark x1="3750" y1="53784" x2="3750" y2="53784"/>
                        <a14:foregroundMark x1="10000" y1="45135" x2="9375" y2="43784"/>
                        <a14:foregroundMark x1="23906" y1="46216" x2="57813" y2="58108"/>
                        <a14:foregroundMark x1="57813" y1="58108" x2="74688" y2="57838"/>
                        <a14:foregroundMark x1="74688" y1="57838" x2="90000" y2="50000"/>
                        <a14:foregroundMark x1="92031" y1="64865" x2="93594" y2="60270"/>
                        <a14:foregroundMark x1="95938" y1="56486" x2="96563" y2="66486"/>
                        <a14:foregroundMark x1="30312" y1="25135" x2="30312" y2="25135"/>
                        <a14:foregroundMark x1="37344" y1="25135" x2="44531" y2="26216"/>
                        <a14:foregroundMark x1="46250" y1="26757" x2="50938" y2="25946"/>
                        <a14:foregroundMark x1="52969" y1="27027" x2="53750" y2="27027"/>
                        <a14:foregroundMark x1="53750" y1="26757" x2="54375" y2="26486"/>
                        <a14:foregroundMark x1="36250" y1="25405" x2="28125" y2="26216"/>
                        <a14:foregroundMark x1="11563" y1="29459" x2="11563" y2="29459"/>
                        <a14:foregroundMark x1="47031" y1="25405" x2="47031" y2="25405"/>
                        <a14:foregroundMark x1="2656" y1="69459" x2="2656" y2="69459"/>
                        <a14:backgroundMark x1="1563" y1="45405" x2="1563" y2="45405"/>
                        <a14:backgroundMark x1="37813" y1="24865" x2="37813" y2="24865"/>
                        <a14:backgroundMark x1="37969" y1="78108" x2="55937" y2="81892"/>
                        <a14:backgroundMark x1="87344" y1="82162" x2="87344" y2="8216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2748" y="3849193"/>
            <a:ext cx="3682799" cy="2129119"/>
          </a:xfrm>
          <a:prstGeom prst="rect">
            <a:avLst/>
          </a:prstGeom>
        </p:spPr>
      </p:pic>
      <p:sp>
        <p:nvSpPr>
          <p:cNvPr id="85" name="楕円 84">
            <a:extLst>
              <a:ext uri="{FF2B5EF4-FFF2-40B4-BE49-F238E27FC236}">
                <a16:creationId xmlns:a16="http://schemas.microsoft.com/office/drawing/2014/main" id="{D083A9F0-DA78-3E4D-5A41-03EF51779AE1}"/>
              </a:ext>
            </a:extLst>
          </p:cNvPr>
          <p:cNvSpPr/>
          <p:nvPr/>
        </p:nvSpPr>
        <p:spPr>
          <a:xfrm>
            <a:off x="3915359" y="4962856"/>
            <a:ext cx="1377212" cy="72499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13D2E06-5FAE-B039-0C6A-F3B3AE82461F}"/>
              </a:ext>
            </a:extLst>
          </p:cNvPr>
          <p:cNvSpPr txBox="1"/>
          <p:nvPr/>
        </p:nvSpPr>
        <p:spPr>
          <a:xfrm>
            <a:off x="4128422" y="5173383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  <a:latin typeface="Segoe UI"/>
                <a:ea typeface="Meiryo UI"/>
              </a:rPr>
              <a:t>Blind spot</a:t>
            </a:r>
            <a:endParaRPr lang="ja-JP" altLang="en-US" sz="1400" b="1" dirty="0">
              <a:solidFill>
                <a:srgbClr val="FF0000"/>
              </a:solidFill>
              <a:latin typeface="Segoe UI"/>
              <a:ea typeface="Meiryo UI"/>
            </a:endParaRP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986DA77F-3412-83BA-6F37-42EA26D9D558}"/>
              </a:ext>
            </a:extLst>
          </p:cNvPr>
          <p:cNvSpPr/>
          <p:nvPr/>
        </p:nvSpPr>
        <p:spPr>
          <a:xfrm flipV="1">
            <a:off x="8426370" y="3579231"/>
            <a:ext cx="1689903" cy="31626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AA2D233-173D-1199-BCA3-4725A394E66B}"/>
              </a:ext>
            </a:extLst>
          </p:cNvPr>
          <p:cNvSpPr txBox="1"/>
          <p:nvPr/>
        </p:nvSpPr>
        <p:spPr>
          <a:xfrm>
            <a:off x="7585650" y="3972169"/>
            <a:ext cx="3688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New system design needed !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54383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560268" y="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ACPE-05-XX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40E2D16-AD90-6F83-3066-BCA10F79C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69332"/>
            <a:ext cx="11396133" cy="64103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7" name="タイトル 1">
            <a:extLst>
              <a:ext uri="{FF2B5EF4-FFF2-40B4-BE49-F238E27FC236}">
                <a16:creationId xmlns:a16="http://schemas.microsoft.com/office/drawing/2014/main" id="{85E056EE-2E76-E8B8-30AC-780AE62DCC4E}"/>
              </a:ext>
            </a:extLst>
          </p:cNvPr>
          <p:cNvSpPr txBox="1">
            <a:spLocks/>
          </p:cNvSpPr>
          <p:nvPr/>
        </p:nvSpPr>
        <p:spPr>
          <a:xfrm>
            <a:off x="1702109" y="98941"/>
            <a:ext cx="7974101" cy="6026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ACPE pedestrian Traffic accidents </a:t>
            </a:r>
            <a:r>
              <a:rPr lang="en-US" altLang="ja-JP" b="1" dirty="0">
                <a:solidFill>
                  <a:sysClr val="windowText" lastClr="000000"/>
                </a:solidFill>
              </a:rPr>
              <a:t>(extract ACPE-04-09)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46461217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6F34192D72D5A47B3BE0800EA34EDCC" ma:contentTypeVersion="15" ma:contentTypeDescription="新しいドキュメントを作成します。" ma:contentTypeScope="" ma:versionID="47e4095e7ecb91fd24406701b830d6f7">
  <xsd:schema xmlns:xsd="http://www.w3.org/2001/XMLSchema" xmlns:xs="http://www.w3.org/2001/XMLSchema" xmlns:p="http://schemas.microsoft.com/office/2006/metadata/properties" xmlns:ns2="19b7699c-5951-4035-9456-03926e2004b9" xmlns:ns3="d9dc673b-9e34-4001-b69a-8484e8c1b815" xmlns:ns4="1a6d7a64-4007-404a-9141-676c91e088dd" targetNamespace="http://schemas.microsoft.com/office/2006/metadata/properties" ma:root="true" ma:fieldsID="36b195c60019e6d3f0cdac2966e9349e" ns2:_="" ns3:_="" ns4:_="">
    <xsd:import namespace="19b7699c-5951-4035-9456-03926e2004b9"/>
    <xsd:import namespace="d9dc673b-9e34-4001-b69a-8484e8c1b815"/>
    <xsd:import namespace="1a6d7a64-4007-404a-9141-676c91e088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4:SharedWithUsers" minOccurs="0"/>
                <xsd:element ref="ns4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b7699c-5951-4035-9456-03926e2004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832CE67C-9CC1-4968-B26A-99B2286E3087}" ma:internalName="TaxCatchAll" ma:showField="CatchAllData" ma:web="{1a6d7a64-4007-404a-9141-676c91e088dd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6d7a64-4007-404a-9141-676c91e088dd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9b7699c-5951-4035-9456-03926e2004b9">
      <Terms xmlns="http://schemas.microsoft.com/office/infopath/2007/PartnerControls"/>
    </lcf76f155ced4ddcb4097134ff3c332f>
    <TaxCatchAll xmlns="d9dc673b-9e34-4001-b69a-8484e8c1b815" xsi:nil="true"/>
  </documentManagement>
</p:properties>
</file>

<file path=customXml/itemProps1.xml><?xml version="1.0" encoding="utf-8"?>
<ds:datastoreItem xmlns:ds="http://schemas.openxmlformats.org/officeDocument/2006/customXml" ds:itemID="{CEC47DC3-6CC1-4CFE-A46A-9D6646C8F3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b7699c-5951-4035-9456-03926e2004b9"/>
    <ds:schemaRef ds:uri="d9dc673b-9e34-4001-b69a-8484e8c1b815"/>
    <ds:schemaRef ds:uri="1a6d7a64-4007-404a-9141-676c91e088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AE526E-3017-4F82-B919-1D67D1F6F1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096E2C-DC56-4FC2-B266-C929F480A289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19b7699c-5951-4035-9456-03926e2004b9"/>
    <ds:schemaRef ds:uri="http://schemas.microsoft.com/office/infopath/2007/PartnerControls"/>
    <ds:schemaRef ds:uri="1a6d7a64-4007-404a-9141-676c91e088dd"/>
    <ds:schemaRef ds:uri="http://purl.org/dc/dcmitype/"/>
    <ds:schemaRef ds:uri="d9dc673b-9e34-4001-b69a-8484e8c1b815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637</Words>
  <Application>Microsoft Office PowerPoint</Application>
  <PresentationFormat>ワイド画面</PresentationFormat>
  <Paragraphs>91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20" baseType="lpstr">
      <vt:lpstr>HGPｺﾞｼｯｸM</vt:lpstr>
      <vt:lpstr>Hiragino Kaku Gothic Pro</vt:lpstr>
      <vt:lpstr>Meiryo UI</vt:lpstr>
      <vt:lpstr>Source Han Sans JP</vt:lpstr>
      <vt:lpstr>游ゴシック</vt:lpstr>
      <vt:lpstr>Arial</vt:lpstr>
      <vt:lpstr>Calibri</vt:lpstr>
      <vt:lpstr>Courier New</vt:lpstr>
      <vt:lpstr>Roboto</vt:lpstr>
      <vt:lpstr>Segoe UI</vt:lpstr>
      <vt:lpstr>Tahoma</vt:lpstr>
      <vt:lpstr>Times New Roman</vt:lpstr>
      <vt:lpstr>Wingdings</vt:lpstr>
      <vt:lpstr>Masque présentation OICA</vt:lpstr>
      <vt:lpstr>ACPE #05 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ACPE-05</dc:title>
  <dc:creator>Kenji Kodaka (小髙 賢二)</dc:creator>
  <cp:lastModifiedBy>Kenji Kodaka (小髙 賢二)</cp:lastModifiedBy>
  <cp:revision>4</cp:revision>
  <dcterms:created xsi:type="dcterms:W3CDTF">2024-01-16T07:44:28Z</dcterms:created>
  <dcterms:modified xsi:type="dcterms:W3CDTF">2024-01-16T23:58:15Z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0x01010096F34192D72D5A47B3BE0800EA34EDCC</vt:lpwstr>
  </property>
  <property fmtid="{D5CDD505-2E9C-101B-9397-08002B2CF9AE}" pid="3" name="MediaServiceImageTags">
    <vt:lpwstr/>
  </property>
</Properties>
</file>