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18" autoAdjust="0"/>
    <p:restoredTop sz="94660"/>
  </p:normalViewPr>
  <p:slideViewPr>
    <p:cSldViewPr snapToGrid="0">
      <p:cViewPr varScale="1">
        <p:scale>
          <a:sx n="96" d="100"/>
          <a:sy n="96" d="100"/>
        </p:scale>
        <p:origin x="3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B0E0DD-46FD-4D34-8E1E-4D9F3340E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2EBAF2-A78B-47BF-BA81-44C09487C4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34F275-608A-4801-BAEF-2E4F47FDB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A319E5-82AE-4328-8BEA-8EE8AA417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C335-D2DD-4499-A957-60E01232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43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CAC013-61C7-4533-AB4F-0233F1E71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EBC40F-33BA-4BD4-B9BF-22EE8213B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E2E284-FA45-4781-8947-AF6F3A0C0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4FFFDB-4B40-4F12-AF63-EB9F8F3CE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EB0CEF-923B-4728-A35E-CC9AABEB9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8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1A54B45-94C8-4B87-A239-D072B65AE9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B7B97C-C5E1-4A0E-A79B-079DFF6D0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642033-A57B-40A2-AC58-71D77808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EF36B4-3F87-46A3-82E5-1990A171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3CF1D4-2E72-4A97-9BB1-39E62F15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6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C9D50-3E55-47CC-9823-9C4866AB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4CA4E-A174-4AD1-AFCD-E39191498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9ABCF8-4FB3-4BBE-94E1-B20668AA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EEA6CE-5CD0-43D0-8AFE-9892AD0E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13FD16-7D9B-4219-BBCB-851AD36CD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5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38E071-50A0-4379-AD80-218B2EE30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549E95-B2BF-4274-9897-5ABA2276F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984C6B-E90A-45D3-B579-BD41F704D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7D272-6CCA-4596-9F74-7361060CA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9ADB77-7A6C-4722-A47F-34AAD2DA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12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B1EF26-C03E-4D68-A4EA-FA4834C8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7A894A-B597-4C68-87AB-CC92579F5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7C47DB-D3AC-45A4-959E-9F6FC0CDC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B007DA-F96F-43B9-BAFA-18DDCBE8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6E4D58-B6CC-440D-A39A-B7CBCE6AA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539C8E5-8FFA-4A3E-B86E-1CA6196F4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6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F8A89E-3161-4BF1-94EE-D46838EB7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AD0F8-81E3-4A51-969F-F7A321784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22024F8-4BE1-49E2-BADD-89693A940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BF268BA-CC2C-4C19-A02C-454503AF3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C2A9164-B370-4EE7-AA4A-6288270FB3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8A20EB3-D5BD-45DC-AEA6-AE5F2F9A9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2D11E94-ADE1-4481-8268-60CCF5CD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9E14D1F-C6FF-45C4-807B-DBD13099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05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8B5C23-9C69-4D3E-B76B-24729F145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0DAB913-6091-48CC-8359-5A574B19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5E0FA1-4998-44DB-BA35-A7EFFA39B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D7EC6F8-00A8-40FC-8197-1B06297D4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B6181E9-2FE7-4BFF-961A-7FB5D80FD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3CDBBCE-C473-4010-9DEE-795FAD2B7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AD94A4-5BAA-4E8A-B28C-D0DB44F8B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7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34CA4-B3FE-4644-9C0B-373A9D56A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DABCE0-48BA-4184-A9D0-A4DE48A0B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9669B7-F229-4B14-A2F1-1CE69A06AC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A1BEDB-69D8-4E9E-803E-464826FC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46D702-A6E0-49A9-8787-BDDAFAE1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8DE51F-B5BC-4941-9A36-5707C443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857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050D33-811C-4DFC-882C-4CC69503F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5E0070F-D811-48A2-AB4C-B83E24AD5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ED630D-6812-47B6-B45B-13AE6E475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22F749-0FEB-4D35-935D-DEA4B352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A6125E-1B5A-4F99-B448-31964D42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8BEBF3-4A24-4FA6-8A1D-00CEE28CB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29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10247E1-4B78-40BD-BA72-383FCD1DF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5AE3FA-5A74-40AC-A3E2-4A3F85616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B6A84E-80F1-46D3-9810-DE39DA9DBD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DA608-1BA2-48E3-B818-5D110E9DD3BA}" type="datetimeFigureOut">
              <a:rPr kumimoji="1" lang="ja-JP" altLang="en-US" smtClean="0"/>
              <a:t>2024/2/29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636051-449B-4C8A-860E-908E0888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CB96CB-32C3-4E41-9FC2-FC1E41CF8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44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59144E9-7691-4544-B2A3-37E851A0C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826165"/>
              </p:ext>
            </p:extLst>
          </p:nvPr>
        </p:nvGraphicFramePr>
        <p:xfrm>
          <a:off x="446452" y="723163"/>
          <a:ext cx="11299096" cy="5983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687">
                  <a:extLst>
                    <a:ext uri="{9D8B030D-6E8A-4147-A177-3AD203B41FA5}">
                      <a16:colId xmlns:a16="http://schemas.microsoft.com/office/drawing/2014/main" val="302449254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782321838"/>
                    </a:ext>
                  </a:extLst>
                </a:gridCol>
                <a:gridCol w="5119009">
                  <a:extLst>
                    <a:ext uri="{9D8B030D-6E8A-4147-A177-3AD203B41FA5}">
                      <a16:colId xmlns:a16="http://schemas.microsoft.com/office/drawing/2014/main" val="1792701487"/>
                    </a:ext>
                  </a:extLst>
                </a:gridCol>
              </a:tblGrid>
              <a:tr h="6838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Detail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171728"/>
                  </a:ext>
                </a:extLst>
              </a:tr>
              <a:tr h="629438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March 2023</a:t>
                      </a:r>
                    </a:p>
                    <a:p>
                      <a:endParaRPr kumimoji="1" lang="en-US" altLang="ja-JP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>
                          <a:solidFill>
                            <a:srgbClr val="0070C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24 27 </a:t>
                      </a: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March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Web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Confirmation of TOR, Input from CP (e.g. NCAP) and industry(e.g. State of the art),</a:t>
                      </a:r>
                      <a:r>
                        <a:rPr kumimoji="1" lang="ja-JP" alt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Traffic accident data, etc.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95007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Early or Middle of May 2023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 16 17 of 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nd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Skelton document, 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7794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May 22-26 2023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80098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19, 20, 21 September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Germany</a:t>
                      </a:r>
                      <a:r>
                        <a:rPr kumimoji="1" lang="ja-JP" altLang="en-US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(In-person)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530004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September 25-29 2023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61976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21, 22, 24 November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b="1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Japan (In-person)</a:t>
                      </a:r>
                    </a:p>
                    <a:p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041388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F92847-F47E-964A-3D43-DE827D6FA311}"/>
              </a:ext>
            </a:extLst>
          </p:cNvPr>
          <p:cNvSpPr txBox="1"/>
          <p:nvPr/>
        </p:nvSpPr>
        <p:spPr>
          <a:xfrm>
            <a:off x="10792408" y="0"/>
            <a:ext cx="1399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ACPE-03-13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345494-80F6-0E04-F0C9-4FEA8ED32D63}"/>
              </a:ext>
            </a:extLst>
          </p:cNvPr>
          <p:cNvSpPr txBox="1"/>
          <p:nvPr/>
        </p:nvSpPr>
        <p:spPr>
          <a:xfrm>
            <a:off x="503853" y="153888"/>
            <a:ext cx="9125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 schedule of ACPE informal meeting</a:t>
            </a:r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76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CA2CB0F-420E-C078-A83D-A0DF9A0146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403264"/>
              </p:ext>
            </p:extLst>
          </p:nvPr>
        </p:nvGraphicFramePr>
        <p:xfrm>
          <a:off x="446452" y="106198"/>
          <a:ext cx="11299096" cy="5068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687">
                  <a:extLst>
                    <a:ext uri="{9D8B030D-6E8A-4147-A177-3AD203B41FA5}">
                      <a16:colId xmlns:a16="http://schemas.microsoft.com/office/drawing/2014/main" val="302449254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782321838"/>
                    </a:ext>
                  </a:extLst>
                </a:gridCol>
                <a:gridCol w="5119009">
                  <a:extLst>
                    <a:ext uri="{9D8B030D-6E8A-4147-A177-3AD203B41FA5}">
                      <a16:colId xmlns:a16="http://schemas.microsoft.com/office/drawing/2014/main" val="1792701487"/>
                    </a:ext>
                  </a:extLst>
                </a:gridCol>
              </a:tblGrid>
              <a:tr h="6838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Detail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17172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17-18 January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Web (3 hours: 8-11CET)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8474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22-26 January 2024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Regulation will submit as informal document </a:t>
                      </a:r>
                    </a:p>
                    <a:p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406079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27-29 February 2024</a:t>
                      </a:r>
                      <a:endParaRPr kumimoji="1" lang="ja-JP" altLang="en-US" dirty="0">
                        <a:solidFill>
                          <a:schemeClr val="accent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dirty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In-Person (London)</a:t>
                      </a:r>
                      <a:endParaRPr kumimoji="1" lang="ja-JP" altLang="en-US" dirty="0">
                        <a:solidFill>
                          <a:schemeClr val="accent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Second step approach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8677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trike="noStrike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26 March 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trike="noStrike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(8 – 11 CET)</a:t>
                      </a:r>
                      <a:endParaRPr kumimoji="1" lang="ja-JP" altLang="en-US" strike="noStrike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Informal meeting in Web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Maintenance of 00 series proposal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trike="noStrik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(15</a:t>
                      </a:r>
                      <a:r>
                        <a:rPr kumimoji="1" lang="en-US" altLang="ja-JP" strike="noStrike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strike="noStrik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March is deadline of comment to 7</a:t>
                      </a:r>
                      <a:r>
                        <a:rPr kumimoji="1" lang="en-US" altLang="ja-JP" strike="noStrike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strike="noStrik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IWG)</a:t>
                      </a:r>
                      <a:endParaRPr kumimoji="1" lang="ja-JP" altLang="en-US" strike="noStrike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6092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20-24 May 2024 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Regulation will submit as 00 series of formal document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29981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E34930-BCBD-98D4-E160-A6B96D98E24B}"/>
              </a:ext>
            </a:extLst>
          </p:cNvPr>
          <p:cNvSpPr txBox="1"/>
          <p:nvPr/>
        </p:nvSpPr>
        <p:spPr>
          <a:xfrm>
            <a:off x="177300" y="5736139"/>
            <a:ext cx="5755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 activity of informal meeting</a:t>
            </a: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Method:</a:t>
            </a:r>
            <a:endParaRPr kumimoji="1"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5600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Meeting will be held by in-person or Teams.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5440A2E-1F6B-53CA-4DC8-41DEB1E819A3}"/>
              </a:ext>
            </a:extLst>
          </p:cNvPr>
          <p:cNvSpPr txBox="1"/>
          <p:nvPr/>
        </p:nvSpPr>
        <p:spPr>
          <a:xfrm>
            <a:off x="5920432" y="5782305"/>
            <a:ext cx="60942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Days and hours:</a:t>
            </a:r>
          </a:p>
          <a:p>
            <a:pPr marL="355600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3 days 6 hours with in-person</a:t>
            </a:r>
          </a:p>
          <a:p>
            <a:pPr marL="355600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3 days 3 hours with Teams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789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593CE6D-4A88-3E78-0C03-F44F60AA3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049530"/>
              </p:ext>
            </p:extLst>
          </p:nvPr>
        </p:nvGraphicFramePr>
        <p:xfrm>
          <a:off x="366939" y="132522"/>
          <a:ext cx="11299096" cy="5707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687">
                  <a:extLst>
                    <a:ext uri="{9D8B030D-6E8A-4147-A177-3AD203B41FA5}">
                      <a16:colId xmlns:a16="http://schemas.microsoft.com/office/drawing/2014/main" val="302449254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782321838"/>
                    </a:ext>
                  </a:extLst>
                </a:gridCol>
                <a:gridCol w="5119009">
                  <a:extLst>
                    <a:ext uri="{9D8B030D-6E8A-4147-A177-3AD203B41FA5}">
                      <a16:colId xmlns:a16="http://schemas.microsoft.com/office/drawing/2014/main" val="1792701487"/>
                    </a:ext>
                  </a:extLst>
                </a:gridCol>
              </a:tblGrid>
              <a:tr h="6382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Detail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17172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17-21 June 2024 (3 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Informal meeting in Asia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 for 01 series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8474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[18-20 September]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Informal meeting in Germany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 for 01 series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406079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23-27 September 2024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Regulation will submit as informal document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8677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[21-25] October 2024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Informal meeting in Web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 for 01 series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Deadline for submission of formal document to 21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6092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January 2025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(Before GRVA)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Informal meeting in In-person or Web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 for 01 series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299812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January 2025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Regulation will submit as 01 series of formal document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44611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310CBBB-7AF8-614E-A78D-C30C9FC994A2}"/>
              </a:ext>
            </a:extLst>
          </p:cNvPr>
          <p:cNvSpPr txBox="1"/>
          <p:nvPr/>
        </p:nvSpPr>
        <p:spPr>
          <a:xfrm>
            <a:off x="525965" y="6062869"/>
            <a:ext cx="1083777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IWG will propose the extension of </a:t>
            </a:r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 activities until </a:t>
            </a:r>
            <a:r>
              <a:rPr lang="en-US" altLang="ja-JP" sz="2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January 2025</a:t>
            </a:r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598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</TotalTime>
  <Words>409</Words>
  <Application>Microsoft Office PowerPoint</Application>
  <PresentationFormat>ワイド画面</PresentationFormat>
  <Paragraphs>89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 Light</vt:lpstr>
      <vt:lpstr>Arial</vt:lpstr>
      <vt:lpstr>Tahoma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廣瀬敏也</dc:creator>
  <cp:lastModifiedBy>Toshiya Hirose</cp:lastModifiedBy>
  <cp:revision>28</cp:revision>
  <dcterms:created xsi:type="dcterms:W3CDTF">2020-11-04T06:30:02Z</dcterms:created>
  <dcterms:modified xsi:type="dcterms:W3CDTF">2024-02-29T15:00:40Z</dcterms:modified>
</cp:coreProperties>
</file>