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367" r:id="rId3"/>
    <p:sldId id="370" r:id="rId4"/>
    <p:sldId id="35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7440" autoAdjust="0"/>
  </p:normalViewPr>
  <p:slideViewPr>
    <p:cSldViewPr snapToGrid="0">
      <p:cViewPr varScale="1">
        <p:scale>
          <a:sx n="100" d="100"/>
          <a:sy n="100" d="100"/>
        </p:scale>
        <p:origin x="10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5B865-31F5-4F5F-A7AC-D8632FDE92E6}" type="datetimeFigureOut">
              <a:rPr lang="de-DE" smtClean="0"/>
              <a:t>11.03.2024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6EED-FF41-4697-9366-B744949C207D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412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BAC73-662B-4D1E-8CB2-9CFCC8C83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516D27-57F7-49BF-BF61-89FE0F8B0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ED4C20-A985-4E3C-B64B-427B76215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0BA6-16AE-47C9-B5C8-4AF79CC5D9B5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E0E3DB-1477-4191-9BBA-32C99089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B54A62-1C51-4723-9DA5-20959CD0D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67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93DDA-45E4-4E83-B880-0576153D6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C09AD3E-C66E-4B50-B77E-162753D3B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044EC1-00B4-492D-B108-1938FCAB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CF97-6583-4B56-8DA3-3DC16B8E16FA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94F4A7-FE23-496A-8243-7C6F0BD4E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0FB644-AC42-4F67-9AB3-25BC03BF5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52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CC7C1BA-FF1D-48ED-98E2-F0186A4E0A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3E747E-C42C-4D52-ACC7-6CC9DFB25F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451FE5-A126-40D8-8A94-1AF52708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E386E-8120-47F6-8318-4BECD1D2CA3D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8F2C33-9355-4283-B5F3-E8784F9A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901FDE-6379-40DC-A685-E5522640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6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7223BB-3388-44F6-AC8D-90CFC369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0A1CE9-E8DE-4334-82D1-F5A2B9F52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32C7FD-4593-40D4-80CB-5700038C4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4402-BDAB-4B4A-A7EA-52CB320EBAB5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48DE65-6650-4375-B8E0-E726BA6B2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365CD9-C71E-42C6-A19F-EEEF0DE60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9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EC042D-51B2-4F34-B74F-58044DDE2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E3B358-38A8-4AD5-BD4F-7EEB42145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5D0690-993A-4F5D-BE1B-56976A987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C370-0451-41A5-ACEB-32BB52B33C5C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F234C2-3E09-4357-B440-781756042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3396FB-6013-49B2-B6AD-FA9529935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6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3F6F-0E7D-47FB-B1FB-C9807E8C0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CD5485-69E2-428E-B7DD-499AA43E49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5AF9EBA-17DF-4CA8-BD60-86E31B968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496EC85-8A17-485E-8739-D9C0093A2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EC0B-E32A-4634-888E-B449C6E1449A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295AEE8-416B-40FB-A1DC-11EC8140B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92769-3F57-445A-9684-5BF9FA9B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7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ED94C0-1954-46D7-B9C8-89FB7AEDF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493E5C-7FDC-4CCC-8258-30BF7A97F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98DCB8-964B-442C-8283-A02271FE8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3544B4-D81C-41D3-B3CE-446BC22B0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11F9FB4-E21D-4A7F-A2A2-2562784B7E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E662A6B-E968-49AC-A5E1-DC0B24224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907C-6F5F-4931-9C7B-F977AE914AC4}" type="datetime1">
              <a:rPr lang="en-US" smtClean="0"/>
              <a:t>3/11/2024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2F7AC27-1178-4737-A95F-B3A1E9187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5B8B6CB-2E88-4289-A2A0-161973570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E61794-C467-46ED-BB67-A14F142C8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E906035-19B5-4B2D-889B-736F6CA51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05202-0026-4D0D-8AD7-15A7D86AFA07}" type="datetime1">
              <a:rPr lang="en-US" smtClean="0"/>
              <a:t>3/11/2024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33845E-6B9A-469C-B3F6-6A3845909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35F6C4-429D-4D46-A1D5-D265F99C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00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50087B7-B4EA-4713-A896-5A8470CF8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CD1B-1343-46A8-9563-FC7EDD529FC8}" type="datetime1">
              <a:rPr lang="en-US" smtClean="0"/>
              <a:t>3/11/2024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217E1D-2D1B-40BB-9CD0-7D38FED0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47C442-51BF-461C-9E74-485CB1F54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38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E66D37-CB3C-41FB-9872-48C318B7A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386DA0-0131-4CF9-8821-A8637A75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F0D2AA-158A-47F3-937F-0D13F379B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9873D-8EF5-4765-99B0-D226B84B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375BE-A035-44B1-9546-A6AFE028FF21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D5C19C-4566-4F9D-99BC-5A3932DC9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E8D0E1-AD7A-4530-B94D-D158EA4E0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785069-2F46-4FCB-ADC5-9875676A0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FF55125-23CC-494C-84CF-F7CE90EFD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9D3573-A063-4633-BC14-D4B9B4FE46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7A970C-2FD7-478B-B267-54C19B9FC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AA60-B0C0-4C88-8D30-73C713DF9979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CE9C37-5986-4A66-B354-38769173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F7EB1-10D1-4E8E-9BB7-D2C5FC82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94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B5E3AC1-73B3-4C40-A997-8D670A54E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0CBD38-8B4F-404F-B5F4-5B7B32FE9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BF14F3-0A31-4AA1-82BB-7F82F3F83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C0D3E-FAE4-432D-9729-82C6DDB0E49B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61CD7-BE73-4D17-9C14-C98BD988E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88AD59-4AFA-4B94-AAF6-C928E1771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947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672F6-7304-4F5A-B391-49D3BE8631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8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ytwowayradios.com/blog/2012/08/the_basics_of_air_band_radios.html" TargetMode="External"/><Relationship Id="rId2" Type="http://schemas.openxmlformats.org/officeDocument/2006/relationships/hyperlink" Target="https://skyscanworld.com/complete-list-of-airband-frequencies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iec.ch/emc/radio-services-database" TargetMode="External"/><Relationship Id="rId4" Type="http://schemas.openxmlformats.org/officeDocument/2006/relationships/hyperlink" Target="https://www.radioreference.com/db/aid/77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EBE73B-49FA-4557-AA94-97E69F867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8896" y="2073275"/>
            <a:ext cx="10230986" cy="23876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OICA and CLEPA joint proposal:</a:t>
            </a:r>
            <a:br>
              <a:rPr lang="en-US" sz="5400" dirty="0"/>
            </a:br>
            <a:br>
              <a:rPr lang="en-US" sz="5400" dirty="0"/>
            </a:br>
            <a:r>
              <a:rPr lang="en-US" sz="5400" dirty="0"/>
              <a:t>Update of modulations applied by UNECE R10 – 07 series of amendments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EF71D-6C34-9567-CCBE-B2E9574A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1</a:t>
            </a:fld>
            <a:endParaRPr lang="en-US"/>
          </a:p>
        </p:txBody>
      </p:sp>
      <p:pic>
        <p:nvPicPr>
          <p:cNvPr id="6" name="Image 5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4D0E5B9D-FFCD-F05C-794C-C5209A800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983" y="369220"/>
            <a:ext cx="2057869" cy="543049"/>
          </a:xfrm>
          <a:prstGeom prst="rect">
            <a:avLst/>
          </a:prstGeom>
        </p:spPr>
      </p:pic>
      <p:pic>
        <p:nvPicPr>
          <p:cNvPr id="8" name="Image 7" descr="Une image contenant Graphique, cercle, symbole, logo&#10;&#10;Description générée automatiquement">
            <a:extLst>
              <a:ext uri="{FF2B5EF4-FFF2-40B4-BE49-F238E27FC236}">
                <a16:creationId xmlns:a16="http://schemas.microsoft.com/office/drawing/2014/main" id="{2D0F12BD-F867-1B53-6B71-5D3DDB45D4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67" y="369219"/>
            <a:ext cx="2022413" cy="6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1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078119-369B-6EE9-CA4D-915AF3FF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2</a:t>
            </a:fld>
            <a:endParaRPr lang="en-US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454C35B-62F0-BA6F-1BE7-956079C5B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43665"/>
            <a:ext cx="6383338" cy="425555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91B742E-FD2B-494C-BBCC-A65BE6808243}"/>
              </a:ext>
            </a:extLst>
          </p:cNvPr>
          <p:cNvSpPr/>
          <p:nvPr/>
        </p:nvSpPr>
        <p:spPr>
          <a:xfrm>
            <a:off x="7740650" y="3702050"/>
            <a:ext cx="2051050" cy="431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AM: 20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rgbClr val="FFFF00"/>
                </a:solidFill>
              </a:rPr>
              <a:t>400 MHz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83F0158-26EB-F8FD-B459-CD4997AEB00A}"/>
              </a:ext>
            </a:extLst>
          </p:cNvPr>
          <p:cNvSpPr/>
          <p:nvPr/>
        </p:nvSpPr>
        <p:spPr>
          <a:xfrm>
            <a:off x="7740650" y="4944646"/>
            <a:ext cx="2051050" cy="8910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PM3: </a:t>
            </a:r>
          </a:p>
          <a:p>
            <a:r>
              <a:rPr lang="de-DE" dirty="0">
                <a:solidFill>
                  <a:srgbClr val="FFFF00"/>
                </a:solidFill>
              </a:rPr>
              <a:t>380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2,700 MHz; </a:t>
            </a:r>
          </a:p>
          <a:p>
            <a:r>
              <a:rPr lang="de-DE" dirty="0"/>
              <a:t>3,100 </a:t>
            </a:r>
            <a:r>
              <a:rPr lang="de-DE" dirty="0" err="1"/>
              <a:t>to</a:t>
            </a:r>
            <a:r>
              <a:rPr lang="de-DE" dirty="0"/>
              <a:t> 6,000 MHz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4EE8219A-98C6-4E07-B674-9ABF302E1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413" y="531050"/>
            <a:ext cx="10515600" cy="766354"/>
          </a:xfrm>
        </p:spPr>
        <p:txBody>
          <a:bodyPr>
            <a:normAutofit fontScale="90000"/>
          </a:bodyPr>
          <a:lstStyle/>
          <a:p>
            <a:r>
              <a:rPr lang="en-GB" dirty="0"/>
              <a:t>Proposal: update of modulations for </a:t>
            </a:r>
            <a:br>
              <a:rPr lang="en-GB" dirty="0"/>
            </a:br>
            <a:r>
              <a:rPr lang="en-GB" dirty="0"/>
              <a:t>consistency to ISO 11451-1 and ISO 11452-1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D7F78BD-2F8B-2EA4-14F6-0E6E76447462}"/>
              </a:ext>
            </a:extLst>
          </p:cNvPr>
          <p:cNvSpPr/>
          <p:nvPr/>
        </p:nvSpPr>
        <p:spPr>
          <a:xfrm>
            <a:off x="7740650" y="4356768"/>
            <a:ext cx="2051050" cy="4318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PM2: </a:t>
            </a:r>
            <a:r>
              <a:rPr lang="de-DE" dirty="0" err="1">
                <a:solidFill>
                  <a:schemeClr val="tx1"/>
                </a:solidFill>
              </a:rPr>
              <a:t>no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change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DAA3502-4015-51FF-532E-4A20C7E386BB}"/>
              </a:ext>
            </a:extLst>
          </p:cNvPr>
          <p:cNvSpPr txBox="1"/>
          <p:nvPr/>
        </p:nvSpPr>
        <p:spPr>
          <a:xfrm>
            <a:off x="622300" y="1625798"/>
            <a:ext cx="916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ECE-TRANS-WP.29-GRE-2023-27e-Rev.1</a:t>
            </a:r>
          </a:p>
          <a:p>
            <a:r>
              <a:rPr lang="de-DE" u="sng" dirty="0"/>
              <a:t>Annex 6: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C3C596F-7865-3F6C-86CC-B2F3DEB00F9A}"/>
              </a:ext>
            </a:extLst>
          </p:cNvPr>
          <p:cNvSpPr txBox="1"/>
          <p:nvPr/>
        </p:nvSpPr>
        <p:spPr>
          <a:xfrm>
            <a:off x="7641034" y="6003242"/>
            <a:ext cx="430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err="1"/>
              <a:t>Adopt</a:t>
            </a:r>
            <a:r>
              <a:rPr lang="de-DE" u="sng" dirty="0"/>
              <a:t> </a:t>
            </a:r>
            <a:r>
              <a:rPr lang="de-DE" u="sng" dirty="0" err="1"/>
              <a:t>proposal</a:t>
            </a:r>
            <a:r>
              <a:rPr lang="de-DE" u="sng" dirty="0"/>
              <a:t> </a:t>
            </a:r>
            <a:r>
              <a:rPr lang="de-DE" u="sng" dirty="0" err="1"/>
              <a:t>for</a:t>
            </a:r>
            <a:r>
              <a:rPr lang="de-DE" u="sng" dirty="0"/>
              <a:t> Annex 9 </a:t>
            </a:r>
            <a:r>
              <a:rPr lang="de-DE" u="sng" dirty="0" err="1"/>
              <a:t>accordingly</a:t>
            </a:r>
            <a:r>
              <a:rPr lang="de-DE" u="sng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5848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078119-369B-6EE9-CA4D-915AF3FF7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3</a:t>
            </a:fld>
            <a:endParaRPr lang="en-US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4EE8219A-98C6-4E07-B674-9ABF302E1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413" y="531050"/>
            <a:ext cx="10515600" cy="766354"/>
          </a:xfrm>
        </p:spPr>
        <p:txBody>
          <a:bodyPr>
            <a:normAutofit/>
          </a:bodyPr>
          <a:lstStyle/>
          <a:p>
            <a:r>
              <a:rPr lang="en-US" dirty="0"/>
              <a:t>Justification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7A8EC7-5B48-F4C1-4DFE-EB50258CDB22}"/>
              </a:ext>
            </a:extLst>
          </p:cNvPr>
          <p:cNvSpPr txBox="1"/>
          <p:nvPr/>
        </p:nvSpPr>
        <p:spPr>
          <a:xfrm>
            <a:off x="527413" y="1866138"/>
            <a:ext cx="95944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</a:t>
            </a:r>
            <a:r>
              <a:rPr lang="en-US" dirty="0"/>
              <a:t>decision</a:t>
            </a:r>
            <a:r>
              <a:rPr lang="de-DE" dirty="0"/>
              <a:t> </a:t>
            </a:r>
            <a:r>
              <a:rPr lang="en-US" dirty="0"/>
              <a:t>to</a:t>
            </a:r>
            <a:r>
              <a:rPr lang="de-DE" dirty="0"/>
              <a:t> update </a:t>
            </a:r>
            <a:r>
              <a:rPr lang="en-US" dirty="0"/>
              <a:t>the</a:t>
            </a:r>
            <a:r>
              <a:rPr lang="de-DE" dirty="0"/>
              <a:t> </a:t>
            </a:r>
            <a:r>
              <a:rPr lang="en-US" dirty="0"/>
              <a:t>frequency</a:t>
            </a:r>
            <a:r>
              <a:rPr lang="de-DE" dirty="0"/>
              <a:t> </a:t>
            </a:r>
            <a:r>
              <a:rPr lang="en-US" dirty="0"/>
              <a:t>range</a:t>
            </a:r>
            <a:r>
              <a:rPr lang="de-DE" dirty="0"/>
              <a:t> </a:t>
            </a:r>
            <a:r>
              <a:rPr lang="en-US" dirty="0"/>
              <a:t>of</a:t>
            </a:r>
            <a:r>
              <a:rPr lang="de-DE" dirty="0"/>
              <a:t> </a:t>
            </a:r>
            <a:r>
              <a:rPr lang="en-US" dirty="0"/>
              <a:t>modulations</a:t>
            </a:r>
            <a:r>
              <a:rPr lang="de-DE" dirty="0"/>
              <a:t> in ISO 11451-1 and ISO 11452-1 was </a:t>
            </a:r>
            <a:r>
              <a:rPr lang="en-US" dirty="0"/>
              <a:t>unanimously</a:t>
            </a:r>
            <a:r>
              <a:rPr lang="de-DE" dirty="0"/>
              <a:t> </a:t>
            </a:r>
            <a:r>
              <a:rPr lang="en-US" dirty="0"/>
              <a:t>taken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73rd </a:t>
            </a:r>
            <a:r>
              <a:rPr lang="en-US" dirty="0"/>
              <a:t>ISO/TC22/SC32/WG3 meeting from February 19</a:t>
            </a:r>
            <a:r>
              <a:rPr lang="en-US" baseline="30000" dirty="0"/>
              <a:t>th</a:t>
            </a:r>
            <a:r>
              <a:rPr lang="en-US" dirty="0"/>
              <a:t> to 23</a:t>
            </a:r>
            <a:r>
              <a:rPr lang="en-US" baseline="30000" dirty="0"/>
              <a:t>rd</a:t>
            </a:r>
            <a:r>
              <a:rPr lang="en-US" dirty="0"/>
              <a:t>, 2024 in Singapore:</a:t>
            </a:r>
          </a:p>
          <a:p>
            <a:endParaRPr lang="en-US" dirty="0"/>
          </a:p>
          <a:p>
            <a:r>
              <a:rPr lang="en-US" dirty="0"/>
              <a:t>- Resolution 828: ISO/DIS 11452-1; next stage FDIS, publication in 03/2025</a:t>
            </a:r>
          </a:p>
          <a:p>
            <a:r>
              <a:rPr lang="en-US" dirty="0"/>
              <a:t>- Resolution 829: ISO/DIS 11451-1; next stage FDIS, publication in 03/ 2025</a:t>
            </a:r>
          </a:p>
          <a:p>
            <a:endParaRPr lang="en-US" dirty="0"/>
          </a:p>
          <a:p>
            <a:r>
              <a:rPr lang="en-US" dirty="0"/>
              <a:t>Based on a thorough investigation and summary of the practical use of AM (next slide), ISO/TC22/SC32/WG3 concluded that the applicable frequency range for AM can be limited to 400 </a:t>
            </a:r>
            <a:r>
              <a:rPr lang="en-US" dirty="0" err="1"/>
              <a:t>MHz.</a:t>
            </a:r>
            <a:r>
              <a:rPr lang="en-US" dirty="0"/>
              <a:t> PM3 will be applied in the frequency range starting from 380 </a:t>
            </a:r>
            <a:r>
              <a:rPr lang="en-US" dirty="0" err="1"/>
              <a:t>MHz.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38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FF2D2E-AD15-CC3F-AD68-91F1E1A9D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263" y="252747"/>
            <a:ext cx="10515600" cy="766354"/>
          </a:xfrm>
        </p:spPr>
        <p:txBody>
          <a:bodyPr/>
          <a:lstStyle/>
          <a:p>
            <a:r>
              <a:rPr lang="de-DE" dirty="0"/>
              <a:t>Summary: Use </a:t>
            </a:r>
            <a:r>
              <a:rPr lang="de-DE" dirty="0" err="1"/>
              <a:t>of</a:t>
            </a:r>
            <a:r>
              <a:rPr lang="de-DE" dirty="0"/>
              <a:t> AM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F7C571E-7476-A202-C6CC-9EFFED453A8D}"/>
              </a:ext>
            </a:extLst>
          </p:cNvPr>
          <p:cNvSpPr txBox="1"/>
          <p:nvPr/>
        </p:nvSpPr>
        <p:spPr>
          <a:xfrm>
            <a:off x="470263" y="948690"/>
            <a:ext cx="11382102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Communication 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PM3 was introduced at 380 MHz to cover TETRA, 4G, 5G, WIFI</a:t>
            </a:r>
          </a:p>
          <a:p>
            <a:r>
              <a:rPr lang="en-US" dirty="0"/>
              <a:t>Maritime</a:t>
            </a:r>
            <a:r>
              <a:rPr lang="en-US" baseline="30000" dirty="0"/>
              <a:t>1)</a:t>
            </a:r>
            <a:r>
              <a:rPr lang="en-US" dirty="0"/>
              <a:t> 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1,6 – 27,5 MHz (J3E: single sideband without carrier)</a:t>
            </a:r>
            <a:endParaRPr lang="en-US" sz="800" dirty="0"/>
          </a:p>
          <a:p>
            <a:r>
              <a:rPr lang="en-US" dirty="0"/>
              <a:t>Railway</a:t>
            </a:r>
            <a:r>
              <a:rPr lang="en-US" baseline="30000" dirty="0"/>
              <a:t>2) </a:t>
            </a:r>
            <a:r>
              <a:rPr lang="en-US" dirty="0"/>
              <a:t>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Old train station control systems might still use 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 radio: FM or TETRA</a:t>
            </a:r>
            <a:endParaRPr lang="en-US" sz="800" dirty="0"/>
          </a:p>
          <a:p>
            <a:r>
              <a:rPr lang="en-US" dirty="0"/>
              <a:t>Aviation</a:t>
            </a:r>
            <a:r>
              <a:rPr lang="en-US" baseline="30000" dirty="0"/>
              <a:t>3)</a:t>
            </a:r>
            <a:r>
              <a:rPr lang="en-US" dirty="0"/>
              <a:t> 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Frequency range for civil applications: 108 - 137 MHz (Aircraft communications radio)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Frequency range for military applications: 225 - 400 MHz (Aircraft communications radio)</a:t>
            </a:r>
            <a:endParaRPr lang="en-US" sz="800" dirty="0"/>
          </a:p>
          <a:p>
            <a:r>
              <a:rPr lang="en-US" dirty="0"/>
              <a:t>Amateur Radio</a:t>
            </a:r>
            <a:r>
              <a:rPr lang="en-US" baseline="30000" dirty="0"/>
              <a:t>4)</a:t>
            </a:r>
            <a:r>
              <a:rPr lang="en-US" dirty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on frequency bands with PRIMARY status: 1,8 – 450 MHz (and 24 – 250 GHz)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practical use in the 70 cm (420 – 450 MHz) band: highest frequency &lt;&lt; 450 MHz</a:t>
            </a:r>
            <a:endParaRPr lang="en-US" sz="800" dirty="0"/>
          </a:p>
          <a:p>
            <a:r>
              <a:rPr lang="en-US" dirty="0"/>
              <a:t>Infotainment applications</a:t>
            </a:r>
            <a:r>
              <a:rPr lang="en-US" baseline="30000" dirty="0"/>
              <a:t>5)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 broadcasting: LF: 0,1485 – 0,2835 MHz / MF: 0,5265 – 1,607 MHz / HF: 3,9 – 26,1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Analog television: 47 – 838 MHz; Reference document does not provide detailed information on modulation; Analog television outdated – </a:t>
            </a:r>
            <a:r>
              <a:rPr lang="en-US" u="sng" dirty="0"/>
              <a:t>digital</a:t>
            </a:r>
            <a:r>
              <a:rPr lang="en-US" dirty="0"/>
              <a:t> television services apply other modulations (typically OFDM, carriers with QAM);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Spectrum comparison of AM and PM3 shows similarities between both modulations</a:t>
            </a:r>
          </a:p>
          <a:p>
            <a:endParaRPr lang="en-US" sz="800" dirty="0"/>
          </a:p>
          <a:p>
            <a:r>
              <a:rPr lang="en-US" sz="900" dirty="0"/>
              <a:t>1) Information provided by </a:t>
            </a:r>
            <a:r>
              <a:rPr lang="en-US" sz="900" dirty="0" err="1"/>
              <a:t>Bundesamt</a:t>
            </a:r>
            <a:r>
              <a:rPr lang="en-US" sz="900" dirty="0"/>
              <a:t> für </a:t>
            </a:r>
            <a:r>
              <a:rPr lang="en-US" sz="900" dirty="0" err="1"/>
              <a:t>Seeschifffahrt</a:t>
            </a:r>
            <a:r>
              <a:rPr lang="en-US" sz="900" dirty="0"/>
              <a:t> und </a:t>
            </a:r>
            <a:r>
              <a:rPr lang="en-US" sz="900" dirty="0" err="1"/>
              <a:t>Hydrographie</a:t>
            </a:r>
            <a:r>
              <a:rPr lang="en-US" sz="900" dirty="0"/>
              <a:t> (The BSH is a higher federal authority within the portfolio of the Federal Ministry for Digital and Transport.)</a:t>
            </a:r>
          </a:p>
          <a:p>
            <a:r>
              <a:rPr lang="en-US" sz="900" dirty="0"/>
              <a:t>2) Source: German component manufacturer for trains</a:t>
            </a:r>
          </a:p>
          <a:p>
            <a:r>
              <a:rPr lang="en-US" sz="900" dirty="0"/>
              <a:t>3) Sources: </a:t>
            </a:r>
            <a:r>
              <a:rPr lang="en-US" sz="900" dirty="0">
                <a:hlinkClick r:id="rId2"/>
              </a:rPr>
              <a:t>Complete List Of Airband Frequencies.. | Skyscanworld.com</a:t>
            </a:r>
            <a:r>
              <a:rPr lang="en-US" sz="900" dirty="0"/>
              <a:t>, </a:t>
            </a:r>
            <a:r>
              <a:rPr lang="en-US" sz="900" dirty="0">
                <a:hlinkClick r:id="rId3"/>
              </a:rPr>
              <a:t>The basics of air band radios (buytwowayradios.com)</a:t>
            </a:r>
            <a:r>
              <a:rPr lang="en-US" sz="900" dirty="0"/>
              <a:t>, </a:t>
            </a:r>
            <a:r>
              <a:rPr lang="en-US" sz="900" dirty="0">
                <a:hlinkClick r:id="rId4"/>
              </a:rPr>
              <a:t>Common Military (United States) Scanner Frequencies and Radio Frequency Reference (radioreference.com)</a:t>
            </a:r>
            <a:endParaRPr lang="en-US" sz="900" dirty="0"/>
          </a:p>
          <a:p>
            <a:r>
              <a:rPr lang="en-US" sz="900" dirty="0"/>
              <a:t>4) Source: International Amateur Radio Union (IARU), ITU - Amateur and Amateur-satellite Service Spectrum</a:t>
            </a:r>
          </a:p>
          <a:p>
            <a:r>
              <a:rPr lang="en-US" sz="900" dirty="0"/>
              <a:t>5) Source: </a:t>
            </a:r>
            <a:r>
              <a:rPr lang="en-US" sz="900" dirty="0">
                <a:hlinkClick r:id="rId5"/>
              </a:rPr>
              <a:t>Radio Services Database</a:t>
            </a:r>
            <a:r>
              <a:rPr lang="en-US" sz="900" dirty="0"/>
              <a:t> CISPR/TR 31 V4 =&gt; reference document: </a:t>
            </a:r>
            <a:r>
              <a:rPr lang="de-DE" sz="900" dirty="0" err="1"/>
              <a:t>Recommendation</a:t>
            </a:r>
            <a:r>
              <a:rPr lang="de-DE" sz="900" dirty="0"/>
              <a:t> ITU-R BT.417-5</a:t>
            </a:r>
            <a:endParaRPr lang="en-US" sz="9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05CFA8-98BD-9A60-C48F-FAC131C6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672F6-7304-4F5A-B391-49D3BE8631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42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529</Words>
  <Application>Microsoft Office PowerPoint</Application>
  <PresentationFormat>Grand écran</PresentationFormat>
  <Paragraphs>45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OICA and CLEPA joint proposal:  Update of modulations applied by UNECE R10 – 07 series of amendments</vt:lpstr>
      <vt:lpstr>Proposal: update of modulations for  consistency to ISO 11451-1 and ISO 11452-1</vt:lpstr>
      <vt:lpstr>Justification</vt:lpstr>
      <vt:lpstr>Summary: Use of 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Justification_Proposal_AM_DE</dc:title>
  <dc:creator>Scholl Andrea Marie (AE/EMC)</dc:creator>
  <cp:lastModifiedBy>Jean-Marc Prigent</cp:lastModifiedBy>
  <cp:revision>151</cp:revision>
  <dcterms:created xsi:type="dcterms:W3CDTF">2022-12-13T10:46:27Z</dcterms:created>
  <dcterms:modified xsi:type="dcterms:W3CDTF">2024-03-11T13:54:56Z</dcterms:modified>
</cp:coreProperties>
</file>