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337" r:id="rId5"/>
    <p:sldId id="329" r:id="rId6"/>
    <p:sldId id="343" r:id="rId7"/>
    <p:sldId id="342" r:id="rId8"/>
    <p:sldId id="344" r:id="rId9"/>
    <p:sldId id="347" r:id="rId10"/>
    <p:sldId id="345" r:id="rId11"/>
    <p:sldId id="348" r:id="rId12"/>
    <p:sldId id="346" r:id="rId13"/>
    <p:sldId id="30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B84934-E202-F539-CDA8-83D49C4C091B}" name="DL 2022-03-30" initials="DL" userId="DL 2022-03-30" providerId="None"/>
  <p188:author id="{CFE88335-78DC-FF0B-34D6-044E6BDE25BA}" name="DL 2022-04-21" initials="DL" userId="DL 2022-04-21"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B87"/>
    <a:srgbClr val="227DC1"/>
    <a:srgbClr val="195989"/>
    <a:srgbClr val="1D679F"/>
    <a:srgbClr val="FFC000"/>
    <a:srgbClr val="1F6DA6"/>
    <a:srgbClr val="2178B9"/>
    <a:srgbClr val="2177B7"/>
    <a:srgbClr val="2175B3"/>
    <a:srgbClr val="E0A4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30" autoAdjust="0"/>
    <p:restoredTop sz="94641" autoAdjust="0"/>
  </p:normalViewPr>
  <p:slideViewPr>
    <p:cSldViewPr snapToGrid="0">
      <p:cViewPr varScale="1">
        <p:scale>
          <a:sx n="88" d="100"/>
          <a:sy n="88" d="100"/>
        </p:scale>
        <p:origin x="80" y="84"/>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09/01/2024</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dirty="0"/>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09/01/2024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dirty="0"/>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dirty="0"/>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1833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dirty="0"/>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dirty="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a:t>Click to edit Master title style</a:t>
            </a:r>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dirty="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dirty="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dirty="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dirty="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dirty="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dirty="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iki.unece.org/display/trans/EPPR+Main+activities"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mailto:e.bastiaensen@immamotorcycles.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001987" y="1523649"/>
            <a:ext cx="10592136" cy="2954566"/>
          </a:xfrm>
          <a:prstGeom prst="rect">
            <a:avLst/>
          </a:prstGeom>
        </p:spPr>
        <p:txBody>
          <a:bodyPr/>
          <a:lstStyle/>
          <a:p>
            <a:r>
              <a:rPr lang="en-IE" sz="4800" dirty="0"/>
              <a:t>UNECE GRPE Informal Group on </a:t>
            </a:r>
            <a:br>
              <a:rPr lang="en-IE" sz="4800" dirty="0"/>
            </a:br>
            <a:r>
              <a:rPr lang="en-IE" sz="4800" dirty="0"/>
              <a:t>Environmental and Propulsion </a:t>
            </a:r>
            <a:br>
              <a:rPr lang="en-IE" sz="4800" dirty="0"/>
            </a:br>
            <a:r>
              <a:rPr lang="en-IE" sz="4800" dirty="0"/>
              <a:t>Performance Requirements </a:t>
            </a:r>
            <a:br>
              <a:rPr lang="en-IE" sz="4800" dirty="0"/>
            </a:br>
            <a:r>
              <a:rPr lang="en-IE" sz="4800" dirty="0"/>
              <a:t>of L-cat Vehicles (EPPR IWG)</a:t>
            </a:r>
            <a:br>
              <a:rPr lang="en-IE" sz="4800" dirty="0"/>
            </a:br>
            <a:endParaRPr lang="en-IE" sz="4800" dirty="0"/>
          </a:p>
        </p:txBody>
      </p:sp>
      <p:sp>
        <p:nvSpPr>
          <p:cNvPr id="3" name="Subtitle 2"/>
          <p:cNvSpPr>
            <a:spLocks noGrp="1"/>
          </p:cNvSpPr>
          <p:nvPr>
            <p:ph type="subTitle" idx="4294967295"/>
          </p:nvPr>
        </p:nvSpPr>
        <p:spPr>
          <a:xfrm>
            <a:off x="1001987" y="4599479"/>
            <a:ext cx="10290265" cy="897754"/>
          </a:xfrm>
          <a:prstGeom prst="rect">
            <a:avLst/>
          </a:prstGeom>
        </p:spPr>
        <p:txBody>
          <a:bodyPr/>
          <a:lstStyle/>
          <a:p>
            <a:r>
              <a:rPr lang="nl-NL" sz="3200" dirty="0"/>
              <a:t>Status Report</a:t>
            </a:r>
          </a:p>
        </p:txBody>
      </p:sp>
      <p:sp>
        <p:nvSpPr>
          <p:cNvPr id="4" name="Text Placeholder 3"/>
          <p:cNvSpPr>
            <a:spLocks noGrp="1"/>
          </p:cNvSpPr>
          <p:nvPr>
            <p:ph type="body" sz="quarter" idx="4294967295"/>
          </p:nvPr>
        </p:nvSpPr>
        <p:spPr>
          <a:xfrm>
            <a:off x="1700981" y="5391726"/>
            <a:ext cx="9893142" cy="1179555"/>
          </a:xfrm>
          <a:prstGeom prst="rect">
            <a:avLst/>
          </a:prstGeom>
        </p:spPr>
        <p:txBody>
          <a:bodyPr/>
          <a:lstStyle/>
          <a:p>
            <a:r>
              <a:rPr lang="en-IE" dirty="0"/>
              <a:t>Niels den Ouden/NL, Joseph Mashele/ZA, Edwin Bastiaensen/IMMA</a:t>
            </a:r>
          </a:p>
          <a:p>
            <a:r>
              <a:rPr lang="en-IE" dirty="0"/>
              <a:t>(EPPR IWG Co-Chairs and Secretary)</a:t>
            </a:r>
          </a:p>
        </p:txBody>
      </p:sp>
      <p:sp>
        <p:nvSpPr>
          <p:cNvPr id="7" name="TextBox 6">
            <a:extLst>
              <a:ext uri="{FF2B5EF4-FFF2-40B4-BE49-F238E27FC236}">
                <a16:creationId xmlns:a16="http://schemas.microsoft.com/office/drawing/2014/main" id="{2E16ACE5-CFF2-8544-8BA3-2EAA92613604}"/>
              </a:ext>
            </a:extLst>
          </p:cNvPr>
          <p:cNvSpPr txBox="1"/>
          <p:nvPr/>
        </p:nvSpPr>
        <p:spPr>
          <a:xfrm>
            <a:off x="6547104" y="163173"/>
            <a:ext cx="5400938" cy="523220"/>
          </a:xfrm>
          <a:prstGeom prst="rect">
            <a:avLst/>
          </a:prstGeom>
          <a:noFill/>
        </p:spPr>
        <p:txBody>
          <a:bodyPr wrap="square" rtlCol="0">
            <a:spAutoFit/>
          </a:bodyPr>
          <a:lstStyle/>
          <a:p>
            <a:pPr algn="r">
              <a:buClr>
                <a:schemeClr val="accent5"/>
              </a:buClr>
            </a:pPr>
            <a:r>
              <a:rPr lang="it-IT" sz="1400" noProof="0" dirty="0">
                <a:latin typeface="Times New Roman" panose="02020603050405020304" pitchFamily="18" charset="0"/>
                <a:cs typeface="Times New Roman" panose="02020603050405020304" pitchFamily="18" charset="0"/>
              </a:rPr>
              <a:t>EPPR-62-02 = Informal docu</a:t>
            </a:r>
            <a:r>
              <a:rPr lang="it-IT" sz="1400" dirty="0">
                <a:latin typeface="Times New Roman" panose="02020603050405020304" pitchFamily="18" charset="0"/>
                <a:cs typeface="Times New Roman" panose="02020603050405020304" pitchFamily="18" charset="0"/>
              </a:rPr>
              <a:t>ment GRPE-90-xx</a:t>
            </a:r>
          </a:p>
          <a:p>
            <a:pPr algn="r">
              <a:buClr>
                <a:schemeClr val="accent5"/>
              </a:buClr>
            </a:pPr>
            <a:r>
              <a:rPr lang="it-IT" sz="1400" dirty="0">
                <a:latin typeface="Times New Roman" panose="02020603050405020304" pitchFamily="18" charset="0"/>
                <a:cs typeface="Times New Roman" panose="02020603050405020304" pitchFamily="18" charset="0"/>
              </a:rPr>
              <a:t>90th GRPE, January 2024</a:t>
            </a:r>
          </a:p>
        </p:txBody>
      </p:sp>
      <p:pic>
        <p:nvPicPr>
          <p:cNvPr id="8" name="Picture 7">
            <a:extLst>
              <a:ext uri="{FF2B5EF4-FFF2-40B4-BE49-F238E27FC236}">
                <a16:creationId xmlns:a16="http://schemas.microsoft.com/office/drawing/2014/main" id="{72C6E4AA-5BC1-1C46-80B1-66CA383B1CA8}"/>
              </a:ext>
            </a:extLst>
          </p:cNvPr>
          <p:cNvPicPr>
            <a:picLocks noChangeAspect="1"/>
          </p:cNvPicPr>
          <p:nvPr/>
        </p:nvPicPr>
        <p:blipFill>
          <a:blip r:embed="rId2"/>
          <a:stretch>
            <a:fillRect/>
          </a:stretch>
        </p:blipFill>
        <p:spPr>
          <a:xfrm>
            <a:off x="167666" y="227982"/>
            <a:ext cx="921903" cy="764312"/>
          </a:xfrm>
          <a:prstGeom prst="rect">
            <a:avLst/>
          </a:prstGeom>
        </p:spPr>
      </p:pic>
    </p:spTree>
    <p:extLst>
      <p:ext uri="{BB962C8B-B14F-4D97-AF65-F5344CB8AC3E}">
        <p14:creationId xmlns:p14="http://schemas.microsoft.com/office/powerpoint/2010/main" val="927600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 you</a:t>
            </a:r>
          </a:p>
        </p:txBody>
      </p:sp>
      <p:sp>
        <p:nvSpPr>
          <p:cNvPr id="5" name="Subtitle 4">
            <a:extLst>
              <a:ext uri="{FF2B5EF4-FFF2-40B4-BE49-F238E27FC236}">
                <a16:creationId xmlns:a16="http://schemas.microsoft.com/office/drawing/2014/main" id="{7508D8F1-A763-4DB1-AD5E-9EFF951A558C}"/>
              </a:ext>
            </a:extLst>
          </p:cNvPr>
          <p:cNvSpPr>
            <a:spLocks noGrp="1"/>
          </p:cNvSpPr>
          <p:nvPr>
            <p:ph type="subTitle" idx="1"/>
          </p:nvPr>
        </p:nvSpPr>
        <p:spPr>
          <a:xfrm>
            <a:off x="1084385" y="3855676"/>
            <a:ext cx="10003692" cy="2545124"/>
          </a:xfrm>
        </p:spPr>
        <p:txBody>
          <a:bodyPr/>
          <a:lstStyle/>
          <a:p>
            <a:r>
              <a:rPr lang="en-US" b="1" dirty="0"/>
              <a:t>You can follow us in:</a:t>
            </a:r>
          </a:p>
          <a:p>
            <a:r>
              <a:rPr lang="en-US" sz="2000" b="1" dirty="0">
                <a:hlinkClick r:id="rId3"/>
              </a:rPr>
              <a:t>https://wiki.unece.org/display/trans/EPPR+Main+activities</a:t>
            </a:r>
            <a:endParaRPr lang="en-US" sz="2000" b="1" dirty="0"/>
          </a:p>
          <a:p>
            <a:r>
              <a:rPr lang="en-US" b="1" dirty="0"/>
              <a:t>Questions can be sent to the EPPR IWG Secretary, Mr Edwin Bastiaensen:</a:t>
            </a:r>
          </a:p>
          <a:p>
            <a:r>
              <a:rPr lang="en-US" sz="2000" b="1" u="sng" dirty="0">
                <a:hlinkClick r:id="rId4"/>
              </a:rPr>
              <a:t>e.bastiaensen@immamotorcycles.org</a:t>
            </a:r>
            <a:r>
              <a:rPr lang="en-US" dirty="0"/>
              <a:t> </a:t>
            </a:r>
            <a:endParaRPr lang="en-ZA" dirty="0"/>
          </a:p>
          <a:p>
            <a:endParaRPr lang="en-IE" dirty="0"/>
          </a:p>
          <a:p>
            <a:endParaRPr lang="en-US" dirty="0"/>
          </a:p>
          <a:p>
            <a:endParaRPr lang="en-US" dirty="0"/>
          </a:p>
        </p:txBody>
      </p:sp>
      <p:pic>
        <p:nvPicPr>
          <p:cNvPr id="8" name="Picture 7" descr="A picture containing building, window&#10;&#10;Description generated with very high confidence">
            <a:extLst>
              <a:ext uri="{FF2B5EF4-FFF2-40B4-BE49-F238E27FC236}">
                <a16:creationId xmlns:a16="http://schemas.microsoft.com/office/drawing/2014/main" id="{1DA73F81-C410-4433-B8D1-1FE48947A42B}"/>
              </a:ext>
            </a:extLst>
          </p:cNvPr>
          <p:cNvPicPr>
            <a:picLocks noChangeAspect="1"/>
          </p:cNvPicPr>
          <p:nvPr/>
        </p:nvPicPr>
        <p:blipFill>
          <a:blip r:embed="rId5"/>
          <a:stretch>
            <a:fillRect/>
          </a:stretch>
        </p:blipFill>
        <p:spPr>
          <a:xfrm>
            <a:off x="225540" y="5909223"/>
            <a:ext cx="921903" cy="764312"/>
          </a:xfrm>
          <a:prstGeom prst="rect">
            <a:avLst/>
          </a:prstGeom>
        </p:spPr>
      </p:pic>
    </p:spTree>
    <p:extLst>
      <p:ext uri="{BB962C8B-B14F-4D97-AF65-F5344CB8AC3E}">
        <p14:creationId xmlns:p14="http://schemas.microsoft.com/office/powerpoint/2010/main" val="185712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F42F49-4F28-4FD1-9872-9BC34069B0EB}"/>
              </a:ext>
            </a:extLst>
          </p:cNvPr>
          <p:cNvSpPr>
            <a:spLocks noGrp="1"/>
          </p:cNvSpPr>
          <p:nvPr>
            <p:ph idx="1"/>
          </p:nvPr>
        </p:nvSpPr>
        <p:spPr>
          <a:xfrm>
            <a:off x="967154" y="1536257"/>
            <a:ext cx="10257817" cy="4392211"/>
          </a:xfrm>
        </p:spPr>
        <p:txBody>
          <a:bodyPr anchor="t">
            <a:noAutofit/>
          </a:bodyPr>
          <a:lstStyle/>
          <a:p>
            <a:pPr>
              <a:spcAft>
                <a:spcPts val="1200"/>
              </a:spcAft>
            </a:pPr>
            <a:r>
              <a:rPr lang="en-GB" dirty="0">
                <a:cs typeface="Arial"/>
              </a:rPr>
              <a:t>EPPR IWG:</a:t>
            </a:r>
          </a:p>
          <a:p>
            <a:pPr lvl="1">
              <a:spcAft>
                <a:spcPts val="1200"/>
              </a:spcAft>
            </a:pPr>
            <a:r>
              <a:rPr lang="en-GB" dirty="0">
                <a:cs typeface="Arial"/>
              </a:rPr>
              <a:t>Meetings in 2023</a:t>
            </a:r>
          </a:p>
          <a:p>
            <a:pPr lvl="1">
              <a:spcAft>
                <a:spcPts val="1200"/>
              </a:spcAft>
            </a:pPr>
            <a:r>
              <a:rPr lang="en-GB" dirty="0">
                <a:cs typeface="Arial"/>
              </a:rPr>
              <a:t>Work in progress</a:t>
            </a:r>
          </a:p>
          <a:p>
            <a:pPr lvl="1">
              <a:spcAft>
                <a:spcPts val="1200"/>
              </a:spcAft>
            </a:pPr>
            <a:r>
              <a:rPr lang="en-GB" dirty="0">
                <a:cs typeface="Arial"/>
              </a:rPr>
              <a:t>Outlook on future activities</a:t>
            </a:r>
          </a:p>
          <a:p>
            <a:endParaRPr lang="en-GB" b="1" dirty="0">
              <a:cs typeface="Arial"/>
            </a:endParaRPr>
          </a:p>
          <a:p>
            <a:endParaRPr lang="en-US" dirty="0">
              <a:cs typeface="Arial"/>
            </a:endParaRPr>
          </a:p>
          <a:p>
            <a:endParaRPr lang="en-US" dirty="0">
              <a:cs typeface="Arial"/>
            </a:endParaRPr>
          </a:p>
        </p:txBody>
      </p:sp>
      <p:sp>
        <p:nvSpPr>
          <p:cNvPr id="3" name="Title 2">
            <a:extLst>
              <a:ext uri="{FF2B5EF4-FFF2-40B4-BE49-F238E27FC236}">
                <a16:creationId xmlns:a16="http://schemas.microsoft.com/office/drawing/2014/main" id="{8AE1B648-8213-4A4F-AF7D-FF399ED0688B}"/>
              </a:ext>
            </a:extLst>
          </p:cNvPr>
          <p:cNvSpPr>
            <a:spLocks noGrp="1"/>
          </p:cNvSpPr>
          <p:nvPr>
            <p:ph type="title"/>
          </p:nvPr>
        </p:nvSpPr>
        <p:spPr/>
        <p:txBody>
          <a:bodyPr/>
          <a:lstStyle/>
          <a:p>
            <a:r>
              <a:rPr lang="en-US" dirty="0">
                <a:cs typeface="Arial"/>
              </a:rPr>
              <a:t>Content</a:t>
            </a:r>
            <a:endParaRPr lang="en-US" dirty="0"/>
          </a:p>
        </p:txBody>
      </p:sp>
      <p:pic>
        <p:nvPicPr>
          <p:cNvPr id="5" name="Picture 4" descr="A picture containing building, window&#10;&#10;Description generated with very high confidence">
            <a:extLst>
              <a:ext uri="{FF2B5EF4-FFF2-40B4-BE49-F238E27FC236}">
                <a16:creationId xmlns:a16="http://schemas.microsoft.com/office/drawing/2014/main" id="{F6C7F9D7-9D5C-4A90-A96E-82C01E95BD11}"/>
              </a:ext>
            </a:extLst>
          </p:cNvPr>
          <p:cNvPicPr>
            <a:picLocks noChangeAspect="1"/>
          </p:cNvPicPr>
          <p:nvPr/>
        </p:nvPicPr>
        <p:blipFill>
          <a:blip r:embed="rId2"/>
          <a:stretch>
            <a:fillRect/>
          </a:stretch>
        </p:blipFill>
        <p:spPr>
          <a:xfrm>
            <a:off x="97328" y="5995903"/>
            <a:ext cx="921903" cy="764312"/>
          </a:xfrm>
          <a:prstGeom prst="rect">
            <a:avLst/>
          </a:prstGeom>
        </p:spPr>
      </p:pic>
    </p:spTree>
    <p:extLst>
      <p:ext uri="{BB962C8B-B14F-4D97-AF65-F5344CB8AC3E}">
        <p14:creationId xmlns:p14="http://schemas.microsoft.com/office/powerpoint/2010/main" val="2088957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ED5AD8-2E3F-1748-B78E-6AF284781B47}"/>
              </a:ext>
            </a:extLst>
          </p:cNvPr>
          <p:cNvSpPr>
            <a:spLocks noGrp="1"/>
          </p:cNvSpPr>
          <p:nvPr>
            <p:ph idx="1"/>
          </p:nvPr>
        </p:nvSpPr>
        <p:spPr>
          <a:xfrm>
            <a:off x="1096107" y="981567"/>
            <a:ext cx="10267462" cy="5778648"/>
          </a:xfrm>
        </p:spPr>
        <p:txBody>
          <a:bodyPr anchor="t">
            <a:noAutofit/>
          </a:bodyPr>
          <a:lstStyle/>
          <a:p>
            <a:pPr marL="0" indent="0">
              <a:spcAft>
                <a:spcPts val="600"/>
              </a:spcAft>
              <a:buNone/>
            </a:pPr>
            <a:endParaRPr lang="en-GB" b="1" dirty="0"/>
          </a:p>
          <a:p>
            <a:pPr marL="0" indent="0">
              <a:spcAft>
                <a:spcPts val="600"/>
              </a:spcAft>
              <a:buNone/>
            </a:pPr>
            <a:endParaRPr lang="en-GB" b="1" dirty="0"/>
          </a:p>
          <a:p>
            <a:pPr marL="0" indent="0">
              <a:spcAft>
                <a:spcPts val="600"/>
              </a:spcAft>
              <a:buNone/>
            </a:pPr>
            <a:r>
              <a:rPr lang="en-GB" b="1" dirty="0"/>
              <a:t>Recent meetings </a:t>
            </a:r>
          </a:p>
          <a:p>
            <a:pPr marL="0" indent="0">
              <a:spcAft>
                <a:spcPts val="600"/>
              </a:spcAft>
              <a:buNone/>
            </a:pPr>
            <a:endParaRPr lang="en-GB" dirty="0"/>
          </a:p>
          <a:p>
            <a:pPr lvl="0"/>
            <a:r>
              <a:rPr lang="en-US" sz="2000" dirty="0"/>
              <a:t>14 September 2023		60/IWG EPPR – 12.00 – 15.00 CET Virtual only</a:t>
            </a:r>
            <a:endParaRPr lang="en-ZA" sz="2000" dirty="0"/>
          </a:p>
          <a:p>
            <a:pPr lvl="0"/>
            <a:r>
              <a:rPr lang="en-US" sz="2000" dirty="0"/>
              <a:t>14 December 2023		61/IWG EPPR – 12.00 – 13.00 CET Virtual only</a:t>
            </a:r>
          </a:p>
          <a:p>
            <a:r>
              <a:rPr lang="en-US" sz="2000" dirty="0"/>
              <a:t>9 January 2024		62/IWG EPPR – 14.30 – 17.30 CET Hybrid</a:t>
            </a:r>
          </a:p>
          <a:p>
            <a:pPr marL="0" lvl="0" indent="0">
              <a:buNone/>
            </a:pPr>
            <a:endParaRPr lang="en-US" b="1" dirty="0"/>
          </a:p>
          <a:p>
            <a:pPr marL="0" indent="0">
              <a:buNone/>
            </a:pPr>
            <a:endParaRPr lang="en-GB" dirty="0"/>
          </a:p>
          <a:p>
            <a:pPr marL="0" indent="0">
              <a:buNone/>
            </a:pPr>
            <a:endParaRPr lang="en-GB" dirty="0"/>
          </a:p>
          <a:p>
            <a:endParaRPr lang="en-GB" dirty="0"/>
          </a:p>
        </p:txBody>
      </p:sp>
      <p:sp>
        <p:nvSpPr>
          <p:cNvPr id="3" name="Title 2">
            <a:extLst>
              <a:ext uri="{FF2B5EF4-FFF2-40B4-BE49-F238E27FC236}">
                <a16:creationId xmlns:a16="http://schemas.microsoft.com/office/drawing/2014/main" id="{AB4449C2-BA0B-E54A-BF43-E34F541245B3}"/>
              </a:ext>
            </a:extLst>
          </p:cNvPr>
          <p:cNvSpPr>
            <a:spLocks noGrp="1"/>
          </p:cNvSpPr>
          <p:nvPr>
            <p:ph type="title"/>
          </p:nvPr>
        </p:nvSpPr>
        <p:spPr>
          <a:xfrm>
            <a:off x="970722" y="188361"/>
            <a:ext cx="10263893" cy="782357"/>
          </a:xfrm>
        </p:spPr>
        <p:txBody>
          <a:bodyPr/>
          <a:lstStyle/>
          <a:p>
            <a:br>
              <a:rPr lang="it-IT" dirty="0"/>
            </a:br>
            <a:r>
              <a:rPr lang="it-IT" dirty="0">
                <a:ea typeface="+mj-lt"/>
                <a:cs typeface="+mj-lt"/>
              </a:rPr>
              <a:t>EPPR meetings in 2023 since 89 GRPE</a:t>
            </a:r>
          </a:p>
        </p:txBody>
      </p:sp>
      <p:pic>
        <p:nvPicPr>
          <p:cNvPr id="4" name="Picture 3">
            <a:extLst>
              <a:ext uri="{FF2B5EF4-FFF2-40B4-BE49-F238E27FC236}">
                <a16:creationId xmlns:a16="http://schemas.microsoft.com/office/drawing/2014/main" id="{A76171B4-850B-274F-81AF-65024B8ADA16}"/>
              </a:ext>
            </a:extLst>
          </p:cNvPr>
          <p:cNvPicPr>
            <a:picLocks noChangeAspect="1"/>
          </p:cNvPicPr>
          <p:nvPr/>
        </p:nvPicPr>
        <p:blipFill>
          <a:blip r:embed="rId2"/>
          <a:stretch>
            <a:fillRect/>
          </a:stretch>
        </p:blipFill>
        <p:spPr>
          <a:xfrm>
            <a:off x="97328" y="5995903"/>
            <a:ext cx="921903" cy="764312"/>
          </a:xfrm>
          <a:prstGeom prst="rect">
            <a:avLst/>
          </a:prstGeom>
        </p:spPr>
      </p:pic>
    </p:spTree>
    <p:extLst>
      <p:ext uri="{BB962C8B-B14F-4D97-AF65-F5344CB8AC3E}">
        <p14:creationId xmlns:p14="http://schemas.microsoft.com/office/powerpoint/2010/main" val="1571746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ED5AD8-2E3F-1748-B78E-6AF284781B47}"/>
              </a:ext>
            </a:extLst>
          </p:cNvPr>
          <p:cNvSpPr>
            <a:spLocks noGrp="1"/>
          </p:cNvSpPr>
          <p:nvPr>
            <p:ph idx="1"/>
          </p:nvPr>
        </p:nvSpPr>
        <p:spPr>
          <a:xfrm>
            <a:off x="1145219" y="981567"/>
            <a:ext cx="10804124" cy="5360619"/>
          </a:xfrm>
        </p:spPr>
        <p:txBody>
          <a:bodyPr anchor="t">
            <a:noAutofit/>
          </a:bodyPr>
          <a:lstStyle/>
          <a:p>
            <a:pPr marL="0" indent="0">
              <a:spcAft>
                <a:spcPts val="300"/>
              </a:spcAft>
              <a:buNone/>
            </a:pPr>
            <a:r>
              <a:rPr lang="en-GB" b="1" dirty="0">
                <a:solidFill>
                  <a:schemeClr val="tx1">
                    <a:lumMod val="50000"/>
                  </a:schemeClr>
                </a:solidFill>
              </a:rPr>
              <a:t>Priority items agreed in ToR (GRPE-87-22, January 2023)</a:t>
            </a:r>
          </a:p>
          <a:p>
            <a:pPr marL="0" indent="0">
              <a:spcAft>
                <a:spcPts val="300"/>
              </a:spcAft>
              <a:buNone/>
            </a:pPr>
            <a:endParaRPr lang="en-GB" sz="2400" dirty="0">
              <a:solidFill>
                <a:schemeClr val="tx1">
                  <a:lumMod val="50000"/>
                </a:schemeClr>
              </a:solidFill>
            </a:endParaRPr>
          </a:p>
          <a:p>
            <a:r>
              <a:rPr lang="en-IE" dirty="0"/>
              <a:t>(1) Max. Power and Torque determination - </a:t>
            </a:r>
            <a:r>
              <a:rPr lang="en-GB" dirty="0"/>
              <a:t>For ICE, pure-EVs and hybrid-EVs.</a:t>
            </a:r>
            <a:endParaRPr lang="en-ZA" dirty="0"/>
          </a:p>
          <a:p>
            <a:r>
              <a:rPr lang="en-GB" dirty="0"/>
              <a:t>(2) Battery Electric Vehicles - </a:t>
            </a:r>
            <a:r>
              <a:rPr lang="en-IE" dirty="0"/>
              <a:t>BEV range determination </a:t>
            </a:r>
          </a:p>
          <a:p>
            <a:r>
              <a:rPr lang="en-GB" dirty="0"/>
              <a:t>(3) Deterioration Factors in the new GTR on Durability</a:t>
            </a:r>
            <a:endParaRPr lang="en-ZA" dirty="0"/>
          </a:p>
          <a:p>
            <a:r>
              <a:rPr lang="en-GB" dirty="0"/>
              <a:t>(4) Transposition of UN GTR 2 into a UN Regulation </a:t>
            </a:r>
            <a:endParaRPr lang="en-ZA" dirty="0"/>
          </a:p>
          <a:p>
            <a:pPr marL="0" indent="0">
              <a:spcAft>
                <a:spcPts val="300"/>
              </a:spcAft>
              <a:buNone/>
            </a:pPr>
            <a:endParaRPr lang="en-GB" sz="2000" dirty="0">
              <a:cs typeface="Arial"/>
            </a:endParaRPr>
          </a:p>
          <a:p>
            <a:pPr marL="0" indent="0">
              <a:spcAft>
                <a:spcPts val="300"/>
              </a:spcAft>
              <a:buNone/>
            </a:pPr>
            <a:r>
              <a:rPr lang="en-GB" sz="2000" b="1" dirty="0">
                <a:solidFill>
                  <a:schemeClr val="tx1">
                    <a:lumMod val="50000"/>
                  </a:schemeClr>
                </a:solidFill>
              </a:rPr>
              <a:t>Some updates provided in 2023, but no concrete proposals so far. </a:t>
            </a:r>
          </a:p>
          <a:p>
            <a:pPr marL="0" indent="0">
              <a:spcAft>
                <a:spcPts val="300"/>
              </a:spcAft>
              <a:buNone/>
            </a:pPr>
            <a:r>
              <a:rPr lang="en-GB" sz="2000" b="1" dirty="0">
                <a:solidFill>
                  <a:schemeClr val="tx1">
                    <a:lumMod val="50000"/>
                  </a:schemeClr>
                </a:solidFill>
              </a:rPr>
              <a:t>IWG Leadership continues to invite for proposals. </a:t>
            </a:r>
            <a:endParaRPr lang="en-GB" sz="2000" dirty="0"/>
          </a:p>
          <a:p>
            <a:pPr>
              <a:spcAft>
                <a:spcPts val="300"/>
              </a:spcAft>
            </a:pPr>
            <a:endParaRPr lang="en-GB" sz="2000" dirty="0"/>
          </a:p>
          <a:p>
            <a:pPr>
              <a:spcAft>
                <a:spcPts val="300"/>
              </a:spcAft>
            </a:pPr>
            <a:endParaRPr lang="en-GB" dirty="0"/>
          </a:p>
          <a:p>
            <a:pPr marL="0" indent="0">
              <a:buNone/>
            </a:pPr>
            <a:endParaRPr lang="en-GB" dirty="0"/>
          </a:p>
          <a:p>
            <a:pPr marL="0" indent="0">
              <a:buNone/>
            </a:pPr>
            <a:endParaRPr lang="en-GB" dirty="0"/>
          </a:p>
          <a:p>
            <a:endParaRPr lang="en-GB" dirty="0"/>
          </a:p>
        </p:txBody>
      </p:sp>
      <p:sp>
        <p:nvSpPr>
          <p:cNvPr id="3" name="Title 2">
            <a:extLst>
              <a:ext uri="{FF2B5EF4-FFF2-40B4-BE49-F238E27FC236}">
                <a16:creationId xmlns:a16="http://schemas.microsoft.com/office/drawing/2014/main" id="{AB4449C2-BA0B-E54A-BF43-E34F541245B3}"/>
              </a:ext>
            </a:extLst>
          </p:cNvPr>
          <p:cNvSpPr>
            <a:spLocks noGrp="1"/>
          </p:cNvSpPr>
          <p:nvPr>
            <p:ph type="title"/>
          </p:nvPr>
        </p:nvSpPr>
        <p:spPr>
          <a:xfrm>
            <a:off x="970722" y="188361"/>
            <a:ext cx="10263893" cy="782357"/>
          </a:xfrm>
        </p:spPr>
        <p:txBody>
          <a:bodyPr/>
          <a:lstStyle/>
          <a:p>
            <a:br>
              <a:rPr lang="it-IT" dirty="0"/>
            </a:br>
            <a:r>
              <a:rPr lang="it-IT" dirty="0"/>
              <a:t>EPPR </a:t>
            </a:r>
            <a:r>
              <a:rPr lang="it-IT" dirty="0">
                <a:ea typeface="+mj-lt"/>
                <a:cs typeface="+mj-lt"/>
              </a:rPr>
              <a:t>Outlook on Future Activities</a:t>
            </a:r>
          </a:p>
        </p:txBody>
      </p:sp>
      <p:pic>
        <p:nvPicPr>
          <p:cNvPr id="4" name="Picture 3">
            <a:extLst>
              <a:ext uri="{FF2B5EF4-FFF2-40B4-BE49-F238E27FC236}">
                <a16:creationId xmlns:a16="http://schemas.microsoft.com/office/drawing/2014/main" id="{A76171B4-850B-274F-81AF-65024B8ADA16}"/>
              </a:ext>
            </a:extLst>
          </p:cNvPr>
          <p:cNvPicPr>
            <a:picLocks noChangeAspect="1"/>
          </p:cNvPicPr>
          <p:nvPr/>
        </p:nvPicPr>
        <p:blipFill>
          <a:blip r:embed="rId2"/>
          <a:stretch>
            <a:fillRect/>
          </a:stretch>
        </p:blipFill>
        <p:spPr>
          <a:xfrm>
            <a:off x="97328" y="5995903"/>
            <a:ext cx="921903" cy="764312"/>
          </a:xfrm>
          <a:prstGeom prst="rect">
            <a:avLst/>
          </a:prstGeom>
        </p:spPr>
      </p:pic>
    </p:spTree>
    <p:extLst>
      <p:ext uri="{BB962C8B-B14F-4D97-AF65-F5344CB8AC3E}">
        <p14:creationId xmlns:p14="http://schemas.microsoft.com/office/powerpoint/2010/main" val="3474807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A84744-9854-51A8-DCA5-DF5E4DEC9B67}"/>
              </a:ext>
            </a:extLst>
          </p:cNvPr>
          <p:cNvSpPr>
            <a:spLocks noGrp="1"/>
          </p:cNvSpPr>
          <p:nvPr>
            <p:ph idx="1"/>
          </p:nvPr>
        </p:nvSpPr>
        <p:spPr>
          <a:xfrm>
            <a:off x="962269" y="1825624"/>
            <a:ext cx="10267462" cy="4170363"/>
          </a:xfrm>
        </p:spPr>
        <p:txBody>
          <a:bodyPr/>
          <a:lstStyle/>
          <a:p>
            <a:r>
              <a:rPr lang="en-IE" dirty="0"/>
              <a:t>(1) Max. Power and Torque determination - </a:t>
            </a:r>
            <a:r>
              <a:rPr lang="en-GB" dirty="0"/>
              <a:t>For ICE, pure-EVs and hybrid-EVs.</a:t>
            </a:r>
          </a:p>
          <a:p>
            <a:pPr lvl="1"/>
            <a:r>
              <a:rPr lang="en-US" sz="1800" dirty="0"/>
              <a:t>Japan continues with internal discussions towards a possible proposal. </a:t>
            </a:r>
          </a:p>
          <a:p>
            <a:pPr lvl="1"/>
            <a:r>
              <a:rPr lang="en-US" sz="1800" dirty="0"/>
              <a:t>At EPPR-59, the expert from S-Korea (KICAS) indicated a focus on establishing power measurement rules for electric motorcycles. </a:t>
            </a:r>
          </a:p>
          <a:p>
            <a:pPr lvl="1"/>
            <a:r>
              <a:rPr lang="en-US" sz="1800" dirty="0"/>
              <a:t>EPPR-61 deliberated on the exchange of information between IWG’s EVE and EPPR, the issue to be considered on the agenda of EPPR-63 onwards, after initial exchanges between the leadership of the IWGs.</a:t>
            </a:r>
            <a:endParaRPr lang="en-CH" sz="1800" dirty="0"/>
          </a:p>
          <a:p>
            <a:pPr lvl="1"/>
            <a:endParaRPr lang="en-CH" sz="1800" dirty="0"/>
          </a:p>
          <a:p>
            <a:pPr lvl="1"/>
            <a:endParaRPr lang="en-CH" sz="1800" dirty="0">
              <a:solidFill>
                <a:srgbClr val="000000"/>
              </a:solidFill>
              <a:effectLst/>
              <a:latin typeface="Times New Roman" panose="02020603050405020304" pitchFamily="18" charset="0"/>
              <a:ea typeface="MS Mincho" panose="02020609040205080304" pitchFamily="49" charset="-128"/>
            </a:endParaRPr>
          </a:p>
          <a:p>
            <a:pPr lvl="1"/>
            <a:endParaRPr lang="en-GB" dirty="0"/>
          </a:p>
          <a:p>
            <a:pPr lvl="1"/>
            <a:endParaRPr lang="en-GB" dirty="0"/>
          </a:p>
          <a:p>
            <a:endParaRPr lang="en-GB" dirty="0"/>
          </a:p>
          <a:p>
            <a:endParaRPr lang="en-GB" dirty="0"/>
          </a:p>
          <a:p>
            <a:endParaRPr lang="en-CH" dirty="0"/>
          </a:p>
        </p:txBody>
      </p:sp>
      <p:sp>
        <p:nvSpPr>
          <p:cNvPr id="3" name="Title 2">
            <a:extLst>
              <a:ext uri="{FF2B5EF4-FFF2-40B4-BE49-F238E27FC236}">
                <a16:creationId xmlns:a16="http://schemas.microsoft.com/office/drawing/2014/main" id="{DCB17BB7-E1F7-01D7-F440-B533CD45C382}"/>
              </a:ext>
            </a:extLst>
          </p:cNvPr>
          <p:cNvSpPr>
            <a:spLocks noGrp="1"/>
          </p:cNvSpPr>
          <p:nvPr>
            <p:ph type="title"/>
          </p:nvPr>
        </p:nvSpPr>
        <p:spPr/>
        <p:txBody>
          <a:bodyPr/>
          <a:lstStyle/>
          <a:p>
            <a:r>
              <a:rPr lang="en-US" dirty="0"/>
              <a:t>Progress on priority items</a:t>
            </a:r>
            <a:endParaRPr lang="en-CH" dirty="0"/>
          </a:p>
        </p:txBody>
      </p:sp>
    </p:spTree>
    <p:extLst>
      <p:ext uri="{BB962C8B-B14F-4D97-AF65-F5344CB8AC3E}">
        <p14:creationId xmlns:p14="http://schemas.microsoft.com/office/powerpoint/2010/main" val="3153986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A84744-9854-51A8-DCA5-DF5E4DEC9B67}"/>
              </a:ext>
            </a:extLst>
          </p:cNvPr>
          <p:cNvSpPr>
            <a:spLocks noGrp="1"/>
          </p:cNvSpPr>
          <p:nvPr>
            <p:ph idx="1"/>
          </p:nvPr>
        </p:nvSpPr>
        <p:spPr>
          <a:xfrm>
            <a:off x="962269" y="1825624"/>
            <a:ext cx="10267462" cy="4170363"/>
          </a:xfrm>
        </p:spPr>
        <p:txBody>
          <a:bodyPr/>
          <a:lstStyle/>
          <a:p>
            <a:r>
              <a:rPr lang="en-GB" dirty="0"/>
              <a:t>(2) Battery Electric Vehicles - </a:t>
            </a:r>
            <a:r>
              <a:rPr lang="en-IE" dirty="0"/>
              <a:t>BEV range determination </a:t>
            </a:r>
          </a:p>
          <a:p>
            <a:pPr lvl="1"/>
            <a:r>
              <a:rPr lang="en-IE" sz="1800" dirty="0"/>
              <a:t>CARB tested EV motorcycles on different test cycles with the SAE J2982 test procedure to support the development of a credit program to accelerate ZEM</a:t>
            </a:r>
            <a:r>
              <a:rPr lang="en-GB" sz="1800" dirty="0"/>
              <a:t>.</a:t>
            </a:r>
          </a:p>
          <a:p>
            <a:pPr lvl="1"/>
            <a:r>
              <a:rPr lang="en-GB" sz="1800" dirty="0"/>
              <a:t>China introduced test methods </a:t>
            </a:r>
            <a:r>
              <a:rPr lang="en-IE" sz="1800" dirty="0"/>
              <a:t>GB/T 24157-2017, to measure the electric range, the electric energy consumption and the indication for the state of charge of the vehicle in one test. Further revision of the standard is expected possibly considering WMTC and associated vehicle subclassifications</a:t>
            </a:r>
            <a:r>
              <a:rPr lang="en-IE" sz="1800" dirty="0">
                <a:effectLst/>
                <a:latin typeface="Times New Roman" panose="02020603050405020304" pitchFamily="18" charset="0"/>
                <a:ea typeface="MS Mincho" panose="02020609040205080304" pitchFamily="49" charset="-128"/>
              </a:rPr>
              <a:t>. </a:t>
            </a:r>
            <a:endParaRPr lang="en-GB" dirty="0"/>
          </a:p>
          <a:p>
            <a:endParaRPr lang="en-GB" dirty="0"/>
          </a:p>
          <a:p>
            <a:endParaRPr lang="en-GB" dirty="0"/>
          </a:p>
          <a:p>
            <a:endParaRPr lang="en-CH" dirty="0"/>
          </a:p>
        </p:txBody>
      </p:sp>
      <p:sp>
        <p:nvSpPr>
          <p:cNvPr id="3" name="Title 2">
            <a:extLst>
              <a:ext uri="{FF2B5EF4-FFF2-40B4-BE49-F238E27FC236}">
                <a16:creationId xmlns:a16="http://schemas.microsoft.com/office/drawing/2014/main" id="{DCB17BB7-E1F7-01D7-F440-B533CD45C382}"/>
              </a:ext>
            </a:extLst>
          </p:cNvPr>
          <p:cNvSpPr>
            <a:spLocks noGrp="1"/>
          </p:cNvSpPr>
          <p:nvPr>
            <p:ph type="title"/>
          </p:nvPr>
        </p:nvSpPr>
        <p:spPr/>
        <p:txBody>
          <a:bodyPr/>
          <a:lstStyle/>
          <a:p>
            <a:r>
              <a:rPr lang="en-US" dirty="0"/>
              <a:t>Progress on priority items</a:t>
            </a:r>
            <a:endParaRPr lang="en-CH" dirty="0"/>
          </a:p>
        </p:txBody>
      </p:sp>
    </p:spTree>
    <p:extLst>
      <p:ext uri="{BB962C8B-B14F-4D97-AF65-F5344CB8AC3E}">
        <p14:creationId xmlns:p14="http://schemas.microsoft.com/office/powerpoint/2010/main" val="1304627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25EE84-DD74-0F6E-311C-C14EB61CF985}"/>
              </a:ext>
            </a:extLst>
          </p:cNvPr>
          <p:cNvSpPr>
            <a:spLocks noGrp="1"/>
          </p:cNvSpPr>
          <p:nvPr>
            <p:ph idx="1"/>
          </p:nvPr>
        </p:nvSpPr>
        <p:spPr/>
        <p:txBody>
          <a:bodyPr/>
          <a:lstStyle/>
          <a:p>
            <a:r>
              <a:rPr lang="en-GB" dirty="0"/>
              <a:t>(3) Deterioration Factors in the UN GTR 23 on Durability</a:t>
            </a:r>
          </a:p>
          <a:p>
            <a:pPr lvl="1" indent="-342900">
              <a:buSzPts val="1100"/>
              <a:buFont typeface="Symbol" panose="05050102010706020507" pitchFamily="18" charset="2"/>
              <a:buChar char=""/>
            </a:pPr>
            <a:r>
              <a:rPr lang="en-US" sz="1600" dirty="0"/>
              <a:t>Invitations remain CPs in particular to China and USA for sharing data and experience on durability factors. </a:t>
            </a:r>
            <a:endParaRPr lang="en-CH" sz="1600" dirty="0"/>
          </a:p>
        </p:txBody>
      </p:sp>
      <p:sp>
        <p:nvSpPr>
          <p:cNvPr id="3" name="Title 2">
            <a:extLst>
              <a:ext uri="{FF2B5EF4-FFF2-40B4-BE49-F238E27FC236}">
                <a16:creationId xmlns:a16="http://schemas.microsoft.com/office/drawing/2014/main" id="{13E13E5A-DAB8-3305-7E2C-C413F7B060A9}"/>
              </a:ext>
            </a:extLst>
          </p:cNvPr>
          <p:cNvSpPr>
            <a:spLocks noGrp="1"/>
          </p:cNvSpPr>
          <p:nvPr>
            <p:ph type="title"/>
          </p:nvPr>
        </p:nvSpPr>
        <p:spPr/>
        <p:txBody>
          <a:bodyPr/>
          <a:lstStyle/>
          <a:p>
            <a:r>
              <a:rPr lang="en-US" dirty="0"/>
              <a:t>Progress on priority items</a:t>
            </a:r>
            <a:endParaRPr lang="en-CH" dirty="0"/>
          </a:p>
        </p:txBody>
      </p:sp>
    </p:spTree>
    <p:extLst>
      <p:ext uri="{BB962C8B-B14F-4D97-AF65-F5344CB8AC3E}">
        <p14:creationId xmlns:p14="http://schemas.microsoft.com/office/powerpoint/2010/main" val="2068956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25EE84-DD74-0F6E-311C-C14EB61CF985}"/>
              </a:ext>
            </a:extLst>
          </p:cNvPr>
          <p:cNvSpPr>
            <a:spLocks noGrp="1"/>
          </p:cNvSpPr>
          <p:nvPr>
            <p:ph idx="1"/>
          </p:nvPr>
        </p:nvSpPr>
        <p:spPr>
          <a:xfrm>
            <a:off x="983501" y="1919967"/>
            <a:ext cx="10267462" cy="4170363"/>
          </a:xfrm>
        </p:spPr>
        <p:txBody>
          <a:bodyPr/>
          <a:lstStyle/>
          <a:p>
            <a:r>
              <a:rPr lang="en-GB" dirty="0"/>
              <a:t>(4) Transposition of UN GTR 2 into a UN Regulation </a:t>
            </a:r>
            <a:endParaRPr lang="en-ZA" dirty="0"/>
          </a:p>
          <a:p>
            <a:pPr lvl="1"/>
            <a:r>
              <a:rPr lang="en-US" dirty="0"/>
              <a:t>Currently the delegations in IWG EPPR could not provide any inputs in this discussion as UN GTR 2 has been mostly already been implemented in their domestic legislation. However, there remain many relevant markets not represented by </a:t>
            </a:r>
            <a:r>
              <a:rPr lang="en-US" dirty="0" err="1"/>
              <a:t>authories</a:t>
            </a:r>
            <a:r>
              <a:rPr lang="en-US" dirty="0"/>
              <a:t> present in the IWG EPPR. </a:t>
            </a:r>
          </a:p>
          <a:p>
            <a:pPr lvl="1"/>
            <a:r>
              <a:rPr lang="en-US" dirty="0"/>
              <a:t>The IWG EPPR is requesting guidance from GRPE to help identify interest from Contracting Parties with regards to transposition of UN GTR 2 into UN Regulation [Euro 3, Euro 4, Euro 5].</a:t>
            </a:r>
            <a:endParaRPr lang="en-CH" dirty="0"/>
          </a:p>
        </p:txBody>
      </p:sp>
      <p:sp>
        <p:nvSpPr>
          <p:cNvPr id="3" name="Title 2">
            <a:extLst>
              <a:ext uri="{FF2B5EF4-FFF2-40B4-BE49-F238E27FC236}">
                <a16:creationId xmlns:a16="http://schemas.microsoft.com/office/drawing/2014/main" id="{13E13E5A-DAB8-3305-7E2C-C413F7B060A9}"/>
              </a:ext>
            </a:extLst>
          </p:cNvPr>
          <p:cNvSpPr>
            <a:spLocks noGrp="1"/>
          </p:cNvSpPr>
          <p:nvPr>
            <p:ph type="title"/>
          </p:nvPr>
        </p:nvSpPr>
        <p:spPr/>
        <p:txBody>
          <a:bodyPr/>
          <a:lstStyle/>
          <a:p>
            <a:r>
              <a:rPr lang="en-US" dirty="0"/>
              <a:t>Progress on priority items</a:t>
            </a:r>
            <a:endParaRPr lang="en-CH" dirty="0"/>
          </a:p>
        </p:txBody>
      </p:sp>
    </p:spTree>
    <p:extLst>
      <p:ext uri="{BB962C8B-B14F-4D97-AF65-F5344CB8AC3E}">
        <p14:creationId xmlns:p14="http://schemas.microsoft.com/office/powerpoint/2010/main" val="666245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ED5AD8-2E3F-1748-B78E-6AF284781B47}"/>
              </a:ext>
            </a:extLst>
          </p:cNvPr>
          <p:cNvSpPr>
            <a:spLocks noGrp="1"/>
          </p:cNvSpPr>
          <p:nvPr>
            <p:ph idx="1"/>
          </p:nvPr>
        </p:nvSpPr>
        <p:spPr>
          <a:xfrm>
            <a:off x="1096107" y="981567"/>
            <a:ext cx="10267462" cy="5778648"/>
          </a:xfrm>
        </p:spPr>
        <p:txBody>
          <a:bodyPr anchor="t">
            <a:noAutofit/>
          </a:bodyPr>
          <a:lstStyle/>
          <a:p>
            <a:pPr marL="0" indent="0">
              <a:spcAft>
                <a:spcPts val="600"/>
              </a:spcAft>
              <a:buNone/>
            </a:pPr>
            <a:endParaRPr lang="en-GB" b="1" dirty="0"/>
          </a:p>
          <a:p>
            <a:pPr marL="0" indent="0">
              <a:spcAft>
                <a:spcPts val="600"/>
              </a:spcAft>
              <a:buNone/>
            </a:pPr>
            <a:endParaRPr lang="en-GB" b="1" dirty="0"/>
          </a:p>
          <a:p>
            <a:pPr marL="342900" lvl="0" indent="-342900">
              <a:buSzPts val="1100"/>
              <a:buFont typeface="Symbol" panose="05050102010706020507" pitchFamily="18" charset="2"/>
              <a:buChar char=""/>
            </a:pPr>
            <a:r>
              <a:rPr lang="en-US" sz="2000" dirty="0"/>
              <a:t>4 March 2024		63/IWG EPPR – 12.00 – 15.00 CET Virtual only</a:t>
            </a:r>
            <a:endParaRPr lang="en-CH" sz="2000" dirty="0"/>
          </a:p>
          <a:p>
            <a:pPr marL="342900" lvl="0" indent="-342900">
              <a:buSzPts val="1100"/>
              <a:buFont typeface="Symbol" panose="05050102010706020507" pitchFamily="18" charset="2"/>
              <a:buChar char=""/>
            </a:pPr>
            <a:r>
              <a:rPr lang="en-US" sz="2000" dirty="0"/>
              <a:t>[19-11 or 23-25] April 2024 	64/IWG EPPR In person/hybrid meeting TBC</a:t>
            </a:r>
          </a:p>
          <a:p>
            <a:pPr lvl="0">
              <a:buSzPts val="1100"/>
              <a:buFont typeface="Symbol" panose="05050102010706020507" pitchFamily="18" charset="2"/>
              <a:buChar char=""/>
            </a:pPr>
            <a:r>
              <a:rPr lang="en-IE" sz="2000" dirty="0"/>
              <a:t>22-24 May 2024	</a:t>
            </a:r>
            <a:r>
              <a:rPr lang="en-IE" sz="1800" dirty="0">
                <a:effectLst/>
                <a:latin typeface="Times New Roman" panose="02020603050405020304" pitchFamily="18" charset="0"/>
                <a:ea typeface="MS Mincho" panose="02020609040205080304" pitchFamily="49" charset="-128"/>
              </a:rPr>
              <a:t>	</a:t>
            </a:r>
            <a:r>
              <a:rPr lang="en-IE" sz="2000" dirty="0"/>
              <a:t>GRPE-91</a:t>
            </a:r>
            <a:endParaRPr lang="en-GB" sz="2000" dirty="0"/>
          </a:p>
          <a:p>
            <a:pPr marL="0" indent="0">
              <a:buNone/>
            </a:pPr>
            <a:endParaRPr lang="en-GB" dirty="0"/>
          </a:p>
          <a:p>
            <a:pPr marL="0" indent="0">
              <a:buNone/>
            </a:pPr>
            <a:endParaRPr lang="en-GB" dirty="0"/>
          </a:p>
          <a:p>
            <a:endParaRPr lang="en-GB" dirty="0"/>
          </a:p>
        </p:txBody>
      </p:sp>
      <p:sp>
        <p:nvSpPr>
          <p:cNvPr id="3" name="Title 2">
            <a:extLst>
              <a:ext uri="{FF2B5EF4-FFF2-40B4-BE49-F238E27FC236}">
                <a16:creationId xmlns:a16="http://schemas.microsoft.com/office/drawing/2014/main" id="{AB4449C2-BA0B-E54A-BF43-E34F541245B3}"/>
              </a:ext>
            </a:extLst>
          </p:cNvPr>
          <p:cNvSpPr>
            <a:spLocks noGrp="1"/>
          </p:cNvSpPr>
          <p:nvPr>
            <p:ph type="title"/>
          </p:nvPr>
        </p:nvSpPr>
        <p:spPr>
          <a:xfrm>
            <a:off x="970722" y="188361"/>
            <a:ext cx="10263893" cy="782357"/>
          </a:xfrm>
        </p:spPr>
        <p:txBody>
          <a:bodyPr/>
          <a:lstStyle/>
          <a:p>
            <a:br>
              <a:rPr lang="it-IT" dirty="0"/>
            </a:br>
            <a:r>
              <a:rPr lang="it-IT" dirty="0">
                <a:ea typeface="+mj-lt"/>
                <a:cs typeface="+mj-lt"/>
              </a:rPr>
              <a:t>EPPR meetings in 2024 planned</a:t>
            </a:r>
          </a:p>
        </p:txBody>
      </p:sp>
      <p:pic>
        <p:nvPicPr>
          <p:cNvPr id="4" name="Picture 3">
            <a:extLst>
              <a:ext uri="{FF2B5EF4-FFF2-40B4-BE49-F238E27FC236}">
                <a16:creationId xmlns:a16="http://schemas.microsoft.com/office/drawing/2014/main" id="{A76171B4-850B-274F-81AF-65024B8ADA16}"/>
              </a:ext>
            </a:extLst>
          </p:cNvPr>
          <p:cNvPicPr>
            <a:picLocks noChangeAspect="1"/>
          </p:cNvPicPr>
          <p:nvPr/>
        </p:nvPicPr>
        <p:blipFill>
          <a:blip r:embed="rId2"/>
          <a:stretch>
            <a:fillRect/>
          </a:stretch>
        </p:blipFill>
        <p:spPr>
          <a:xfrm>
            <a:off x="97328" y="5995903"/>
            <a:ext cx="921903" cy="764312"/>
          </a:xfrm>
          <a:prstGeom prst="rect">
            <a:avLst/>
          </a:prstGeom>
        </p:spPr>
      </p:pic>
    </p:spTree>
    <p:extLst>
      <p:ext uri="{BB962C8B-B14F-4D97-AF65-F5344CB8AC3E}">
        <p14:creationId xmlns:p14="http://schemas.microsoft.com/office/powerpoint/2010/main" val="3579532862"/>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325eed3e-5bbc-4be8-ba59-493fa81402e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A419DAC9315BC4F98D38C68E7A23EDA" ma:contentTypeVersion="12" ma:contentTypeDescription="Een nieuw document maken." ma:contentTypeScope="" ma:versionID="424bb4527a2215b7a7046657e9c425b9">
  <xsd:schema xmlns:xsd="http://www.w3.org/2001/XMLSchema" xmlns:xs="http://www.w3.org/2001/XMLSchema" xmlns:p="http://schemas.microsoft.com/office/2006/metadata/properties" xmlns:ns3="325eed3e-5bbc-4be8-ba59-493fa81402e5" xmlns:ns4="942b16b5-2ecd-4d85-aec9-23565225ed2c" targetNamespace="http://schemas.microsoft.com/office/2006/metadata/properties" ma:root="true" ma:fieldsID="73fbe20ca4cc5202ec15cd95514e6f93" ns3:_="" ns4:_="">
    <xsd:import namespace="325eed3e-5bbc-4be8-ba59-493fa81402e5"/>
    <xsd:import namespace="942b16b5-2ecd-4d85-aec9-23565225ed2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5eed3e-5bbc-4be8-ba59-493fa81402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42b16b5-2ecd-4d85-aec9-23565225ed2c"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6E57C6-D863-4294-9D5E-81CD799A5B37}">
  <ds:schemaRefs>
    <ds:schemaRef ds:uri="http://purl.org/dc/elements/1.1/"/>
    <ds:schemaRef ds:uri="http://schemas.microsoft.com/office/2006/metadata/properties"/>
    <ds:schemaRef ds:uri="http://purl.org/dc/terms/"/>
    <ds:schemaRef ds:uri="325eed3e-5bbc-4be8-ba59-493fa81402e5"/>
    <ds:schemaRef ds:uri="http://schemas.microsoft.com/office/infopath/2007/PartnerControls"/>
    <ds:schemaRef ds:uri="http://schemas.microsoft.com/office/2006/documentManagement/types"/>
    <ds:schemaRef ds:uri="http://schemas.openxmlformats.org/package/2006/metadata/core-properties"/>
    <ds:schemaRef ds:uri="942b16b5-2ecd-4d85-aec9-23565225ed2c"/>
    <ds:schemaRef ds:uri="http://www.w3.org/XML/1998/namespace"/>
    <ds:schemaRef ds:uri="http://purl.org/dc/dcmitype/"/>
  </ds:schemaRefs>
</ds:datastoreItem>
</file>

<file path=customXml/itemProps2.xml><?xml version="1.0" encoding="utf-8"?>
<ds:datastoreItem xmlns:ds="http://schemas.openxmlformats.org/officeDocument/2006/customXml" ds:itemID="{A003D6BB-9850-4BBD-BFFA-45985097EC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5eed3e-5bbc-4be8-ba59-493fa81402e5"/>
    <ds:schemaRef ds:uri="942b16b5-2ecd-4d85-aec9-23565225ed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93636B2-9583-4A84-9ECE-368B87161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123</TotalTime>
  <Words>658</Words>
  <Application>Microsoft Office PowerPoint</Application>
  <PresentationFormat>Widescreen</PresentationFormat>
  <Paragraphs>73</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Symbol</vt:lpstr>
      <vt:lpstr>Times New Roman</vt:lpstr>
      <vt:lpstr>Office Theme</vt:lpstr>
      <vt:lpstr>UNECE GRPE Informal Group on  Environmental and Propulsion  Performance Requirements  of L-cat Vehicles (EPPR IWG) </vt:lpstr>
      <vt:lpstr>Content</vt:lpstr>
      <vt:lpstr> EPPR meetings in 2023 since 89 GRPE</vt:lpstr>
      <vt:lpstr> EPPR Outlook on Future Activities</vt:lpstr>
      <vt:lpstr>Progress on priority items</vt:lpstr>
      <vt:lpstr>Progress on priority items</vt:lpstr>
      <vt:lpstr>Progress on priority items</vt:lpstr>
      <vt:lpstr>Progress on priority items</vt:lpstr>
      <vt:lpstr> EPPR meetings in 2024 planned</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Edwin Bastiaensen</cp:lastModifiedBy>
  <cp:revision>725</cp:revision>
  <dcterms:created xsi:type="dcterms:W3CDTF">2019-08-09T12:06:42Z</dcterms:created>
  <dcterms:modified xsi:type="dcterms:W3CDTF">2024-01-09T15:33:26Z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y fmtid="{D5CDD505-2E9C-101B-9397-08002B2CF9AE}" pid="8" name="ContentTypeId">
    <vt:lpwstr>0x0101003A419DAC9315BC4F98D38C68E7A23EDA</vt:lpwstr>
  </property>
</Properties>
</file>