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3741" autoAdjust="0"/>
  </p:normalViewPr>
  <p:slideViewPr>
    <p:cSldViewPr snapToGrid="0">
      <p:cViewPr varScale="1">
        <p:scale>
          <a:sx n="59" d="100"/>
          <a:sy n="59" d="100"/>
        </p:scale>
        <p:origin x="7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0215AB-B51A-4604-93F3-1D90F608771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EFC370E-3C15-4505-A4C0-1066E8716B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921D055A-5922-4622-BD25-948BD2CAC440}"/>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0E4840C1-6FDC-45D8-A3BD-CC4AD79D188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C9A0CED-8910-4BD7-A2B9-8E27094ECF8D}"/>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1203982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8AB679-B16E-4074-AA03-5D0F9B8EEE78}"/>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915CD8F-6730-43E5-9330-FA962603FBB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AD4512B-7269-43F0-8EA5-00792AA66879}"/>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A3E6B6F6-24F1-4BCD-9040-6669FC089B3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4853C6F-CB83-43AD-A7A6-302B7ED134E6}"/>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179868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E6C440E-329F-4C5F-B8B0-B8ADF145A3C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0AA3FEA-D5B6-4F5F-98E3-91B2AAFC501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6D88F78-30C9-4420-AEA3-2F08EA050911}"/>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2316C4BA-4FA4-47E7-BB85-06852F9FEE8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CD178E6-B9B4-42F4-A933-2FA70C079AC8}"/>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1882829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F51FD8-76DD-40C6-8C4C-F1AE3C90964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C6A4F10-EE7A-4566-AFF8-1035622831E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B4BD434-9AA4-4BA6-A2A9-FA9B74CDF0C9}"/>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E11E71B2-6D67-40E8-8E39-11286E83C6B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8E02F6F-88E9-470A-8B16-F1933FE500F4}"/>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736206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20B3D-EDCE-4785-AE10-EAD9A8CA47C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C93C64D-B141-4B32-A352-BBCF53288B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A7A4CC4-3C04-4C1B-B57D-69090A3031CE}"/>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5E5661AC-7470-4D01-81B9-774B0D1251C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00767E2-8559-40BA-B7E2-587791F27538}"/>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600154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C00900-1D08-4C38-8B23-1A26362E14BC}"/>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2ED7AD08-F838-4A6F-857C-0E770FD3A44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47BD68D-F130-46CF-A1BD-FAE3852DAE8A}"/>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24971D1-94F0-41DA-9E0D-AF41A573D3B0}"/>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6" name="Fußzeilenplatzhalter 5">
            <a:extLst>
              <a:ext uri="{FF2B5EF4-FFF2-40B4-BE49-F238E27FC236}">
                <a16:creationId xmlns:a16="http://schemas.microsoft.com/office/drawing/2014/main" id="{81353A03-2961-4149-BF20-3F9682FAD30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0EE2FB7-C316-4A0F-8B58-841CBCC8F87D}"/>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3289478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9277B3-D5AB-4B4A-8057-34A11B23C933}"/>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DC93C86-7D3D-446D-A02E-5855E7FE77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5114F39-8C0C-407B-9B83-E7A0BF05B24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67BA75F-5831-470A-808E-AFBAFBB26D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5005A00-46D6-40E2-AE63-1E5607802D5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77A2072-3E3A-4D3C-8713-A789A3A959E9}"/>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8" name="Fußzeilenplatzhalter 7">
            <a:extLst>
              <a:ext uri="{FF2B5EF4-FFF2-40B4-BE49-F238E27FC236}">
                <a16:creationId xmlns:a16="http://schemas.microsoft.com/office/drawing/2014/main" id="{07FA8930-1331-41A4-8A4B-37F9BB12C755}"/>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9E196CAB-B009-45FC-8556-3E6F3D7071C3}"/>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3652643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A3D405-D4C7-4481-8BE1-22F41A0E1A25}"/>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BE05ACE9-2D0E-4509-937B-9C93D039786E}"/>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4" name="Fußzeilenplatzhalter 3">
            <a:extLst>
              <a:ext uri="{FF2B5EF4-FFF2-40B4-BE49-F238E27FC236}">
                <a16:creationId xmlns:a16="http://schemas.microsoft.com/office/drawing/2014/main" id="{00295FA7-9D4D-4418-B93C-F3549D08B03C}"/>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1E41E16-AD43-4877-9182-7B4DE8CF02A7}"/>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263248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160EE94-1D0F-4C37-B924-7FF4CF8DC127}"/>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3" name="Fußzeilenplatzhalter 2">
            <a:extLst>
              <a:ext uri="{FF2B5EF4-FFF2-40B4-BE49-F238E27FC236}">
                <a16:creationId xmlns:a16="http://schemas.microsoft.com/office/drawing/2014/main" id="{34734594-F517-45CE-9618-0841179324C0}"/>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A3DA6F2-594E-4957-8F8D-286E4DECA0BF}"/>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1983085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4D0435-EC16-4FBF-BC15-F90DE3828FE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68F9A6F6-2622-41F0-8BB1-B96C3200A4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0F14C31-70DC-453B-85AB-AB93DF873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588ED56-398E-4B88-86DF-E197F8A5DE9D}"/>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6" name="Fußzeilenplatzhalter 5">
            <a:extLst>
              <a:ext uri="{FF2B5EF4-FFF2-40B4-BE49-F238E27FC236}">
                <a16:creationId xmlns:a16="http://schemas.microsoft.com/office/drawing/2014/main" id="{4DFC2F75-BB39-4543-9FF3-A416EA3D8AF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ADA2999-2DF3-4329-AC90-5C22ECDCAF28}"/>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2353221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78777D-4B12-4C7C-8FCC-94A4451E1FB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803FFF1-4483-4B92-AB62-0E7FE8E936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E7A9A5E-55FE-4247-9024-E211F38F6C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725A461-F2E0-4E06-B7AF-DF007250C63E}"/>
              </a:ext>
            </a:extLst>
          </p:cNvPr>
          <p:cNvSpPr>
            <a:spLocks noGrp="1"/>
          </p:cNvSpPr>
          <p:nvPr>
            <p:ph type="dt" sz="half" idx="10"/>
          </p:nvPr>
        </p:nvSpPr>
        <p:spPr/>
        <p:txBody>
          <a:bodyPr/>
          <a:lstStyle/>
          <a:p>
            <a:fld id="{22C21E76-73DB-4FAF-83C8-BAA9E4F976F4}" type="datetimeFigureOut">
              <a:rPr lang="de-DE" smtClean="0"/>
              <a:t>06.02.2024</a:t>
            </a:fld>
            <a:endParaRPr lang="de-DE"/>
          </a:p>
        </p:txBody>
      </p:sp>
      <p:sp>
        <p:nvSpPr>
          <p:cNvPr id="6" name="Fußzeilenplatzhalter 5">
            <a:extLst>
              <a:ext uri="{FF2B5EF4-FFF2-40B4-BE49-F238E27FC236}">
                <a16:creationId xmlns:a16="http://schemas.microsoft.com/office/drawing/2014/main" id="{BC3BC992-10C8-4B57-80AE-D420143EED5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509C938-69D1-49B8-B28D-D86504714845}"/>
              </a:ext>
            </a:extLst>
          </p:cNvPr>
          <p:cNvSpPr>
            <a:spLocks noGrp="1"/>
          </p:cNvSpPr>
          <p:nvPr>
            <p:ph type="sldNum" sz="quarter" idx="12"/>
          </p:nvPr>
        </p:nvSpPr>
        <p:spPr/>
        <p:txBody>
          <a:bodyPr/>
          <a:lstStyle/>
          <a:p>
            <a:fld id="{5CE4E714-6171-433F-A53F-4E844E9CA3AF}" type="slidenum">
              <a:rPr lang="de-DE" smtClean="0"/>
              <a:t>‹N›</a:t>
            </a:fld>
            <a:endParaRPr lang="de-DE"/>
          </a:p>
        </p:txBody>
      </p:sp>
    </p:spTree>
    <p:extLst>
      <p:ext uri="{BB962C8B-B14F-4D97-AF65-F5344CB8AC3E}">
        <p14:creationId xmlns:p14="http://schemas.microsoft.com/office/powerpoint/2010/main" val="674153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F485CB5-CE66-454A-A626-914445CAC1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C53D8183-FB16-455A-9955-798E59B39B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94A9065-BC55-448C-984F-3732702077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C21E76-73DB-4FAF-83C8-BAA9E4F976F4}" type="datetimeFigureOut">
              <a:rPr lang="de-DE" smtClean="0"/>
              <a:t>06.02.2024</a:t>
            </a:fld>
            <a:endParaRPr lang="de-DE"/>
          </a:p>
        </p:txBody>
      </p:sp>
      <p:sp>
        <p:nvSpPr>
          <p:cNvPr id="5" name="Fußzeilenplatzhalter 4">
            <a:extLst>
              <a:ext uri="{FF2B5EF4-FFF2-40B4-BE49-F238E27FC236}">
                <a16:creationId xmlns:a16="http://schemas.microsoft.com/office/drawing/2014/main" id="{485EDA71-73D3-4C5F-8B3C-9651DFBE85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18A5D569-7A1E-4407-A972-17B5139DB8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4E714-6171-433F-A53F-4E844E9CA3AF}" type="slidenum">
              <a:rPr lang="de-DE" smtClean="0"/>
              <a:t>‹N›</a:t>
            </a:fld>
            <a:endParaRPr lang="de-DE"/>
          </a:p>
        </p:txBody>
      </p:sp>
    </p:spTree>
    <p:extLst>
      <p:ext uri="{BB962C8B-B14F-4D97-AF65-F5344CB8AC3E}">
        <p14:creationId xmlns:p14="http://schemas.microsoft.com/office/powerpoint/2010/main" val="3481163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abgerundete Ecken 3">
            <a:extLst>
              <a:ext uri="{FF2B5EF4-FFF2-40B4-BE49-F238E27FC236}">
                <a16:creationId xmlns:a16="http://schemas.microsoft.com/office/drawing/2014/main" id="{1D411C87-2CBD-4B3C-8936-2E71534A4CAB}"/>
              </a:ext>
            </a:extLst>
          </p:cNvPr>
          <p:cNvSpPr/>
          <p:nvPr/>
        </p:nvSpPr>
        <p:spPr>
          <a:xfrm>
            <a:off x="2492667" y="4502777"/>
            <a:ext cx="1835493" cy="49427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abgerundete Ecken 5">
            <a:extLst>
              <a:ext uri="{FF2B5EF4-FFF2-40B4-BE49-F238E27FC236}">
                <a16:creationId xmlns:a16="http://schemas.microsoft.com/office/drawing/2014/main" id="{C0A0F47A-3F23-42C6-8010-8C353A611567}"/>
              </a:ext>
            </a:extLst>
          </p:cNvPr>
          <p:cNvSpPr/>
          <p:nvPr/>
        </p:nvSpPr>
        <p:spPr>
          <a:xfrm>
            <a:off x="2562946" y="4607487"/>
            <a:ext cx="1003214" cy="4571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abgerundete Ecken 6">
            <a:extLst>
              <a:ext uri="{FF2B5EF4-FFF2-40B4-BE49-F238E27FC236}">
                <a16:creationId xmlns:a16="http://schemas.microsoft.com/office/drawing/2014/main" id="{357D3383-9372-4639-B0A1-E5AF80010469}"/>
              </a:ext>
            </a:extLst>
          </p:cNvPr>
          <p:cNvSpPr/>
          <p:nvPr/>
        </p:nvSpPr>
        <p:spPr>
          <a:xfrm>
            <a:off x="2562946" y="4677005"/>
            <a:ext cx="1003214" cy="177166"/>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abgerundete Ecken 7">
            <a:extLst>
              <a:ext uri="{FF2B5EF4-FFF2-40B4-BE49-F238E27FC236}">
                <a16:creationId xmlns:a16="http://schemas.microsoft.com/office/drawing/2014/main" id="{12EE73D9-50DC-486F-915F-C01D9882AF4C}"/>
              </a:ext>
            </a:extLst>
          </p:cNvPr>
          <p:cNvSpPr/>
          <p:nvPr/>
        </p:nvSpPr>
        <p:spPr>
          <a:xfrm>
            <a:off x="7886905" y="4502777"/>
            <a:ext cx="1835494" cy="49427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abgerundete Ecken 8">
            <a:extLst>
              <a:ext uri="{FF2B5EF4-FFF2-40B4-BE49-F238E27FC236}">
                <a16:creationId xmlns:a16="http://schemas.microsoft.com/office/drawing/2014/main" id="{D5225E28-D2AA-474F-A3CE-3CACD5E23A27}"/>
              </a:ext>
            </a:extLst>
          </p:cNvPr>
          <p:cNvSpPr/>
          <p:nvPr/>
        </p:nvSpPr>
        <p:spPr>
          <a:xfrm>
            <a:off x="8644014" y="4607487"/>
            <a:ext cx="1003214" cy="4571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abgerundete Ecken 9">
            <a:extLst>
              <a:ext uri="{FF2B5EF4-FFF2-40B4-BE49-F238E27FC236}">
                <a16:creationId xmlns:a16="http://schemas.microsoft.com/office/drawing/2014/main" id="{F758518D-9952-44E1-B467-DD651C4360EA}"/>
              </a:ext>
            </a:extLst>
          </p:cNvPr>
          <p:cNvSpPr/>
          <p:nvPr/>
        </p:nvSpPr>
        <p:spPr>
          <a:xfrm>
            <a:off x="8644014" y="4677005"/>
            <a:ext cx="1003214" cy="177166"/>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00D56BC2-EFED-427C-971F-752DF8610314}"/>
              </a:ext>
            </a:extLst>
          </p:cNvPr>
          <p:cNvSpPr txBox="1"/>
          <p:nvPr/>
        </p:nvSpPr>
        <p:spPr>
          <a:xfrm>
            <a:off x="391886" y="1354255"/>
            <a:ext cx="11223171" cy="2369880"/>
          </a:xfrm>
          <a:prstGeom prst="rect">
            <a:avLst/>
          </a:prstGeom>
          <a:noFill/>
        </p:spPr>
        <p:txBody>
          <a:bodyPr wrap="square" rtlCol="0">
            <a:spAutoFit/>
          </a:bodyPr>
          <a:lstStyle/>
          <a:p>
            <a:r>
              <a:rPr lang="en-US" sz="2400" b="1" dirty="0"/>
              <a:t>Are the requirements as proposed during SLR 65 (</a:t>
            </a:r>
            <a:r>
              <a:rPr lang="en-GB" sz="2400" b="1" dirty="0"/>
              <a:t>SLR-65-08) sufficient to improve the visibility and ensure a clear signal of the direction indicator?</a:t>
            </a:r>
            <a:endParaRPr lang="de-DE" sz="2400" b="1" dirty="0"/>
          </a:p>
          <a:p>
            <a:r>
              <a:rPr lang="de-DE" sz="2000" dirty="0"/>
              <a:t> </a:t>
            </a:r>
          </a:p>
          <a:p>
            <a:endParaRPr lang="de-DE" sz="2000" dirty="0"/>
          </a:p>
          <a:p>
            <a:r>
              <a:rPr lang="en-GB" sz="2000" dirty="0"/>
              <a:t>The following schematic illustration is showing an example seen on the road. Even if the DIs are clearly visible when they light up on their own, it is very difficult to recognise the DIs when they light up together with the brake lights.</a:t>
            </a:r>
          </a:p>
        </p:txBody>
      </p:sp>
      <p:sp>
        <p:nvSpPr>
          <p:cNvPr id="12" name="Rechteck: abgerundete Ecken 11">
            <a:extLst>
              <a:ext uri="{FF2B5EF4-FFF2-40B4-BE49-F238E27FC236}">
                <a16:creationId xmlns:a16="http://schemas.microsoft.com/office/drawing/2014/main" id="{FA2493F5-E061-45FD-B7F7-14E6B417D519}"/>
              </a:ext>
            </a:extLst>
          </p:cNvPr>
          <p:cNvSpPr/>
          <p:nvPr/>
        </p:nvSpPr>
        <p:spPr>
          <a:xfrm>
            <a:off x="2562946" y="4534129"/>
            <a:ext cx="1003214" cy="49559"/>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abgerundete Ecken 12">
            <a:extLst>
              <a:ext uri="{FF2B5EF4-FFF2-40B4-BE49-F238E27FC236}">
                <a16:creationId xmlns:a16="http://schemas.microsoft.com/office/drawing/2014/main" id="{E1981FB4-1B67-494C-ACCC-B091EE3D4F8D}"/>
              </a:ext>
            </a:extLst>
          </p:cNvPr>
          <p:cNvSpPr/>
          <p:nvPr/>
        </p:nvSpPr>
        <p:spPr>
          <a:xfrm>
            <a:off x="8640153" y="4537969"/>
            <a:ext cx="1003214" cy="45719"/>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 Verbindung mit Pfeil 14">
            <a:extLst>
              <a:ext uri="{FF2B5EF4-FFF2-40B4-BE49-F238E27FC236}">
                <a16:creationId xmlns:a16="http://schemas.microsoft.com/office/drawing/2014/main" id="{46EA3F04-37EB-4C9D-81BE-8A276E5DBDCA}"/>
              </a:ext>
            </a:extLst>
          </p:cNvPr>
          <p:cNvCxnSpPr>
            <a:cxnSpLocks/>
            <a:endCxn id="13" idx="1"/>
          </p:cNvCxnSpPr>
          <p:nvPr/>
        </p:nvCxnSpPr>
        <p:spPr>
          <a:xfrm>
            <a:off x="6690360" y="4124610"/>
            <a:ext cx="1949793" cy="436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EAEDA689-CF18-4B9C-BEB6-4E1D794EB5F3}"/>
              </a:ext>
            </a:extLst>
          </p:cNvPr>
          <p:cNvCxnSpPr>
            <a:cxnSpLocks/>
            <a:endCxn id="12" idx="3"/>
          </p:cNvCxnSpPr>
          <p:nvPr/>
        </p:nvCxnSpPr>
        <p:spPr>
          <a:xfrm flipH="1">
            <a:off x="3566160" y="4124610"/>
            <a:ext cx="1958546" cy="4342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3FCB9DBD-9863-4ECA-962F-850D70DF9649}"/>
              </a:ext>
            </a:extLst>
          </p:cNvPr>
          <p:cNvSpPr txBox="1"/>
          <p:nvPr/>
        </p:nvSpPr>
        <p:spPr>
          <a:xfrm>
            <a:off x="5541833" y="3886290"/>
            <a:ext cx="1131400" cy="369332"/>
          </a:xfrm>
          <a:prstGeom prst="rect">
            <a:avLst/>
          </a:prstGeom>
          <a:noFill/>
        </p:spPr>
        <p:txBody>
          <a:bodyPr wrap="none" rtlCol="0">
            <a:spAutoFit/>
          </a:bodyPr>
          <a:lstStyle/>
          <a:p>
            <a:r>
              <a:rPr lang="de-DE" dirty="0" err="1"/>
              <a:t>Stop</a:t>
            </a:r>
            <a:r>
              <a:rPr lang="de-DE" dirty="0"/>
              <a:t> </a:t>
            </a:r>
            <a:r>
              <a:rPr lang="de-DE" dirty="0" err="1"/>
              <a:t>lamp</a:t>
            </a:r>
            <a:endParaRPr lang="de-DE" dirty="0"/>
          </a:p>
        </p:txBody>
      </p:sp>
      <p:cxnSp>
        <p:nvCxnSpPr>
          <p:cNvPr id="25" name="Gerade Verbindung mit Pfeil 24">
            <a:extLst>
              <a:ext uri="{FF2B5EF4-FFF2-40B4-BE49-F238E27FC236}">
                <a16:creationId xmlns:a16="http://schemas.microsoft.com/office/drawing/2014/main" id="{2A2FFE37-7440-4CF3-9CA9-ABFFE4043F1E}"/>
              </a:ext>
            </a:extLst>
          </p:cNvPr>
          <p:cNvCxnSpPr>
            <a:cxnSpLocks/>
            <a:stCxn id="32" idx="3"/>
            <a:endCxn id="9" idx="1"/>
          </p:cNvCxnSpPr>
          <p:nvPr/>
        </p:nvCxnSpPr>
        <p:spPr>
          <a:xfrm>
            <a:off x="7105650" y="4571299"/>
            <a:ext cx="1538364" cy="59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74EEC780-8D1F-447B-A6F0-B100980BDEBE}"/>
              </a:ext>
            </a:extLst>
          </p:cNvPr>
          <p:cNvCxnSpPr>
            <a:cxnSpLocks/>
            <a:stCxn id="32" idx="1"/>
            <a:endCxn id="6" idx="3"/>
          </p:cNvCxnSpPr>
          <p:nvPr/>
        </p:nvCxnSpPr>
        <p:spPr>
          <a:xfrm flipH="1">
            <a:off x="3566160" y="4571299"/>
            <a:ext cx="1612039" cy="59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AD8517EA-EB2A-4B61-8D6B-94A4538B8FCC}"/>
              </a:ext>
            </a:extLst>
          </p:cNvPr>
          <p:cNvSpPr txBox="1"/>
          <p:nvPr/>
        </p:nvSpPr>
        <p:spPr>
          <a:xfrm>
            <a:off x="5178199" y="4386633"/>
            <a:ext cx="1927451" cy="369332"/>
          </a:xfrm>
          <a:prstGeom prst="rect">
            <a:avLst/>
          </a:prstGeom>
          <a:noFill/>
        </p:spPr>
        <p:txBody>
          <a:bodyPr wrap="none" rtlCol="0">
            <a:spAutoFit/>
          </a:bodyPr>
          <a:lstStyle/>
          <a:p>
            <a:r>
              <a:rPr lang="de-DE" dirty="0" err="1"/>
              <a:t>Direction</a:t>
            </a:r>
            <a:r>
              <a:rPr lang="de-DE" dirty="0"/>
              <a:t> </a:t>
            </a:r>
            <a:r>
              <a:rPr lang="de-DE" dirty="0" err="1"/>
              <a:t>indicator</a:t>
            </a:r>
            <a:endParaRPr lang="de-DE" dirty="0"/>
          </a:p>
        </p:txBody>
      </p:sp>
      <p:cxnSp>
        <p:nvCxnSpPr>
          <p:cNvPr id="35" name="Gerade Verbindung mit Pfeil 34">
            <a:extLst>
              <a:ext uri="{FF2B5EF4-FFF2-40B4-BE49-F238E27FC236}">
                <a16:creationId xmlns:a16="http://schemas.microsoft.com/office/drawing/2014/main" id="{C2476926-A8DF-4938-A783-793F6B98230B}"/>
              </a:ext>
            </a:extLst>
          </p:cNvPr>
          <p:cNvCxnSpPr>
            <a:cxnSpLocks/>
            <a:endCxn id="10" idx="1"/>
          </p:cNvCxnSpPr>
          <p:nvPr/>
        </p:nvCxnSpPr>
        <p:spPr>
          <a:xfrm flipV="1">
            <a:off x="7105650" y="4765588"/>
            <a:ext cx="1538364" cy="336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B2841B84-2E66-40BE-B290-206A8591F948}"/>
              </a:ext>
            </a:extLst>
          </p:cNvPr>
          <p:cNvCxnSpPr>
            <a:cxnSpLocks/>
            <a:endCxn id="7" idx="3"/>
          </p:cNvCxnSpPr>
          <p:nvPr/>
        </p:nvCxnSpPr>
        <p:spPr>
          <a:xfrm flipH="1" flipV="1">
            <a:off x="3566160" y="4765588"/>
            <a:ext cx="1543255" cy="336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24FE5C3C-7A57-4CA7-96AC-F308C1B351C1}"/>
              </a:ext>
            </a:extLst>
          </p:cNvPr>
          <p:cNvSpPr txBox="1"/>
          <p:nvPr/>
        </p:nvSpPr>
        <p:spPr>
          <a:xfrm>
            <a:off x="5401653" y="4965684"/>
            <a:ext cx="1459246" cy="369332"/>
          </a:xfrm>
          <a:prstGeom prst="rect">
            <a:avLst/>
          </a:prstGeom>
          <a:noFill/>
        </p:spPr>
        <p:txBody>
          <a:bodyPr wrap="none" rtlCol="0">
            <a:spAutoFit/>
          </a:bodyPr>
          <a:lstStyle/>
          <a:p>
            <a:r>
              <a:rPr lang="de-DE" dirty="0"/>
              <a:t>Position </a:t>
            </a:r>
            <a:r>
              <a:rPr lang="de-DE" dirty="0" err="1"/>
              <a:t>lamp</a:t>
            </a:r>
            <a:endParaRPr lang="de-DE" dirty="0"/>
          </a:p>
        </p:txBody>
      </p:sp>
      <p:sp>
        <p:nvSpPr>
          <p:cNvPr id="44" name="Textfeld 43">
            <a:extLst>
              <a:ext uri="{FF2B5EF4-FFF2-40B4-BE49-F238E27FC236}">
                <a16:creationId xmlns:a16="http://schemas.microsoft.com/office/drawing/2014/main" id="{33EE4CDF-A993-4551-9849-719B26C6FA7B}"/>
              </a:ext>
            </a:extLst>
          </p:cNvPr>
          <p:cNvSpPr txBox="1"/>
          <p:nvPr/>
        </p:nvSpPr>
        <p:spPr>
          <a:xfrm>
            <a:off x="2089862" y="5930282"/>
            <a:ext cx="8035341" cy="461665"/>
          </a:xfrm>
          <a:prstGeom prst="rect">
            <a:avLst/>
          </a:prstGeom>
          <a:noFill/>
        </p:spPr>
        <p:txBody>
          <a:bodyPr wrap="none" rtlCol="0">
            <a:spAutoFit/>
          </a:bodyPr>
          <a:lstStyle/>
          <a:p>
            <a:r>
              <a:rPr lang="en-US" sz="2400" dirty="0"/>
              <a:t>High luminance of the stop lamp causes the DI to be outshone</a:t>
            </a:r>
            <a:r>
              <a:rPr lang="de-DE" sz="2400" dirty="0"/>
              <a:t>!</a:t>
            </a:r>
          </a:p>
        </p:txBody>
      </p:sp>
      <p:sp>
        <p:nvSpPr>
          <p:cNvPr id="3" name="Rechteck 2">
            <a:extLst>
              <a:ext uri="{FF2B5EF4-FFF2-40B4-BE49-F238E27FC236}">
                <a16:creationId xmlns:a16="http://schemas.microsoft.com/office/drawing/2014/main" id="{F8F77D06-101A-46FF-854E-DCE1AC2FEDD0}"/>
              </a:ext>
            </a:extLst>
          </p:cNvPr>
          <p:cNvSpPr/>
          <p:nvPr/>
        </p:nvSpPr>
        <p:spPr>
          <a:xfrm>
            <a:off x="10053354" y="270021"/>
            <a:ext cx="1130438" cy="369332"/>
          </a:xfrm>
          <a:prstGeom prst="rect">
            <a:avLst/>
          </a:prstGeom>
          <a:noFill/>
        </p:spPr>
        <p:txBody>
          <a:bodyPr wrap="none" rtlCol="0">
            <a:spAutoFit/>
          </a:bodyPr>
          <a:lstStyle/>
          <a:p>
            <a:r>
              <a:rPr lang="en-GB" sz="2800" b="1" dirty="0"/>
              <a:t>SLR-66-09</a:t>
            </a:r>
            <a:endParaRPr lang="de-DE" sz="2800" b="1" dirty="0"/>
          </a:p>
        </p:txBody>
      </p:sp>
      <p:sp>
        <p:nvSpPr>
          <p:cNvPr id="5" name="Textfeld 2">
            <a:extLst>
              <a:ext uri="{FF2B5EF4-FFF2-40B4-BE49-F238E27FC236}">
                <a16:creationId xmlns:a16="http://schemas.microsoft.com/office/drawing/2014/main" id="{1B1653FE-203E-8053-149E-C9F054BE75B9}"/>
              </a:ext>
            </a:extLst>
          </p:cNvPr>
          <p:cNvSpPr txBox="1"/>
          <p:nvPr/>
        </p:nvSpPr>
        <p:spPr>
          <a:xfrm>
            <a:off x="501423" y="311367"/>
            <a:ext cx="3542252" cy="523220"/>
          </a:xfrm>
          <a:prstGeom prst="rect">
            <a:avLst/>
          </a:prstGeom>
          <a:noFill/>
        </p:spPr>
        <p:txBody>
          <a:bodyPr wrap="none" rtlCol="0">
            <a:spAutoFit/>
          </a:bodyPr>
          <a:lstStyle/>
          <a:p>
            <a:r>
              <a:rPr lang="en-US" sz="2800" b="1" dirty="0"/>
              <a:t>Improve visibility of DI</a:t>
            </a:r>
          </a:p>
        </p:txBody>
      </p:sp>
    </p:spTree>
    <p:extLst>
      <p:ext uri="{BB962C8B-B14F-4D97-AF65-F5344CB8AC3E}">
        <p14:creationId xmlns:p14="http://schemas.microsoft.com/office/powerpoint/2010/main" val="103681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6370D48C-D6ED-4E88-8C7C-82AFAC6BFCE7}"/>
              </a:ext>
            </a:extLst>
          </p:cNvPr>
          <p:cNvSpPr txBox="1"/>
          <p:nvPr/>
        </p:nvSpPr>
        <p:spPr>
          <a:xfrm>
            <a:off x="446994" y="1660542"/>
            <a:ext cx="11385777" cy="4893647"/>
          </a:xfrm>
          <a:prstGeom prst="rect">
            <a:avLst/>
          </a:prstGeom>
          <a:noFill/>
        </p:spPr>
        <p:txBody>
          <a:bodyPr wrap="square" rtlCol="0">
            <a:spAutoFit/>
          </a:bodyPr>
          <a:lstStyle/>
          <a:p>
            <a:r>
              <a:rPr lang="en-US" sz="2400" dirty="0"/>
              <a:t>Although the arrangement shown in the example would fulfil the proposed requirements of SLR-65-08, the visibility of the DI is not guaranteed if it is illuminated together with the stop light</a:t>
            </a:r>
            <a:r>
              <a:rPr lang="de-DE" sz="2400" dirty="0"/>
              <a:t>.</a:t>
            </a:r>
          </a:p>
          <a:p>
            <a:endParaRPr lang="de-DE" sz="2400" dirty="0"/>
          </a:p>
          <a:p>
            <a:r>
              <a:rPr lang="en-US" sz="2400" dirty="0"/>
              <a:t>Further aspects mentioned during SLR 64 and 65 to be discussed:</a:t>
            </a:r>
          </a:p>
          <a:p>
            <a:endParaRPr lang="en-US" sz="2400" dirty="0"/>
          </a:p>
          <a:p>
            <a:pPr marL="285750" indent="-285750">
              <a:buFont typeface="Arial" panose="020B0604020202020204" pitchFamily="34" charset="0"/>
              <a:buChar char="•"/>
            </a:pPr>
            <a:r>
              <a:rPr lang="en-US" sz="2400" dirty="0"/>
              <a:t>Define a minimum distance from DI to the stop lamp (in the front minimum distance from DI to passing beam and DRL)</a:t>
            </a:r>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en-US" sz="2400" dirty="0"/>
              <a:t>Consider a luminous intensity or luminance ratio between DI and stop lamp</a:t>
            </a:r>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en-US" sz="2400" dirty="0"/>
              <a:t>measurements with simultaneous activation of the function (problem: different manufacturers of the functions and aftermarket devices!)</a:t>
            </a:r>
            <a:endParaRPr lang="de-DE" sz="2400" dirty="0"/>
          </a:p>
        </p:txBody>
      </p:sp>
      <p:sp>
        <p:nvSpPr>
          <p:cNvPr id="3" name="Textfeld 2">
            <a:extLst>
              <a:ext uri="{FF2B5EF4-FFF2-40B4-BE49-F238E27FC236}">
                <a16:creationId xmlns:a16="http://schemas.microsoft.com/office/drawing/2014/main" id="{35F30C85-15E0-40D4-8FFB-3EAD6252A2E6}"/>
              </a:ext>
            </a:extLst>
          </p:cNvPr>
          <p:cNvSpPr txBox="1"/>
          <p:nvPr/>
        </p:nvSpPr>
        <p:spPr>
          <a:xfrm>
            <a:off x="501423" y="311367"/>
            <a:ext cx="3542252" cy="523220"/>
          </a:xfrm>
          <a:prstGeom prst="rect">
            <a:avLst/>
          </a:prstGeom>
          <a:noFill/>
        </p:spPr>
        <p:txBody>
          <a:bodyPr wrap="none" rtlCol="0">
            <a:spAutoFit/>
          </a:bodyPr>
          <a:lstStyle/>
          <a:p>
            <a:r>
              <a:rPr lang="en-US" sz="2800" b="1" dirty="0"/>
              <a:t>Improve visibility of DI</a:t>
            </a:r>
          </a:p>
        </p:txBody>
      </p:sp>
    </p:spTree>
    <p:extLst>
      <p:ext uri="{BB962C8B-B14F-4D97-AF65-F5344CB8AC3E}">
        <p14:creationId xmlns:p14="http://schemas.microsoft.com/office/powerpoint/2010/main" val="44575930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201</Words>
  <Application>Microsoft Office PowerPoint</Application>
  <PresentationFormat>Widescreen</PresentationFormat>
  <Paragraphs>20</Paragraphs>
  <Slides>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vt:i4>
      </vt:variant>
    </vt:vector>
  </HeadingPairs>
  <TitlesOfParts>
    <vt:vector size="6" baseType="lpstr">
      <vt:lpstr>Arial</vt:lpstr>
      <vt:lpstr>Calibri</vt:lpstr>
      <vt:lpstr>Calibri Light</vt:lpstr>
      <vt:lpstr>Office</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Fischer, Marc</dc:creator>
  <cp:lastModifiedBy>Davide Puglisi</cp:lastModifiedBy>
  <cp:revision>15</cp:revision>
  <dcterms:created xsi:type="dcterms:W3CDTF">2024-02-05T14:43:44Z</dcterms:created>
  <dcterms:modified xsi:type="dcterms:W3CDTF">2024-02-06T15:13:11Z</dcterms:modified>
</cp:coreProperties>
</file>