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4"/>
    <p:sldMasterId id="2147483697" r:id="rId5"/>
  </p:sldMasterIdLst>
  <p:notesMasterIdLst>
    <p:notesMasterId r:id="rId15"/>
  </p:notesMasterIdLst>
  <p:sldIdLst>
    <p:sldId id="365" r:id="rId6"/>
    <p:sldId id="650" r:id="rId7"/>
    <p:sldId id="387" r:id="rId8"/>
    <p:sldId id="654" r:id="rId9"/>
    <p:sldId id="655" r:id="rId10"/>
    <p:sldId id="651" r:id="rId11"/>
    <p:sldId id="652" r:id="rId12"/>
    <p:sldId id="653" r:id="rId13"/>
    <p:sldId id="406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B3C0426-FFF5-499B-B7B2-DBA210AB6DDD}">
          <p14:sldIdLst>
            <p14:sldId id="365"/>
            <p14:sldId id="650"/>
            <p14:sldId id="387"/>
            <p14:sldId id="654"/>
            <p14:sldId id="655"/>
            <p14:sldId id="651"/>
            <p14:sldId id="652"/>
            <p14:sldId id="653"/>
            <p14:sldId id="40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F0F0"/>
    <a:srgbClr val="C1F4F7"/>
    <a:srgbClr val="74E6EC"/>
    <a:srgbClr val="21D6E0"/>
    <a:srgbClr val="00CCFF"/>
    <a:srgbClr val="0084B4"/>
    <a:srgbClr val="4BACC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EAC50-7C0C-408E-B7D3-94FDCDCAA045}" type="datetimeFigureOut">
              <a:rPr kumimoji="1" lang="ja-JP" altLang="en-US" smtClean="0"/>
              <a:t>2023/11/23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57C91-509A-420E-AE3C-ACA3926870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06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99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64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7781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26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38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074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70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66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9" r:id="rId4"/>
    <p:sldLayoutId id="2147483710" r:id="rId5"/>
    <p:sldLayoutId id="2147483711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6th</a:t>
            </a:r>
            <a:r>
              <a:rPr kumimoji="1" lang="en-US" altLang="ja-JP" dirty="0"/>
              <a:t> A-LCA IWG SG2 MTG</a:t>
            </a:r>
            <a:br>
              <a:rPr kumimoji="1" lang="en-US" altLang="ja-JP" dirty="0"/>
            </a:b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2023.</a:t>
            </a:r>
            <a:r>
              <a:rPr lang="en-US" altLang="ja-JP" dirty="0"/>
              <a:t>Nov</a:t>
            </a:r>
            <a:r>
              <a:rPr kumimoji="1" lang="en-US" altLang="ja-JP" dirty="0"/>
              <a:t>.23</a:t>
            </a:r>
          </a:p>
          <a:p>
            <a:r>
              <a:rPr kumimoji="1" lang="en-US" altLang="ja-JP" dirty="0"/>
              <a:t>Isao Tabushi / JASIC (Japan)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364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9303D34-5A52-56DB-30BE-838099E9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30A31561-4FD4-C5D8-13A1-7CF662F1117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886950" cy="647700"/>
          </a:xfrm>
          <a:prstGeom prst="rect">
            <a:avLst/>
          </a:prstGeom>
        </p:spPr>
        <p:txBody>
          <a:bodyPr/>
          <a:lstStyle/>
          <a:p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schedule plan</a:t>
            </a:r>
            <a:endParaRPr lang="ja-JP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527EB594-7D95-227C-9E78-8230BE64E36C}"/>
              </a:ext>
            </a:extLst>
          </p:cNvPr>
          <p:cNvGraphicFramePr>
            <a:graphicFrameLocks noGrp="1"/>
          </p:cNvGraphicFramePr>
          <p:nvPr/>
        </p:nvGraphicFramePr>
        <p:xfrm>
          <a:off x="251791" y="902584"/>
          <a:ext cx="11629681" cy="5489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681">
                  <a:extLst>
                    <a:ext uri="{9D8B030D-6E8A-4147-A177-3AD203B41FA5}">
                      <a16:colId xmlns:a16="http://schemas.microsoft.com/office/drawing/2014/main" val="40010434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9272324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2477648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56464669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22973995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8134739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831783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455961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191092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9544305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9124513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1608532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031294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81022"/>
                    </a:ext>
                  </a:extLst>
                </a:gridCol>
              </a:tblGrid>
              <a:tr h="28806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2023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2024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2025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161209"/>
                  </a:ext>
                </a:extLst>
              </a:tr>
              <a:tr h="316866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Jun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Aug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Sep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Oct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Nov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Dec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Jan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Feb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Mar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2Q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3Q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4Q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-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23775"/>
                  </a:ext>
                </a:extLst>
              </a:tr>
              <a:tr h="325808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IWG</a:t>
                      </a:r>
                      <a:r>
                        <a:rPr lang="ja-JP" altLang="en-US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　</a:t>
                      </a:r>
                      <a:r>
                        <a:rPr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MTG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450145"/>
                  </a:ext>
                </a:extLst>
              </a:tr>
              <a:tr h="5159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Objective ,usage method, applicable product setting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92229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Automotive material list/classification setting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734559"/>
                  </a:ext>
                </a:extLst>
              </a:tr>
              <a:tr h="8929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System boundary setting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- Material flow/hotspot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- manufacturing SG3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- waste/recycling SG5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98355"/>
                  </a:ext>
                </a:extLst>
              </a:tr>
              <a:tr h="486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a level concept</a:t>
                      </a:r>
                      <a:r>
                        <a:rPr kumimoji="1" lang="ja-JP" altLang="en-US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setting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475736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Cutoff/Data requirement/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728882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Setting of each material carbon intensity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707609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Data collecting and setting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691958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Info.exchange for verification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389667"/>
                  </a:ext>
                </a:extLst>
              </a:tr>
            </a:tbl>
          </a:graphicData>
        </a:graphic>
      </p:graphicFrame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7060E869-F35B-1913-A9CF-172348609DBC}"/>
              </a:ext>
            </a:extLst>
          </p:cNvPr>
          <p:cNvCxnSpPr>
            <a:cxnSpLocks/>
          </p:cNvCxnSpPr>
          <p:nvPr/>
        </p:nvCxnSpPr>
        <p:spPr>
          <a:xfrm>
            <a:off x="3016243" y="2150999"/>
            <a:ext cx="171123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5D1C59C4-C001-BB5E-7E41-AA38EC0EB316}"/>
              </a:ext>
            </a:extLst>
          </p:cNvPr>
          <p:cNvCxnSpPr>
            <a:cxnSpLocks/>
          </p:cNvCxnSpPr>
          <p:nvPr/>
        </p:nvCxnSpPr>
        <p:spPr>
          <a:xfrm>
            <a:off x="3016243" y="2726596"/>
            <a:ext cx="171123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DCE6B606-E0A0-E430-EB13-B364B906D026}"/>
              </a:ext>
            </a:extLst>
          </p:cNvPr>
          <p:cNvCxnSpPr>
            <a:cxnSpLocks/>
          </p:cNvCxnSpPr>
          <p:nvPr/>
        </p:nvCxnSpPr>
        <p:spPr>
          <a:xfrm>
            <a:off x="4470615" y="3752792"/>
            <a:ext cx="198542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星: 5 pt 13">
            <a:extLst>
              <a:ext uri="{FF2B5EF4-FFF2-40B4-BE49-F238E27FC236}">
                <a16:creationId xmlns:a16="http://schemas.microsoft.com/office/drawing/2014/main" id="{90B627A6-ED5A-E887-375B-710F2BA2F801}"/>
              </a:ext>
            </a:extLst>
          </p:cNvPr>
          <p:cNvSpPr/>
          <p:nvPr/>
        </p:nvSpPr>
        <p:spPr>
          <a:xfrm>
            <a:off x="4583872" y="2492896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C878537-61F7-63CA-EAF3-1B6D7832FDC7}"/>
              </a:ext>
            </a:extLst>
          </p:cNvPr>
          <p:cNvCxnSpPr>
            <a:cxnSpLocks/>
          </p:cNvCxnSpPr>
          <p:nvPr/>
        </p:nvCxnSpPr>
        <p:spPr>
          <a:xfrm>
            <a:off x="9018883" y="6177720"/>
            <a:ext cx="136288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828012D5-0DF0-1DBB-43C1-5167CC999568}"/>
              </a:ext>
            </a:extLst>
          </p:cNvPr>
          <p:cNvCxnSpPr>
            <a:cxnSpLocks/>
          </p:cNvCxnSpPr>
          <p:nvPr/>
        </p:nvCxnSpPr>
        <p:spPr>
          <a:xfrm>
            <a:off x="5879976" y="5715690"/>
            <a:ext cx="313890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星: 5 pt 1">
            <a:extLst>
              <a:ext uri="{FF2B5EF4-FFF2-40B4-BE49-F238E27FC236}">
                <a16:creationId xmlns:a16="http://schemas.microsoft.com/office/drawing/2014/main" id="{A0E7450C-7082-39C9-79B5-CB04C430C82E}"/>
              </a:ext>
            </a:extLst>
          </p:cNvPr>
          <p:cNvSpPr/>
          <p:nvPr/>
        </p:nvSpPr>
        <p:spPr>
          <a:xfrm>
            <a:off x="4854332" y="1632028"/>
            <a:ext cx="360000" cy="360000"/>
          </a:xfrm>
          <a:prstGeom prst="star5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星: 5 pt 8">
            <a:extLst>
              <a:ext uri="{FF2B5EF4-FFF2-40B4-BE49-F238E27FC236}">
                <a16:creationId xmlns:a16="http://schemas.microsoft.com/office/drawing/2014/main" id="{F29F5B88-017D-7550-6525-E11C3A9E3CCF}"/>
              </a:ext>
            </a:extLst>
          </p:cNvPr>
          <p:cNvSpPr/>
          <p:nvPr/>
        </p:nvSpPr>
        <p:spPr>
          <a:xfrm>
            <a:off x="6796838" y="1637872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星: 5 pt 10">
            <a:extLst>
              <a:ext uri="{FF2B5EF4-FFF2-40B4-BE49-F238E27FC236}">
                <a16:creationId xmlns:a16="http://schemas.microsoft.com/office/drawing/2014/main" id="{FED4D4A0-4D6E-11CF-76A1-BB6465E0FD54}"/>
              </a:ext>
            </a:extLst>
          </p:cNvPr>
          <p:cNvSpPr/>
          <p:nvPr/>
        </p:nvSpPr>
        <p:spPr>
          <a:xfrm>
            <a:off x="9743888" y="1632028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星: 5 pt 11">
            <a:extLst>
              <a:ext uri="{FF2B5EF4-FFF2-40B4-BE49-F238E27FC236}">
                <a16:creationId xmlns:a16="http://schemas.microsoft.com/office/drawing/2014/main" id="{A741AE95-12B0-0D08-7B5D-89BB9DB1924D}"/>
              </a:ext>
            </a:extLst>
          </p:cNvPr>
          <p:cNvSpPr/>
          <p:nvPr/>
        </p:nvSpPr>
        <p:spPr>
          <a:xfrm>
            <a:off x="11171260" y="1632028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星: 5 pt 12">
            <a:extLst>
              <a:ext uri="{FF2B5EF4-FFF2-40B4-BE49-F238E27FC236}">
                <a16:creationId xmlns:a16="http://schemas.microsoft.com/office/drawing/2014/main" id="{8ACC04AF-F92A-A0E9-7CA3-8CA85BB46F31}"/>
              </a:ext>
            </a:extLst>
          </p:cNvPr>
          <p:cNvSpPr/>
          <p:nvPr/>
        </p:nvSpPr>
        <p:spPr>
          <a:xfrm>
            <a:off x="11531260" y="1632028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D2FA472-3820-92D0-79FF-0160EBD06D73}"/>
              </a:ext>
            </a:extLst>
          </p:cNvPr>
          <p:cNvSpPr txBox="1"/>
          <p:nvPr/>
        </p:nvSpPr>
        <p:spPr>
          <a:xfrm>
            <a:off x="-1129004" y="17914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23" name="二等辺三角形 22">
            <a:extLst>
              <a:ext uri="{FF2B5EF4-FFF2-40B4-BE49-F238E27FC236}">
                <a16:creationId xmlns:a16="http://schemas.microsoft.com/office/drawing/2014/main" id="{90A2C6EF-1926-D468-43F0-9F4B110190D9}"/>
              </a:ext>
            </a:extLst>
          </p:cNvPr>
          <p:cNvSpPr/>
          <p:nvPr/>
        </p:nvSpPr>
        <p:spPr>
          <a:xfrm flipV="1">
            <a:off x="5788089" y="1151248"/>
            <a:ext cx="307911" cy="239243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8BE05B0F-AD66-68D6-35F9-B7C937614D17}"/>
              </a:ext>
            </a:extLst>
          </p:cNvPr>
          <p:cNvCxnSpPr>
            <a:cxnSpLocks/>
          </p:cNvCxnSpPr>
          <p:nvPr/>
        </p:nvCxnSpPr>
        <p:spPr>
          <a:xfrm>
            <a:off x="4470615" y="3501008"/>
            <a:ext cx="198542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星: 5 pt 26">
            <a:extLst>
              <a:ext uri="{FF2B5EF4-FFF2-40B4-BE49-F238E27FC236}">
                <a16:creationId xmlns:a16="http://schemas.microsoft.com/office/drawing/2014/main" id="{6D9FE018-0218-1539-B0BA-DE75B67CADB8}"/>
              </a:ext>
            </a:extLst>
          </p:cNvPr>
          <p:cNvSpPr/>
          <p:nvPr/>
        </p:nvSpPr>
        <p:spPr>
          <a:xfrm>
            <a:off x="4556811" y="1988840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39529825-35A9-BF58-B9C0-8B7435E52DFB}"/>
              </a:ext>
            </a:extLst>
          </p:cNvPr>
          <p:cNvCxnSpPr>
            <a:cxnSpLocks/>
          </p:cNvCxnSpPr>
          <p:nvPr/>
        </p:nvCxnSpPr>
        <p:spPr>
          <a:xfrm>
            <a:off x="5879976" y="5157192"/>
            <a:ext cx="313890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F206F54-3A2E-03BD-2085-B0CBAE843D3A}"/>
              </a:ext>
            </a:extLst>
          </p:cNvPr>
          <p:cNvCxnSpPr>
            <a:cxnSpLocks/>
          </p:cNvCxnSpPr>
          <p:nvPr/>
        </p:nvCxnSpPr>
        <p:spPr>
          <a:xfrm>
            <a:off x="4470615" y="4149080"/>
            <a:ext cx="198542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9DF02FAB-868E-B7A9-62DC-BD0ABA916F1E}"/>
              </a:ext>
            </a:extLst>
          </p:cNvPr>
          <p:cNvCxnSpPr>
            <a:cxnSpLocks/>
          </p:cNvCxnSpPr>
          <p:nvPr/>
        </p:nvCxnSpPr>
        <p:spPr>
          <a:xfrm>
            <a:off x="5879976" y="4653136"/>
            <a:ext cx="313890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8BA8547-2ABC-7227-855C-41BB560AAD71}"/>
              </a:ext>
            </a:extLst>
          </p:cNvPr>
          <p:cNvCxnSpPr>
            <a:cxnSpLocks/>
          </p:cNvCxnSpPr>
          <p:nvPr/>
        </p:nvCxnSpPr>
        <p:spPr>
          <a:xfrm>
            <a:off x="4470615" y="3212976"/>
            <a:ext cx="198542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568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DEE764-4D5B-BAA3-B93A-0D5B91693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Agenda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C43A02-1BCF-4A7F-2DD2-FBF7E1C9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8C36D5FA-A720-1CC1-4848-364DD4385284}"/>
              </a:ext>
            </a:extLst>
          </p:cNvPr>
          <p:cNvSpPr txBox="1">
            <a:spLocks/>
          </p:cNvSpPr>
          <p:nvPr/>
        </p:nvSpPr>
        <p:spPr>
          <a:xfrm>
            <a:off x="346876" y="2437393"/>
            <a:ext cx="11520000" cy="15557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en-US" altLang="ja-JP" dirty="0"/>
              <a:t>Material classification concept discussion of steel, </a:t>
            </a:r>
            <a:r>
              <a:rPr lang="en-US" altLang="ja-JP" dirty="0" err="1"/>
              <a:t>aluminium</a:t>
            </a:r>
            <a:r>
              <a:rPr lang="en-US" altLang="ja-JP" dirty="0"/>
              <a:t>, copper and resin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If any participant have a different material classification proposal on steel, </a:t>
            </a:r>
            <a:r>
              <a:rPr lang="en-US" altLang="ja-JP" dirty="0" err="1"/>
              <a:t>aluminium</a:t>
            </a:r>
            <a:r>
              <a:rPr lang="en-US" altLang="ja-JP" dirty="0"/>
              <a:t>, copper and resin, please send the SG2 leader.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Also please make presentation of your proposal in next SG2 meeting 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833EDBEA-C0FA-FF7E-68A3-019263F75EB8}"/>
              </a:ext>
            </a:extLst>
          </p:cNvPr>
          <p:cNvSpPr txBox="1">
            <a:spLocks/>
          </p:cNvSpPr>
          <p:nvPr/>
        </p:nvSpPr>
        <p:spPr>
          <a:xfrm>
            <a:off x="336000" y="1475956"/>
            <a:ext cx="11520000" cy="5159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altLang="ja-JP" dirty="0"/>
              <a:t>Presentation from European </a:t>
            </a:r>
            <a:r>
              <a:rPr lang="en-US" altLang="ja-JP" dirty="0" err="1"/>
              <a:t>aluminium</a:t>
            </a:r>
            <a:endParaRPr lang="en-US" altLang="ja-JP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3D2968F2-938A-EB05-C8F8-6C2AF9590848}"/>
              </a:ext>
            </a:extLst>
          </p:cNvPr>
          <p:cNvSpPr txBox="1">
            <a:spLocks/>
          </p:cNvSpPr>
          <p:nvPr/>
        </p:nvSpPr>
        <p:spPr>
          <a:xfrm>
            <a:off x="336000" y="4674466"/>
            <a:ext cx="11520000" cy="8365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en-US" altLang="ja-JP" dirty="0"/>
              <a:t>Material classification concept discussion on other materials</a:t>
            </a:r>
          </a:p>
          <a:p>
            <a:pPr marL="457200" lvl="1" indent="0">
              <a:buNone/>
            </a:pPr>
            <a:r>
              <a:rPr kumimoji="1" lang="en-US" altLang="ja-JP" dirty="0"/>
              <a:t>Currently leading team thinks next material discussion will be about battery material.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7165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104503E-C449-BFE4-76CA-124455055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Material classification concept discussion of </a:t>
            </a:r>
            <a:br>
              <a:rPr lang="en-US" altLang="ja-JP" dirty="0"/>
            </a:br>
            <a:r>
              <a:rPr lang="en-US" altLang="ja-JP" dirty="0"/>
              <a:t>steel, aluminum, copper and resin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46E6803-D23A-DAE3-FF3E-0EE7145DB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67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CDF253E5-50E2-90FA-7515-60CB710160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ja-JP" dirty="0"/>
              <a:t>Please inform your idea of classification to SG2</a:t>
            </a:r>
            <a:r>
              <a:rPr lang="ja-JP" altLang="en-US" dirty="0"/>
              <a:t> </a:t>
            </a:r>
            <a:r>
              <a:rPr lang="en-US" altLang="ja-JP" dirty="0"/>
              <a:t>team</a:t>
            </a:r>
            <a:endParaRPr lang="ja-JP" altLang="en-US" dirty="0"/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53A95669-C0EE-7C52-DB27-1F6FB6959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Material Classification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9B1373D-F2D6-313C-7F09-73064A2E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6BE2082-9BA1-16DF-4A75-CB90A6EA7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5953"/>
            <a:ext cx="6167896" cy="3469442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B232FB7-4E72-81AF-6317-8BEED2E7DA5A}"/>
              </a:ext>
            </a:extLst>
          </p:cNvPr>
          <p:cNvSpPr/>
          <p:nvPr/>
        </p:nvSpPr>
        <p:spPr>
          <a:xfrm>
            <a:off x="3015637" y="4806193"/>
            <a:ext cx="1800000" cy="126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Merge to some</a:t>
            </a:r>
          </a:p>
          <a:p>
            <a:pPr algn="ctr"/>
            <a:r>
              <a:rPr lang="en-US" altLang="ja-JP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other material</a:t>
            </a:r>
          </a:p>
          <a:p>
            <a:pPr algn="ctr"/>
            <a:r>
              <a:rPr lang="en-US" altLang="ja-JP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Not to be cut off </a:t>
            </a:r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11A04E-6A87-9F0C-FF03-AC243FBFC245}"/>
              </a:ext>
            </a:extLst>
          </p:cNvPr>
          <p:cNvSpPr/>
          <p:nvPr/>
        </p:nvSpPr>
        <p:spPr>
          <a:xfrm>
            <a:off x="5028878" y="4806193"/>
            <a:ext cx="1800000" cy="126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No need of cut off rules to Material acquisition</a:t>
            </a:r>
          </a:p>
          <a:p>
            <a:pPr algn="ctr"/>
            <a:r>
              <a:rPr lang="en-US" altLang="ja-JP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phase</a:t>
            </a:r>
            <a:endParaRPr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B3ECF02-ADF5-EE4F-BF1D-348F3DDBC35A}"/>
              </a:ext>
            </a:extLst>
          </p:cNvPr>
          <p:cNvSpPr txBox="1"/>
          <p:nvPr/>
        </p:nvSpPr>
        <p:spPr>
          <a:xfrm>
            <a:off x="6381137" y="1276278"/>
            <a:ext cx="5699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Base idea is higher than 1% effect material to be listed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13206F-87FE-6CAB-7E16-410F9AB52D44}"/>
              </a:ext>
            </a:extLst>
          </p:cNvPr>
          <p:cNvSpPr txBox="1"/>
          <p:nvPr/>
        </p:nvSpPr>
        <p:spPr>
          <a:xfrm>
            <a:off x="6381137" y="1915919"/>
            <a:ext cx="5678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But not only one specific vehicle considered</a:t>
            </a: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Need to consider ICE, HEV, BEV, Buses Trucks, and MC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C561B14-AC57-AB86-3456-399CDEE74BD5}"/>
              </a:ext>
            </a:extLst>
          </p:cNvPr>
          <p:cNvSpPr txBox="1"/>
          <p:nvPr/>
        </p:nvSpPr>
        <p:spPr>
          <a:xfrm>
            <a:off x="6381137" y="2801780"/>
            <a:ext cx="57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Current proposal of Material Classification is considering wider range</a:t>
            </a: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If some colleagues want to add classification, please let me know soon as possible</a:t>
            </a:r>
          </a:p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If some colle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agues want to delete classification, we can discuss later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E9FAA87-49C2-D44C-EBF8-41A213CF936C}"/>
              </a:ext>
            </a:extLst>
          </p:cNvPr>
          <p:cNvCxnSpPr>
            <a:cxnSpLocks/>
          </p:cNvCxnSpPr>
          <p:nvPr/>
        </p:nvCxnSpPr>
        <p:spPr>
          <a:xfrm flipV="1">
            <a:off x="3980198" y="3775355"/>
            <a:ext cx="400724" cy="116866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924D420-D89F-4AD4-59CE-94367BB91A88}"/>
              </a:ext>
            </a:extLst>
          </p:cNvPr>
          <p:cNvCxnSpPr>
            <a:cxnSpLocks/>
          </p:cNvCxnSpPr>
          <p:nvPr/>
        </p:nvCxnSpPr>
        <p:spPr>
          <a:xfrm flipH="1" flipV="1">
            <a:off x="5366449" y="3826731"/>
            <a:ext cx="153491" cy="111973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99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104503E-C449-BFE4-76CA-124455055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Battery material classification proposal</a:t>
            </a:r>
            <a:endParaRPr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46E6803-D23A-DAE3-FF3E-0EE7145DB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745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74DAC30A-BAAA-304A-30F0-7D8A05F96F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We propose to make Level3 material’s classification</a:t>
            </a:r>
            <a:endParaRPr kumimoji="1"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1E07240-5CA7-C24C-C12F-EE39B2731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Concept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D401DD1-9508-2AFE-B351-E3E99AB60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9BC6A7D-5BF4-2273-3230-3641796F65AC}"/>
              </a:ext>
            </a:extLst>
          </p:cNvPr>
          <p:cNvSpPr txBox="1"/>
          <p:nvPr/>
        </p:nvSpPr>
        <p:spPr>
          <a:xfrm>
            <a:off x="425822" y="769846"/>
            <a:ext cx="114703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Prioritize higher CFP material. This means we need to focus on battery cell material.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We will not make additional material classification for Steel, </a:t>
            </a:r>
            <a:r>
              <a:rPr kumimoji="1"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Aluminium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, Copper and Plastics.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Avoid to divide too much in detail (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Precursor and up stream materials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could have much number of classification)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B7876465-3D5A-B15A-0AE8-05E9CB2C1D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711090"/>
              </p:ext>
            </p:extLst>
          </p:nvPr>
        </p:nvGraphicFramePr>
        <p:xfrm>
          <a:off x="630173" y="1957809"/>
          <a:ext cx="10100581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0930">
                  <a:extLst>
                    <a:ext uri="{9D8B030D-6E8A-4147-A177-3AD203B41FA5}">
                      <a16:colId xmlns:a16="http://schemas.microsoft.com/office/drawing/2014/main" val="4242035390"/>
                    </a:ext>
                  </a:extLst>
                </a:gridCol>
                <a:gridCol w="1490930">
                  <a:extLst>
                    <a:ext uri="{9D8B030D-6E8A-4147-A177-3AD203B41FA5}">
                      <a16:colId xmlns:a16="http://schemas.microsoft.com/office/drawing/2014/main" val="4165939664"/>
                    </a:ext>
                  </a:extLst>
                </a:gridCol>
                <a:gridCol w="2239655">
                  <a:extLst>
                    <a:ext uri="{9D8B030D-6E8A-4147-A177-3AD203B41FA5}">
                      <a16:colId xmlns:a16="http://schemas.microsoft.com/office/drawing/2014/main" val="1605834596"/>
                    </a:ext>
                  </a:extLst>
                </a:gridCol>
                <a:gridCol w="2439533">
                  <a:extLst>
                    <a:ext uri="{9D8B030D-6E8A-4147-A177-3AD203B41FA5}">
                      <a16:colId xmlns:a16="http://schemas.microsoft.com/office/drawing/2014/main" val="934533055"/>
                    </a:ext>
                  </a:extLst>
                </a:gridCol>
                <a:gridCol w="2439533">
                  <a:extLst>
                    <a:ext uri="{9D8B030D-6E8A-4147-A177-3AD203B41FA5}">
                      <a16:colId xmlns:a16="http://schemas.microsoft.com/office/drawing/2014/main" val="836848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Level1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Level2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81220"/>
                  </a:ext>
                </a:extLst>
              </a:tr>
              <a:tr h="657670">
                <a:tc rowSpan="9"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Battery Cell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Cathode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Cathode active material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Precursor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Nickel sulfate</a:t>
                      </a:r>
                    </a:p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Manganese sulfate</a:t>
                      </a:r>
                    </a:p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Cobalt sulfate</a:t>
                      </a:r>
                    </a:p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Sodium Hydroxide</a:t>
                      </a:r>
                    </a:p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Ammonium Hydroxide</a:t>
                      </a:r>
                    </a:p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Additives…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596682"/>
                  </a:ext>
                </a:extLst>
              </a:tr>
              <a:tr h="2325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Lithium carbonate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210328"/>
                  </a:ext>
                </a:extLst>
              </a:tr>
              <a:tr h="229383">
                <a:tc vMerge="1"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Anode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Anode active material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Precursor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237919"/>
                  </a:ext>
                </a:extLst>
              </a:tr>
              <a:tr h="242804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Common material for Cathode / Anode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Conductive material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291927"/>
                  </a:ext>
                </a:extLst>
              </a:tr>
              <a:tr h="19890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Binder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522988"/>
                  </a:ext>
                </a:extLst>
              </a:tr>
              <a:tr h="2310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Insulator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9469621"/>
                  </a:ext>
                </a:extLst>
              </a:tr>
              <a:tr h="1832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Solvent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957049"/>
                  </a:ext>
                </a:extLst>
              </a:tr>
              <a:tr h="227704">
                <a:tc vMerge="1"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Electrolyte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Lithium salt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2895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Solvent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249453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AAF261B-8A07-84EC-3939-D1DD5D8F474E}"/>
              </a:ext>
            </a:extLst>
          </p:cNvPr>
          <p:cNvSpPr/>
          <p:nvPr/>
        </p:nvSpPr>
        <p:spPr>
          <a:xfrm>
            <a:off x="3612777" y="2317374"/>
            <a:ext cx="2241176" cy="339455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2635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026A36-B084-9CAF-06FB-77F463956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Material classification proposal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985016E-1181-2F7F-EDF6-56181BDD9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B4CFDCC-AB51-A39C-DF06-14051CE45026}"/>
              </a:ext>
            </a:extLst>
          </p:cNvPr>
          <p:cNvSpPr txBox="1"/>
          <p:nvPr/>
        </p:nvSpPr>
        <p:spPr>
          <a:xfrm>
            <a:off x="425822" y="769846"/>
            <a:ext cx="11470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Mainly we have variation on Cathode active material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Also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Ni-MH battery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need to be considered as HEV battery in addition to Li-ion battery.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69D8E07-6C85-8DAE-C7B3-0B241C6B1B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941798"/>
              </p:ext>
            </p:extLst>
          </p:nvPr>
        </p:nvGraphicFramePr>
        <p:xfrm>
          <a:off x="705674" y="1655805"/>
          <a:ext cx="4679188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655">
                  <a:extLst>
                    <a:ext uri="{9D8B030D-6E8A-4147-A177-3AD203B41FA5}">
                      <a16:colId xmlns:a16="http://schemas.microsoft.com/office/drawing/2014/main" val="1605834596"/>
                    </a:ext>
                  </a:extLst>
                </a:gridCol>
                <a:gridCol w="2439533">
                  <a:extLst>
                    <a:ext uri="{9D8B030D-6E8A-4147-A177-3AD203B41FA5}">
                      <a16:colId xmlns:a16="http://schemas.microsoft.com/office/drawing/2014/main" val="9345330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Variation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81220"/>
                  </a:ext>
                </a:extLst>
              </a:tr>
              <a:tr h="196437">
                <a:tc rowSpan="7"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Cathode active material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NMC111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596682"/>
                  </a:ext>
                </a:extLst>
              </a:tr>
              <a:tr h="232510">
                <a:tc vMerge="1"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NMC532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210328"/>
                  </a:ext>
                </a:extLst>
              </a:tr>
              <a:tr h="229383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NMC622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237919"/>
                  </a:ext>
                </a:extLst>
              </a:tr>
              <a:tr h="242804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NMC811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291927"/>
                  </a:ext>
                </a:extLst>
              </a:tr>
              <a:tr h="231060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NCA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9469621"/>
                  </a:ext>
                </a:extLst>
              </a:tr>
              <a:tr h="183242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LFP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957049"/>
                  </a:ext>
                </a:extLst>
              </a:tr>
              <a:tr h="183242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LMO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436407"/>
                  </a:ext>
                </a:extLst>
              </a:tr>
              <a:tr h="18324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Anode active material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Graphite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 nano tube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(Should have some variation)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307152"/>
                  </a:ext>
                </a:extLst>
              </a:tr>
              <a:tr h="18324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Conductive material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 black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Silicon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163135"/>
                  </a:ext>
                </a:extLst>
              </a:tr>
              <a:tr h="18324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Binder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PVDF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974714"/>
                  </a:ext>
                </a:extLst>
              </a:tr>
              <a:tr h="18324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Insulator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Alumina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979056"/>
                  </a:ext>
                </a:extLst>
              </a:tr>
              <a:tr h="18324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Solvent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NMP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398416"/>
                  </a:ext>
                </a:extLst>
              </a:tr>
              <a:tr h="18324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Lithium salt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LiPF6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782028"/>
                  </a:ext>
                </a:extLst>
              </a:tr>
              <a:tr h="183242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Solvent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Carbonate Ester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(Should have some variation)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852910"/>
                  </a:ext>
                </a:extLst>
              </a:tr>
            </a:tbl>
          </a:graphicData>
        </a:graphic>
      </p:graphicFrame>
      <p:sp>
        <p:nvSpPr>
          <p:cNvPr id="6" name="加算記号 5">
            <a:extLst>
              <a:ext uri="{FF2B5EF4-FFF2-40B4-BE49-F238E27FC236}">
                <a16:creationId xmlns:a16="http://schemas.microsoft.com/office/drawing/2014/main" id="{734C9E10-AF2E-1DA6-8A13-BE7107421AD9}"/>
              </a:ext>
            </a:extLst>
          </p:cNvPr>
          <p:cNvSpPr/>
          <p:nvPr/>
        </p:nvSpPr>
        <p:spPr>
          <a:xfrm>
            <a:off x="5782235" y="2732508"/>
            <a:ext cx="627529" cy="58270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3A007A8-5585-911D-BB25-F43EBE647047}"/>
              </a:ext>
            </a:extLst>
          </p:cNvPr>
          <p:cNvSpPr txBox="1"/>
          <p:nvPr/>
        </p:nvSpPr>
        <p:spPr>
          <a:xfrm>
            <a:off x="6409764" y="2839195"/>
            <a:ext cx="1999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Ni-MH battery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9302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3615C7-5B65-40AA-8BCE-822ECFC86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MTG Schedule plan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7FBC5B5-43B7-4B5B-A9EB-CE388841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1E18EA08-831D-443A-9AD7-6A2EB57AC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662456"/>
              </p:ext>
            </p:extLst>
          </p:nvPr>
        </p:nvGraphicFramePr>
        <p:xfrm>
          <a:off x="695670" y="794305"/>
          <a:ext cx="10800000" cy="160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55134118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5974338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10912429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67519131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25435208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707586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21878811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96832371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40329450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3618498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258288383"/>
                    </a:ext>
                  </a:extLst>
                </a:gridCol>
              </a:tblGrid>
              <a:tr h="529887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SG2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MTG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date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204874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Jun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Jul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Aug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Sep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Oct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Nov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Dec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Jan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Feb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Mar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902900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332616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5CC074-1EDF-4C20-A5D1-C3EA5D9E34D1}"/>
              </a:ext>
            </a:extLst>
          </p:cNvPr>
          <p:cNvSpPr txBox="1"/>
          <p:nvPr/>
        </p:nvSpPr>
        <p:spPr>
          <a:xfrm>
            <a:off x="2502255" y="3001642"/>
            <a:ext cx="5525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Every Month's 4</a:t>
            </a:r>
            <a:r>
              <a:rPr kumimoji="1" lang="en-US" altLang="ja-JP" sz="2800" b="1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Thursday 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08D7134-091F-4FF0-ADEF-549C9B7D39D1}"/>
              </a:ext>
            </a:extLst>
          </p:cNvPr>
          <p:cNvSpPr txBox="1"/>
          <p:nvPr/>
        </p:nvSpPr>
        <p:spPr>
          <a:xfrm>
            <a:off x="2502255" y="3595231"/>
            <a:ext cx="3717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19:00-20:00 (JST)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44E5657-063D-41AD-AE4F-2A97CF81C547}"/>
              </a:ext>
            </a:extLst>
          </p:cNvPr>
          <p:cNvSpPr txBox="1"/>
          <p:nvPr/>
        </p:nvSpPr>
        <p:spPr>
          <a:xfrm>
            <a:off x="2502255" y="4188819"/>
            <a:ext cx="2349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Online MTG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4DFAA3E-B803-4293-9572-F87E10C645F5}"/>
              </a:ext>
            </a:extLst>
          </p:cNvPr>
          <p:cNvSpPr txBox="1"/>
          <p:nvPr/>
        </p:nvSpPr>
        <p:spPr>
          <a:xfrm>
            <a:off x="6322967" y="5366850"/>
            <a:ext cx="269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A-LCA IWG MTG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EF7223-1912-48ED-8A41-7DA42C4E71D5}"/>
              </a:ext>
            </a:extLst>
          </p:cNvPr>
          <p:cNvSpPr txBox="1"/>
          <p:nvPr/>
        </p:nvSpPr>
        <p:spPr>
          <a:xfrm>
            <a:off x="7125050" y="5766960"/>
            <a:ext cx="322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Dec.4		@online</a:t>
            </a:r>
          </a:p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Jan.8-9	@Geneva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4D17828-907A-4E61-9909-B676FB375CB4}"/>
              </a:ext>
            </a:extLst>
          </p:cNvPr>
          <p:cNvSpPr/>
          <p:nvPr/>
        </p:nvSpPr>
        <p:spPr>
          <a:xfrm>
            <a:off x="6092964" y="5311817"/>
            <a:ext cx="432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2947856"/>
      </p:ext>
    </p:extLst>
  </p:cSld>
  <p:clrMapOvr>
    <a:masterClrMapping/>
  </p:clrMapOvr>
</p:sld>
</file>

<file path=ppt/theme/theme1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SIC.pptx" id="{F03D903B-D3A2-4878-8023-A94F61CEB0BC}" vid="{2DDECB0E-A060-4617-B992-71771F444E8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955D4CA6E8CD54EB254DCD2D70DB341" ma:contentTypeVersion="4" ma:contentTypeDescription="新しいドキュメントを作成します。" ma:contentTypeScope="" ma:versionID="7fdbbccea6e80eb86b836667da61567c">
  <xsd:schema xmlns:xsd="http://www.w3.org/2001/XMLSchema" xmlns:xs="http://www.w3.org/2001/XMLSchema" xmlns:p="http://schemas.microsoft.com/office/2006/metadata/properties" xmlns:ns2="e728ceb6-04c0-4d23-afdb-473c0266749f" targetNamespace="http://schemas.microsoft.com/office/2006/metadata/properties" ma:root="true" ma:fieldsID="5f86b49a502d86c1c4d86501dea355eb" ns2:_="">
    <xsd:import namespace="e728ceb6-04c0-4d23-afdb-473c026674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8ceb6-04c0-4d23-afdb-473c026674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63B3F7-F2F8-4CA3-98A6-F6B3F2B42A7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3FE2CD4-F4B7-4A54-80AF-EA5FDC52BC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46E3D3-BB00-41BA-936F-5554DBEA16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28ceb6-04c0-4d23-afdb-473c026674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JASICマスタ案</Template>
  <TotalTime>3566</TotalTime>
  <Words>528</Words>
  <Application>Microsoft Office PowerPoint</Application>
  <PresentationFormat>ワイド画面</PresentationFormat>
  <Paragraphs>158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Meiryo UI</vt:lpstr>
      <vt:lpstr>メイリオ</vt:lpstr>
      <vt:lpstr>游ゴシック</vt:lpstr>
      <vt:lpstr>Arial</vt:lpstr>
      <vt:lpstr>Wingdings</vt:lpstr>
      <vt:lpstr>2_デザインの設定</vt:lpstr>
      <vt:lpstr>デザインの設定</vt:lpstr>
      <vt:lpstr>6th A-LCA IWG SG2 MTG </vt:lpstr>
      <vt:lpstr>Overall schedule plan</vt:lpstr>
      <vt:lpstr>Agenda</vt:lpstr>
      <vt:lpstr>Material classification concept discussion of  steel, aluminum, copper and resin</vt:lpstr>
      <vt:lpstr>Material Classification</vt:lpstr>
      <vt:lpstr>Battery material classification proposal</vt:lpstr>
      <vt:lpstr>Concept</vt:lpstr>
      <vt:lpstr>Material classification proposal</vt:lpstr>
      <vt:lpstr>MTG Schedule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Isao Tabushi (田伏 功)</dc:creator>
  <cp:keywords>SecrecyB; A.01.0010; HM</cp:keywords>
  <cp:lastModifiedBy>Isao Tabushi (田伏 功)</cp:lastModifiedBy>
  <cp:revision>28</cp:revision>
  <dcterms:created xsi:type="dcterms:W3CDTF">2023-05-30T14:33:57Z</dcterms:created>
  <dcterms:modified xsi:type="dcterms:W3CDTF">2023-11-23T05:09:58Z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0x0101008955D4CA6E8CD54EB254DCD2D70DB341</vt:lpwstr>
  </property>
</Properties>
</file>