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842" r:id="rId3"/>
    <p:sldId id="843" r:id="rId4"/>
    <p:sldId id="844" r:id="rId5"/>
    <p:sldId id="841" r:id="rId6"/>
    <p:sldId id="845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125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DAE5B-4107-42E0-AE6C-7DCF593E2ECE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E847A-F82F-4057-B92E-6579F81F8C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9022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2C0A7-0A5B-4E5B-9956-2CF01C17D1F1}" type="datetimeFigureOut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1" y="4343401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9E3FFF-1CCD-423A-A624-3BD354B71F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063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3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789040"/>
            <a:ext cx="64008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7A2AC-A7BD-442F-AACE-5656494C77C8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564063"/>
            <a:ext cx="8477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2125486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3705364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DDFBA-1654-40D7-8C4F-FADCF61981E9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712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CFB22-D820-48F3-B5BA-3A2232FE40EA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668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10E94-5E85-4F52-873F-8CC9D78AFCCC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195" y="70912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 userDrawn="1"/>
        </p:nvSpPr>
        <p:spPr>
          <a:xfrm>
            <a:off x="0" y="0"/>
            <a:ext cx="8540195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8540195" cy="548680"/>
          </a:xfrm>
          <a:noFill/>
          <a:effectLst/>
        </p:spPr>
        <p:txBody>
          <a:bodyPr/>
          <a:lstStyle/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76793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64096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360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D8B14-C155-41D7-8C51-1B8929EFDE1F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1245342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F326-624B-4033-884D-0D3E535DB7E6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024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491B4-3819-43F6-B403-2FAD10971C9E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8615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DD658-CBAA-442C-98F3-C3837E39FC9D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0195" y="1563"/>
            <a:ext cx="551938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73250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9CFEC-45C9-4B31-BED1-13CAACEFBB4B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43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3467C-43FA-4156-9E93-0F4BA7685E66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223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7DDD-9303-47A6-8BAF-AF7F02EE8657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51B3-B5FA-4CE8-9121-B2E7106A4B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170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86EF2-52B6-49BB-95CA-F9E0B9EC395A}" type="datetime1">
              <a:rPr kumimoji="1" lang="ja-JP" altLang="en-US" smtClean="0"/>
              <a:t>2024/1/25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8829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tsuburai@jasic.org" TargetMode="External"/><Relationship Id="rId2" Type="http://schemas.openxmlformats.org/officeDocument/2006/relationships/hyperlink" Target="mailto:ishida@jasic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www.jreast.co.jp/multi/en/" TargetMode="External"/><Relationship Id="rId4" Type="http://schemas.openxmlformats.org/officeDocument/2006/relationships/hyperlink" Target="https://www.tokyometro.jp/lang_en/index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kyodome-hotels.co.jp/e/" TargetMode="External"/><Relationship Id="rId7" Type="http://schemas.openxmlformats.org/officeDocument/2006/relationships/hyperlink" Target="https://bwhotels.jp/tokyo-akasaka_en/english_ak" TargetMode="External"/><Relationship Id="rId2" Type="http://schemas.openxmlformats.org/officeDocument/2006/relationships/hyperlink" Target="https://edmont-tokyo.hotel-metropolitan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otelmonterey.co.jp/en/hanzomon/" TargetMode="External"/><Relationship Id="rId5" Type="http://schemas.openxmlformats.org/officeDocument/2006/relationships/hyperlink" Target="https://www.ghi.gr.jp/en/index.html" TargetMode="External"/><Relationship Id="rId4" Type="http://schemas.openxmlformats.org/officeDocument/2006/relationships/hyperlink" Target="https://www.tokyustay.co.jp/e/hotel/SU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mofa.go.jp/j_info/visit/visa/short/novisa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4000"/>
              <a:t>Housekeeping </a:t>
            </a:r>
            <a:r>
              <a:rPr lang="en-US" altLang="ja-JP" sz="4000" dirty="0"/>
              <a:t>information for </a:t>
            </a:r>
            <a:br>
              <a:rPr lang="en-US" altLang="ja-JP" sz="4000" dirty="0"/>
            </a:br>
            <a:r>
              <a:rPr lang="en-US" altLang="ja-JP" sz="4000" dirty="0"/>
              <a:t>25</a:t>
            </a:r>
            <a:r>
              <a:rPr lang="en-US" altLang="ja-JP" sz="4000" baseline="30000" dirty="0"/>
              <a:t>th</a:t>
            </a:r>
            <a:r>
              <a:rPr lang="en-US" altLang="ja-JP" sz="4000" dirty="0"/>
              <a:t> EDR-DSSAD IWG in Tokyo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063315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A30D1B-F734-19B1-FC2E-7CE7745EC0BE}"/>
              </a:ext>
            </a:extLst>
          </p:cNvPr>
          <p:cNvSpPr txBox="1"/>
          <p:nvPr/>
        </p:nvSpPr>
        <p:spPr>
          <a:xfrm>
            <a:off x="1613755" y="10083"/>
            <a:ext cx="56444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EDR-DSSAD IG Tokyo Meeting</a:t>
            </a:r>
            <a:endParaRPr lang="en-US" altLang="ja-JP" sz="2400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201399B-1A96-7853-5CFB-9F3D571462D6}"/>
              </a:ext>
            </a:extLst>
          </p:cNvPr>
          <p:cNvSpPr txBox="1"/>
          <p:nvPr/>
        </p:nvSpPr>
        <p:spPr bwMode="auto">
          <a:xfrm>
            <a:off x="172474" y="781961"/>
            <a:ext cx="8655743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Date:</a:t>
            </a: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9-11 of April, 2024</a:t>
            </a:r>
          </a:p>
          <a:p>
            <a:pPr algn="l">
              <a:spcBef>
                <a:spcPct val="0"/>
              </a:spcBef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Time: </a:t>
            </a:r>
            <a:r>
              <a:rPr lang="en-US" altLang="ja-JP" sz="2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9:30-17:00</a:t>
            </a:r>
            <a:r>
              <a:rPr lang="en-US" altLang="ja-JP" sz="20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(Recommend Lunch Time 12:00-13:30)</a:t>
            </a:r>
          </a:p>
          <a:p>
            <a:pPr algn="l">
              <a:spcBef>
                <a:spcPct val="0"/>
              </a:spcBef>
            </a:pPr>
            <a:r>
              <a:rPr lang="en-US" altLang="ja-JP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Venue: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Bellesalle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Iidabashi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Ekimae</a:t>
            </a: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l">
              <a:spcBef>
                <a:spcPct val="0"/>
              </a:spcBef>
            </a:pPr>
            <a:r>
              <a:rPr lang="en-US" altLang="ja-JP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(50 and 80mins. by train from Haneda and Narita Airports)</a:t>
            </a:r>
          </a:p>
        </p:txBody>
      </p:sp>
      <p:graphicFrame>
        <p:nvGraphicFramePr>
          <p:cNvPr id="5" name="表 3">
            <a:extLst>
              <a:ext uri="{FF2B5EF4-FFF2-40B4-BE49-F238E27FC236}">
                <a16:creationId xmlns:a16="http://schemas.microsoft.com/office/drawing/2014/main" id="{827B7639-BCFF-5DC4-54CF-225B0C7CB8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1585315"/>
              </p:ext>
            </p:extLst>
          </p:nvPr>
        </p:nvGraphicFramePr>
        <p:xfrm>
          <a:off x="213599" y="2396664"/>
          <a:ext cx="8752525" cy="196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2279">
                  <a:extLst>
                    <a:ext uri="{9D8B030D-6E8A-4147-A177-3AD203B41FA5}">
                      <a16:colId xmlns:a16="http://schemas.microsoft.com/office/drawing/2014/main" val="3845993135"/>
                    </a:ext>
                  </a:extLst>
                </a:gridCol>
                <a:gridCol w="3059456">
                  <a:extLst>
                    <a:ext uri="{9D8B030D-6E8A-4147-A177-3AD203B41FA5}">
                      <a16:colId xmlns:a16="http://schemas.microsoft.com/office/drawing/2014/main" val="1171655498"/>
                    </a:ext>
                  </a:extLst>
                </a:gridCol>
                <a:gridCol w="3290790">
                  <a:extLst>
                    <a:ext uri="{9D8B030D-6E8A-4147-A177-3AD203B41FA5}">
                      <a16:colId xmlns:a16="http://schemas.microsoft.com/office/drawing/2014/main" val="2035217084"/>
                    </a:ext>
                  </a:extLst>
                </a:gridCol>
              </a:tblGrid>
              <a:tr h="492110">
                <a:tc>
                  <a:txBody>
                    <a:bodyPr/>
                    <a:lstStyle/>
                    <a:p>
                      <a:r>
                        <a:rPr kumimoji="1" lang="en-US" altLang="ja-JP" sz="2000" dirty="0"/>
                        <a:t> 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>
                          <a:solidFill>
                            <a:schemeClr val="tx1"/>
                          </a:solidFill>
                        </a:rPr>
                        <a:t>AM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>
                          <a:solidFill>
                            <a:schemeClr val="tx1"/>
                          </a:solidFill>
                        </a:rPr>
                        <a:t>PM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8940932"/>
                  </a:ext>
                </a:extLst>
              </a:tr>
              <a:tr h="492110">
                <a:tc>
                  <a:txBody>
                    <a:bodyPr/>
                    <a:lstStyle/>
                    <a:p>
                      <a:r>
                        <a:rPr kumimoji="1" lang="en-US" altLang="ja-JP" sz="2000" b="1" dirty="0"/>
                        <a:t>09 </a:t>
                      </a:r>
                      <a:r>
                        <a:rPr kumimoji="1" lang="en-US" altLang="ja-JP" sz="2000" dirty="0"/>
                        <a:t>(Tue.)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DSSAD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DSSAD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5654894"/>
                  </a:ext>
                </a:extLst>
              </a:tr>
              <a:tr h="492110">
                <a:tc>
                  <a:txBody>
                    <a:bodyPr/>
                    <a:lstStyle/>
                    <a:p>
                      <a:r>
                        <a:rPr kumimoji="1" lang="en-US" altLang="ja-JP" sz="2000" b="1" dirty="0"/>
                        <a:t>10</a:t>
                      </a:r>
                      <a:r>
                        <a:rPr kumimoji="1" lang="en-US" altLang="ja-JP" sz="2000" dirty="0"/>
                        <a:t> (Wed.)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EDR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EDR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8388472"/>
                  </a:ext>
                </a:extLst>
              </a:tr>
              <a:tr h="492110">
                <a:tc>
                  <a:txBody>
                    <a:bodyPr/>
                    <a:lstStyle/>
                    <a:p>
                      <a:r>
                        <a:rPr kumimoji="1" lang="en-US" altLang="ja-JP" sz="2000" b="1" dirty="0"/>
                        <a:t>11</a:t>
                      </a:r>
                      <a:r>
                        <a:rPr kumimoji="1" lang="en-US" altLang="ja-JP" sz="2000" dirty="0"/>
                        <a:t> (Thu.)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>
                          <a:solidFill>
                            <a:schemeClr val="tx1"/>
                          </a:solidFill>
                        </a:rPr>
                        <a:t>DSSAD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kumimoji="1" lang="ja-JP" alt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3297546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9B3105F-06D9-FA7D-8A98-8D18E9D173E6}"/>
              </a:ext>
            </a:extLst>
          </p:cNvPr>
          <p:cNvSpPr txBox="1"/>
          <p:nvPr/>
        </p:nvSpPr>
        <p:spPr bwMode="auto">
          <a:xfrm>
            <a:off x="172474" y="4530606"/>
            <a:ext cx="8711402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ja-JP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schedule is subject to change.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484958B-60B7-F012-3BC1-1F77297A457A}"/>
              </a:ext>
            </a:extLst>
          </p:cNvPr>
          <p:cNvSpPr txBox="1"/>
          <p:nvPr/>
        </p:nvSpPr>
        <p:spPr bwMode="auto">
          <a:xfrm>
            <a:off x="243507" y="5029167"/>
            <a:ext cx="8752527" cy="14773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Please contact 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JASIC secretariat (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ishida@jasic.org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tsuburai@jasic.org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by the </a:t>
            </a:r>
            <a:r>
              <a:rPr lang="en-US" altLang="ja-JP" b="1" dirty="0">
                <a:solidFill>
                  <a:srgbClr val="FF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altLang="ja-JP" b="1" baseline="30000" dirty="0">
                <a:solidFill>
                  <a:srgbClr val="FF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nd</a:t>
            </a:r>
            <a:r>
              <a:rPr lang="en-US" altLang="ja-JP" b="1" dirty="0">
                <a:solidFill>
                  <a:srgbClr val="FF0000"/>
                </a:solidFill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February </a:t>
            </a:r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plan to attend the meeting. This information is very helpful for JASIC to decide the size of meeting room.</a:t>
            </a:r>
          </a:p>
          <a:p>
            <a:pPr algn="l" eaLnBrk="1" hangingPunct="1"/>
            <a:r>
              <a:rPr lang="en-US" altLang="ja-JP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need support for VISA application or have any other queries, please contact 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JASIC secretariat (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ishida@jasic.org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hlinkClick r:id="rId3"/>
              </a:rPr>
              <a:t>tsuburai@jasic.org</a:t>
            </a:r>
            <a:r>
              <a:rPr lang="en-US" altLang="ja-JP" dirty="0">
                <a:highlight>
                  <a:srgbClr val="FFFF00"/>
                </a:highligh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  <a:endParaRPr kumimoji="1" lang="ja-JP" altLang="en-US" dirty="0">
              <a:highlight>
                <a:srgbClr val="FFFF00"/>
              </a:highlight>
              <a:latin typeface="Tahoma" panose="020B0604030504040204" pitchFamily="34" charset="0"/>
              <a:ea typeface="メイリオ" pitchFamily="50" charset="-128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6852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93EF9F91-F2C7-8801-35B7-F0F99E7D01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816520"/>
            <a:ext cx="4704625" cy="4068864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125FAF-B9DF-8031-65E5-54A6AA946D38}"/>
              </a:ext>
            </a:extLst>
          </p:cNvPr>
          <p:cNvSpPr txBox="1"/>
          <p:nvPr/>
        </p:nvSpPr>
        <p:spPr bwMode="auto">
          <a:xfrm>
            <a:off x="0" y="41141"/>
            <a:ext cx="913611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venue</a:t>
            </a:r>
          </a:p>
        </p:txBody>
      </p:sp>
      <p:sp>
        <p:nvSpPr>
          <p:cNvPr id="7" name="テキスト ボックス 17">
            <a:extLst>
              <a:ext uri="{FF2B5EF4-FFF2-40B4-BE49-F238E27FC236}">
                <a16:creationId xmlns:a16="http://schemas.microsoft.com/office/drawing/2014/main" id="{5F828A27-0333-8EB5-9ED1-239326C17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92" y="661477"/>
            <a:ext cx="8759087" cy="270843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/>
              <a:t>Name of the venue: </a:t>
            </a:r>
            <a:r>
              <a:rPr lang="en-US" altLang="ja-JP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Bellesalle</a:t>
            </a:r>
            <a:r>
              <a:rPr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Iidabashi</a:t>
            </a:r>
            <a:r>
              <a:rPr lang="en-US" altLang="ja-JP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Ekimae</a:t>
            </a:r>
            <a:endParaRPr lang="en-US" altLang="ja-JP" sz="2400" dirty="0"/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/>
              <a:t>Address:</a:t>
            </a:r>
            <a:r>
              <a:rPr lang="en-US" altLang="ja-JP" sz="1400" dirty="0"/>
              <a:t> </a:t>
            </a:r>
            <a:r>
              <a:rPr lang="en-US" altLang="ja-JP" sz="1600" dirty="0"/>
              <a:t>Sumitomo Fudosan </a:t>
            </a:r>
            <a:r>
              <a:rPr lang="en-US" altLang="ja-JP" sz="1600" dirty="0" err="1"/>
              <a:t>Iidabashi-Ekimae</a:t>
            </a:r>
            <a:r>
              <a:rPr lang="en-US" altLang="ja-JP" sz="1600" dirty="0"/>
              <a:t> Bldg. 1-2F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600" dirty="0"/>
              <a:t>3-8-5, </a:t>
            </a:r>
            <a:r>
              <a:rPr lang="en-US" altLang="ja-JP" sz="1600" dirty="0" err="1"/>
              <a:t>Iidabashi</a:t>
            </a:r>
            <a:r>
              <a:rPr lang="en-US" altLang="ja-JP" sz="1600" dirty="0"/>
              <a:t>, Chiyoda-</a:t>
            </a:r>
            <a:r>
              <a:rPr lang="en-US" altLang="ja-JP" sz="1600" dirty="0" err="1"/>
              <a:t>ku</a:t>
            </a:r>
            <a:r>
              <a:rPr lang="en-US" altLang="ja-JP" sz="1600" dirty="0"/>
              <a:t>, Tokyo 102-0072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 dirty="0"/>
              <a:t>(</a:t>
            </a:r>
            <a:r>
              <a:rPr lang="ja-JP" altLang="en-US" sz="1100" dirty="0"/>
              <a:t>〒</a:t>
            </a:r>
            <a:r>
              <a:rPr lang="en-US" altLang="ja-JP" sz="1100" dirty="0"/>
              <a:t>102-0072 </a:t>
            </a:r>
            <a:r>
              <a:rPr lang="ja-JP" altLang="en-US" sz="1100" dirty="0"/>
              <a:t>東京都千代田区飯田橋</a:t>
            </a:r>
            <a:r>
              <a:rPr lang="en-US" altLang="ja-JP" sz="1100" dirty="0"/>
              <a:t>3-8-5</a:t>
            </a:r>
            <a:r>
              <a:rPr lang="ja-JP" altLang="en-US" sz="1100" dirty="0"/>
              <a:t>　住友不動産飯田橋駅前ビル</a:t>
            </a:r>
            <a:r>
              <a:rPr lang="en-US" altLang="ja-JP" sz="1100" dirty="0"/>
              <a:t>1</a:t>
            </a:r>
            <a:r>
              <a:rPr lang="ja-JP" altLang="en-US" sz="1100" dirty="0"/>
              <a:t>・</a:t>
            </a:r>
            <a:r>
              <a:rPr lang="en-US" altLang="ja-JP" sz="1100" dirty="0"/>
              <a:t>2F</a:t>
            </a:r>
            <a:r>
              <a:rPr lang="en-US" altLang="ja-JP" sz="1200" dirty="0"/>
              <a:t>)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400" u="sng" dirty="0"/>
              <a:t>TEL:</a:t>
            </a:r>
            <a:r>
              <a:rPr lang="en-US" altLang="ja-JP" sz="1400" dirty="0"/>
              <a:t> 03-3263-7274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  <a:p>
            <a:pPr eaLnBrk="1" hangingPunct="1">
              <a:spcBef>
                <a:spcPct val="0"/>
              </a:spcBef>
              <a:buNone/>
            </a:pPr>
            <a:r>
              <a:rPr lang="en-US" altLang="ja-JP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Bellesalle</a:t>
            </a:r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Iidabashi</a:t>
            </a:r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Ekimae</a:t>
            </a:r>
            <a:r>
              <a:rPr lang="en-US" altLang="ja-JP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1300" dirty="0"/>
              <a:t>is 2-5 minutes walk from </a:t>
            </a:r>
            <a:r>
              <a:rPr lang="en-US" altLang="ja-JP" sz="1300" dirty="0" err="1"/>
              <a:t>Iidabashi</a:t>
            </a:r>
            <a:r>
              <a:rPr lang="en-US" altLang="ja-JP" sz="1300" dirty="0"/>
              <a:t> stations of JR and subways.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300" dirty="0"/>
              <a:t>You can use JR, Tokyo Metro </a:t>
            </a:r>
            <a:r>
              <a:rPr lang="en-US" altLang="ja-JP" sz="1300" dirty="0" err="1"/>
              <a:t>Nanboku</a:t>
            </a:r>
            <a:r>
              <a:rPr lang="en-US" altLang="ja-JP" sz="1300" dirty="0"/>
              <a:t>, Tokyo Metro </a:t>
            </a:r>
            <a:r>
              <a:rPr lang="en-US" altLang="ja-JP" sz="1300" dirty="0" err="1"/>
              <a:t>Tozai</a:t>
            </a:r>
            <a:r>
              <a:rPr lang="en-US" altLang="ja-JP" sz="1300" dirty="0"/>
              <a:t> and Tokyo Metro </a:t>
            </a:r>
            <a:r>
              <a:rPr lang="en-US" altLang="ja-JP" sz="1300" dirty="0" err="1"/>
              <a:t>Yurakucho</a:t>
            </a:r>
            <a:r>
              <a:rPr lang="en-US" altLang="ja-JP" sz="1300" dirty="0"/>
              <a:t> Lines to get to </a:t>
            </a:r>
            <a:r>
              <a:rPr lang="en-US" altLang="ja-JP" sz="1300" dirty="0" err="1"/>
              <a:t>Iidabashi</a:t>
            </a:r>
            <a:r>
              <a:rPr lang="en-US" altLang="ja-JP" sz="1300" dirty="0"/>
              <a:t> stations.</a:t>
            </a:r>
          </a:p>
          <a:p>
            <a:pPr algn="l" eaLnBrk="1" hangingPunct="1">
              <a:spcBef>
                <a:spcPct val="0"/>
              </a:spcBef>
              <a:buNone/>
            </a:pPr>
            <a:endParaRPr lang="en-US" altLang="ja-JP" sz="1600" dirty="0"/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5C1DB54-8859-0136-A104-D691CC7ACE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9748" y="3113390"/>
            <a:ext cx="3742732" cy="2475850"/>
          </a:xfrm>
          <a:prstGeom prst="rect">
            <a:avLst/>
          </a:prstGeom>
        </p:spPr>
      </p:pic>
      <p:sp>
        <p:nvSpPr>
          <p:cNvPr id="9" name="楕円 8">
            <a:extLst>
              <a:ext uri="{FF2B5EF4-FFF2-40B4-BE49-F238E27FC236}">
                <a16:creationId xmlns:a16="http://schemas.microsoft.com/office/drawing/2014/main" id="{DE4AFEF5-7662-0F8E-45BA-692E115C6A7D}"/>
              </a:ext>
            </a:extLst>
          </p:cNvPr>
          <p:cNvSpPr/>
          <p:nvPr/>
        </p:nvSpPr>
        <p:spPr>
          <a:xfrm>
            <a:off x="6516216" y="3933056"/>
            <a:ext cx="792088" cy="50405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107BC3B-BCB9-5CCF-AED0-6F08675D83ED}"/>
              </a:ext>
            </a:extLst>
          </p:cNvPr>
          <p:cNvSpPr txBox="1"/>
          <p:nvPr/>
        </p:nvSpPr>
        <p:spPr>
          <a:xfrm>
            <a:off x="5149748" y="5733256"/>
            <a:ext cx="36793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hlinkClick r:id="rId4"/>
              </a:rPr>
              <a:t>https://www.tokyometro.jp/lang_en/index.html</a:t>
            </a:r>
            <a:endParaRPr kumimoji="1" lang="en-US" altLang="ja-JP" sz="1100" dirty="0"/>
          </a:p>
          <a:p>
            <a:r>
              <a:rPr kumimoji="1" lang="en-US" altLang="ja-JP" sz="1100" dirty="0">
                <a:hlinkClick r:id="rId5"/>
              </a:rPr>
              <a:t>https://www.jreast.co.jp/multi/en/</a:t>
            </a:r>
            <a:endParaRPr kumimoji="1" lang="ja-JP" altLang="en-US" sz="11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99BC8A-660D-132A-534C-78F0FF12FB88}"/>
              </a:ext>
            </a:extLst>
          </p:cNvPr>
          <p:cNvSpPr txBox="1"/>
          <p:nvPr/>
        </p:nvSpPr>
        <p:spPr>
          <a:xfrm>
            <a:off x="1835696" y="5611887"/>
            <a:ext cx="7920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00B050"/>
                </a:solidFill>
              </a:rPr>
              <a:t>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1232784-B7BB-159F-96A4-701E25E45B9F}"/>
              </a:ext>
            </a:extLst>
          </p:cNvPr>
          <p:cNvSpPr txBox="1"/>
          <p:nvPr/>
        </p:nvSpPr>
        <p:spPr>
          <a:xfrm>
            <a:off x="5163174" y="6205315"/>
            <a:ext cx="358529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Note: There is also "</a:t>
            </a:r>
            <a:r>
              <a:rPr lang="en-GB" sz="1200" b="1" dirty="0" err="1">
                <a:solidFill>
                  <a:srgbClr val="FF0000"/>
                </a:solidFill>
              </a:rPr>
              <a:t>Bellesalle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b="1" dirty="0" err="1">
                <a:solidFill>
                  <a:srgbClr val="FF0000"/>
                </a:solidFill>
              </a:rPr>
              <a:t>Iidabashi</a:t>
            </a:r>
            <a:r>
              <a:rPr lang="en-GB" sz="1200" b="1" dirty="0">
                <a:solidFill>
                  <a:srgbClr val="FF0000"/>
                </a:solidFill>
              </a:rPr>
              <a:t> First</a:t>
            </a:r>
            <a:r>
              <a:rPr lang="en-GB" sz="1200" dirty="0">
                <a:solidFill>
                  <a:srgbClr val="FF0000"/>
                </a:solidFill>
              </a:rPr>
              <a:t>" nearby, so please be careful not to make a mistake.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3303460-0139-2311-05F1-AAB2C687EBB6}"/>
              </a:ext>
            </a:extLst>
          </p:cNvPr>
          <p:cNvSpPr txBox="1"/>
          <p:nvPr/>
        </p:nvSpPr>
        <p:spPr>
          <a:xfrm>
            <a:off x="467545" y="4314582"/>
            <a:ext cx="17281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800" b="1" dirty="0"/>
              <a:t>(Toward the direction of </a:t>
            </a:r>
            <a:r>
              <a:rPr lang="en-GB" altLang="ja-JP" sz="800" dirty="0">
                <a:solidFill>
                  <a:srgbClr val="FF0000"/>
                </a:solidFill>
              </a:rPr>
              <a:t>"</a:t>
            </a:r>
            <a:r>
              <a:rPr lang="en-GB" altLang="ja-JP" sz="800" b="1" dirty="0" err="1">
                <a:solidFill>
                  <a:srgbClr val="FF0000"/>
                </a:solidFill>
              </a:rPr>
              <a:t>Bellesalle</a:t>
            </a:r>
            <a:r>
              <a:rPr lang="en-GB" altLang="ja-JP" sz="800" b="1" dirty="0">
                <a:solidFill>
                  <a:srgbClr val="FF0000"/>
                </a:solidFill>
              </a:rPr>
              <a:t> </a:t>
            </a:r>
            <a:r>
              <a:rPr lang="en-GB" altLang="ja-JP" sz="800" b="1" dirty="0" err="1">
                <a:solidFill>
                  <a:srgbClr val="FF0000"/>
                </a:solidFill>
              </a:rPr>
              <a:t>Iidabashi</a:t>
            </a:r>
            <a:r>
              <a:rPr lang="en-GB" altLang="ja-JP" sz="800" b="1" dirty="0">
                <a:solidFill>
                  <a:srgbClr val="FF0000"/>
                </a:solidFill>
              </a:rPr>
              <a:t> First</a:t>
            </a:r>
            <a:r>
              <a:rPr lang="en-GB" altLang="ja-JP" sz="800" dirty="0">
                <a:solidFill>
                  <a:srgbClr val="FF0000"/>
                </a:solidFill>
              </a:rPr>
              <a:t>" </a:t>
            </a:r>
            <a:r>
              <a:rPr lang="en-US" altLang="ja-JP" sz="800" b="1" dirty="0"/>
              <a:t>)</a:t>
            </a:r>
            <a:endParaRPr lang="ja-JP" altLang="en-US" sz="800" b="1" dirty="0"/>
          </a:p>
        </p:txBody>
      </p:sp>
      <p:pic>
        <p:nvPicPr>
          <p:cNvPr id="11" name="Picture 11" descr="立ち入り禁止マーク">
            <a:extLst>
              <a:ext uri="{FF2B5EF4-FFF2-40B4-BE49-F238E27FC236}">
                <a16:creationId xmlns:a16="http://schemas.microsoft.com/office/drawing/2014/main" id="{BF1B85B8-DDA3-592A-D97F-D89B012B9DDA}"/>
              </a:ext>
            </a:extLst>
          </p:cNvPr>
          <p:cNvPicPr>
            <a:picLocks noChangeArrowheads="1"/>
          </p:cNvPicPr>
          <p:nvPr/>
        </p:nvPicPr>
        <p:blipFill>
          <a:blip r:embed="rId6" cstate="print">
            <a:alphaModFix/>
            <a:biLevel thresh="5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1013" b="12621"/>
          <a:stretch>
            <a:fillRect/>
          </a:stretch>
        </p:blipFill>
        <p:spPr bwMode="auto">
          <a:xfrm>
            <a:off x="1331640" y="4509120"/>
            <a:ext cx="432048" cy="36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689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1">
            <a:extLst>
              <a:ext uri="{FF2B5EF4-FFF2-40B4-BE49-F238E27FC236}">
                <a16:creationId xmlns:a16="http://schemas.microsoft.com/office/drawing/2014/main" id="{435C67BE-5444-757F-A0FE-1D6AD8AE9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6562"/>
            <a:ext cx="9144000" cy="456515"/>
          </a:xfrm>
        </p:spPr>
        <p:txBody>
          <a:bodyPr>
            <a:noAutofit/>
          </a:bodyPr>
          <a:lstStyle/>
          <a:p>
            <a:pPr algn="ctr"/>
            <a:r>
              <a:rPr lang="en-US" altLang="ja-JP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Accommodations</a:t>
            </a:r>
            <a:endParaRPr lang="ja-JP" altLang="en-US" b="1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F62DAAF-A0EA-05D9-0DD6-662B6CD9BB1D}"/>
              </a:ext>
            </a:extLst>
          </p:cNvPr>
          <p:cNvSpPr txBox="1"/>
          <p:nvPr/>
        </p:nvSpPr>
        <p:spPr bwMode="auto">
          <a:xfrm>
            <a:off x="190268" y="1182231"/>
            <a:ext cx="8846228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800" dirty="0"/>
              <a:t>Hotels that are close to the meeting location are: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dirty="0"/>
              <a:t>Hotel Metropolitan </a:t>
            </a:r>
            <a:r>
              <a:rPr lang="en-US" altLang="ja-JP" sz="2000" dirty="0" err="1"/>
              <a:t>Edmont</a:t>
            </a:r>
            <a:r>
              <a:rPr lang="en-US" altLang="ja-JP" sz="2000" dirty="0"/>
              <a:t> : </a:t>
            </a:r>
            <a:r>
              <a:rPr lang="en-US" altLang="ja-JP" dirty="0">
                <a:hlinkClick r:id="rId2"/>
              </a:rPr>
              <a:t>https://edmont-tokyo.hotel-metropolitan.com/</a:t>
            </a:r>
            <a:endParaRPr lang="en-US" altLang="ja-JP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dirty="0"/>
              <a:t>Tokyo Dome Hotel </a:t>
            </a:r>
            <a:r>
              <a:rPr lang="ja-JP" altLang="en-US" sz="2000" dirty="0"/>
              <a:t>： </a:t>
            </a:r>
            <a:r>
              <a:rPr lang="en-US" altLang="ja-JP" sz="2000" dirty="0">
                <a:hlinkClick r:id="rId3"/>
              </a:rPr>
              <a:t>https://www.tokyodome-hotels.co.jp/e/</a:t>
            </a:r>
            <a:endParaRPr lang="en-US" altLang="ja-JP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dirty="0" err="1"/>
              <a:t>Tokyu</a:t>
            </a:r>
            <a:r>
              <a:rPr lang="en-US" altLang="ja-JP" sz="2000" dirty="0"/>
              <a:t> Stay </a:t>
            </a:r>
            <a:r>
              <a:rPr lang="en-US" altLang="ja-JP" sz="2000" dirty="0" err="1"/>
              <a:t>Suidobashi</a:t>
            </a:r>
            <a:r>
              <a:rPr lang="en-US" altLang="ja-JP" sz="2000" dirty="0"/>
              <a:t> : </a:t>
            </a:r>
            <a:r>
              <a:rPr lang="en-US" altLang="ja-JP" sz="2000" dirty="0">
                <a:hlinkClick r:id="rId4"/>
              </a:rPr>
              <a:t>https://www.tokyustay.co.jp/e/hotel/SUI/</a:t>
            </a:r>
            <a:endParaRPr lang="en-US" altLang="ja-JP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Hotel Grand Hill </a:t>
            </a:r>
            <a:r>
              <a:rPr lang="en-US" altLang="ja-JP" sz="2000" dirty="0" err="1"/>
              <a:t>Ichigaya</a:t>
            </a:r>
            <a:r>
              <a:rPr lang="en-US" altLang="ja-JP" sz="2000" dirty="0"/>
              <a:t> : </a:t>
            </a:r>
            <a:r>
              <a:rPr lang="ja-JP" altLang="en-US" dirty="0">
                <a:hlinkClick r:id="rId5"/>
              </a:rPr>
              <a:t>https://www.ghi.gr.jp/en/index.html</a:t>
            </a:r>
            <a:endParaRPr lang="en-US" altLang="ja-JP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dirty="0"/>
              <a:t>Hotel Monterey </a:t>
            </a:r>
            <a:r>
              <a:rPr lang="en-US" altLang="ja-JP" sz="2000" dirty="0" err="1"/>
              <a:t>Hanzomon</a:t>
            </a:r>
            <a:r>
              <a:rPr lang="en-US" altLang="ja-JP" sz="2000" dirty="0"/>
              <a:t> : </a:t>
            </a:r>
            <a:r>
              <a:rPr lang="ja-JP" altLang="en-US" dirty="0">
                <a:hlinkClick r:id="rId6"/>
              </a:rPr>
              <a:t>https://www.hotelmonterey.co.jp/en/hanzomon/</a:t>
            </a:r>
            <a:endParaRPr lang="en-US" altLang="ja-JP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ja-JP" sz="2000" dirty="0" err="1"/>
              <a:t>BestWestern</a:t>
            </a:r>
            <a:r>
              <a:rPr lang="en-US" altLang="ja-JP" sz="2000" dirty="0"/>
              <a:t> Fino Tokyo Akasaka : </a:t>
            </a:r>
            <a:r>
              <a:rPr lang="en-US" altLang="ja-JP" dirty="0">
                <a:hlinkClick r:id="rId7"/>
              </a:rPr>
              <a:t>https://bwhotels.jp/tokyo-akasaka_en/english_ak</a:t>
            </a:r>
            <a:endParaRPr lang="en-US" altLang="ja-JP" dirty="0"/>
          </a:p>
          <a:p>
            <a:pPr algn="l"/>
            <a:endParaRPr lang="en-US" altLang="ja-JP" sz="2000" dirty="0"/>
          </a:p>
          <a:p>
            <a:pPr algn="l"/>
            <a:r>
              <a:rPr lang="en-US" altLang="ja-JP" sz="2000" dirty="0">
                <a:solidFill>
                  <a:schemeClr val="bg1">
                    <a:lumMod val="50000"/>
                  </a:schemeClr>
                </a:solidFill>
              </a:rPr>
              <a:t>Please also search by apps. (booking.com, etc.) for your preference.</a:t>
            </a:r>
          </a:p>
        </p:txBody>
      </p:sp>
    </p:spTree>
    <p:extLst>
      <p:ext uri="{BB962C8B-B14F-4D97-AF65-F5344CB8AC3E}">
        <p14:creationId xmlns:p14="http://schemas.microsoft.com/office/powerpoint/2010/main" val="3927862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9A8B48E-BBB6-A09A-BAF6-702EC5EEB20C}"/>
              </a:ext>
            </a:extLst>
          </p:cNvPr>
          <p:cNvSpPr txBox="1"/>
          <p:nvPr/>
        </p:nvSpPr>
        <p:spPr bwMode="auto">
          <a:xfrm>
            <a:off x="3108960" y="6545580"/>
            <a:ext cx="579882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ja-JP" sz="1050" dirty="0"/>
              <a:t>Link: </a:t>
            </a:r>
            <a:r>
              <a:rPr lang="en-US" altLang="ja-JP" sz="1050" dirty="0">
                <a:hlinkClick r:id="rId2"/>
              </a:rPr>
              <a:t>Exemption of Visa (Short-Term Stay) | Ministry of Foreign Affairs of Japan (mofa.go.jp)</a:t>
            </a:r>
            <a:endParaRPr kumimoji="1" lang="ja-JP" altLang="en-US" sz="105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D336C932-7FC6-B46E-0549-7C05AF8C782F}"/>
              </a:ext>
            </a:extLst>
          </p:cNvPr>
          <p:cNvSpPr txBox="1"/>
          <p:nvPr/>
        </p:nvSpPr>
        <p:spPr bwMode="auto">
          <a:xfrm>
            <a:off x="0" y="58504"/>
            <a:ext cx="864108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eaLnBrk="1" hangingPunct="1"/>
            <a:r>
              <a:rPr kumimoji="1" lang="en-US" altLang="ja-JP" sz="24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VISA Information</a:t>
            </a:r>
            <a:endParaRPr kumimoji="1" lang="ja-JP" altLang="en-US" sz="2400" b="1" dirty="0">
              <a:solidFill>
                <a:schemeClr val="bg1"/>
              </a:solidFill>
              <a:latin typeface="Tahoma" panose="020B0604030504040204" pitchFamily="34" charset="0"/>
              <a:ea typeface="メイリオ" pitchFamily="50" charset="-128"/>
              <a:cs typeface="Tahoma" panose="020B060403050404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C11E41B-DE26-4A08-24FA-154932F71CE8}"/>
              </a:ext>
            </a:extLst>
          </p:cNvPr>
          <p:cNvSpPr txBox="1"/>
          <p:nvPr/>
        </p:nvSpPr>
        <p:spPr>
          <a:xfrm>
            <a:off x="539552" y="61139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/>
              <a:t>70 Countries and Regions for Visa Exemptions (September 30, 2023)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BDF7D7DF-66DB-FECD-3B04-2FEA6316F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074" y="980728"/>
            <a:ext cx="7080310" cy="546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218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8C151BE6-9EC7-B193-93DE-D2C34BB31C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17811"/>
            <a:ext cx="9144000" cy="6051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5D843EF4-DDCB-5D16-F430-C8E4FFA46D2A}"/>
              </a:ext>
            </a:extLst>
          </p:cNvPr>
          <p:cNvSpPr txBox="1">
            <a:spLocks/>
          </p:cNvSpPr>
          <p:nvPr/>
        </p:nvSpPr>
        <p:spPr>
          <a:xfrm>
            <a:off x="775556" y="3352202"/>
            <a:ext cx="7772400" cy="15001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4400">
                <a:solidFill>
                  <a:schemeClr val="bg1"/>
                </a:solidFill>
              </a:rPr>
              <a:t>Thank you!</a:t>
            </a:r>
            <a:endParaRPr lang="ja-JP" alt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118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538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メイリオ</vt:lpstr>
      <vt:lpstr>Arial</vt:lpstr>
      <vt:lpstr>Calibri</vt:lpstr>
      <vt:lpstr>Tahoma</vt:lpstr>
      <vt:lpstr>Times New Roman</vt:lpstr>
      <vt:lpstr>Wingdings</vt:lpstr>
      <vt:lpstr>Office ​​テーマ</vt:lpstr>
      <vt:lpstr>Housekeeping information for  25th EDR-DSSAD IWG in Tokyo</vt:lpstr>
      <vt:lpstr>PowerPoint Presentation</vt:lpstr>
      <vt:lpstr>PowerPoint Presentation</vt:lpstr>
      <vt:lpstr>Accommodations</vt:lpstr>
      <vt:lpstr>PowerPoint Presentation</vt:lpstr>
      <vt:lpstr>PowerPoint Presentation</vt:lpstr>
    </vt:vector>
  </TitlesOfParts>
  <Company>jasic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yamaguchi II</dc:creator>
  <cp:lastModifiedBy>MIKE HERNANDEZ</cp:lastModifiedBy>
  <cp:revision>60</cp:revision>
  <cp:lastPrinted>2017-10-02T03:59:10Z</cp:lastPrinted>
  <dcterms:created xsi:type="dcterms:W3CDTF">2017-09-08T04:17:52Z</dcterms:created>
  <dcterms:modified xsi:type="dcterms:W3CDTF">2024-01-26T01:48:07Z</dcterms:modified>
</cp:coreProperties>
</file>