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0" r:id="rId5"/>
    <p:sldId id="265" r:id="rId6"/>
    <p:sldId id="2145706656" r:id="rId7"/>
    <p:sldId id="2145706660" r:id="rId8"/>
    <p:sldId id="2145706714" r:id="rId9"/>
    <p:sldId id="2145706675" r:id="rId10"/>
    <p:sldId id="2145706677" r:id="rId11"/>
    <p:sldId id="2145706678" r:id="rId12"/>
    <p:sldId id="2145706709" r:id="rId13"/>
    <p:sldId id="261" r:id="rId14"/>
    <p:sldId id="2145706696" r:id="rId15"/>
    <p:sldId id="2145706693" r:id="rId16"/>
    <p:sldId id="2145706699" r:id="rId17"/>
    <p:sldId id="2145706707" r:id="rId18"/>
    <p:sldId id="2145706685" r:id="rId19"/>
    <p:sldId id="2145706702" r:id="rId20"/>
    <p:sldId id="2145706705" r:id="rId21"/>
    <p:sldId id="2145706708" r:id="rId22"/>
    <p:sldId id="2145706710" r:id="rId23"/>
    <p:sldId id="262" r:id="rId24"/>
    <p:sldId id="2145706715" r:id="rId25"/>
    <p:sldId id="259" r:id="rId26"/>
    <p:sldId id="264" r:id="rId2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54CC3D-7D7B-485D-AA98-69AF4D7B6442}" v="1" dt="2024-01-22T09:41:02.9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5954CC3D-7D7B-485D-AA98-69AF4D7B6442}"/>
    <pc:docChg chg="modSld">
      <pc:chgData name="Nicolas De Mahieu" userId="86ffda28-54bf-46cb-8307-ac4eaeeea850" providerId="ADAL" clId="{5954CC3D-7D7B-485D-AA98-69AF4D7B6442}" dt="2024-01-22T09:46:21.553" v="17" actId="20577"/>
      <pc:docMkLst>
        <pc:docMk/>
      </pc:docMkLst>
      <pc:sldChg chg="addSp modSp mod">
        <pc:chgData name="Nicolas De Mahieu" userId="86ffda28-54bf-46cb-8307-ac4eaeeea850" providerId="ADAL" clId="{5954CC3D-7D7B-485D-AA98-69AF4D7B6442}" dt="2024-01-22T09:46:21.553" v="17" actId="20577"/>
        <pc:sldMkLst>
          <pc:docMk/>
          <pc:sldMk cId="3529183443" sldId="256"/>
        </pc:sldMkLst>
        <pc:spChg chg="mod">
          <ac:chgData name="Nicolas De Mahieu" userId="86ffda28-54bf-46cb-8307-ac4eaeeea850" providerId="ADAL" clId="{5954CC3D-7D7B-485D-AA98-69AF4D7B6442}" dt="2024-01-22T09:46:18.611" v="15" actId="20577"/>
          <ac:spMkLst>
            <pc:docMk/>
            <pc:sldMk cId="3529183443" sldId="256"/>
            <ac:spMk id="4" creationId="{049AA5A5-FCFA-49A8-ABCD-761E0421DC1E}"/>
          </ac:spMkLst>
        </pc:spChg>
        <pc:spChg chg="add mod">
          <ac:chgData name="Nicolas De Mahieu" userId="86ffda28-54bf-46cb-8307-ac4eaeeea850" providerId="ADAL" clId="{5954CC3D-7D7B-485D-AA98-69AF4D7B6442}" dt="2024-01-22T09:46:21.553" v="17" actId="20577"/>
          <ac:spMkLst>
            <pc:docMk/>
            <pc:sldMk cId="3529183443" sldId="256"/>
            <ac:spMk id="5" creationId="{5680B550-9878-A12B-9EEC-D2162C00F8A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F12E6B-95EA-3936-9868-1F783722CE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0EBA359-8FE3-3152-789E-512DBE3FA9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2A864-5D4E-5E97-4692-483F32D99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9A2DEC-8C0F-70B0-3E75-922586E04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831CB3-BC9D-86E6-70F9-E15F5DAE7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95563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88254C-1E25-B41A-1E72-1B54A3B76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2159AB4-1486-BE14-B892-04AC232A09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087E1E4-1064-DD7D-FB2B-C4A7948E9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1BFD76-B544-A388-2023-F122507D0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586387-69A7-641B-73CB-D93327CE6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3089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69407AF-E085-6292-B21A-CF804B5D50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4484686-B340-FE79-BD0F-77304DEBB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2E3A71-2499-26B9-C640-AA781FA92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41CC7E-DB96-23D4-1D7E-F9B73112F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B0883E-0E66-4A6B-7E54-557743C2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4410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F5AE8E-690B-77A2-E873-B34B1717A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C04C7D9-0EB9-1F0D-413A-B4FBD19C7C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E7CAFB-2B3C-AAEA-B308-BE869DD20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C67C44-397B-CD18-3648-AE524D3B0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2C99A4-44D7-9131-0BEE-CBBAA7FA5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57349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7ED68D-BC62-8143-A276-9972F6084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7626D8-843C-854E-0CF5-FAB5DBEBAF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BEE99E-29FB-5BCE-016C-5E3E3AD6F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D6EC0A-9274-08A8-D205-48A916DFF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75C01B3-4E2F-1431-2B5E-7DA0BB466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51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540279-ED35-CAEC-D245-F6A16324B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B17E842-C805-87E3-4FFF-63BF0BD9CD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147F5A9-A067-399E-7C5F-AA320E06C2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41752EF-C2DE-2A8A-7DA6-58DDFAD7E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BE47484-E5DE-7840-4FDF-253E50423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FF0A71-43DB-9618-3CD8-625F51A35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0666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868130-15D3-9224-6999-36C1F2AE5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36BD5C-D641-449B-A0DC-1642D48E2B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BC4A42C-6EC5-35DD-35F5-4A875DDA78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ED1B1F-6248-BE55-13B6-9187476E05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6F21E03-F5E9-0E76-FCD9-FA549C71D2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E1CF83C-0493-8099-C24F-6B9413D9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5F8B559-879D-ABDF-4517-E05A8A13C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C64DCD6-B545-8464-42AA-F3F6B1987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5364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55CA7D-18F8-1DEB-56D2-CD1263606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C847D01-7909-0820-C027-BF5DE214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FF48401-40F7-0EB3-7EF8-4BE17E918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D671CD-3E14-EF41-D173-91E507C10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067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D3F1AA6-DD44-6B47-1CC7-B5C53ACE2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1EAA8E-8C6C-D28B-3138-9D07CF3D4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9B14174-770F-8673-866B-6990B5D9A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78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08E3D8-F757-7491-2B34-881925BF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63EB22-0B1F-C842-662C-70E5CC64E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3BDCAEB-3967-46E5-0025-8551AC6DBF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46925B7-0E71-FF91-2CF6-B94B750B4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1E03DED-BD16-7E7E-567F-E60D1ABA5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7538F5B-2A40-35B1-733A-F3B720D3F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976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7920D8-076F-707F-7B76-F81CD7A16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398CB58-70B4-07BD-C187-F6EE61BC22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801B671-CB41-97D0-C8C9-10EACE8D76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B232936-04A6-0228-8E86-46CB48ABB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4F08976-EFA5-47E1-09DD-DA1723204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24AD404-D5D7-69B1-5E1E-B566434BC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39EA-B980-43EE-A12C-C99A905EBB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229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2323618-F2E6-648E-9FBF-DF5267865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8B282E6-FC59-98A3-7008-B0B77A51F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784556-F783-D50F-A31D-A7940D2E3C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1D6FE-8F2B-43D2-A5B2-C80BB1D42B85}" type="datetimeFigureOut">
              <a:rPr lang="fr-FR" smtClean="0"/>
              <a:t>22/01/2024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69704F-22A8-3EC5-3ABD-98A6FEC5AD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C814CFD-ADB9-5C7F-2B69-4A5948788D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C39EA-B980-43EE-A12C-C99A905EBB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652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2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9A17C1-3648-100B-B3AE-F3E91480A0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UNECE GRBP TFTA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A0BD554-7E56-7742-6949-1800661807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Summarized synthesis of the work done by the TAPP group</a:t>
            </a:r>
          </a:p>
          <a:p>
            <a:r>
              <a:rPr lang="en-US" dirty="0"/>
              <a:t>Tire Abrasion Post Processing</a:t>
            </a:r>
          </a:p>
        </p:txBody>
      </p:sp>
      <p:pic>
        <p:nvPicPr>
          <p:cNvPr id="1026" name="Picture 2" descr="Commission Economique des Nations Unies pour l'Europe - CEE-ONU | Genève  internationale">
            <a:extLst>
              <a:ext uri="{FF2B5EF4-FFF2-40B4-BE49-F238E27FC236}">
                <a16:creationId xmlns:a16="http://schemas.microsoft.com/office/drawing/2014/main" id="{47075310-3B40-5A41-49F0-23AC528EFE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728" y="4406592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49AA5A5-FCFA-49A8-ABCD-761E0421DC1E}"/>
              </a:ext>
            </a:extLst>
          </p:cNvPr>
          <p:cNvSpPr txBox="1"/>
          <p:nvPr/>
        </p:nvSpPr>
        <p:spPr>
          <a:xfrm>
            <a:off x="983411" y="5735638"/>
            <a:ext cx="5201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Full </a:t>
            </a:r>
            <a:r>
              <a:rPr lang="fr-FR" dirty="0" err="1"/>
              <a:t>Synthesis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uploaded</a:t>
            </a:r>
            <a:r>
              <a:rPr lang="fr-FR" dirty="0"/>
              <a:t> as per document TA-20-05</a:t>
            </a:r>
            <a:endParaRPr lang="fr-BE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680B550-9878-A12B-9EEC-D2162C00F8AF}"/>
              </a:ext>
            </a:extLst>
          </p:cNvPr>
          <p:cNvSpPr txBox="1"/>
          <p:nvPr/>
        </p:nvSpPr>
        <p:spPr>
          <a:xfrm>
            <a:off x="10032521" y="457200"/>
            <a:ext cx="1570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/>
              <a:t>TA-20-04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529183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/>
          </a:bodyPr>
          <a:lstStyle/>
          <a:p>
            <a:r>
              <a:rPr lang="en-US" dirty="0"/>
              <a:t>Alignment between vehicle circuits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2CD74A1-D628-55B4-14C1-DB39B9EC23CF}"/>
              </a:ext>
            </a:extLst>
          </p:cNvPr>
          <p:cNvSpPr/>
          <p:nvPr/>
        </p:nvSpPr>
        <p:spPr>
          <a:xfrm>
            <a:off x="931086" y="6257397"/>
            <a:ext cx="5835432" cy="40011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A very good alignment of the two circuits is observed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24602C-7790-EF8F-3876-D4DB19751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414" y="754425"/>
            <a:ext cx="3578716" cy="220857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C264455-13AF-8EB9-9F02-3F0FD3BD883E}"/>
              </a:ext>
            </a:extLst>
          </p:cNvPr>
          <p:cNvSpPr/>
          <p:nvPr/>
        </p:nvSpPr>
        <p:spPr>
          <a:xfrm>
            <a:off x="2359514" y="2977952"/>
            <a:ext cx="3557074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Circuit alignment, all raw data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F1FA6D7-FCA1-31FE-4D12-9B2FE21FFF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8008" y="3442567"/>
            <a:ext cx="3638785" cy="252259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6C18E24-1DAA-2196-EDC9-DDBD9A68C9BC}"/>
              </a:ext>
            </a:extLst>
          </p:cNvPr>
          <p:cNvSpPr/>
          <p:nvPr/>
        </p:nvSpPr>
        <p:spPr>
          <a:xfrm>
            <a:off x="6385249" y="2796236"/>
            <a:ext cx="363878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/>
              <a:t>Circuit alignment, </a:t>
            </a:r>
          </a:p>
          <a:p>
            <a:pPr algn="ctr"/>
            <a:r>
              <a:rPr lang="en-US" sz="1600" dirty="0"/>
              <a:t>Emulation of M+S tires in 3PMSF cluster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A50FF9C-B5CB-CFCB-7FA3-B642FB010A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5249" y="3429000"/>
            <a:ext cx="3638785" cy="252259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E41B442-EEEE-EAC1-3D77-FFD700F2C274}"/>
              </a:ext>
            </a:extLst>
          </p:cNvPr>
          <p:cNvSpPr txBox="1"/>
          <p:nvPr/>
        </p:nvSpPr>
        <p:spPr>
          <a:xfrm>
            <a:off x="11353800" y="6349043"/>
            <a:ext cx="44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10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67642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20" y="345232"/>
            <a:ext cx="10515600" cy="986070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Synthesis</a:t>
            </a:r>
            <a:r>
              <a:rPr lang="en-US" dirty="0"/>
              <a:t> of the vehicle method improvements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2CD74A1-D628-55B4-14C1-DB39B9EC23CF}"/>
              </a:ext>
            </a:extLst>
          </p:cNvPr>
          <p:cNvSpPr/>
          <p:nvPr/>
        </p:nvSpPr>
        <p:spPr>
          <a:xfrm>
            <a:off x="606839" y="1693783"/>
            <a:ext cx="1112036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Improvement already validated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M+S tires tested with 3PMSF ref tire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Improved vehicle settings limits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2400" b="1" dirty="0">
                <a:solidFill>
                  <a:srgbClr val="FF0000"/>
                </a:solidFill>
              </a:rPr>
              <a:t>Improvements under study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Computation of the range for the σ/range indicator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Temperature correction in the computation of the abrasion index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DAAE3AC-DDC6-4571-5839-57893CC4B370}"/>
              </a:ext>
            </a:extLst>
          </p:cNvPr>
          <p:cNvSpPr txBox="1"/>
          <p:nvPr/>
        </p:nvSpPr>
        <p:spPr>
          <a:xfrm>
            <a:off x="11353799" y="6374921"/>
            <a:ext cx="438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11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127104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Mandate of the TAPP group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Content of the test campaign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Analysis of the vehicle abrasion method</a:t>
            </a:r>
          </a:p>
          <a:p>
            <a:r>
              <a:rPr lang="en-US" dirty="0"/>
              <a:t>Analysis of the drum abrasion method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Analysis of the correlation between the two methods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Next steps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11250B1-173D-F9D2-BE18-5AE1119BB1ED}"/>
              </a:ext>
            </a:extLst>
          </p:cNvPr>
          <p:cNvSpPr txBox="1"/>
          <p:nvPr/>
        </p:nvSpPr>
        <p:spPr>
          <a:xfrm>
            <a:off x="11353799" y="6374921"/>
            <a:ext cx="42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12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62487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the drum abrasion method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Items tested and analyzed : </a:t>
            </a:r>
          </a:p>
          <a:p>
            <a:r>
              <a:rPr lang="en-US" dirty="0"/>
              <a:t>Available drum data</a:t>
            </a:r>
          </a:p>
          <a:p>
            <a:r>
              <a:rPr lang="en-US" dirty="0"/>
              <a:t>SRTT 16’’ vs SRTT 17’’</a:t>
            </a:r>
          </a:p>
          <a:p>
            <a:r>
              <a:rPr lang="en-US" dirty="0"/>
              <a:t>Analysis of abrasion rate &amp; abrasion index</a:t>
            </a:r>
          </a:p>
          <a:p>
            <a:r>
              <a:rPr lang="en-US" dirty="0"/>
              <a:t>Analysis of T° sensitivity &amp; road surface</a:t>
            </a:r>
          </a:p>
          <a:p>
            <a:r>
              <a:rPr lang="en-US" dirty="0"/>
              <a:t>Dispersion of the drum method</a:t>
            </a:r>
          </a:p>
          <a:p>
            <a:r>
              <a:rPr lang="en-US" dirty="0"/>
              <a:t>Irregular wear</a:t>
            </a:r>
          </a:p>
          <a:p>
            <a:r>
              <a:rPr lang="en-US" dirty="0"/>
              <a:t>Improvements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E6E3033-7CAD-0720-D4D2-58FB1467021A}"/>
              </a:ext>
            </a:extLst>
          </p:cNvPr>
          <p:cNvSpPr txBox="1"/>
          <p:nvPr/>
        </p:nvSpPr>
        <p:spPr>
          <a:xfrm>
            <a:off x="11353799" y="6311901"/>
            <a:ext cx="509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13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346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410"/>
            <a:ext cx="10515600" cy="1325563"/>
          </a:xfrm>
        </p:spPr>
        <p:txBody>
          <a:bodyPr/>
          <a:lstStyle/>
          <a:p>
            <a:r>
              <a:rPr lang="en-US" dirty="0"/>
              <a:t>Drum available data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5B7AAFE-17E0-7A66-DE19-498753919E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130"/>
          <a:stretch/>
        </p:blipFill>
        <p:spPr>
          <a:xfrm>
            <a:off x="5638800" y="2281516"/>
            <a:ext cx="5630779" cy="3546251"/>
          </a:xfrm>
          <a:prstGeom prst="rect">
            <a:avLst/>
          </a:prstGeom>
        </p:spPr>
      </p:pic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2C72D6D3-1F57-220D-4907-44493B6B0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441" y="1550337"/>
            <a:ext cx="4672263" cy="4351338"/>
          </a:xfrm>
        </p:spPr>
        <p:txBody>
          <a:bodyPr>
            <a:normAutofit/>
          </a:bodyPr>
          <a:lstStyle/>
          <a:p>
            <a:pPr algn="l"/>
            <a:r>
              <a:rPr lang="en-US" sz="1800" b="1" i="0" u="none" strike="noStrike" baseline="0" dirty="0">
                <a:latin typeface="Calibri-Bold"/>
              </a:rPr>
              <a:t>Test results of drum4 may not be usable due to a malfunction in the testing machine.</a:t>
            </a:r>
          </a:p>
          <a:p>
            <a:pPr lvl="1"/>
            <a:r>
              <a:rPr lang="en-US" sz="1400" dirty="0">
                <a:latin typeface="Calibri-Bold"/>
              </a:rPr>
              <a:t>The cause is still under analysis</a:t>
            </a:r>
            <a:endParaRPr lang="en-US" sz="1400" i="0" u="none" strike="noStrike" baseline="0" dirty="0">
              <a:latin typeface="Calibri-Bold"/>
            </a:endParaRPr>
          </a:p>
          <a:p>
            <a:pPr algn="l"/>
            <a:r>
              <a:rPr lang="en-US" sz="1800" b="1" i="0" u="none" strike="noStrike" baseline="0" dirty="0">
                <a:latin typeface="Calibri-Bold"/>
              </a:rPr>
              <a:t>Therefore, test data from other 3 test centers is considered for verification of indoor</a:t>
            </a:r>
          </a:p>
          <a:p>
            <a:pPr algn="l"/>
            <a:endParaRPr lang="fr-FR" sz="1800" b="1" i="0" u="none" strike="noStrike" baseline="0" dirty="0">
              <a:latin typeface="Calibri-Bold"/>
            </a:endParaRPr>
          </a:p>
          <a:p>
            <a:pPr algn="l"/>
            <a:r>
              <a:rPr lang="en-US" sz="1800" b="1" i="0" u="none" strike="noStrike" baseline="0" dirty="0">
                <a:latin typeface="Calibri-Bold"/>
              </a:rPr>
              <a:t>1st repetition was performed with SRTT16. 2nd , 3rd , 4th repetition were performed with SRTT17. </a:t>
            </a:r>
          </a:p>
          <a:p>
            <a:r>
              <a:rPr lang="en-US" sz="1800" b="1" i="0" u="none" strike="noStrike" baseline="0" dirty="0">
                <a:latin typeface="Calibri-Bold"/>
              </a:rPr>
              <a:t>Specific test to compare SRTT16 with SRTT17 was included during test </a:t>
            </a:r>
            <a:r>
              <a:rPr lang="en-US" sz="1800" b="1" dirty="0">
                <a:latin typeface="Calibri-Bold"/>
              </a:rPr>
              <a:t>campaign.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1C99C2E-B14B-F697-4507-AA1F4CF7BC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020" t="42197" b="24102"/>
          <a:stretch/>
        </p:blipFill>
        <p:spPr>
          <a:xfrm>
            <a:off x="11269579" y="3232484"/>
            <a:ext cx="866274" cy="119513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83B43B7-8EC2-327A-7880-9D8B976D6AB2}"/>
              </a:ext>
            </a:extLst>
          </p:cNvPr>
          <p:cNvSpPr txBox="1"/>
          <p:nvPr/>
        </p:nvSpPr>
        <p:spPr>
          <a:xfrm>
            <a:off x="11353800" y="6297283"/>
            <a:ext cx="44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14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17221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SRTT 16’’ vs SRTT 17’’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36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These data were used to convert abrasion index from the 1</a:t>
            </a:r>
            <a:r>
              <a:rPr lang="en-US" baseline="30000" dirty="0"/>
              <a:t>st</a:t>
            </a:r>
            <a:r>
              <a:rPr lang="en-US" dirty="0"/>
              <a:t> repetition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C4C9BA6-4021-A81C-5224-FE640F9BAE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65" y="2534316"/>
            <a:ext cx="5872766" cy="347729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1BD9A94-4D3C-F057-4BEE-119AF9876F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0631" y="2534316"/>
            <a:ext cx="5872766" cy="347729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DBA4B15-3AD8-0F20-8871-C91FE848F8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440" y="5793262"/>
            <a:ext cx="9882381" cy="58040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053E9B8-A0C6-D509-3159-4ED3E70020A0}"/>
              </a:ext>
            </a:extLst>
          </p:cNvPr>
          <p:cNvSpPr txBox="1"/>
          <p:nvPr/>
        </p:nvSpPr>
        <p:spPr>
          <a:xfrm>
            <a:off x="4287328" y="2913201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Results</a:t>
            </a:r>
            <a:r>
              <a:rPr lang="fr-FR" sz="1200" dirty="0"/>
              <a:t> </a:t>
            </a:r>
            <a:r>
              <a:rPr lang="fr-FR" sz="1200" dirty="0" err="1"/>
              <a:t>from</a:t>
            </a:r>
            <a:r>
              <a:rPr lang="fr-FR" sz="1200" dirty="0"/>
              <a:t> 3 </a:t>
            </a:r>
            <a:r>
              <a:rPr lang="fr-FR" sz="1200" dirty="0" err="1"/>
              <a:t>testcenters</a:t>
            </a:r>
            <a:endParaRPr lang="fr-BE" sz="12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8E4C73A-D10A-C9FD-5DC1-B1279C27FC2E}"/>
              </a:ext>
            </a:extLst>
          </p:cNvPr>
          <p:cNvSpPr txBox="1"/>
          <p:nvPr/>
        </p:nvSpPr>
        <p:spPr>
          <a:xfrm>
            <a:off x="10246021" y="29132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Results</a:t>
            </a:r>
            <a:r>
              <a:rPr lang="fr-FR" sz="1200" dirty="0"/>
              <a:t> </a:t>
            </a:r>
            <a:r>
              <a:rPr lang="fr-FR" sz="1200" dirty="0" err="1"/>
              <a:t>from</a:t>
            </a:r>
            <a:r>
              <a:rPr lang="fr-FR" sz="1200" dirty="0"/>
              <a:t> 3 </a:t>
            </a:r>
            <a:r>
              <a:rPr lang="fr-FR" sz="1200" dirty="0" err="1"/>
              <a:t>testcenters</a:t>
            </a:r>
            <a:endParaRPr lang="fr-BE" sz="12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3A1E6EB-B76B-3B4D-6580-5EDBB4A2D04E}"/>
              </a:ext>
            </a:extLst>
          </p:cNvPr>
          <p:cNvSpPr txBox="1"/>
          <p:nvPr/>
        </p:nvSpPr>
        <p:spPr>
          <a:xfrm>
            <a:off x="11353800" y="6373669"/>
            <a:ext cx="509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15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782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78"/>
            <a:ext cx="10515600" cy="918243"/>
          </a:xfrm>
        </p:spPr>
        <p:txBody>
          <a:bodyPr/>
          <a:lstStyle/>
          <a:p>
            <a:r>
              <a:rPr lang="en-US" dirty="0"/>
              <a:t>Analysis of the abrasion rate &amp; index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6DEDEA0A-E140-A208-23B7-898F5446F1CD}"/>
              </a:ext>
            </a:extLst>
          </p:cNvPr>
          <p:cNvSpPr txBox="1">
            <a:spLocks/>
          </p:cNvSpPr>
          <p:nvPr/>
        </p:nvSpPr>
        <p:spPr>
          <a:xfrm>
            <a:off x="816601" y="5705398"/>
            <a:ext cx="9132603" cy="1019623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i="0" u="none" strike="noStrike" baseline="0" dirty="0">
                <a:latin typeface="Arial" panose="020B0604020202020204" pitchFamily="34" charset="0"/>
              </a:rPr>
              <a:t>Clear difference in abrasion rate per drum</a:t>
            </a:r>
            <a:endParaRPr lang="fr-FR" sz="1800" dirty="0">
              <a:latin typeface="Arial" panose="020B0604020202020204" pitchFamily="34" charset="0"/>
            </a:endParaRPr>
          </a:p>
          <a:p>
            <a:r>
              <a:rPr lang="fr-FR" sz="1800" b="1" dirty="0">
                <a:solidFill>
                  <a:srgbClr val="FF0000"/>
                </a:solidFill>
                <a:latin typeface="Arial" panose="020B0604020202020204" pitchFamily="34" charset="0"/>
              </a:rPr>
              <a:t>The </a:t>
            </a:r>
            <a:r>
              <a:rPr lang="fr-FR" sz="1800" b="1" dirty="0" err="1">
                <a:solidFill>
                  <a:srgbClr val="FF0000"/>
                </a:solidFill>
                <a:latin typeface="Arial" panose="020B0604020202020204" pitchFamily="34" charset="0"/>
              </a:rPr>
              <a:t>difference</a:t>
            </a:r>
            <a:r>
              <a:rPr lang="fr-FR" sz="1800" b="1" dirty="0">
                <a:solidFill>
                  <a:srgbClr val="FF0000"/>
                </a:solidFill>
                <a:latin typeface="Arial" panose="020B0604020202020204" pitchFamily="34" charset="0"/>
              </a:rPr>
              <a:t> in abrasion rate </a:t>
            </a:r>
            <a:r>
              <a:rPr lang="fr-FR" sz="1800" b="1" dirty="0" err="1">
                <a:solidFill>
                  <a:srgbClr val="FF0000"/>
                </a:solidFill>
                <a:latin typeface="Arial" panose="020B0604020202020204" pitchFamily="34" charset="0"/>
              </a:rPr>
              <a:t>between</a:t>
            </a:r>
            <a:r>
              <a:rPr lang="fr-FR" sz="1800" b="1" dirty="0">
                <a:solidFill>
                  <a:srgbClr val="FF0000"/>
                </a:solidFill>
                <a:latin typeface="Arial" panose="020B0604020202020204" pitchFamily="34" charset="0"/>
              </a:rPr>
              <a:t> drums </a:t>
            </a:r>
            <a:r>
              <a:rPr lang="fr-FR" sz="1800" b="1" dirty="0" err="1">
                <a:solidFill>
                  <a:srgbClr val="FF0000"/>
                </a:solidFill>
                <a:latin typeface="Arial" panose="020B0604020202020204" pitchFamily="34" charset="0"/>
              </a:rPr>
              <a:t>is</a:t>
            </a:r>
            <a:r>
              <a:rPr lang="fr-FR" sz="18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fr-FR" sz="1800" b="1" dirty="0" err="1">
                <a:solidFill>
                  <a:srgbClr val="FF0000"/>
                </a:solidFill>
                <a:latin typeface="Arial" panose="020B0604020202020204" pitchFamily="34" charset="0"/>
              </a:rPr>
              <a:t>canceled</a:t>
            </a:r>
            <a:r>
              <a:rPr lang="fr-FR" sz="1800" b="1" dirty="0">
                <a:solidFill>
                  <a:srgbClr val="FF0000"/>
                </a:solidFill>
                <a:latin typeface="Arial" panose="020B0604020202020204" pitchFamily="34" charset="0"/>
              </a:rPr>
              <a:t> by </a:t>
            </a:r>
            <a:r>
              <a:rPr lang="fr-FR" sz="1800" b="1" dirty="0" err="1">
                <a:solidFill>
                  <a:srgbClr val="FF0000"/>
                </a:solidFill>
                <a:latin typeface="Arial" panose="020B0604020202020204" pitchFamily="34" charset="0"/>
              </a:rPr>
              <a:t>computing</a:t>
            </a:r>
            <a:r>
              <a:rPr lang="fr-FR" sz="1800" b="1" dirty="0">
                <a:solidFill>
                  <a:srgbClr val="FF0000"/>
                </a:solidFill>
                <a:latin typeface="Arial" panose="020B0604020202020204" pitchFamily="34" charset="0"/>
              </a:rPr>
              <a:t> the abrasion index, relative to the </a:t>
            </a:r>
            <a:r>
              <a:rPr lang="fr-FR" sz="1800" b="1" dirty="0" err="1">
                <a:solidFill>
                  <a:srgbClr val="FF0000"/>
                </a:solidFill>
                <a:latin typeface="Arial" panose="020B0604020202020204" pitchFamily="34" charset="0"/>
              </a:rPr>
              <a:t>reference</a:t>
            </a:r>
            <a:r>
              <a:rPr lang="fr-FR" sz="1800" b="1" dirty="0">
                <a:solidFill>
                  <a:srgbClr val="FF0000"/>
                </a:solidFill>
                <a:latin typeface="Arial" panose="020B0604020202020204" pitchFamily="34" charset="0"/>
              </a:rPr>
              <a:t> tire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BA3251B-F043-D318-25A5-0C6EE0FA3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7087" y="825065"/>
            <a:ext cx="3740643" cy="230851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364BBA0-BE6F-9986-7C58-DFBAF9BB3D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01" y="3006643"/>
            <a:ext cx="3740645" cy="230851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37D0A0C-2D74-4952-17C1-96FC7A9843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01" y="1011389"/>
            <a:ext cx="3088890" cy="1906286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9A0CE3EC-37FA-E2B4-8DBA-1F743CE4A45E}"/>
              </a:ext>
            </a:extLst>
          </p:cNvPr>
          <p:cNvGrpSpPr/>
          <p:nvPr/>
        </p:nvGrpSpPr>
        <p:grpSpPr>
          <a:xfrm>
            <a:off x="5653698" y="3133576"/>
            <a:ext cx="3962115" cy="2571822"/>
            <a:chOff x="732738" y="2625454"/>
            <a:chExt cx="5743977" cy="3728434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9E468A61-C106-6370-9255-BAABF62754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2738" y="2625454"/>
              <a:ext cx="5743977" cy="3728434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CD9149BF-1880-2F6A-2931-BFA1E7554B7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87516" y="4850343"/>
              <a:ext cx="1894733" cy="570097"/>
            </a:xfrm>
            <a:prstGeom prst="rect">
              <a:avLst/>
            </a:prstGeom>
          </p:spPr>
        </p:pic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EF1C4D43-8317-6CB1-ED9C-6273E1A79A5A}"/>
              </a:ext>
            </a:extLst>
          </p:cNvPr>
          <p:cNvSpPr txBox="1"/>
          <p:nvPr/>
        </p:nvSpPr>
        <p:spPr>
          <a:xfrm>
            <a:off x="11353800" y="6357669"/>
            <a:ext cx="44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16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2678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33476"/>
          </a:xfrm>
        </p:spPr>
        <p:txBody>
          <a:bodyPr>
            <a:normAutofit/>
          </a:bodyPr>
          <a:lstStyle/>
          <a:p>
            <a:r>
              <a:rPr lang="en-US" dirty="0"/>
              <a:t>Limits of abrasion rate for Ref Tires</a:t>
            </a:r>
            <a:endParaRPr lang="en-US" sz="31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B6AFD1D2-5711-FFCE-2DB5-0139F33080FF}"/>
              </a:ext>
            </a:extLst>
          </p:cNvPr>
          <p:cNvSpPr txBox="1">
            <a:spLocks/>
          </p:cNvSpPr>
          <p:nvPr/>
        </p:nvSpPr>
        <p:spPr>
          <a:xfrm>
            <a:off x="583361" y="1332676"/>
            <a:ext cx="114585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Within a replacement cycle of test surface, the dispersion of abrasion rate shows a decreasing trend from the beginning to end of the cycle.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We confirmed σ of abrasion rate at the beginning and the end of test surface cycle:</a:t>
            </a:r>
          </a:p>
          <a:p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Considering the larger dispersion,  the range is set as the abrasion rate at beginning +/-2σ .</a:t>
            </a:r>
          </a:p>
          <a:p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In case of SRTT17 Normal, the abrasion rate of the reference </a:t>
            </a:r>
            <a:r>
              <a:rPr lang="en-US" sz="1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tyre</a:t>
            </a:r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 : range from 50 mg/km/t to 190 mg/km/t.</a:t>
            </a:r>
            <a:endParaRPr lang="en-US" sz="18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In case of SRTT17 3PMSF, the abrasion rate of the reference </a:t>
            </a:r>
            <a:r>
              <a:rPr lang="en-US" sz="1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tyre</a:t>
            </a:r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 : range from 35 mg/km/t to 165 mg/km/t</a:t>
            </a:r>
            <a:r>
              <a:rPr 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985DF47-D516-E4E2-81FF-FFE4D6B90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9326" y="2515003"/>
            <a:ext cx="6653964" cy="118261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9250FE8-8D0E-0FA1-DBA8-9FE963FF29B1}"/>
              </a:ext>
            </a:extLst>
          </p:cNvPr>
          <p:cNvSpPr txBox="1"/>
          <p:nvPr/>
        </p:nvSpPr>
        <p:spPr>
          <a:xfrm>
            <a:off x="721097" y="5481087"/>
            <a:ext cx="686662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How can we reduce the abrasion rate range of the reference </a:t>
            </a:r>
            <a:r>
              <a:rPr lang="en-US" b="1" dirty="0" err="1">
                <a:solidFill>
                  <a:srgbClr val="FF0000"/>
                </a:solidFill>
              </a:rPr>
              <a:t>tyres</a:t>
            </a:r>
            <a:r>
              <a:rPr lang="en-US" b="1" dirty="0">
                <a:solidFill>
                  <a:srgbClr val="FF0000"/>
                </a:solidFill>
              </a:rPr>
              <a:t>?</a:t>
            </a:r>
            <a:endParaRPr lang="fr-BE" b="1" dirty="0">
              <a:solidFill>
                <a:srgbClr val="FF000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445E279-23E2-56D4-A0F3-118A9DC7C1F6}"/>
              </a:ext>
            </a:extLst>
          </p:cNvPr>
          <p:cNvSpPr txBox="1"/>
          <p:nvPr/>
        </p:nvSpPr>
        <p:spPr>
          <a:xfrm>
            <a:off x="11353799" y="6400800"/>
            <a:ext cx="509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17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42935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33476"/>
          </a:xfrm>
        </p:spPr>
        <p:txBody>
          <a:bodyPr/>
          <a:lstStyle/>
          <a:p>
            <a:r>
              <a:rPr lang="en-US" dirty="0"/>
              <a:t>T° and drum surface effect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3476"/>
            <a:ext cx="10515600" cy="1262480"/>
          </a:xfrm>
        </p:spPr>
        <p:txBody>
          <a:bodyPr>
            <a:normAutofit lnSpcReduction="10000"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No significant linear effect observed between the abrasion rate index and temperature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No significant linear effect observed between the ref. abrasion rate and temperature for the 3 ref patterns</a:t>
            </a:r>
          </a:p>
          <a:p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No significant effect observed between sandpaper grit 80 and a realistic surface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1A6468D-81DB-E5C0-0C73-356C4FEB5A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597" y="2629559"/>
            <a:ext cx="5627208" cy="347279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6D193FE-4A6F-CB7C-F40E-12F577E277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6050" y="2683145"/>
            <a:ext cx="5540378" cy="341920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2F93E0B-BB61-879D-EFE6-01537A26CF24}"/>
              </a:ext>
            </a:extLst>
          </p:cNvPr>
          <p:cNvSpPr txBox="1"/>
          <p:nvPr/>
        </p:nvSpPr>
        <p:spPr>
          <a:xfrm>
            <a:off x="11353799" y="6389539"/>
            <a:ext cx="421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18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1180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33476"/>
          </a:xfrm>
        </p:spPr>
        <p:txBody>
          <a:bodyPr/>
          <a:lstStyle/>
          <a:p>
            <a:r>
              <a:rPr lang="en-US" dirty="0"/>
              <a:t>Dispersion of the drum method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CDC95D70-34B2-E95A-18E0-A933377F71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683015"/>
              </p:ext>
            </p:extLst>
          </p:nvPr>
        </p:nvGraphicFramePr>
        <p:xfrm>
          <a:off x="567629" y="1914794"/>
          <a:ext cx="10949354" cy="22250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17806">
                  <a:extLst>
                    <a:ext uri="{9D8B030D-6E8A-4147-A177-3AD203B41FA5}">
                      <a16:colId xmlns:a16="http://schemas.microsoft.com/office/drawing/2014/main" val="171852779"/>
                    </a:ext>
                  </a:extLst>
                </a:gridCol>
                <a:gridCol w="1709627">
                  <a:extLst>
                    <a:ext uri="{9D8B030D-6E8A-4147-A177-3AD203B41FA5}">
                      <a16:colId xmlns:a16="http://schemas.microsoft.com/office/drawing/2014/main" val="2634172364"/>
                    </a:ext>
                  </a:extLst>
                </a:gridCol>
                <a:gridCol w="1907307">
                  <a:extLst>
                    <a:ext uri="{9D8B030D-6E8A-4147-A177-3AD203B41FA5}">
                      <a16:colId xmlns:a16="http://schemas.microsoft.com/office/drawing/2014/main" val="951704999"/>
                    </a:ext>
                  </a:extLst>
                </a:gridCol>
                <a:gridCol w="1907307">
                  <a:extLst>
                    <a:ext uri="{9D8B030D-6E8A-4147-A177-3AD203B41FA5}">
                      <a16:colId xmlns:a16="http://schemas.microsoft.com/office/drawing/2014/main" val="4104297724"/>
                    </a:ext>
                  </a:extLst>
                </a:gridCol>
                <a:gridCol w="1907307">
                  <a:extLst>
                    <a:ext uri="{9D8B030D-6E8A-4147-A177-3AD203B41FA5}">
                      <a16:colId xmlns:a16="http://schemas.microsoft.com/office/drawing/2014/main" val="967736633"/>
                    </a:ext>
                  </a:extLst>
                </a:gridCol>
              </a:tblGrid>
              <a:tr h="58149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Case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noProof="0" dirty="0">
                          <a:solidFill>
                            <a:schemeClr val="lt1"/>
                          </a:solidFill>
                        </a:rPr>
                        <a:t>Standard deviation</a:t>
                      </a:r>
                    </a:p>
                    <a:p>
                      <a:pPr marL="0" algn="ctr" defTabSz="914400" rtl="0" eaLnBrk="1" latinLnBrk="0" hangingPunct="1"/>
                      <a:r>
                        <a:rPr lang="fr-FR" sz="1200" b="1" kern="1200" dirty="0">
                          <a:solidFill>
                            <a:schemeClr val="lt1"/>
                          </a:solidFill>
                        </a:rPr>
                        <a:t>(in abrasion index)</a:t>
                      </a:r>
                      <a:endParaRPr lang="fr-FR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Expanded</a:t>
                      </a:r>
                      <a:r>
                        <a:rPr lang="fr-FR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uncertainty</a:t>
                      </a:r>
                      <a:endParaRPr lang="fr-FR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95% (</a:t>
                      </a:r>
                      <a:r>
                        <a:rPr lang="el-GR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it-IT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l-GR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it-IT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fr-FR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strike="noStrike" kern="1200" dirty="0">
                          <a:solidFill>
                            <a:schemeClr val="bg1"/>
                          </a:solidFill>
                        </a:rPr>
                        <a:t>Range</a:t>
                      </a:r>
                    </a:p>
                    <a:p>
                      <a:pPr algn="ctr"/>
                      <a:r>
                        <a:rPr lang="fr-FR" sz="1400" b="0" strike="noStrike" kern="1200" dirty="0">
                          <a:solidFill>
                            <a:schemeClr val="bg1"/>
                          </a:solidFill>
                        </a:rPr>
                        <a:t>(in abrasion index)</a:t>
                      </a:r>
                      <a:endParaRPr lang="fr-FR" sz="1400" b="0" strike="noStrike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1" strike="noStrike" kern="1200" dirty="0">
                          <a:solidFill>
                            <a:schemeClr val="bg1"/>
                          </a:solidFill>
                        </a:rPr>
                        <a:t>σ</a:t>
                      </a:r>
                      <a:r>
                        <a:rPr lang="fr-FR" sz="1800" b="1" strike="noStrike" kern="1200" dirty="0">
                          <a:solidFill>
                            <a:schemeClr val="bg1"/>
                          </a:solidFill>
                        </a:rPr>
                        <a:t>/range</a:t>
                      </a:r>
                    </a:p>
                    <a:p>
                      <a:pPr algn="ctr"/>
                      <a:r>
                        <a:rPr lang="fr-FR" sz="1400" b="0" strike="noStrike" dirty="0">
                          <a:solidFill>
                            <a:schemeClr val="bg1"/>
                          </a:solidFill>
                        </a:rPr>
                        <a:t>(in %)</a:t>
                      </a:r>
                      <a:endParaRPr lang="fr-FR" sz="1400" b="0" strike="noStrike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6411188"/>
                  </a:ext>
                </a:extLst>
              </a:tr>
              <a:tr h="25844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</a:rPr>
                        <a:t>All tyres (39 data)</a:t>
                      </a:r>
                      <a:endParaRPr lang="fr-F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sz="1600" kern="1200" dirty="0">
                          <a:solidFill>
                            <a:schemeClr val="dk1"/>
                          </a:solidFill>
                        </a:rPr>
                        <a:t>σ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</a:rPr>
                        <a:t> = 0.086</a:t>
                      </a:r>
                      <a:endParaRPr lang="fr-F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600" strike="noStrike" dirty="0">
                          <a:solidFill>
                            <a:schemeClr val="tx1"/>
                          </a:solidFill>
                        </a:rPr>
                        <a:t> 0.172</a:t>
                      </a:r>
                      <a:endParaRPr lang="fr-FR" sz="16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0.612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14.1%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5984910"/>
                  </a:ext>
                </a:extLst>
              </a:tr>
              <a:tr h="2844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w/o M+S (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 data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sz="1600" kern="1200" dirty="0">
                          <a:solidFill>
                            <a:schemeClr val="dk1"/>
                          </a:solidFill>
                        </a:rPr>
                        <a:t>σ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</a:rPr>
                        <a:t> = 0.103</a:t>
                      </a:r>
                      <a:endParaRPr lang="fr-F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600" strike="noStrike" dirty="0">
                          <a:solidFill>
                            <a:schemeClr val="tx1"/>
                          </a:solidFill>
                        </a:rPr>
                        <a:t> 0.206</a:t>
                      </a:r>
                      <a:endParaRPr lang="fr-FR" sz="16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0.392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26.4%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1751580"/>
                  </a:ext>
                </a:extLst>
              </a:tr>
              <a:tr h="2844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Estimated landing point if the assumptions adopted to emulate M+S in 3PMSF cluster (*) will be verified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sz="1600" kern="1200" dirty="0">
                          <a:solidFill>
                            <a:schemeClr val="dk1"/>
                          </a:solidFill>
                        </a:rPr>
                        <a:t>σ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</a:rPr>
                        <a:t> = ~0.088</a:t>
                      </a:r>
                      <a:endParaRPr lang="fr-F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strike="noStrike" dirty="0">
                          <a:solidFill>
                            <a:schemeClr val="tx1"/>
                          </a:solidFill>
                        </a:rPr>
                        <a:t>~</a:t>
                      </a:r>
                      <a:r>
                        <a:rPr lang="el-GR" sz="16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600" strike="noStrike" dirty="0">
                          <a:solidFill>
                            <a:schemeClr val="tx1"/>
                          </a:solidFill>
                        </a:rPr>
                        <a:t> 0.176</a:t>
                      </a:r>
                      <a:endParaRPr lang="fr-FR" sz="16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0.649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13.6%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0798243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86CA80C7-E2DA-C3EE-4210-311021D7C885}"/>
              </a:ext>
            </a:extLst>
          </p:cNvPr>
          <p:cNvSpPr txBox="1"/>
          <p:nvPr/>
        </p:nvSpPr>
        <p:spPr>
          <a:xfrm>
            <a:off x="1608783" y="5154173"/>
            <a:ext cx="2266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Vehicle method (reminder)</a:t>
            </a: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BE280AC9-A286-F965-7B34-0AC808478B71}"/>
              </a:ext>
            </a:extLst>
          </p:cNvPr>
          <p:cNvSpPr txBox="1"/>
          <p:nvPr/>
        </p:nvSpPr>
        <p:spPr>
          <a:xfrm>
            <a:off x="766354" y="6418117"/>
            <a:ext cx="114256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Note: ratio dispersion / range should be reassessed with market assessment results which will give the best evaluation of the range. </a:t>
            </a:r>
          </a:p>
        </p:txBody>
      </p:sp>
      <p:sp>
        <p:nvSpPr>
          <p:cNvPr id="13" name="TextBox 5">
            <a:extLst>
              <a:ext uri="{FF2B5EF4-FFF2-40B4-BE49-F238E27FC236}">
                <a16:creationId xmlns:a16="http://schemas.microsoft.com/office/drawing/2014/main" id="{D9741758-168D-7F2C-53BF-6A650CE90AF8}"/>
              </a:ext>
            </a:extLst>
          </p:cNvPr>
          <p:cNvSpPr txBox="1"/>
          <p:nvPr/>
        </p:nvSpPr>
        <p:spPr>
          <a:xfrm>
            <a:off x="766354" y="945131"/>
            <a:ext cx="14346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umimoji="1" sz="1400" b="1" kern="1200">
                <a:solidFill>
                  <a:schemeClr val="accent2"/>
                </a:solidFill>
                <a:latin typeface="Univers" panose="020B0503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b="0" dirty="0">
                <a:solidFill>
                  <a:schemeClr val="tx1"/>
                </a:solidFill>
                <a:latin typeface="BridgestoneType" panose="020B0503030504030204" pitchFamily="34" charset="0"/>
              </a:rPr>
              <a:t>Test Temp: all</a:t>
            </a:r>
            <a:endParaRPr lang="it-IT" b="0" dirty="0">
              <a:solidFill>
                <a:schemeClr val="tx1"/>
              </a:solidFill>
              <a:latin typeface="BridgestoneType" panose="020B0503030504030204" pitchFamily="34" charset="0"/>
              <a:sym typeface="Symbol" panose="05050102010706020507" pitchFamily="18" charset="2"/>
            </a:endParaRPr>
          </a:p>
          <a:p>
            <a:pPr algn="l">
              <a:spcBef>
                <a:spcPts val="0"/>
              </a:spcBef>
            </a:pPr>
            <a:r>
              <a:rPr lang="it-IT" b="0" dirty="0">
                <a:solidFill>
                  <a:schemeClr val="tx1"/>
                </a:solidFill>
                <a:latin typeface="BridgestoneType" panose="020B0503030504030204" pitchFamily="34" charset="0"/>
                <a:sym typeface="Symbol" panose="05050102010706020507" pitchFamily="18" charset="2"/>
              </a:rPr>
              <a:t>Drum Surface</a:t>
            </a:r>
            <a:r>
              <a:rPr lang="en-US" b="0" dirty="0">
                <a:solidFill>
                  <a:schemeClr val="tx1"/>
                </a:solidFill>
                <a:latin typeface="BridgestoneType" panose="020B0503030504030204" pitchFamily="34" charset="0"/>
                <a:sym typeface="Symbol" panose="05050102010706020507" pitchFamily="18" charset="2"/>
              </a:rPr>
              <a:t>:</a:t>
            </a:r>
            <a:r>
              <a:rPr lang="it-IT" b="0" dirty="0">
                <a:solidFill>
                  <a:schemeClr val="tx1"/>
                </a:solidFill>
                <a:latin typeface="BridgestoneType" panose="020B0503030504030204" pitchFamily="34" charset="0"/>
                <a:sym typeface="Symbol" panose="05050102010706020507" pitchFamily="18" charset="2"/>
              </a:rPr>
              <a:t> all</a:t>
            </a:r>
          </a:p>
          <a:p>
            <a:pPr algn="l">
              <a:spcBef>
                <a:spcPts val="0"/>
              </a:spcBef>
            </a:pPr>
            <a:r>
              <a:rPr lang="it-IT" b="0" dirty="0">
                <a:solidFill>
                  <a:schemeClr val="tx1"/>
                </a:solidFill>
                <a:latin typeface="BridgestoneType" panose="020B0503030504030204" pitchFamily="34" charset="0"/>
                <a:sym typeface="Symbol" panose="05050102010706020507" pitchFamily="18" charset="2"/>
              </a:rPr>
              <a:t>Drums 1 to 3</a:t>
            </a:r>
          </a:p>
          <a:p>
            <a:pPr algn="l">
              <a:spcBef>
                <a:spcPts val="0"/>
              </a:spcBef>
            </a:pPr>
            <a:r>
              <a:rPr lang="it-IT" b="0" dirty="0">
                <a:solidFill>
                  <a:schemeClr val="tx1"/>
                </a:solidFill>
                <a:latin typeface="BridgestoneType" panose="020B0503030504030204" pitchFamily="34" charset="0"/>
                <a:sym typeface="Symbol" panose="05050102010706020507" pitchFamily="18" charset="2"/>
              </a:rPr>
              <a:t>Test Data: 39</a:t>
            </a:r>
            <a:endParaRPr lang="it-IT" b="0" dirty="0">
              <a:solidFill>
                <a:schemeClr val="tx1"/>
              </a:solidFill>
              <a:latin typeface="BridgestoneType" panose="020B0503030504030204" pitchFamily="34" charset="0"/>
            </a:endParaRP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1B189FA8-3F95-B16E-FB5E-55EB2CF06493}"/>
              </a:ext>
            </a:extLst>
          </p:cNvPr>
          <p:cNvSpPr txBox="1"/>
          <p:nvPr/>
        </p:nvSpPr>
        <p:spPr>
          <a:xfrm>
            <a:off x="766354" y="4236465"/>
            <a:ext cx="108385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(*) Assumptions: conversion made using the 2 conversion factors</a:t>
            </a:r>
          </a:p>
        </p:txBody>
      </p:sp>
      <p:graphicFrame>
        <p:nvGraphicFramePr>
          <p:cNvPr id="15" name="Table 9">
            <a:extLst>
              <a:ext uri="{FF2B5EF4-FFF2-40B4-BE49-F238E27FC236}">
                <a16:creationId xmlns:a16="http://schemas.microsoft.com/office/drawing/2014/main" id="{986D86F7-A8E8-BECD-26A2-2273F15F7C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916838"/>
              </p:ext>
            </p:extLst>
          </p:nvPr>
        </p:nvGraphicFramePr>
        <p:xfrm>
          <a:off x="3875313" y="4764901"/>
          <a:ext cx="7961810" cy="16206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8396">
                  <a:extLst>
                    <a:ext uri="{9D8B030D-6E8A-4147-A177-3AD203B41FA5}">
                      <a16:colId xmlns:a16="http://schemas.microsoft.com/office/drawing/2014/main" val="1600827906"/>
                    </a:ext>
                  </a:extLst>
                </a:gridCol>
                <a:gridCol w="1185853">
                  <a:extLst>
                    <a:ext uri="{9D8B030D-6E8A-4147-A177-3AD203B41FA5}">
                      <a16:colId xmlns:a16="http://schemas.microsoft.com/office/drawing/2014/main" val="258641495"/>
                    </a:ext>
                  </a:extLst>
                </a:gridCol>
                <a:gridCol w="1265113">
                  <a:extLst>
                    <a:ext uri="{9D8B030D-6E8A-4147-A177-3AD203B41FA5}">
                      <a16:colId xmlns:a16="http://schemas.microsoft.com/office/drawing/2014/main" val="1593129656"/>
                    </a:ext>
                  </a:extLst>
                </a:gridCol>
                <a:gridCol w="1106595">
                  <a:extLst>
                    <a:ext uri="{9D8B030D-6E8A-4147-A177-3AD203B41FA5}">
                      <a16:colId xmlns:a16="http://schemas.microsoft.com/office/drawing/2014/main" val="3129542329"/>
                    </a:ext>
                  </a:extLst>
                </a:gridCol>
                <a:gridCol w="1185853">
                  <a:extLst>
                    <a:ext uri="{9D8B030D-6E8A-4147-A177-3AD203B41FA5}">
                      <a16:colId xmlns:a16="http://schemas.microsoft.com/office/drawing/2014/main" val="2006983924"/>
                    </a:ext>
                  </a:extLst>
                </a:gridCol>
              </a:tblGrid>
              <a:tr h="660507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Case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Standard deviation</a:t>
                      </a:r>
                    </a:p>
                    <a:p>
                      <a:pPr marL="0" algn="ctr" defTabSz="914400" rtl="0" eaLnBrk="1" latinLnBrk="0" hangingPunct="1"/>
                      <a:r>
                        <a:rPr lang="fr-FR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(in abrasion index)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Expanded uncertainty 95%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1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1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it-IT" sz="11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l-GR" sz="11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it-IT" sz="11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100" b="1" strike="noStrike" kern="1200" noProof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Range</a:t>
                      </a:r>
                    </a:p>
                    <a:p>
                      <a:pPr algn="ctr"/>
                      <a:r>
                        <a:rPr lang="fr-FR" sz="1050" b="0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(in abrasion index)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200" b="1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fr-FR" sz="1200" b="1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/range</a:t>
                      </a:r>
                    </a:p>
                    <a:p>
                      <a:pPr algn="ctr"/>
                      <a:r>
                        <a:rPr lang="fr-FR" sz="1050" b="0" strike="noStrike" dirty="0">
                          <a:solidFill>
                            <a:schemeClr val="bg1"/>
                          </a:solidFill>
                        </a:rPr>
                        <a:t>(in %)</a:t>
                      </a:r>
                      <a:endParaRPr lang="fr-FR" sz="1050" b="0" strike="noStrike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262879"/>
                  </a:ext>
                </a:extLst>
              </a:tr>
              <a:tr h="25902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fr-F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= 0.200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100" strike="noStrike" dirty="0">
                          <a:solidFill>
                            <a:schemeClr val="tx1"/>
                          </a:solidFill>
                        </a:rPr>
                        <a:t> 0.40</a:t>
                      </a:r>
                      <a:endParaRPr lang="fr-FR" sz="11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strike="noStrike" dirty="0"/>
                        <a:t>1.10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strike="noStrike" dirty="0"/>
                        <a:t>18.2%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4988254"/>
                  </a:ext>
                </a:extLst>
              </a:tr>
              <a:tr h="259023">
                <a:tc>
                  <a:txBody>
                    <a:bodyPr/>
                    <a:lstStyle/>
                    <a:p>
                      <a:r>
                        <a:rPr lang="fr-FR" sz="1100" strike="noStrike" dirty="0"/>
                        <a:t>Raw, w/o M+S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fr-FR" sz="1100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= 0.154</a:t>
                      </a:r>
                      <a:endParaRPr lang="fr-FR" sz="1100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100" strike="noStrike" dirty="0">
                          <a:solidFill>
                            <a:schemeClr val="tx1"/>
                          </a:solidFill>
                        </a:rPr>
                        <a:t> 0.31</a:t>
                      </a:r>
                      <a:endParaRPr lang="fr-FR" sz="11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strike="noStrike" dirty="0"/>
                        <a:t>0.88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strike="noStrike" dirty="0"/>
                        <a:t>17.6%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758890"/>
                  </a:ext>
                </a:extLst>
              </a:tr>
              <a:tr h="362632">
                <a:tc>
                  <a:txBody>
                    <a:bodyPr/>
                    <a:lstStyle/>
                    <a:p>
                      <a:r>
                        <a:rPr lang="en-US" sz="1050" i="1" u="sng" dirty="0">
                          <a:solidFill>
                            <a:schemeClr val="tx1"/>
                          </a:solidFill>
                        </a:rPr>
                        <a:t>Estimated</a:t>
                      </a:r>
                      <a:r>
                        <a:rPr lang="en-US" sz="1050" i="1" dirty="0">
                          <a:solidFill>
                            <a:schemeClr val="tx1"/>
                          </a:solidFill>
                        </a:rPr>
                        <a:t> landing point if the assumptions adopted to emulate M+S in 3PMSF cluster </a:t>
                      </a:r>
                      <a:r>
                        <a:rPr lang="en-US" sz="1050" i="1" noProof="0" dirty="0">
                          <a:solidFill>
                            <a:schemeClr val="tx1"/>
                          </a:solidFill>
                        </a:rPr>
                        <a:t>will be verified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fr-FR" sz="11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= ~0.14</a:t>
                      </a:r>
                      <a:endParaRPr lang="fr-FR" sz="11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i="1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</a:t>
                      </a:r>
                      <a:r>
                        <a:rPr lang="el-GR" sz="11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100" strike="noStrike" dirty="0">
                          <a:solidFill>
                            <a:schemeClr val="tx1"/>
                          </a:solidFill>
                        </a:rPr>
                        <a:t> 0.28</a:t>
                      </a:r>
                      <a:endParaRPr lang="fr-FR" sz="11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strike="noStrike" dirty="0"/>
                        <a:t>1.23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strike="noStrike" dirty="0"/>
                        <a:t>11.3%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207597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CCA4184B-649C-67B4-1388-7D6F5F8DA30A}"/>
              </a:ext>
            </a:extLst>
          </p:cNvPr>
          <p:cNvSpPr txBox="1"/>
          <p:nvPr/>
        </p:nvSpPr>
        <p:spPr>
          <a:xfrm>
            <a:off x="11353799" y="6385528"/>
            <a:ext cx="483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19</a:t>
            </a:r>
            <a:endParaRPr lang="fr-BE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786FF592-CEFC-B7B3-5473-A88636467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7825" y="4491778"/>
            <a:ext cx="10515600" cy="11042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While applying the method as described, ETRTO drums (5-7) results seems to show a higher dispersion than drums 1 to 3</a:t>
            </a:r>
          </a:p>
        </p:txBody>
      </p:sp>
    </p:spTree>
    <p:extLst>
      <p:ext uri="{BB962C8B-B14F-4D97-AF65-F5344CB8AC3E}">
        <p14:creationId xmlns:p14="http://schemas.microsoft.com/office/powerpoint/2010/main" val="907489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of the test campaign</a:t>
            </a:r>
          </a:p>
          <a:p>
            <a:r>
              <a:rPr lang="en-US" dirty="0"/>
              <a:t>Analysis of the open road vehicle </a:t>
            </a:r>
            <a:r>
              <a:rPr lang="en-US" dirty="0" err="1"/>
              <a:t>tyre</a:t>
            </a:r>
            <a:r>
              <a:rPr lang="en-US" dirty="0"/>
              <a:t> abrasion test method</a:t>
            </a:r>
          </a:p>
          <a:p>
            <a:r>
              <a:rPr lang="en-US" dirty="0"/>
              <a:t>Analysis of the indoor drum </a:t>
            </a:r>
            <a:r>
              <a:rPr lang="en-US" dirty="0" err="1"/>
              <a:t>tyre</a:t>
            </a:r>
            <a:r>
              <a:rPr lang="en-US" dirty="0"/>
              <a:t> abrasion test method</a:t>
            </a:r>
          </a:p>
          <a:p>
            <a:r>
              <a:rPr lang="en-US" dirty="0"/>
              <a:t>Analysis of the correlation between the two methods</a:t>
            </a:r>
          </a:p>
          <a:p>
            <a:r>
              <a:rPr lang="en-US" dirty="0"/>
              <a:t>Next steps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1EB0BD3-9051-EC99-1806-CF3F79CCA684}"/>
              </a:ext>
            </a:extLst>
          </p:cNvPr>
          <p:cNvSpPr txBox="1"/>
          <p:nvPr/>
        </p:nvSpPr>
        <p:spPr>
          <a:xfrm>
            <a:off x="11353800" y="6383547"/>
            <a:ext cx="33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48284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332" y="-138"/>
            <a:ext cx="10515600" cy="1133476"/>
          </a:xfrm>
        </p:spPr>
        <p:txBody>
          <a:bodyPr>
            <a:normAutofit/>
          </a:bodyPr>
          <a:lstStyle/>
          <a:p>
            <a:r>
              <a:rPr lang="en-001" dirty="0"/>
              <a:t>Tyre w</a:t>
            </a:r>
            <a:r>
              <a:rPr lang="en-US" dirty="0"/>
              <a:t>ear on </a:t>
            </a:r>
            <a:r>
              <a:rPr lang="en-001" dirty="0"/>
              <a:t>drum test methods.</a:t>
            </a:r>
            <a:endParaRPr lang="en-US" sz="31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sp>
        <p:nvSpPr>
          <p:cNvPr id="8" name="Titel 2">
            <a:extLst>
              <a:ext uri="{FF2B5EF4-FFF2-40B4-BE49-F238E27FC236}">
                <a16:creationId xmlns:a16="http://schemas.microsoft.com/office/drawing/2014/main" id="{6288F7A8-0061-A0C4-843B-AB574A8C1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32" y="1355263"/>
            <a:ext cx="4996713" cy="95051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Irregular Wear (heel &amp; toe) was found on many tires on drum</a:t>
            </a:r>
            <a:r>
              <a:rPr lang="en-001" sz="2400" dirty="0"/>
              <a:t> tested by ETRTO.</a:t>
            </a:r>
          </a:p>
          <a:p>
            <a:r>
              <a:rPr lang="en-US" sz="2400" dirty="0"/>
              <a:t>Example SRTT 17’’</a:t>
            </a:r>
            <a:r>
              <a:rPr lang="en-001" sz="2400" dirty="0"/>
              <a:t> (Drum 5)</a:t>
            </a:r>
            <a:endParaRPr lang="en-US" sz="24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F153955-99DB-6CFF-9660-3AC474C842B5}"/>
              </a:ext>
            </a:extLst>
          </p:cNvPr>
          <p:cNvGrpSpPr/>
          <p:nvPr/>
        </p:nvGrpSpPr>
        <p:grpSpPr>
          <a:xfrm>
            <a:off x="915846" y="2344695"/>
            <a:ext cx="4381865" cy="3157234"/>
            <a:chOff x="886507" y="2131189"/>
            <a:chExt cx="4381865" cy="3157234"/>
          </a:xfrm>
        </p:grpSpPr>
        <p:pic>
          <p:nvPicPr>
            <p:cNvPr id="13" name="Grafik 7">
              <a:extLst>
                <a:ext uri="{FF2B5EF4-FFF2-40B4-BE49-F238E27FC236}">
                  <a16:creationId xmlns:a16="http://schemas.microsoft.com/office/drawing/2014/main" id="{388E79D6-BAD1-97FB-C93C-500D4BC21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61110" y="3448044"/>
              <a:ext cx="2307262" cy="1730447"/>
            </a:xfrm>
            <a:prstGeom prst="rect">
              <a:avLst/>
            </a:prstGeom>
          </p:spPr>
        </p:pic>
        <p:pic>
          <p:nvPicPr>
            <p:cNvPr id="15" name="Grafik 9">
              <a:extLst>
                <a:ext uri="{FF2B5EF4-FFF2-40B4-BE49-F238E27FC236}">
                  <a16:creationId xmlns:a16="http://schemas.microsoft.com/office/drawing/2014/main" id="{E6AB04DE-EF4F-EE85-2E85-030B32A12A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66657" y="2180154"/>
              <a:ext cx="1641405" cy="977602"/>
            </a:xfrm>
            <a:prstGeom prst="rect">
              <a:avLst/>
            </a:prstGeom>
          </p:spPr>
        </p:pic>
        <p:pic>
          <p:nvPicPr>
            <p:cNvPr id="28" name="Grafik 11">
              <a:extLst>
                <a:ext uri="{FF2B5EF4-FFF2-40B4-BE49-F238E27FC236}">
                  <a16:creationId xmlns:a16="http://schemas.microsoft.com/office/drawing/2014/main" id="{49DBD496-A01D-AC94-691B-233426CB6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6507" y="2154968"/>
              <a:ext cx="1725849" cy="3133455"/>
            </a:xfrm>
            <a:prstGeom prst="rect">
              <a:avLst/>
            </a:prstGeom>
          </p:spPr>
        </p:pic>
        <p:sp>
          <p:nvSpPr>
            <p:cNvPr id="32" name="Rechteck 16">
              <a:extLst>
                <a:ext uri="{FF2B5EF4-FFF2-40B4-BE49-F238E27FC236}">
                  <a16:creationId xmlns:a16="http://schemas.microsoft.com/office/drawing/2014/main" id="{DDB4B664-5939-404B-EEFD-65F615C6B70F}"/>
                </a:ext>
              </a:extLst>
            </p:cNvPr>
            <p:cNvSpPr/>
            <p:nvPr/>
          </p:nvSpPr>
          <p:spPr>
            <a:xfrm>
              <a:off x="903297" y="2131189"/>
              <a:ext cx="445302" cy="3133456"/>
            </a:xfrm>
            <a:prstGeom prst="rect">
              <a:avLst/>
            </a:prstGeom>
            <a:noFill/>
            <a:ln w="3492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hteck 19">
              <a:extLst>
                <a:ext uri="{FF2B5EF4-FFF2-40B4-BE49-F238E27FC236}">
                  <a16:creationId xmlns:a16="http://schemas.microsoft.com/office/drawing/2014/main" id="{FDD2B00E-E18C-7CD7-3502-2579DDFE6104}"/>
                </a:ext>
              </a:extLst>
            </p:cNvPr>
            <p:cNvSpPr/>
            <p:nvPr/>
          </p:nvSpPr>
          <p:spPr>
            <a:xfrm>
              <a:off x="2921303" y="3435835"/>
              <a:ext cx="698976" cy="1823826"/>
            </a:xfrm>
            <a:prstGeom prst="rect">
              <a:avLst/>
            </a:prstGeom>
            <a:noFill/>
            <a:ln w="3492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D1958CE7-3553-D6BE-EB13-7DDE4D857446}"/>
              </a:ext>
            </a:extLst>
          </p:cNvPr>
          <p:cNvSpPr txBox="1"/>
          <p:nvPr/>
        </p:nvSpPr>
        <p:spPr>
          <a:xfrm>
            <a:off x="11353800" y="6383547"/>
            <a:ext cx="440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  <a:r>
              <a:rPr lang="en-001" dirty="0"/>
              <a:t>0</a:t>
            </a:r>
            <a:endParaRPr lang="fr-BE" dirty="0"/>
          </a:p>
        </p:txBody>
      </p:sp>
      <p:sp>
        <p:nvSpPr>
          <p:cNvPr id="38" name="Titel 2">
            <a:extLst>
              <a:ext uri="{FF2B5EF4-FFF2-40B4-BE49-F238E27FC236}">
                <a16:creationId xmlns:a16="http://schemas.microsoft.com/office/drawing/2014/main" id="{550DBFC4-3F72-F4ED-7233-85BCFF90052D}"/>
              </a:ext>
            </a:extLst>
          </p:cNvPr>
          <p:cNvSpPr txBox="1">
            <a:spLocks/>
          </p:cNvSpPr>
          <p:nvPr/>
        </p:nvSpPr>
        <p:spPr>
          <a:xfrm>
            <a:off x="613671" y="5677703"/>
            <a:ext cx="10260620" cy="95051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b="1" dirty="0">
                <a:solidFill>
                  <a:srgbClr val="FF0000"/>
                </a:solidFill>
              </a:rPr>
              <a:t>Heel and Toe wear was found on all the ETRTO drum results </a:t>
            </a:r>
            <a:r>
              <a:rPr lang="en-US" sz="1600" b="1" dirty="0">
                <a:solidFill>
                  <a:srgbClr val="FF0000"/>
                </a:solidFill>
              </a:rPr>
              <a:t>(More irregular wear on summer tires)</a:t>
            </a:r>
            <a:endParaRPr lang="en-US" sz="2400" b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b="1" dirty="0">
                <a:solidFill>
                  <a:srgbClr val="FF0000"/>
                </a:solidFill>
              </a:rPr>
              <a:t>Further analysis is ongoing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85EF9B-FDF4-A29E-C175-039564A6F2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3439" y="2368474"/>
            <a:ext cx="2178945" cy="31334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39A682-A53E-6111-522C-A688DE5277E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39056"/>
          <a:stretch/>
        </p:blipFill>
        <p:spPr>
          <a:xfrm>
            <a:off x="8746461" y="3910015"/>
            <a:ext cx="2075858" cy="15487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987D647-3495-7580-4D95-79AC96445E2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0174"/>
          <a:stretch/>
        </p:blipFill>
        <p:spPr>
          <a:xfrm>
            <a:off x="9187231" y="2420690"/>
            <a:ext cx="1194318" cy="1363550"/>
          </a:xfrm>
          <a:prstGeom prst="rect">
            <a:avLst/>
          </a:prstGeom>
        </p:spPr>
      </p:pic>
      <p:sp>
        <p:nvSpPr>
          <p:cNvPr id="11" name="Titel 2">
            <a:extLst>
              <a:ext uri="{FF2B5EF4-FFF2-40B4-BE49-F238E27FC236}">
                <a16:creationId xmlns:a16="http://schemas.microsoft.com/office/drawing/2014/main" id="{6C918E0F-9B6E-11BC-23BF-69A2A2F0A5AA}"/>
              </a:ext>
            </a:extLst>
          </p:cNvPr>
          <p:cNvSpPr txBox="1">
            <a:spLocks/>
          </p:cNvSpPr>
          <p:nvPr/>
        </p:nvSpPr>
        <p:spPr>
          <a:xfrm>
            <a:off x="6044027" y="1342189"/>
            <a:ext cx="4996713" cy="9505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Irregular Wear w</a:t>
            </a:r>
            <a:r>
              <a:rPr lang="en-001" sz="2400" dirty="0"/>
              <a:t>as not observed in JASIC drum.</a:t>
            </a:r>
          </a:p>
          <a:p>
            <a:r>
              <a:rPr lang="en-001" sz="2400" dirty="0"/>
              <a:t>Example 225/45R17 94V XL (Drum 1)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7D7099-40E4-DF9C-0680-5C8C0D50A925}"/>
              </a:ext>
            </a:extLst>
          </p:cNvPr>
          <p:cNvSpPr txBox="1"/>
          <p:nvPr/>
        </p:nvSpPr>
        <p:spPr>
          <a:xfrm>
            <a:off x="2529302" y="772587"/>
            <a:ext cx="13879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sz="3200" dirty="0"/>
              <a:t>ETRTO</a:t>
            </a:r>
            <a:endParaRPr lang="en-US" sz="3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C81A1B5-0456-3A5E-5A40-760437E71D51}"/>
              </a:ext>
            </a:extLst>
          </p:cNvPr>
          <p:cNvSpPr txBox="1"/>
          <p:nvPr/>
        </p:nvSpPr>
        <p:spPr>
          <a:xfrm>
            <a:off x="7674599" y="772587"/>
            <a:ext cx="13879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sz="3200" dirty="0"/>
              <a:t>JASIC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46342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33476"/>
          </a:xfrm>
        </p:spPr>
        <p:txBody>
          <a:bodyPr>
            <a:normAutofit/>
          </a:bodyPr>
          <a:lstStyle/>
          <a:p>
            <a:r>
              <a:rPr lang="en-US" dirty="0"/>
              <a:t>Improvements of the drum method</a:t>
            </a:r>
            <a:endParaRPr lang="en-US" sz="31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94BFE3-F0DE-9C58-CCAA-1BD4FDDD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5185" y="365125"/>
            <a:ext cx="1978212" cy="1184544"/>
          </a:xfrm>
          <a:prstGeom prst="rect">
            <a:avLst/>
          </a:prstGeom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B6AFD1D2-5711-FFCE-2DB5-0139F33080FF}"/>
              </a:ext>
            </a:extLst>
          </p:cNvPr>
          <p:cNvSpPr txBox="1">
            <a:spLocks/>
          </p:cNvSpPr>
          <p:nvPr/>
        </p:nvSpPr>
        <p:spPr>
          <a:xfrm>
            <a:off x="514348" y="1549669"/>
            <a:ext cx="11458575" cy="27286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4 improvements of the drum method have been implemented : </a:t>
            </a:r>
          </a:p>
          <a:p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Changing the reference tires from SRTT 16’’ to SRTT 17’’</a:t>
            </a:r>
          </a:p>
          <a:p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Definition of the limits of abrasion rate on Reference Tire to validate a drum test</a:t>
            </a:r>
          </a:p>
          <a:p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De-gumming : limitation of the 3</a:t>
            </a:r>
            <a:r>
              <a:rPr lang="en-US" sz="1800" b="1" baseline="30000" dirty="0">
                <a:solidFill>
                  <a:srgbClr val="FF0000"/>
                </a:solidFill>
                <a:latin typeface="Calibri" panose="020F0502020204030204" pitchFamily="34" charset="0"/>
              </a:rPr>
              <a:t>rd</a:t>
            </a:r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 body nature (powder) to only 2 types : Talc or Silica</a:t>
            </a:r>
          </a:p>
          <a:p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Split the drum surface roughness indicator into 2 indicators (macro roughness, micro roughness), </a:t>
            </a:r>
          </a:p>
          <a:p>
            <a:pPr lvl="1"/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with an allowed range for each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A61FB0-855B-7FD1-18D1-18E4C154275A}"/>
              </a:ext>
            </a:extLst>
          </p:cNvPr>
          <p:cNvSpPr txBox="1">
            <a:spLocks/>
          </p:cNvSpPr>
          <p:nvPr/>
        </p:nvSpPr>
        <p:spPr>
          <a:xfrm>
            <a:off x="514348" y="4278314"/>
            <a:ext cx="11458575" cy="1808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Some other improvements have been proposed : </a:t>
            </a:r>
          </a:p>
          <a:p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Define limits of flow rate for 3</a:t>
            </a:r>
            <a:r>
              <a:rPr lang="en-US" sz="1800" b="1" baseline="30000" dirty="0">
                <a:solidFill>
                  <a:srgbClr val="FF0000"/>
                </a:solidFill>
                <a:latin typeface="Calibri" panose="020F0502020204030204" pitchFamily="34" charset="0"/>
              </a:rPr>
              <a:t>rd</a:t>
            </a:r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 body (de-gumming system)</a:t>
            </a:r>
          </a:p>
          <a:p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Update load and pressure of the tire to improve the correlation with vehicle method</a:t>
            </a:r>
          </a:p>
          <a:p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Update the forces animation (longitudinal and lateral) to improve the correlation with vehicle method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AB916AF-0768-0B1F-C9AB-0DDE1F0DB44F}"/>
              </a:ext>
            </a:extLst>
          </p:cNvPr>
          <p:cNvSpPr txBox="1"/>
          <p:nvPr/>
        </p:nvSpPr>
        <p:spPr>
          <a:xfrm>
            <a:off x="11353800" y="6349043"/>
            <a:ext cx="44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21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18666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Mandate of the TAPP group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Content of the test campaign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Analysis of the vehicle abrasion method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Analysis of the drum abrasion method</a:t>
            </a:r>
          </a:p>
          <a:p>
            <a:r>
              <a:rPr lang="en-US" dirty="0"/>
              <a:t>Analysis of the correlation between the two methods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Next steps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FD8A6F5-5426-8BCC-4C17-A7EC633A56C5}"/>
              </a:ext>
            </a:extLst>
          </p:cNvPr>
          <p:cNvSpPr txBox="1"/>
          <p:nvPr/>
        </p:nvSpPr>
        <p:spPr>
          <a:xfrm>
            <a:off x="11353800" y="6311901"/>
            <a:ext cx="44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163998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18255"/>
            <a:ext cx="8458200" cy="1325563"/>
          </a:xfrm>
        </p:spPr>
        <p:txBody>
          <a:bodyPr/>
          <a:lstStyle/>
          <a:p>
            <a:r>
              <a:rPr lang="en-US" dirty="0"/>
              <a:t>Analysis of the correlation between the two methods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C7E6B40D-5247-7017-A46E-24E239F2C1E0}"/>
              </a:ext>
            </a:extLst>
          </p:cNvPr>
          <p:cNvGrpSpPr/>
          <p:nvPr/>
        </p:nvGrpSpPr>
        <p:grpSpPr>
          <a:xfrm>
            <a:off x="9201150" y="156521"/>
            <a:ext cx="2851671" cy="767404"/>
            <a:chOff x="7808642" y="996739"/>
            <a:chExt cx="4081071" cy="1098244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9C94BFE3-F0DE-9C58-CCAA-1BD4FDDD8D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234415" y="1083038"/>
              <a:ext cx="1655298" cy="991185"/>
            </a:xfrm>
            <a:prstGeom prst="rect">
              <a:avLst/>
            </a:prstGeom>
          </p:spPr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77FA6FB5-B442-4730-1C46-0F1DD7F78E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4"/>
            <a:stretch/>
          </p:blipFill>
          <p:spPr>
            <a:xfrm flipH="1">
              <a:off x="7808642" y="996739"/>
              <a:ext cx="1551395" cy="1098244"/>
            </a:xfrm>
            <a:prstGeom prst="rect">
              <a:avLst/>
            </a:prstGeom>
          </p:spPr>
        </p:pic>
        <p:cxnSp>
          <p:nvCxnSpPr>
            <p:cNvPr id="7" name="Connecteur droit avec flèche 6">
              <a:extLst>
                <a:ext uri="{FF2B5EF4-FFF2-40B4-BE49-F238E27FC236}">
                  <a16:creationId xmlns:a16="http://schemas.microsoft.com/office/drawing/2014/main" id="{6603E544-0F01-78DF-48B8-3567EB28AC97}"/>
                </a:ext>
              </a:extLst>
            </p:cNvPr>
            <p:cNvCxnSpPr/>
            <p:nvPr/>
          </p:nvCxnSpPr>
          <p:spPr>
            <a:xfrm>
              <a:off x="9622575" y="1299887"/>
              <a:ext cx="426494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3E2F03CD-5233-328B-B118-215C672BB5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22575" y="1690688"/>
              <a:ext cx="426494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595999F6-1228-685F-2EA2-403D1169DE2E}"/>
              </a:ext>
            </a:extLst>
          </p:cNvPr>
          <p:cNvSpPr txBox="1">
            <a:spLocks/>
          </p:cNvSpPr>
          <p:nvPr/>
        </p:nvSpPr>
        <p:spPr>
          <a:xfrm>
            <a:off x="958896" y="1343818"/>
            <a:ext cx="10515600" cy="3377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Sometimes the abrasion rate indexes are very similar, sometimes more difference</a:t>
            </a:r>
          </a:p>
          <a:p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Larger average standard deviation for vehicle method Could partly be explained due to temperature effect</a:t>
            </a:r>
          </a:p>
          <a:p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A larger range of temperature was </a:t>
            </a:r>
            <a:b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tested for the vehicle method</a:t>
            </a:r>
          </a:p>
          <a:p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AE90DBF-4EA4-FC70-7901-E8CBCB4F6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2339" y="2676881"/>
            <a:ext cx="6178103" cy="3812772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4C4E026-2D38-3FAF-9C0B-303AE7CDA3AF}"/>
              </a:ext>
            </a:extLst>
          </p:cNvPr>
          <p:cNvSpPr txBox="1"/>
          <p:nvPr/>
        </p:nvSpPr>
        <p:spPr>
          <a:xfrm>
            <a:off x="11353800" y="6282393"/>
            <a:ext cx="490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23</a:t>
            </a:r>
            <a:endParaRPr lang="fr-BE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5A3A0C3-892F-858B-E534-9E9730FBEA69}"/>
              </a:ext>
            </a:extLst>
          </p:cNvPr>
          <p:cNvSpPr txBox="1"/>
          <p:nvPr/>
        </p:nvSpPr>
        <p:spPr>
          <a:xfrm>
            <a:off x="940279" y="4123426"/>
            <a:ext cx="3959525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Need to check with the market assessment generated data if this is improved with the better test method definitions</a:t>
            </a:r>
            <a:endParaRPr lang="fr-B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9211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Mandate of the TAPP group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Content of the test campaign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Analysis of the vehicle abrasion method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Analysis of the drum abrasion method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Analysis of the correlation between the two methods</a:t>
            </a:r>
          </a:p>
          <a:p>
            <a:r>
              <a:rPr lang="en-US" dirty="0"/>
              <a:t>Next steps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FD8A6F5-5426-8BCC-4C17-A7EC633A56C5}"/>
              </a:ext>
            </a:extLst>
          </p:cNvPr>
          <p:cNvSpPr txBox="1"/>
          <p:nvPr/>
        </p:nvSpPr>
        <p:spPr>
          <a:xfrm>
            <a:off x="11353800" y="6311901"/>
            <a:ext cx="44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24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916790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89898"/>
            <a:ext cx="10515600" cy="1325563"/>
          </a:xfrm>
        </p:spPr>
        <p:txBody>
          <a:bodyPr/>
          <a:lstStyle/>
          <a:p>
            <a:r>
              <a:rPr lang="en-US" dirty="0"/>
              <a:t>Next steps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15461"/>
            <a:ext cx="10515600" cy="476567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New validation/correlation campaign in 2024 (in parallel to Market Assessment)</a:t>
            </a:r>
          </a:p>
          <a:p>
            <a:pPr lvl="1"/>
            <a:r>
              <a:rPr lang="en-US" dirty="0"/>
              <a:t>Evaluate vehicle method and drum method improvement proposals</a:t>
            </a:r>
          </a:p>
          <a:p>
            <a:pPr lvl="1"/>
            <a:r>
              <a:rPr lang="en-US" dirty="0"/>
              <a:t>Updated dispersion and correlation results, because the methods have been updated since 2023</a:t>
            </a:r>
          </a:p>
          <a:p>
            <a:r>
              <a:rPr lang="en-US" dirty="0"/>
              <a:t>Improvement of metrics : 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Dispersion of the methods is a key indicator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 / range is a good metric to compare methods, but range is sensitive to outliers</a:t>
            </a:r>
          </a:p>
          <a:p>
            <a:pPr lvl="2"/>
            <a:r>
              <a:rPr lang="en-US" dirty="0">
                <a:sym typeface="Symbol" panose="05050102010706020507" pitchFamily="18" charset="2"/>
              </a:rPr>
              <a:t>Several ways to improve the indicator have been proposed</a:t>
            </a:r>
            <a:endParaRPr lang="en-US" dirty="0"/>
          </a:p>
          <a:p>
            <a:r>
              <a:rPr lang="en-US" dirty="0"/>
              <a:t>Analysis of the T° corrected criteria for the vehicle method</a:t>
            </a:r>
          </a:p>
          <a:p>
            <a:r>
              <a:rPr lang="en-US" dirty="0"/>
              <a:t>Analysis of the irregular wear on drums 1 to 3</a:t>
            </a:r>
          </a:p>
          <a:p>
            <a:r>
              <a:rPr lang="en-US" dirty="0"/>
              <a:t>Definition of the correlation criteria and threshold for the next correlation campaign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CE7030F-2D42-2D47-CC6C-155349F74FEC}"/>
              </a:ext>
            </a:extLst>
          </p:cNvPr>
          <p:cNvSpPr txBox="1"/>
          <p:nvPr/>
        </p:nvSpPr>
        <p:spPr>
          <a:xfrm>
            <a:off x="11353799" y="6305909"/>
            <a:ext cx="473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25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3902548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9A17C1-3648-100B-B3AE-F3E91480A0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Thank you for your attention</a:t>
            </a:r>
          </a:p>
        </p:txBody>
      </p:sp>
      <p:pic>
        <p:nvPicPr>
          <p:cNvPr id="1026" name="Picture 2" descr="Commission Economique des Nations Unies pour l'Europe - CEE-ONU | Genève  internationale">
            <a:extLst>
              <a:ext uri="{FF2B5EF4-FFF2-40B4-BE49-F238E27FC236}">
                <a16:creationId xmlns:a16="http://schemas.microsoft.com/office/drawing/2014/main" id="{47075310-3B40-5A41-49F0-23AC528EFE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728" y="4406592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79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of the test campaign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11 tires, including Summer, 3PMSF, M+S</a:t>
            </a:r>
          </a:p>
          <a:p>
            <a:r>
              <a:rPr lang="en-US" dirty="0"/>
              <a:t>4 tire size : </a:t>
            </a:r>
          </a:p>
          <a:p>
            <a:pPr lvl="1"/>
            <a:r>
              <a:rPr lang="en-US" dirty="0"/>
              <a:t>155/65 R14, Load Index 75</a:t>
            </a:r>
          </a:p>
          <a:p>
            <a:pPr lvl="1"/>
            <a:r>
              <a:rPr lang="en-US" dirty="0"/>
              <a:t>205/55 R16, Load Index 91 (SL) and 94 (XL)</a:t>
            </a:r>
          </a:p>
          <a:p>
            <a:pPr lvl="1"/>
            <a:r>
              <a:rPr lang="en-US" dirty="0"/>
              <a:t>235/65 R17, Load Index 108 (XL) </a:t>
            </a:r>
          </a:p>
          <a:p>
            <a:pPr lvl="1"/>
            <a:r>
              <a:rPr lang="en-US" dirty="0"/>
              <a:t>235/55 R 19, Load Index 105 (XL) </a:t>
            </a:r>
          </a:p>
          <a:p>
            <a:r>
              <a:rPr lang="en-US" dirty="0"/>
              <a:t>Test duplicated between vehicle and drum method</a:t>
            </a:r>
          </a:p>
          <a:p>
            <a:r>
              <a:rPr lang="en-US" dirty="0"/>
              <a:t>4 repetitions at each of the conditions</a:t>
            </a:r>
          </a:p>
          <a:p>
            <a:pPr lvl="1"/>
            <a:r>
              <a:rPr lang="en-US" dirty="0"/>
              <a:t>On different drums (3 tbc)</a:t>
            </a:r>
          </a:p>
          <a:p>
            <a:pPr lvl="1"/>
            <a:r>
              <a:rPr lang="en-US" dirty="0"/>
              <a:t>On 2 vehicle circuits, at 3 different T° (low, medium, high)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798372E9-5D02-E6F0-B415-D4B012508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0015" y="6363482"/>
            <a:ext cx="4114800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European Tyre and Rim Technical Organization</a:t>
            </a:r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84E9CE70-EDA0-8D11-398C-D5DC65275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12015" y="6363482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045D9-6A50-447E-9A04-3B3C9EFFC6F0}" type="slidenum">
              <a:rPr kumimoji="0" lang="en-GB" sz="1200" b="1" i="0" u="none" strike="noStrike" kern="1200" cap="none" spc="0" normalizeH="0" baseline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1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ECFF5AD-4332-26B7-4B24-A29A6F3FA1F7}"/>
              </a:ext>
            </a:extLst>
          </p:cNvPr>
          <p:cNvSpPr>
            <a:spLocks noGrp="1"/>
          </p:cNvSpPr>
          <p:nvPr/>
        </p:nvSpPr>
        <p:spPr>
          <a:xfrm>
            <a:off x="6050513" y="6268797"/>
            <a:ext cx="3184675" cy="3066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126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727" indent="-285664" algn="l" defTabSz="91412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657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99720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6783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3846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8AD3961-CE72-401E-3392-7B36F15FB83E}"/>
              </a:ext>
            </a:extLst>
          </p:cNvPr>
          <p:cNvSpPr txBox="1"/>
          <p:nvPr/>
        </p:nvSpPr>
        <p:spPr>
          <a:xfrm>
            <a:off x="11353800" y="6383547"/>
            <a:ext cx="33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3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72930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the vehicle abrasion method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8D6AD5-BAF0-3F03-326D-7100DF01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Items tested and analyzed : </a:t>
            </a:r>
          </a:p>
          <a:p>
            <a:r>
              <a:rPr lang="en-US" dirty="0"/>
              <a:t>T° sensitivity for summer, 3PMSF and M+S tires</a:t>
            </a:r>
          </a:p>
          <a:p>
            <a:r>
              <a:rPr lang="en-US" dirty="0"/>
              <a:t>Vehicle effects</a:t>
            </a:r>
          </a:p>
          <a:p>
            <a:r>
              <a:rPr lang="en-US" dirty="0"/>
              <a:t>Dispersion of the vehicle method</a:t>
            </a:r>
          </a:p>
          <a:p>
            <a:r>
              <a:rPr lang="en-US" dirty="0"/>
              <a:t>Effect of T° on abrasion index</a:t>
            </a:r>
          </a:p>
          <a:p>
            <a:r>
              <a:rPr lang="en-US" dirty="0"/>
              <a:t>Alignment between the two abrasion circuits</a:t>
            </a:r>
          </a:p>
          <a:p>
            <a:r>
              <a:rPr lang="en-US" dirty="0"/>
              <a:t>Improvements implemented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7378CA2-AB17-5A4A-E98A-FEA1CBE6A11E}"/>
              </a:ext>
            </a:extLst>
          </p:cNvPr>
          <p:cNvSpPr txBox="1"/>
          <p:nvPr/>
        </p:nvSpPr>
        <p:spPr>
          <a:xfrm>
            <a:off x="11353800" y="6383547"/>
            <a:ext cx="33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05342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412" y="22437"/>
            <a:ext cx="10515600" cy="986070"/>
          </a:xfrm>
        </p:spPr>
        <p:txBody>
          <a:bodyPr/>
          <a:lstStyle/>
          <a:p>
            <a:r>
              <a:rPr lang="en-US" dirty="0"/>
              <a:t>Reference tires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3A9697D-DC8B-13F9-B8AC-7C8AA4D0E38C}"/>
              </a:ext>
            </a:extLst>
          </p:cNvPr>
          <p:cNvSpPr/>
          <p:nvPr/>
        </p:nvSpPr>
        <p:spPr>
          <a:xfrm>
            <a:off x="598412" y="816022"/>
            <a:ext cx="10646229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Comparison of circuits 1 &amp;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For summer Ref tire on circuit 2: Abrasion rate decreases with temperature</a:t>
            </a:r>
            <a:endParaRPr lang="en-US" sz="2000" b="1" strike="sngStrike" dirty="0"/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With current data, negligible circuit effect between these 2 circuits:  Same abrasion level on both circuits for summer SRTT </a:t>
            </a:r>
            <a:r>
              <a:rPr lang="en-US" sz="2000" u="sng" dirty="0"/>
              <a:t>at temperature around 20 °C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For 3PMSF Ref tire, Abrasion rate increases with temperature</a:t>
            </a:r>
            <a:r>
              <a:rPr lang="en-US" sz="2000" b="1" strike="sngStrike" dirty="0"/>
              <a:t>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Shift on the abrasion level between the 2 circuits for 3PMSF SRTT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6FE728E-5165-5126-9EDE-0FF3C95BD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412" y="2897974"/>
            <a:ext cx="4584589" cy="275563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AB4FE86-4A81-DED8-5306-30D6C2EDBC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9083" y="2897974"/>
            <a:ext cx="4584589" cy="2755631"/>
          </a:xfrm>
          <a:prstGeom prst="rect">
            <a:avLst/>
          </a:prstGeom>
        </p:spPr>
      </p:pic>
      <p:sp>
        <p:nvSpPr>
          <p:cNvPr id="10" name="TextBox 7">
            <a:extLst>
              <a:ext uri="{FF2B5EF4-FFF2-40B4-BE49-F238E27FC236}">
                <a16:creationId xmlns:a16="http://schemas.microsoft.com/office/drawing/2014/main" id="{73E08E5F-7501-2DA4-83FB-0F400EAAB35B}"/>
              </a:ext>
            </a:extLst>
          </p:cNvPr>
          <p:cNvSpPr txBox="1"/>
          <p:nvPr/>
        </p:nvSpPr>
        <p:spPr>
          <a:xfrm>
            <a:off x="598412" y="5860327"/>
            <a:ext cx="10777466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More points are needed on Circuit 2, Circuit 1 and other circuits &amp; vehicles to define the allowed range of circuit abrasiveness.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730DB93-4FE6-9ECB-3A12-801B848A9800}"/>
              </a:ext>
            </a:extLst>
          </p:cNvPr>
          <p:cNvSpPr txBox="1"/>
          <p:nvPr/>
        </p:nvSpPr>
        <p:spPr>
          <a:xfrm>
            <a:off x="11353800" y="6383547"/>
            <a:ext cx="33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5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76803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028" y="186777"/>
            <a:ext cx="10515600" cy="986070"/>
          </a:xfrm>
        </p:spPr>
        <p:txBody>
          <a:bodyPr>
            <a:normAutofit/>
          </a:bodyPr>
          <a:lstStyle/>
          <a:p>
            <a:r>
              <a:rPr lang="en-US" dirty="0"/>
              <a:t>T° sensitivity per regulatory cluster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D9B2C33-1818-8B02-A1E8-FA38117DEF14}"/>
              </a:ext>
            </a:extLst>
          </p:cNvPr>
          <p:cNvSpPr/>
          <p:nvPr/>
        </p:nvSpPr>
        <p:spPr>
          <a:xfrm>
            <a:off x="418028" y="1230159"/>
            <a:ext cx="673970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Reminder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The 3PMSF Ref tire is currently prescribed for the 3PMSF cluster</a:t>
            </a:r>
          </a:p>
          <a:p>
            <a:pPr lvl="1"/>
            <a:r>
              <a:rPr lang="en-US" dirty="0"/>
              <a:t>(3 3PMSF in this test plan)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The Summer Ref tire is currently prescribed for the summer and M+S cluster clusters</a:t>
            </a:r>
          </a:p>
          <a:p>
            <a:pPr lvl="1"/>
            <a:r>
              <a:rPr lang="en-US" dirty="0"/>
              <a:t>(4 M+S tires and 4 summer tires in this test plan)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We computed the T° sensitivity of each tire, and made the average per cluster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4CFEE1D-951A-9CBE-0043-C8AD72766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8910" y="1395320"/>
            <a:ext cx="4971644" cy="2988276"/>
          </a:xfrm>
          <a:prstGeom prst="rect">
            <a:avLst/>
          </a:prstGeom>
        </p:spPr>
      </p:pic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DB36BBF1-9A13-1DE8-F729-8ECF57D20E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479608"/>
              </p:ext>
            </p:extLst>
          </p:nvPr>
        </p:nvGraphicFramePr>
        <p:xfrm>
          <a:off x="723338" y="4606069"/>
          <a:ext cx="4912398" cy="8515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644">
                  <a:extLst>
                    <a:ext uri="{9D8B030D-6E8A-4147-A177-3AD203B41FA5}">
                      <a16:colId xmlns:a16="http://schemas.microsoft.com/office/drawing/2014/main" val="843867014"/>
                    </a:ext>
                  </a:extLst>
                </a:gridCol>
                <a:gridCol w="1663877">
                  <a:extLst>
                    <a:ext uri="{9D8B030D-6E8A-4147-A177-3AD203B41FA5}">
                      <a16:colId xmlns:a16="http://schemas.microsoft.com/office/drawing/2014/main" val="1392151141"/>
                    </a:ext>
                  </a:extLst>
                </a:gridCol>
                <a:gridCol w="1663877">
                  <a:extLst>
                    <a:ext uri="{9D8B030D-6E8A-4147-A177-3AD203B41FA5}">
                      <a16:colId xmlns:a16="http://schemas.microsoft.com/office/drawing/2014/main" val="67198141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Average T° sensitivity </a:t>
                      </a:r>
                      <a:r>
                        <a:rPr lang="en-US" sz="1200" b="0" u="none" strike="noStrike" noProof="0" dirty="0">
                          <a:effectLst/>
                        </a:rPr>
                        <a:t>(mg/km/t per °C)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Standard deviation</a:t>
                      </a:r>
                    </a:p>
                    <a:p>
                      <a:pPr algn="ctr" fontAlgn="b"/>
                      <a:r>
                        <a:rPr lang="en-US" sz="1200" b="0" u="none" strike="noStrike" noProof="0" dirty="0">
                          <a:effectLst/>
                        </a:rPr>
                        <a:t>(mg/km/t per °C)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637684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noProof="0" dirty="0">
                          <a:effectLst/>
                        </a:rPr>
                        <a:t>Summer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-1.25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0.47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9731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noProof="0" dirty="0">
                          <a:effectLst/>
                        </a:rPr>
                        <a:t>Ref summer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-1.37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0618364"/>
                  </a:ext>
                </a:extLst>
              </a:tr>
            </a:tbl>
          </a:graphicData>
        </a:graphic>
      </p:graphicFrame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2A2EB8F4-4C72-BE99-EBEA-6936CC322B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889116"/>
              </p:ext>
            </p:extLst>
          </p:nvPr>
        </p:nvGraphicFramePr>
        <p:xfrm>
          <a:off x="5996211" y="4606069"/>
          <a:ext cx="4912398" cy="10744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644">
                  <a:extLst>
                    <a:ext uri="{9D8B030D-6E8A-4147-A177-3AD203B41FA5}">
                      <a16:colId xmlns:a16="http://schemas.microsoft.com/office/drawing/2014/main" val="1922136587"/>
                    </a:ext>
                  </a:extLst>
                </a:gridCol>
                <a:gridCol w="1663877">
                  <a:extLst>
                    <a:ext uri="{9D8B030D-6E8A-4147-A177-3AD203B41FA5}">
                      <a16:colId xmlns:a16="http://schemas.microsoft.com/office/drawing/2014/main" val="638977608"/>
                    </a:ext>
                  </a:extLst>
                </a:gridCol>
                <a:gridCol w="1663877">
                  <a:extLst>
                    <a:ext uri="{9D8B030D-6E8A-4147-A177-3AD203B41FA5}">
                      <a16:colId xmlns:a16="http://schemas.microsoft.com/office/drawing/2014/main" val="137697630"/>
                    </a:ext>
                  </a:extLst>
                </a:gridCol>
              </a:tblGrid>
              <a:tr h="20021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Average T° sensitivity </a:t>
                      </a:r>
                      <a:r>
                        <a:rPr lang="en-US" sz="1200" b="0" u="none" strike="noStrike" noProof="0" dirty="0">
                          <a:effectLst/>
                        </a:rPr>
                        <a:t>(mg/km/t per °C)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Standard deviation</a:t>
                      </a:r>
                    </a:p>
                    <a:p>
                      <a:pPr algn="ctr" fontAlgn="b"/>
                      <a:r>
                        <a:rPr lang="en-US" sz="1200" b="0" u="none" strike="noStrike" noProof="0" dirty="0">
                          <a:effectLst/>
                        </a:rPr>
                        <a:t>(mg/km/t per °C)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829668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noProof="0" dirty="0">
                          <a:effectLst/>
                        </a:rPr>
                        <a:t>M+S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0.67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0.15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96629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noProof="0" dirty="0">
                          <a:effectLst/>
                        </a:rPr>
                        <a:t>3PMSF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0.71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0.33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75452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noProof="0" dirty="0">
                          <a:effectLst/>
                        </a:rPr>
                        <a:t>Ref 3PMSF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noProof="0" dirty="0">
                          <a:effectLst/>
                        </a:rPr>
                        <a:t>0.71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0525855"/>
                  </a:ext>
                </a:extLst>
              </a:tr>
            </a:tbl>
          </a:graphicData>
        </a:graphic>
      </p:graphicFrame>
      <p:sp>
        <p:nvSpPr>
          <p:cNvPr id="23" name="TextBox 7">
            <a:extLst>
              <a:ext uri="{FF2B5EF4-FFF2-40B4-BE49-F238E27FC236}">
                <a16:creationId xmlns:a16="http://schemas.microsoft.com/office/drawing/2014/main" id="{E9BF2BCC-0C74-1287-50B2-473F979F6A30}"/>
              </a:ext>
            </a:extLst>
          </p:cNvPr>
          <p:cNvSpPr txBox="1"/>
          <p:nvPr/>
        </p:nvSpPr>
        <p:spPr>
          <a:xfrm>
            <a:off x="418028" y="5824745"/>
            <a:ext cx="1087337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M+S tires tested in this test campaign behaves like 3PMSF tires and not Summer tires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b="1" dirty="0">
                <a:solidFill>
                  <a:srgbClr val="FF0000"/>
                </a:solidFill>
              </a:rPr>
              <a:t> a change of cluster for M+S tires is considered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299A934-20DB-A584-DCA7-F638A0D5696B}"/>
              </a:ext>
            </a:extLst>
          </p:cNvPr>
          <p:cNvSpPr txBox="1"/>
          <p:nvPr/>
        </p:nvSpPr>
        <p:spPr>
          <a:xfrm>
            <a:off x="11353800" y="6383547"/>
            <a:ext cx="481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6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04655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 fontScale="90000"/>
          </a:bodyPr>
          <a:lstStyle/>
          <a:p>
            <a:r>
              <a:rPr lang="en-US" dirty="0"/>
              <a:t>Analysis of vehicle effect </a:t>
            </a:r>
            <a:br>
              <a:rPr lang="en-US" dirty="0"/>
            </a:br>
            <a:r>
              <a:rPr lang="en-US" sz="3100" dirty="0"/>
              <a:t>ETRTO additional results</a:t>
            </a:r>
            <a:endParaRPr lang="en-U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73FC10D-D946-CE84-7CB8-7EB8BF618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927" y="1066058"/>
            <a:ext cx="11294144" cy="894446"/>
          </a:xfrm>
        </p:spPr>
        <p:txBody>
          <a:bodyPr>
            <a:normAutofit/>
          </a:bodyPr>
          <a:lstStyle/>
          <a:p>
            <a:pPr marL="263525" lvl="1" indent="0">
              <a:buNone/>
            </a:pPr>
            <a:r>
              <a:rPr lang="en-US" dirty="0"/>
              <a:t>The tests results reveals a very </a:t>
            </a:r>
            <a:r>
              <a:rPr lang="en-US" b="1" dirty="0"/>
              <a:t>significant impact of toe </a:t>
            </a:r>
            <a:r>
              <a:rPr lang="en-US" dirty="0"/>
              <a:t>on abrasion. </a:t>
            </a:r>
          </a:p>
          <a:p>
            <a:pPr marL="703263" lvl="2" indent="-342900">
              <a:buFont typeface="Arial" panose="020B0604020202020204" pitchFamily="34" charset="0"/>
              <a:buChar char="•"/>
            </a:pPr>
            <a:r>
              <a:rPr lang="en-US" dirty="0"/>
              <a:t>The effect seems to depend on the vehicle (if we look only front toe)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Espace réservé du contenu 3">
                <a:extLst>
                  <a:ext uri="{FF2B5EF4-FFF2-40B4-BE49-F238E27FC236}">
                    <a16:creationId xmlns:a16="http://schemas.microsoft.com/office/drawing/2014/main" id="{014B6F50-2A1C-C11E-3B72-E0A10709096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6909" y="2022236"/>
                <a:ext cx="5882828" cy="1344698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rgbClr val="014E9F"/>
                  </a:buClr>
                  <a:buFont typeface="Wingdings" charset="2"/>
                  <a:buChar char=""/>
                  <a:defRPr sz="2000" b="1" i="1" kern="1200" baseline="0">
                    <a:solidFill>
                      <a:srgbClr val="014E9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14E9F"/>
                  </a:buClr>
                  <a:buSzPct val="100000"/>
                  <a:buFont typeface="Lucida Grande"/>
                  <a:buChar char="●"/>
                  <a:defRPr sz="1800" b="1" kern="1200" baseline="0">
                    <a:solidFill>
                      <a:srgbClr val="014E9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14E9F"/>
                  </a:buClr>
                  <a:buFont typeface="Wingdings" pitchFamily="2" charset="2"/>
                  <a:buChar char="§"/>
                  <a:defRPr sz="1800" kern="1200" baseline="0">
                    <a:solidFill>
                      <a:srgbClr val="014E9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14E9F"/>
                  </a:buClr>
                  <a:buFont typeface="Lucida Grande"/>
                  <a:buChar char="▸"/>
                  <a:defRPr sz="1400" kern="1200">
                    <a:solidFill>
                      <a:srgbClr val="014E9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14E9F"/>
                  </a:buClr>
                  <a:buFont typeface="Wingdings" pitchFamily="2" charset="2"/>
                  <a:buChar char="v"/>
                  <a:defRPr sz="1200" kern="1200">
                    <a:solidFill>
                      <a:srgbClr val="014E9F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3" indent="0">
                  <a:lnSpc>
                    <a:spcPct val="100000"/>
                  </a:lnSpc>
                  <a:spcBef>
                    <a:spcPts val="0"/>
                  </a:spcBef>
                  <a:buSzPct val="100000"/>
                  <a:buFont typeface="Lucida Grande"/>
                  <a:buNone/>
                </a:pPr>
                <a:r>
                  <a:rPr lang="en-US" sz="2400" dirty="0">
                    <a:solidFill>
                      <a:schemeClr val="tx1"/>
                    </a:solidFill>
                    <a:latin typeface="+mn-lt"/>
                    <a:cs typeface="+mn-cs"/>
                  </a:rPr>
                  <a:t>As toe front &amp; rear are different on the 3 vehicles, we computed the “vehicle total toe”</a:t>
                </a:r>
              </a:p>
              <a:p>
                <a:pPr marL="342900" lvl="3" indent="-342900">
                  <a:lnSpc>
                    <a:spcPct val="100000"/>
                  </a:lnSpc>
                  <a:spcBef>
                    <a:spcPts val="0"/>
                  </a:spcBef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FR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𝑉𝑒h𝑖𝑐𝑙𝑒</m:t>
                    </m:r>
                    <m:r>
                      <a:rPr lang="fr-FR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𝑡𝑜𝑡𝑎𝑙</m:t>
                    </m:r>
                    <m:r>
                      <a:rPr lang="fr-FR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𝑡𝑜𝑒</m:t>
                    </m:r>
                    <m:r>
                      <a:rPr lang="fr-FR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𝑙𝑜𝑎𝑑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𝐹𝑟𝑜𝑛𝑡</m:t>
                            </m:r>
                          </m:sub>
                        </m:sSub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 </m:t>
                        </m:r>
                        <m:sSub>
                          <m:sSub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𝑇𝑜𝑒</m:t>
                            </m:r>
                          </m:e>
                          <m:sub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𝐹𝑟𝑜𝑛𝑡</m:t>
                            </m:r>
                          </m:sub>
                        </m:sSub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 </m:t>
                        </m:r>
                        <m:sSub>
                          <m:sSub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𝑙𝑜𝑎𝑑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𝑅𝑒𝑎𝑟</m:t>
                            </m:r>
                          </m:sub>
                        </m:sSub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 </m:t>
                        </m:r>
                        <m:sSub>
                          <m:sSub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𝑇𝑜𝑒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𝑅𝑒𝑎𝑟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𝑙𝑜𝑎𝑑</m:t>
                            </m:r>
                          </m:e>
                          <m:sub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𝐹𝑟𝑜𝑛𝑡</m:t>
                            </m:r>
                          </m:sub>
                        </m:sSub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𝑙𝑜𝑎𝑑</m:t>
                            </m:r>
                          </m:e>
                          <m:sub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𝑅𝑒𝑎𝑟</m:t>
                            </m:r>
                          </m:sub>
                        </m:sSub>
                      </m:den>
                    </m:f>
                  </m:oMath>
                </a14:m>
                <a:endParaRPr lang="fr-FR" sz="1600" i="1" dirty="0"/>
              </a:p>
              <a:p>
                <a:pPr marL="342900" lvl="3" indent="-342900">
                  <a:lnSpc>
                    <a:spcPct val="100000"/>
                  </a:lnSpc>
                  <a:spcBef>
                    <a:spcPts val="0"/>
                  </a:spcBef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  <a:latin typeface="+mn-lt"/>
                    <a:cs typeface="+mn-cs"/>
                  </a:rPr>
                  <a:t>Linear fit made at a first glance, gives pessimistic image</a:t>
                </a:r>
              </a:p>
            </p:txBody>
          </p:sp>
        </mc:Choice>
        <mc:Fallback xmlns="">
          <p:sp>
            <p:nvSpPr>
              <p:cNvPr id="34" name="Espace réservé du contenu 3">
                <a:extLst>
                  <a:ext uri="{FF2B5EF4-FFF2-40B4-BE49-F238E27FC236}">
                    <a16:creationId xmlns:a16="http://schemas.microsoft.com/office/drawing/2014/main" id="{014B6F50-2A1C-C11E-3B72-E0A1070909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909" y="2022236"/>
                <a:ext cx="5882828" cy="1344698"/>
              </a:xfrm>
              <a:prstGeom prst="rect">
                <a:avLst/>
              </a:prstGeom>
              <a:blipFill>
                <a:blip r:embed="rId3"/>
                <a:stretch>
                  <a:fillRect l="-1554" t="-3636" r="-415" b="-14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E36D31BD-8C26-887C-2E63-0B4EA835EE80}"/>
              </a:ext>
            </a:extLst>
          </p:cNvPr>
          <p:cNvSpPr txBox="1"/>
          <p:nvPr/>
        </p:nvSpPr>
        <p:spPr>
          <a:xfrm>
            <a:off x="11353799" y="6374921"/>
            <a:ext cx="429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7</a:t>
            </a:r>
            <a:endParaRPr lang="fr-BE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43E34AF5-8EF9-8E24-6029-4C40B0D9A506}"/>
              </a:ext>
            </a:extLst>
          </p:cNvPr>
          <p:cNvSpPr txBox="1">
            <a:spLocks/>
          </p:cNvSpPr>
          <p:nvPr/>
        </p:nvSpPr>
        <p:spPr>
          <a:xfrm>
            <a:off x="615820" y="4990244"/>
            <a:ext cx="10384972" cy="168217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5475" indent="-3619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2313" indent="-2778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5838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3525" lvl="1" indent="0">
              <a:buFont typeface="+mj-lt"/>
              <a:buNone/>
            </a:pPr>
            <a:r>
              <a:rPr lang="en-US" b="1" dirty="0">
                <a:solidFill>
                  <a:srgbClr val="FF0000"/>
                </a:solidFill>
              </a:rPr>
              <a:t>New Recommended settings </a:t>
            </a:r>
            <a:r>
              <a:rPr lang="en-US" b="1" dirty="0"/>
              <a:t>: 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CF99C6F6-1EDB-31F1-CDF6-A44E169686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065254"/>
              </p:ext>
            </p:extLst>
          </p:nvPr>
        </p:nvGraphicFramePr>
        <p:xfrm>
          <a:off x="7196868" y="5472936"/>
          <a:ext cx="3449396" cy="1062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349">
                  <a:extLst>
                    <a:ext uri="{9D8B030D-6E8A-4147-A177-3AD203B41FA5}">
                      <a16:colId xmlns:a16="http://schemas.microsoft.com/office/drawing/2014/main" val="370554253"/>
                    </a:ext>
                  </a:extLst>
                </a:gridCol>
                <a:gridCol w="862349">
                  <a:extLst>
                    <a:ext uri="{9D8B030D-6E8A-4147-A177-3AD203B41FA5}">
                      <a16:colId xmlns:a16="http://schemas.microsoft.com/office/drawing/2014/main" val="3878575057"/>
                    </a:ext>
                  </a:extLst>
                </a:gridCol>
                <a:gridCol w="862349">
                  <a:extLst>
                    <a:ext uri="{9D8B030D-6E8A-4147-A177-3AD203B41FA5}">
                      <a16:colId xmlns:a16="http://schemas.microsoft.com/office/drawing/2014/main" val="626107631"/>
                    </a:ext>
                  </a:extLst>
                </a:gridCol>
                <a:gridCol w="862349">
                  <a:extLst>
                    <a:ext uri="{9D8B030D-6E8A-4147-A177-3AD203B41FA5}">
                      <a16:colId xmlns:a16="http://schemas.microsoft.com/office/drawing/2014/main" val="2091557243"/>
                    </a:ext>
                  </a:extLst>
                </a:gridCol>
              </a:tblGrid>
              <a:tr h="22282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tx1"/>
                          </a:solidFill>
                        </a:rPr>
                        <a:t>Front</a:t>
                      </a:r>
                      <a:endParaRPr lang="en-US" sz="12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fr-FR" dirty="0"/>
                        <a:t>Front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Rear</a:t>
                      </a:r>
                      <a:endParaRPr lang="en-US" sz="1200" noProof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Rear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7518115"/>
                  </a:ext>
                </a:extLst>
              </a:tr>
              <a:tr h="222826"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>
                          <a:solidFill>
                            <a:schemeClr val="tx1"/>
                          </a:solidFill>
                        </a:rPr>
                        <a:t>Toe (°)</a:t>
                      </a:r>
                      <a:endParaRPr lang="en-US" sz="105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>
                          <a:solidFill>
                            <a:schemeClr val="tx1"/>
                          </a:solidFill>
                        </a:rPr>
                        <a:t>Camber (°)</a:t>
                      </a:r>
                      <a:endParaRPr lang="en-US" sz="105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>
                          <a:solidFill>
                            <a:schemeClr val="tx1"/>
                          </a:solidFill>
                        </a:rPr>
                        <a:t>Toe (°)</a:t>
                      </a:r>
                      <a:endParaRPr lang="en-US" sz="105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>
                          <a:solidFill>
                            <a:schemeClr val="tx1"/>
                          </a:solidFill>
                        </a:rPr>
                        <a:t>Camber (°)</a:t>
                      </a:r>
                      <a:endParaRPr lang="en-US" sz="105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90768"/>
                  </a:ext>
                </a:extLst>
              </a:tr>
              <a:tr h="26823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 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 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 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 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12288999"/>
                  </a:ext>
                </a:extLst>
              </a:tr>
              <a:tr h="26823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 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 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 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 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3981139"/>
                  </a:ext>
                </a:extLst>
              </a:tr>
            </a:tbl>
          </a:graphicData>
        </a:graphic>
      </p:graphicFrame>
      <p:graphicFrame>
        <p:nvGraphicFramePr>
          <p:cNvPr id="8" name="Tableau 6">
            <a:extLst>
              <a:ext uri="{FF2B5EF4-FFF2-40B4-BE49-F238E27FC236}">
                <a16:creationId xmlns:a16="http://schemas.microsoft.com/office/drawing/2014/main" id="{96DD551B-4D40-4695-4CCF-FB92E15F5F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710165"/>
              </p:ext>
            </p:extLst>
          </p:nvPr>
        </p:nvGraphicFramePr>
        <p:xfrm>
          <a:off x="919628" y="5465669"/>
          <a:ext cx="5969396" cy="1062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561023091"/>
                    </a:ext>
                  </a:extLst>
                </a:gridCol>
                <a:gridCol w="862349">
                  <a:extLst>
                    <a:ext uri="{9D8B030D-6E8A-4147-A177-3AD203B41FA5}">
                      <a16:colId xmlns:a16="http://schemas.microsoft.com/office/drawing/2014/main" val="370554253"/>
                    </a:ext>
                  </a:extLst>
                </a:gridCol>
                <a:gridCol w="862349">
                  <a:extLst>
                    <a:ext uri="{9D8B030D-6E8A-4147-A177-3AD203B41FA5}">
                      <a16:colId xmlns:a16="http://schemas.microsoft.com/office/drawing/2014/main" val="3878575057"/>
                    </a:ext>
                  </a:extLst>
                </a:gridCol>
                <a:gridCol w="862349">
                  <a:extLst>
                    <a:ext uri="{9D8B030D-6E8A-4147-A177-3AD203B41FA5}">
                      <a16:colId xmlns:a16="http://schemas.microsoft.com/office/drawing/2014/main" val="626107631"/>
                    </a:ext>
                  </a:extLst>
                </a:gridCol>
                <a:gridCol w="862349">
                  <a:extLst>
                    <a:ext uri="{9D8B030D-6E8A-4147-A177-3AD203B41FA5}">
                      <a16:colId xmlns:a16="http://schemas.microsoft.com/office/drawing/2014/main" val="2091557243"/>
                    </a:ext>
                  </a:extLst>
                </a:gridCol>
              </a:tblGrid>
              <a:tr h="222826">
                <a:tc rowSpan="2">
                  <a:txBody>
                    <a:bodyPr/>
                    <a:lstStyle/>
                    <a:p>
                      <a:endParaRPr lang="en-US" sz="12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tx1"/>
                          </a:solidFill>
                        </a:rPr>
                        <a:t>Front</a:t>
                      </a:r>
                      <a:endParaRPr lang="en-US" sz="12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fr-FR" dirty="0"/>
                        <a:t>Front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tx1"/>
                          </a:solidFill>
                        </a:rPr>
                        <a:t>Rear</a:t>
                      </a:r>
                      <a:endParaRPr lang="en-US" sz="12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Rear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7518115"/>
                  </a:ext>
                </a:extLst>
              </a:tr>
              <a:tr h="22282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>
                          <a:solidFill>
                            <a:schemeClr val="tx1"/>
                          </a:solidFill>
                        </a:rPr>
                        <a:t>Toe (°)</a:t>
                      </a:r>
                      <a:endParaRPr lang="en-US" sz="105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>
                          <a:solidFill>
                            <a:schemeClr val="tx1"/>
                          </a:solidFill>
                        </a:rPr>
                        <a:t>Camber (°)</a:t>
                      </a:r>
                      <a:endParaRPr lang="en-US" sz="105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>
                          <a:solidFill>
                            <a:schemeClr val="tx1"/>
                          </a:solidFill>
                        </a:rPr>
                        <a:t>Toe (°)</a:t>
                      </a:r>
                      <a:endParaRPr lang="en-US" sz="105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noProof="0" dirty="0">
                          <a:solidFill>
                            <a:schemeClr val="tx1"/>
                          </a:solidFill>
                        </a:rPr>
                        <a:t>Camber (°)</a:t>
                      </a:r>
                      <a:endParaRPr lang="en-US" sz="105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90768"/>
                  </a:ext>
                </a:extLst>
              </a:tr>
              <a:tr h="268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noProof="0" dirty="0">
                          <a:solidFill>
                            <a:srgbClr val="000000"/>
                          </a:solidFill>
                          <a:effectLst/>
                        </a:rPr>
                        <a:t>Loaded condition,  reference vehicle 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[-1.2° ; 0°]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[0.05°; 0.15°]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[-1.9° ; -0.6°]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12288999"/>
                  </a:ext>
                </a:extLst>
              </a:tr>
              <a:tr h="26823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strike="noStrike" noProof="0" dirty="0">
                          <a:solidFill>
                            <a:srgbClr val="000000"/>
                          </a:solidFill>
                          <a:effectLst/>
                        </a:rPr>
                        <a:t>Loaded condition,  candidate vehicle 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0°± </a:t>
                      </a:r>
                      <a:r>
                        <a:rPr lang="fr-FR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tol</a:t>
                      </a:r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(*)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[-1.2° ; 0°]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[0.05°; 0.15°]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[-1.9° ; -0.6°]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22845316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66FF5916-7E74-F7E0-2F2A-08140C043A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5523" y="3101209"/>
            <a:ext cx="2953454" cy="177521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F59AB46-32E1-B37D-D46D-20A6819878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7371" y="1487018"/>
            <a:ext cx="3162300" cy="23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7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6"/>
            <a:ext cx="10515600" cy="986070"/>
          </a:xfrm>
        </p:spPr>
        <p:txBody>
          <a:bodyPr>
            <a:normAutofit/>
          </a:bodyPr>
          <a:lstStyle/>
          <a:p>
            <a:r>
              <a:rPr lang="en-US" dirty="0"/>
              <a:t>Test dispersion of the vehicle method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D9ABF68-107E-9B9E-444E-92241956E127}"/>
              </a:ext>
            </a:extLst>
          </p:cNvPr>
          <p:cNvSpPr/>
          <p:nvPr/>
        </p:nvSpPr>
        <p:spPr>
          <a:xfrm>
            <a:off x="419087" y="1225268"/>
            <a:ext cx="112336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Synthesis of the test dispersion on vehicle method coming from this campaign :</a:t>
            </a:r>
            <a:br>
              <a:rPr lang="en-US" sz="2000" b="1" dirty="0"/>
            </a:br>
            <a:endParaRPr lang="en-US" sz="2000" b="1" dirty="0"/>
          </a:p>
        </p:txBody>
      </p:sp>
      <p:graphicFrame>
        <p:nvGraphicFramePr>
          <p:cNvPr id="8" name="Tableau 6">
            <a:extLst>
              <a:ext uri="{FF2B5EF4-FFF2-40B4-BE49-F238E27FC236}">
                <a16:creationId xmlns:a16="http://schemas.microsoft.com/office/drawing/2014/main" id="{D903FCCE-65B2-7F0C-3C5C-7C93A28540F7}"/>
              </a:ext>
            </a:extLst>
          </p:cNvPr>
          <p:cNvGraphicFramePr>
            <a:graphicFrameLocks noGrp="1"/>
          </p:cNvGraphicFramePr>
          <p:nvPr/>
        </p:nvGraphicFramePr>
        <p:xfrm>
          <a:off x="663981" y="1664286"/>
          <a:ext cx="10476000" cy="2620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000">
                  <a:extLst>
                    <a:ext uri="{9D8B030D-6E8A-4147-A177-3AD203B41FA5}">
                      <a16:colId xmlns:a16="http://schemas.microsoft.com/office/drawing/2014/main" val="171852779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634172364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207095813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4104297724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967736633"/>
                    </a:ext>
                  </a:extLst>
                </a:gridCol>
              </a:tblGrid>
              <a:tr h="811467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Case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Standard deviation</a:t>
                      </a:r>
                    </a:p>
                    <a:p>
                      <a:pPr marL="0" algn="ctr" defTabSz="914400" rtl="0" eaLnBrk="1" latinLnBrk="0" hangingPunct="1"/>
                      <a:r>
                        <a:rPr lang="fr-FR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(in abrasion index)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Expanded uncertainty 95%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l-GR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it-IT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l-GR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it-IT" sz="1600" b="1" strike="noStrike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600" b="1" strike="noStrike" kern="1200" noProof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Range</a:t>
                      </a:r>
                    </a:p>
                    <a:p>
                      <a:pPr algn="ctr"/>
                      <a:r>
                        <a:rPr lang="fr-FR" sz="1400" b="0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(in abrasion index)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1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fr-FR" sz="1800" b="1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/range</a:t>
                      </a:r>
                    </a:p>
                    <a:p>
                      <a:pPr algn="ctr"/>
                      <a:r>
                        <a:rPr lang="fr-FR" sz="1400" b="0" strike="noStrike" dirty="0">
                          <a:solidFill>
                            <a:schemeClr val="bg1"/>
                          </a:solidFill>
                        </a:rPr>
                        <a:t>(in %)</a:t>
                      </a:r>
                      <a:endParaRPr lang="fr-FR" sz="1400" b="0" strike="noStrike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411188"/>
                  </a:ext>
                </a:extLst>
              </a:tr>
              <a:tr h="2972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= 0.200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600" strike="noStrike" dirty="0">
                          <a:solidFill>
                            <a:schemeClr val="tx1"/>
                          </a:solidFill>
                        </a:rPr>
                        <a:t> 0.40</a:t>
                      </a:r>
                      <a:endParaRPr lang="fr-FR" sz="16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1.10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18.2%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5984910"/>
                  </a:ext>
                </a:extLst>
              </a:tr>
              <a:tr h="297292">
                <a:tc>
                  <a:txBody>
                    <a:bodyPr/>
                    <a:lstStyle/>
                    <a:p>
                      <a:r>
                        <a:rPr lang="fr-FR" sz="1600" strike="noStrike" dirty="0"/>
                        <a:t>Raw, w/o M+S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fr-FR" sz="1600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= 0.154</a:t>
                      </a:r>
                      <a:endParaRPr lang="fr-FR" sz="1600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600" strike="noStrike" dirty="0">
                          <a:solidFill>
                            <a:schemeClr val="tx1"/>
                          </a:solidFill>
                        </a:rPr>
                        <a:t> 0.31</a:t>
                      </a:r>
                      <a:endParaRPr lang="fr-FR" sz="16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0.88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17.6%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9642078"/>
                  </a:ext>
                </a:extLst>
              </a:tr>
              <a:tr h="563304">
                <a:tc>
                  <a:txBody>
                    <a:bodyPr/>
                    <a:lstStyle/>
                    <a:p>
                      <a:r>
                        <a:rPr lang="en-US" sz="1400" i="1" u="sng" dirty="0">
                          <a:solidFill>
                            <a:schemeClr val="tx1"/>
                          </a:solidFill>
                        </a:rPr>
                        <a:t>Estimated</a:t>
                      </a:r>
                      <a:r>
                        <a:rPr lang="en-US" sz="1400" i="1" dirty="0">
                          <a:solidFill>
                            <a:schemeClr val="tx1"/>
                          </a:solidFill>
                        </a:rPr>
                        <a:t> landing point if the assumptions adopted to emulate M+S in 3PMSF cluster (*) </a:t>
                      </a:r>
                      <a:r>
                        <a:rPr lang="en-US" sz="1400" i="1" noProof="0" dirty="0">
                          <a:solidFill>
                            <a:schemeClr val="tx1"/>
                          </a:solidFill>
                        </a:rPr>
                        <a:t>will be verified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fr-FR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= ~0.14</a:t>
                      </a:r>
                      <a:endParaRPr lang="fr-FR" sz="16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</a:t>
                      </a:r>
                      <a:r>
                        <a:rPr lang="el-GR" sz="16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600" strike="noStrike" dirty="0">
                          <a:solidFill>
                            <a:schemeClr val="tx1"/>
                          </a:solidFill>
                        </a:rPr>
                        <a:t> 0.28</a:t>
                      </a:r>
                      <a:endParaRPr lang="fr-FR" sz="16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1.23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11.3%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7644782"/>
                  </a:ext>
                </a:extLst>
              </a:tr>
              <a:tr h="5633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i="1" u="sng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Estimated</a:t>
                      </a:r>
                      <a:r>
                        <a:rPr lang="en-US" sz="1400" i="1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landing point, M+S emulated in 3PMSF cluster, without Peugeot 308</a:t>
                      </a:r>
                      <a:endParaRPr lang="en-US" sz="1400" i="1" u="none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strike="noStrike" kern="1200" dirty="0">
                          <a:solidFill>
                            <a:schemeClr val="dk1"/>
                          </a:solidFill>
                        </a:rPr>
                        <a:t>σ</a:t>
                      </a:r>
                      <a:r>
                        <a:rPr lang="fr-FR" sz="1600" strike="noStrike" kern="1200" dirty="0">
                          <a:solidFill>
                            <a:schemeClr val="dk1"/>
                          </a:solidFill>
                        </a:rPr>
                        <a:t> = </a:t>
                      </a:r>
                      <a:r>
                        <a:rPr lang="fr-FR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</a:t>
                      </a:r>
                      <a:r>
                        <a:rPr lang="fr-FR" sz="1600" strike="noStrike" kern="1200" dirty="0">
                          <a:solidFill>
                            <a:schemeClr val="dk1"/>
                          </a:solidFill>
                        </a:rPr>
                        <a:t>0.10</a:t>
                      </a:r>
                      <a:endParaRPr lang="fr-FR" sz="1600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</a:t>
                      </a:r>
                      <a:r>
                        <a:rPr lang="el-GR" sz="1600" strike="noStrike" dirty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it-IT" sz="1600" strike="noStrike" dirty="0">
                          <a:solidFill>
                            <a:schemeClr val="tx1"/>
                          </a:solidFill>
                        </a:rPr>
                        <a:t> 0.20</a:t>
                      </a:r>
                      <a:endParaRPr lang="fr-FR" sz="16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~1.06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trike="noStrike" dirty="0"/>
                        <a:t>~9.8%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2311467"/>
                  </a:ext>
                </a:extLst>
              </a:tr>
            </a:tbl>
          </a:graphicData>
        </a:graphic>
      </p:graphicFrame>
      <p:sp>
        <p:nvSpPr>
          <p:cNvPr id="9" name="TextBox 3">
            <a:extLst>
              <a:ext uri="{FF2B5EF4-FFF2-40B4-BE49-F238E27FC236}">
                <a16:creationId xmlns:a16="http://schemas.microsoft.com/office/drawing/2014/main" id="{BE0C7322-96C2-05D7-BD40-30B4FD735D05}"/>
              </a:ext>
            </a:extLst>
          </p:cNvPr>
          <p:cNvSpPr txBox="1"/>
          <p:nvPr/>
        </p:nvSpPr>
        <p:spPr>
          <a:xfrm>
            <a:off x="7197219" y="4345374"/>
            <a:ext cx="491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(*) Assumptions: Abrasion Ref 3PMSF = f(T°) from Circuit 1 data</a:t>
            </a:r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EEC4A7FB-BC5D-4713-9927-F3D6575F3C6A}"/>
              </a:ext>
            </a:extLst>
          </p:cNvPr>
          <p:cNvSpPr txBox="1"/>
          <p:nvPr/>
        </p:nvSpPr>
        <p:spPr>
          <a:xfrm>
            <a:off x="686354" y="5278789"/>
            <a:ext cx="10819289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kumimoji="1" lang="it-IT" sz="2000" b="1" dirty="0">
                <a:solidFill>
                  <a:srgbClr val="FF0000"/>
                </a:solidFill>
                <a:latin typeface="Calibri"/>
                <a:ea typeface="ＭＳ Ｐゴシック" panose="020B0600070205080204" pitchFamily="34" charset="-128"/>
              </a:rPr>
              <a:t>The dispersion must be reassessed because significant improvements have been made in the vehicle method (M+S tire, vehicle settings), with expected good improvement of the dispersion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1C76A22-7D18-B09A-98EB-2BEDD8084F36}"/>
              </a:ext>
            </a:extLst>
          </p:cNvPr>
          <p:cNvSpPr txBox="1"/>
          <p:nvPr/>
        </p:nvSpPr>
        <p:spPr>
          <a:xfrm>
            <a:off x="11353799" y="6392174"/>
            <a:ext cx="42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8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84626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F7894-F00B-76BC-BAAC-B3709C20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436" y="131915"/>
            <a:ext cx="10515600" cy="986070"/>
          </a:xfrm>
        </p:spPr>
        <p:txBody>
          <a:bodyPr>
            <a:normAutofit/>
          </a:bodyPr>
          <a:lstStyle/>
          <a:p>
            <a:r>
              <a:rPr lang="en-US" dirty="0"/>
              <a:t>Analysis of T° effect on abrasion index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EF4F36-EF93-8F75-ECA4-CC36AD012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/>
          <a:stretch/>
        </p:blipFill>
        <p:spPr>
          <a:xfrm flipH="1">
            <a:off x="10478276" y="131915"/>
            <a:ext cx="1551395" cy="109824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2CD74A1-D628-55B4-14C1-DB39B9EC23CF}"/>
              </a:ext>
            </a:extLst>
          </p:cNvPr>
          <p:cNvSpPr/>
          <p:nvPr/>
        </p:nvSpPr>
        <p:spPr>
          <a:xfrm>
            <a:off x="233436" y="1055652"/>
            <a:ext cx="11120363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abrasion index appears to be sensitive to T° variation, because abrasion rate evolves with T°</a:t>
            </a:r>
          </a:p>
          <a:p>
            <a:r>
              <a:rPr lang="en-US" sz="2000" dirty="0">
                <a:highlight>
                  <a:srgbClr val="FFFF00"/>
                </a:highlight>
              </a:rPr>
              <a:t>An improvement can be proposed, by correcting the abrasion rate before the index calculation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Correction based on mean gradient of a group and difference to a reference T°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Still some correlation for some tires after correction: if the tire have a different T° gradient than the one used for the correction, you still observe a T° effect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3095494-BBBF-BF35-7A55-9980A3C0E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6431" y="2659850"/>
            <a:ext cx="8179138" cy="253502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06EC03D-53E8-63A7-4603-D2A938B4BAE6}"/>
              </a:ext>
            </a:extLst>
          </p:cNvPr>
          <p:cNvSpPr txBox="1"/>
          <p:nvPr/>
        </p:nvSpPr>
        <p:spPr>
          <a:xfrm>
            <a:off x="11353799" y="6392174"/>
            <a:ext cx="42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dirty="0"/>
              <a:t>9</a:t>
            </a:r>
            <a:endParaRPr lang="fr-B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58EA64-6A35-F2F8-924C-BBE3D8292468}"/>
              </a:ext>
            </a:extLst>
          </p:cNvPr>
          <p:cNvSpPr/>
          <p:nvPr/>
        </p:nvSpPr>
        <p:spPr>
          <a:xfrm>
            <a:off x="698240" y="5260193"/>
            <a:ext cx="10655559" cy="132343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A significant improvement may be expected from this T° correction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For vehicle method, a mean standard deviation for abrasion rate index of 0.11 instead of 0.2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still using Sum SRTT as reference tire for M+S, and without consideration of the new vehicle settings limits</a:t>
            </a:r>
          </a:p>
        </p:txBody>
      </p:sp>
    </p:spTree>
    <p:extLst>
      <p:ext uri="{BB962C8B-B14F-4D97-AF65-F5344CB8AC3E}">
        <p14:creationId xmlns:p14="http://schemas.microsoft.com/office/powerpoint/2010/main" val="39990942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2201</Words>
  <Application>Microsoft Office PowerPoint</Application>
  <PresentationFormat>Grand écran</PresentationFormat>
  <Paragraphs>336</Paragraphs>
  <Slides>26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6" baseType="lpstr">
      <vt:lpstr>Arial</vt:lpstr>
      <vt:lpstr>BridgestoneType</vt:lpstr>
      <vt:lpstr>Calibri</vt:lpstr>
      <vt:lpstr>Calibri Light</vt:lpstr>
      <vt:lpstr>Calibri-Bold</vt:lpstr>
      <vt:lpstr>Cambria Math</vt:lpstr>
      <vt:lpstr>Lucida Grande</vt:lpstr>
      <vt:lpstr>Symbol</vt:lpstr>
      <vt:lpstr>Wingdings</vt:lpstr>
      <vt:lpstr>Thème Office</vt:lpstr>
      <vt:lpstr>UNECE GRBP TFTA</vt:lpstr>
      <vt:lpstr>Agenda</vt:lpstr>
      <vt:lpstr>Content of the test campaign</vt:lpstr>
      <vt:lpstr>Analysis of the vehicle abrasion method</vt:lpstr>
      <vt:lpstr>Reference tires</vt:lpstr>
      <vt:lpstr>T° sensitivity per regulatory cluster</vt:lpstr>
      <vt:lpstr>Analysis of vehicle effect  ETRTO additional results</vt:lpstr>
      <vt:lpstr>Test dispersion of the vehicle method</vt:lpstr>
      <vt:lpstr>Analysis of T° effect on abrasion index</vt:lpstr>
      <vt:lpstr>Alignment between vehicle circuits</vt:lpstr>
      <vt:lpstr>Synthesis of the vehicle method improvements</vt:lpstr>
      <vt:lpstr>Agenda</vt:lpstr>
      <vt:lpstr>Analysis of the drum abrasion method</vt:lpstr>
      <vt:lpstr>Drum available data</vt:lpstr>
      <vt:lpstr>SRTT 16’’ vs SRTT 17’’</vt:lpstr>
      <vt:lpstr>Analysis of the abrasion rate &amp; index</vt:lpstr>
      <vt:lpstr>Limits of abrasion rate for Ref Tires</vt:lpstr>
      <vt:lpstr>T° and drum surface effect</vt:lpstr>
      <vt:lpstr>Dispersion of the drum method</vt:lpstr>
      <vt:lpstr>Tyre wear on drum test methods.</vt:lpstr>
      <vt:lpstr>Improvements of the drum method</vt:lpstr>
      <vt:lpstr>Agenda</vt:lpstr>
      <vt:lpstr>Analysis of the correlation between the two methods</vt:lpstr>
      <vt:lpstr>Agenda</vt:lpstr>
      <vt:lpstr>Next steps 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UNECE GRBP TFTA</dc:title>
  <dc:creator>Frederic Biesse</dc:creator>
  <cp:lastModifiedBy>Nicolas De Mahieu</cp:lastModifiedBy>
  <cp:revision>35</cp:revision>
  <dcterms:created xsi:type="dcterms:W3CDTF">2024-01-08T07:04:47Z</dcterms:created>
  <dcterms:modified xsi:type="dcterms:W3CDTF">2024-01-22T09:46:22Z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9e9a456-2778-4ca9-be06-1190b1e1118a_Enabled">
    <vt:lpwstr>true</vt:lpwstr>
  </property>
  <property fmtid="{D5CDD505-2E9C-101B-9397-08002B2CF9AE}" pid="3" name="MSIP_Label_09e9a456-2778-4ca9-be06-1190b1e1118a_SetDate">
    <vt:lpwstr>2024-01-08T07:17:02Z</vt:lpwstr>
  </property>
  <property fmtid="{D5CDD505-2E9C-101B-9397-08002B2CF9AE}" pid="4" name="MSIP_Label_09e9a456-2778-4ca9-be06-1190b1e1118a_Method">
    <vt:lpwstr>Standard</vt:lpwstr>
  </property>
  <property fmtid="{D5CDD505-2E9C-101B-9397-08002B2CF9AE}" pid="5" name="MSIP_Label_09e9a456-2778-4ca9-be06-1190b1e1118a_Name">
    <vt:lpwstr>D3</vt:lpwstr>
  </property>
  <property fmtid="{D5CDD505-2E9C-101B-9397-08002B2CF9AE}" pid="6" name="MSIP_Label_09e9a456-2778-4ca9-be06-1190b1e1118a_SiteId">
    <vt:lpwstr>658ba197-6c73-4fea-91bd-1c7d8de6bf2c</vt:lpwstr>
  </property>
  <property fmtid="{D5CDD505-2E9C-101B-9397-08002B2CF9AE}" pid="7" name="MSIP_Label_09e9a456-2778-4ca9-be06-1190b1e1118a_ActionId">
    <vt:lpwstr>1f1b5d1c-77ab-46e5-81bf-44121f0f5d36</vt:lpwstr>
  </property>
  <property fmtid="{D5CDD505-2E9C-101B-9397-08002B2CF9AE}" pid="8" name="MSIP_Label_09e9a456-2778-4ca9-be06-1190b1e1118a_ContentBits">
    <vt:lpwstr>0</vt:lpwstr>
  </property>
</Properties>
</file>