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60" r:id="rId7"/>
    <p:sldId id="265" r:id="rId8"/>
    <p:sldId id="2145706654" r:id="rId9"/>
    <p:sldId id="2145706655" r:id="rId10"/>
    <p:sldId id="2145706656" r:id="rId11"/>
    <p:sldId id="2145706657" r:id="rId12"/>
    <p:sldId id="2145706658" r:id="rId13"/>
    <p:sldId id="2145706659" r:id="rId14"/>
    <p:sldId id="2145706660" r:id="rId15"/>
    <p:sldId id="2145706661" r:id="rId16"/>
    <p:sldId id="2145706662" r:id="rId17"/>
    <p:sldId id="2145706663" r:id="rId18"/>
    <p:sldId id="2145706673" r:id="rId19"/>
    <p:sldId id="2145706714" r:id="rId20"/>
    <p:sldId id="2145706675" r:id="rId21"/>
    <p:sldId id="2145706676" r:id="rId22"/>
    <p:sldId id="2145706677" r:id="rId23"/>
    <p:sldId id="2145706678" r:id="rId24"/>
    <p:sldId id="2145706709" r:id="rId25"/>
    <p:sldId id="261" r:id="rId26"/>
    <p:sldId id="2145706696" r:id="rId27"/>
    <p:sldId id="2145706693" r:id="rId28"/>
    <p:sldId id="2145706684" r:id="rId29"/>
    <p:sldId id="2145706699" r:id="rId30"/>
    <p:sldId id="2145706707" r:id="rId31"/>
    <p:sldId id="2145706685" r:id="rId32"/>
    <p:sldId id="2145706700" r:id="rId33"/>
    <p:sldId id="2145706701" r:id="rId34"/>
    <p:sldId id="2145706702" r:id="rId35"/>
    <p:sldId id="2145706704" r:id="rId36"/>
    <p:sldId id="2145706715" r:id="rId37"/>
    <p:sldId id="2145706706" r:id="rId38"/>
    <p:sldId id="2145706708" r:id="rId39"/>
    <p:sldId id="2145706710" r:id="rId40"/>
    <p:sldId id="262" r:id="rId41"/>
    <p:sldId id="2145706711" r:id="rId42"/>
    <p:sldId id="2145706712" r:id="rId43"/>
    <p:sldId id="2145706713" r:id="rId44"/>
    <p:sldId id="259" r:id="rId45"/>
    <p:sldId id="264" r:id="rId4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669DBE-F27A-4E86-B23E-8ECA25549EE1}" v="1" dt="2024-01-22T09:39:02.8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8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p Guinjoan" userId="8120aae5-a6f7-42c5-88be-c3f6b2dfb091" providerId="ADAL" clId="{48669DBE-F27A-4E86-B23E-8ECA25549EE1}"/>
    <pc:docChg chg="addSld delSld modSld">
      <pc:chgData name="Josep Guinjoan" userId="8120aae5-a6f7-42c5-88be-c3f6b2dfb091" providerId="ADAL" clId="{48669DBE-F27A-4E86-B23E-8ECA25549EE1}" dt="2024-01-22T09:39:14.184" v="5" actId="20577"/>
      <pc:docMkLst>
        <pc:docMk/>
      </pc:docMkLst>
      <pc:sldChg chg="del">
        <pc:chgData name="Josep Guinjoan" userId="8120aae5-a6f7-42c5-88be-c3f6b2dfb091" providerId="ADAL" clId="{48669DBE-F27A-4E86-B23E-8ECA25549EE1}" dt="2024-01-22T09:39:05.187" v="1" actId="47"/>
        <pc:sldMkLst>
          <pc:docMk/>
          <pc:sldMk cId="2746342290" sldId="2145706705"/>
        </pc:sldMkLst>
      </pc:sldChg>
      <pc:sldChg chg="modSp add mod">
        <pc:chgData name="Josep Guinjoan" userId="8120aae5-a6f7-42c5-88be-c3f6b2dfb091" providerId="ADAL" clId="{48669DBE-F27A-4E86-B23E-8ECA25549EE1}" dt="2024-01-22T09:39:14.184" v="5" actId="20577"/>
        <pc:sldMkLst>
          <pc:docMk/>
          <pc:sldMk cId="154738982" sldId="2145706715"/>
        </pc:sldMkLst>
        <pc:spChg chg="mod">
          <ac:chgData name="Josep Guinjoan" userId="8120aae5-a6f7-42c5-88be-c3f6b2dfb091" providerId="ADAL" clId="{48669DBE-F27A-4E86-B23E-8ECA25549EE1}" dt="2024-01-22T09:39:14.184" v="5" actId="20577"/>
          <ac:spMkLst>
            <pc:docMk/>
            <pc:sldMk cId="154738982" sldId="2145706715"/>
            <ac:spMk id="3" creationId="{D1958CE7-3553-D6BE-EB13-7DDE4D857446}"/>
          </ac:spMkLst>
        </pc:spChg>
      </pc:sldChg>
    </pc:docChg>
  </pc:docChgLst>
  <pc:docChgLst>
    <pc:chgData name="Nicolas De Mahieu" userId="86ffda28-54bf-46cb-8307-ac4eaeeea850" providerId="ADAL" clId="{32B72B94-7F33-4643-B83B-794A97D5CAC4}"/>
    <pc:docChg chg="undo custSel modSld modMainMaster">
      <pc:chgData name="Nicolas De Mahieu" userId="86ffda28-54bf-46cb-8307-ac4eaeeea850" providerId="ADAL" clId="{32B72B94-7F33-4643-B83B-794A97D5CAC4}" dt="2024-01-15T19:22:26.821" v="352" actId="20577"/>
      <pc:docMkLst>
        <pc:docMk/>
      </pc:docMkLst>
      <pc:sldChg chg="addSp modSp mod">
        <pc:chgData name="Nicolas De Mahieu" userId="86ffda28-54bf-46cb-8307-ac4eaeeea850" providerId="ADAL" clId="{32B72B94-7F33-4643-B83B-794A97D5CAC4}" dt="2024-01-15T19:14:24.723" v="158" actId="20577"/>
        <pc:sldMkLst>
          <pc:docMk/>
          <pc:sldMk cId="748284184" sldId="257"/>
        </pc:sldMkLst>
        <pc:spChg chg="mod">
          <ac:chgData name="Nicolas De Mahieu" userId="86ffda28-54bf-46cb-8307-ac4eaeeea850" providerId="ADAL" clId="{32B72B94-7F33-4643-B83B-794A97D5CAC4}" dt="2024-01-15T18:55:36.707" v="44" actId="20577"/>
          <ac:spMkLst>
            <pc:docMk/>
            <pc:sldMk cId="748284184" sldId="257"/>
            <ac:spMk id="3" creationId="{A78D6AD5-BAF0-3F03-326D-7100DF01A8B3}"/>
          </ac:spMkLst>
        </pc:spChg>
        <pc:spChg chg="add mod">
          <ac:chgData name="Nicolas De Mahieu" userId="86ffda28-54bf-46cb-8307-ac4eaeeea850" providerId="ADAL" clId="{32B72B94-7F33-4643-B83B-794A97D5CAC4}" dt="2024-01-15T19:14:24.723" v="158" actId="20577"/>
          <ac:spMkLst>
            <pc:docMk/>
            <pc:sldMk cId="748284184" sldId="257"/>
            <ac:spMk id="4" creationId="{D1EB0BD3-9051-EC99-1806-CF3F79CCA684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2:26.821" v="352" actId="20577"/>
        <pc:sldMkLst>
          <pc:docMk/>
          <pc:sldMk cId="1643051808" sldId="258"/>
        </pc:sldMkLst>
        <pc:spChg chg="add mod">
          <ac:chgData name="Nicolas De Mahieu" userId="86ffda28-54bf-46cb-8307-ac4eaeeea850" providerId="ADAL" clId="{32B72B94-7F33-4643-B83B-794A97D5CAC4}" dt="2024-01-15T19:14:32.111" v="159"/>
          <ac:spMkLst>
            <pc:docMk/>
            <pc:sldMk cId="1643051808" sldId="258"/>
            <ac:spMk id="4" creationId="{08B443B9-94D8-C4F9-244F-637E87B2A77F}"/>
          </ac:spMkLst>
        </pc:spChg>
        <pc:spChg chg="add mod">
          <ac:chgData name="Nicolas De Mahieu" userId="86ffda28-54bf-46cb-8307-ac4eaeeea850" providerId="ADAL" clId="{32B72B94-7F33-4643-B83B-794A97D5CAC4}" dt="2024-01-15T19:22:26.821" v="352" actId="20577"/>
          <ac:spMkLst>
            <pc:docMk/>
            <pc:sldMk cId="1643051808" sldId="258"/>
            <ac:spMk id="5" creationId="{1B27EA1A-525E-2DFE-CDEB-4E7E1C08C3CE}"/>
          </ac:spMkLst>
        </pc:spChg>
      </pc:sldChg>
      <pc:sldChg chg="addSp delSp modSp mod">
        <pc:chgData name="Nicolas De Mahieu" userId="86ffda28-54bf-46cb-8307-ac4eaeeea850" providerId="ADAL" clId="{32B72B94-7F33-4643-B83B-794A97D5CAC4}" dt="2024-01-15T19:16:51.490" v="205" actId="14100"/>
        <pc:sldMkLst>
          <pc:docMk/>
          <pc:sldMk cId="1390254832" sldId="259"/>
        </pc:sldMkLst>
        <pc:spChg chg="add del mod">
          <ac:chgData name="Nicolas De Mahieu" userId="86ffda28-54bf-46cb-8307-ac4eaeeea850" providerId="ADAL" clId="{32B72B94-7F33-4643-B83B-794A97D5CAC4}" dt="2024-01-15T19:16:51.490" v="205" actId="14100"/>
          <ac:spMkLst>
            <pc:docMk/>
            <pc:sldMk cId="1390254832" sldId="259"/>
            <ac:spMk id="4" creationId="{6CE7030F-2D42-2D47-CC6C-155349F74FEC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2:11.961" v="345" actId="20577"/>
        <pc:sldMkLst>
          <pc:docMk/>
          <pc:sldMk cId="1905342364" sldId="260"/>
        </pc:sldMkLst>
        <pc:spChg chg="add mod">
          <ac:chgData name="Nicolas De Mahieu" userId="86ffda28-54bf-46cb-8307-ac4eaeeea850" providerId="ADAL" clId="{32B72B94-7F33-4643-B83B-794A97D5CAC4}" dt="2024-01-15T19:22:11.961" v="345" actId="20577"/>
          <ac:spMkLst>
            <pc:docMk/>
            <pc:sldMk cId="1905342364" sldId="260"/>
            <ac:spMk id="5" creationId="{97378CA2-AB17-5A4A-E98A-FEA1CBE6A11E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9:50.566" v="277" actId="14100"/>
        <pc:sldMkLst>
          <pc:docMk/>
          <pc:sldMk cId="13468939" sldId="261"/>
        </pc:sldMkLst>
        <pc:spChg chg="add mod">
          <ac:chgData name="Nicolas De Mahieu" userId="86ffda28-54bf-46cb-8307-ac4eaeeea850" providerId="ADAL" clId="{32B72B94-7F33-4643-B83B-794A97D5CAC4}" dt="2024-01-15T19:19:50.566" v="277" actId="14100"/>
          <ac:spMkLst>
            <pc:docMk/>
            <pc:sldMk cId="13468939" sldId="261"/>
            <ac:spMk id="5" creationId="{6E6E3033-7CAD-0720-D4D2-58FB1467021A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7:41.786" v="222" actId="1035"/>
        <pc:sldMkLst>
          <pc:docMk/>
          <pc:sldMk cId="3186921147" sldId="262"/>
        </pc:sldMkLst>
        <pc:spChg chg="add mod">
          <ac:chgData name="Nicolas De Mahieu" userId="86ffda28-54bf-46cb-8307-ac4eaeeea850" providerId="ADAL" clId="{32B72B94-7F33-4643-B83B-794A97D5CAC4}" dt="2024-01-15T19:17:41.786" v="222" actId="1035"/>
          <ac:spMkLst>
            <pc:docMk/>
            <pc:sldMk cId="3186921147" sldId="262"/>
            <ac:spMk id="3" creationId="{14C4E026-2D38-3FAF-9C0B-303AE7CDA3AF}"/>
          </ac:spMkLst>
        </pc:spChg>
      </pc:sldChg>
      <pc:sldChg chg="addSp delSp modSp mod">
        <pc:chgData name="Nicolas De Mahieu" userId="86ffda28-54bf-46cb-8307-ac4eaeeea850" providerId="ADAL" clId="{32B72B94-7F33-4643-B83B-794A97D5CAC4}" dt="2024-01-15T19:22:08.284" v="343" actId="20577"/>
        <pc:sldMkLst>
          <pc:docMk/>
          <pc:sldMk cId="2476803628" sldId="265"/>
        </pc:sldMkLst>
        <pc:spChg chg="add del mod">
          <ac:chgData name="Nicolas De Mahieu" userId="86ffda28-54bf-46cb-8307-ac4eaeeea850" providerId="ADAL" clId="{32B72B94-7F33-4643-B83B-794A97D5CAC4}" dt="2024-01-15T19:22:08.284" v="343" actId="20577"/>
          <ac:spMkLst>
            <pc:docMk/>
            <pc:sldMk cId="2476803628" sldId="265"/>
            <ac:spMk id="3" creationId="{5730DB93-4FE6-9ECB-3A12-801B848A9800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2:22.485" v="350" actId="20577"/>
        <pc:sldMkLst>
          <pc:docMk/>
          <pc:sldMk cId="972930579" sldId="266"/>
        </pc:sldMkLst>
        <pc:spChg chg="mod">
          <ac:chgData name="Nicolas De Mahieu" userId="86ffda28-54bf-46cb-8307-ac4eaeeea850" providerId="ADAL" clId="{32B72B94-7F33-4643-B83B-794A97D5CAC4}" dt="2024-01-15T18:57:07.788" v="83" actId="20577"/>
          <ac:spMkLst>
            <pc:docMk/>
            <pc:sldMk cId="972930579" sldId="266"/>
            <ac:spMk id="3" creationId="{A78D6AD5-BAF0-3F03-326D-7100DF01A8B3}"/>
          </ac:spMkLst>
        </pc:spChg>
        <pc:spChg chg="add mod">
          <ac:chgData name="Nicolas De Mahieu" userId="86ffda28-54bf-46cb-8307-ac4eaeeea850" providerId="ADAL" clId="{32B72B94-7F33-4643-B83B-794A97D5CAC4}" dt="2024-01-15T19:22:22.485" v="350" actId="20577"/>
          <ac:spMkLst>
            <pc:docMk/>
            <pc:sldMk cId="972930579" sldId="266"/>
            <ac:spMk id="6" creationId="{58AD3961-CE72-401E-3392-7B36F15FB83E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2:18.663" v="348" actId="20577"/>
        <pc:sldMkLst>
          <pc:docMk/>
          <pc:sldMk cId="2170918702" sldId="267"/>
        </pc:sldMkLst>
        <pc:spChg chg="add mod">
          <ac:chgData name="Nicolas De Mahieu" userId="86ffda28-54bf-46cb-8307-ac4eaeeea850" providerId="ADAL" clId="{32B72B94-7F33-4643-B83B-794A97D5CAC4}" dt="2024-01-15T19:22:18.663" v="348" actId="20577"/>
          <ac:spMkLst>
            <pc:docMk/>
            <pc:sldMk cId="2170918702" sldId="267"/>
            <ac:spMk id="2" creationId="{773FBF05-2290-0ADC-1D51-15291D43CF7C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1:59.132" v="339" actId="20577"/>
        <pc:sldMkLst>
          <pc:docMk/>
          <pc:sldMk cId="4076740397" sldId="2145706654"/>
        </pc:sldMkLst>
        <pc:spChg chg="add mod">
          <ac:chgData name="Nicolas De Mahieu" userId="86ffda28-54bf-46cb-8307-ac4eaeeea850" providerId="ADAL" clId="{32B72B94-7F33-4643-B83B-794A97D5CAC4}" dt="2024-01-15T19:21:59.132" v="339" actId="20577"/>
          <ac:spMkLst>
            <pc:docMk/>
            <pc:sldMk cId="4076740397" sldId="2145706654"/>
            <ac:spMk id="5" creationId="{8649EC7F-63C7-CDEF-FB41-3B143D6C9DCA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1:55.807" v="337" actId="20577"/>
        <pc:sldMkLst>
          <pc:docMk/>
          <pc:sldMk cId="1220085548" sldId="2145706655"/>
        </pc:sldMkLst>
        <pc:spChg chg="add mod">
          <ac:chgData name="Nicolas De Mahieu" userId="86ffda28-54bf-46cb-8307-ac4eaeeea850" providerId="ADAL" clId="{32B72B94-7F33-4643-B83B-794A97D5CAC4}" dt="2024-01-15T19:21:55.807" v="337" actId="20577"/>
          <ac:spMkLst>
            <pc:docMk/>
            <pc:sldMk cId="1220085548" sldId="2145706655"/>
            <ac:spMk id="3" creationId="{366FFC2C-8AAA-B65A-321F-59EC40B83831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1:46.792" v="333" actId="14100"/>
        <pc:sldMkLst>
          <pc:docMk/>
          <pc:sldMk cId="3904655843" sldId="2145706656"/>
        </pc:sldMkLst>
        <pc:spChg chg="add mod">
          <ac:chgData name="Nicolas De Mahieu" userId="86ffda28-54bf-46cb-8307-ac4eaeeea850" providerId="ADAL" clId="{32B72B94-7F33-4643-B83B-794A97D5CAC4}" dt="2024-01-15T19:21:46.792" v="333" actId="14100"/>
          <ac:spMkLst>
            <pc:docMk/>
            <pc:sldMk cId="3904655843" sldId="2145706656"/>
            <ac:spMk id="7" creationId="{1299A934-20DB-A584-DCA7-F638A0D5696B}"/>
          </ac:spMkLst>
        </pc:spChg>
      </pc:sldChg>
      <pc:sldChg chg="addSp delSp modSp mod">
        <pc:chgData name="Nicolas De Mahieu" userId="86ffda28-54bf-46cb-8307-ac4eaeeea850" providerId="ADAL" clId="{32B72B94-7F33-4643-B83B-794A97D5CAC4}" dt="2024-01-15T19:21:37.087" v="329" actId="20577"/>
        <pc:sldMkLst>
          <pc:docMk/>
          <pc:sldMk cId="2408585339" sldId="2145706657"/>
        </pc:sldMkLst>
        <pc:spChg chg="add del mod">
          <ac:chgData name="Nicolas De Mahieu" userId="86ffda28-54bf-46cb-8307-ac4eaeeea850" providerId="ADAL" clId="{32B72B94-7F33-4643-B83B-794A97D5CAC4}" dt="2024-01-15T19:21:37.087" v="329" actId="20577"/>
          <ac:spMkLst>
            <pc:docMk/>
            <pc:sldMk cId="2408585339" sldId="2145706657"/>
            <ac:spMk id="3" creationId="{2CF5C80A-AB09-5E0A-FA32-2DC1A1972C61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1:24.961" v="322" actId="14100"/>
        <pc:sldMkLst>
          <pc:docMk/>
          <pc:sldMk cId="3341081010" sldId="2145706658"/>
        </pc:sldMkLst>
        <pc:spChg chg="add mod">
          <ac:chgData name="Nicolas De Mahieu" userId="86ffda28-54bf-46cb-8307-ac4eaeeea850" providerId="ADAL" clId="{32B72B94-7F33-4643-B83B-794A97D5CAC4}" dt="2024-01-15T19:21:24.961" v="322" actId="14100"/>
          <ac:spMkLst>
            <pc:docMk/>
            <pc:sldMk cId="3341081010" sldId="2145706658"/>
            <ac:spMk id="7" creationId="{B2F88D5D-1199-6F51-7676-5E2961BA0D70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1:17.988" v="318" actId="20577"/>
        <pc:sldMkLst>
          <pc:docMk/>
          <pc:sldMk cId="530067064" sldId="2145706659"/>
        </pc:sldMkLst>
        <pc:spChg chg="add mod">
          <ac:chgData name="Nicolas De Mahieu" userId="86ffda28-54bf-46cb-8307-ac4eaeeea850" providerId="ADAL" clId="{32B72B94-7F33-4643-B83B-794A97D5CAC4}" dt="2024-01-15T19:21:17.988" v="318" actId="20577"/>
          <ac:spMkLst>
            <pc:docMk/>
            <pc:sldMk cId="530067064" sldId="2145706659"/>
            <ac:spMk id="3" creationId="{B2155F22-44E3-6027-D8AA-08A58764BA2D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1:08.192" v="313" actId="14100"/>
        <pc:sldMkLst>
          <pc:docMk/>
          <pc:sldMk cId="129970005" sldId="2145706660"/>
        </pc:sldMkLst>
        <pc:spChg chg="add mod">
          <ac:chgData name="Nicolas De Mahieu" userId="86ffda28-54bf-46cb-8307-ac4eaeeea850" providerId="ADAL" clId="{32B72B94-7F33-4643-B83B-794A97D5CAC4}" dt="2024-01-15T19:21:08.192" v="313" actId="14100"/>
          <ac:spMkLst>
            <pc:docMk/>
            <pc:sldMk cId="129970005" sldId="2145706660"/>
            <ac:spMk id="3" creationId="{E36D31BD-8C26-887C-2E63-0B4EA835EE80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1:01.551" v="309" actId="14100"/>
        <pc:sldMkLst>
          <pc:docMk/>
          <pc:sldMk cId="1170229498" sldId="2145706661"/>
        </pc:sldMkLst>
        <pc:spChg chg="add mod">
          <ac:chgData name="Nicolas De Mahieu" userId="86ffda28-54bf-46cb-8307-ac4eaeeea850" providerId="ADAL" clId="{32B72B94-7F33-4643-B83B-794A97D5CAC4}" dt="2024-01-15T19:21:01.551" v="309" actId="14100"/>
          <ac:spMkLst>
            <pc:docMk/>
            <pc:sldMk cId="1170229498" sldId="2145706661"/>
            <ac:spMk id="3" creationId="{A7ABBB6C-7566-6EE1-4820-75B76D339780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0:55.105" v="305" actId="14100"/>
        <pc:sldMkLst>
          <pc:docMk/>
          <pc:sldMk cId="3202532384" sldId="2145706662"/>
        </pc:sldMkLst>
        <pc:spChg chg="add mod">
          <ac:chgData name="Nicolas De Mahieu" userId="86ffda28-54bf-46cb-8307-ac4eaeeea850" providerId="ADAL" clId="{32B72B94-7F33-4643-B83B-794A97D5CAC4}" dt="2024-01-15T19:20:55.105" v="305" actId="14100"/>
          <ac:spMkLst>
            <pc:docMk/>
            <pc:sldMk cId="3202532384" sldId="2145706662"/>
            <ac:spMk id="3" creationId="{6CBFE900-AF69-7A9D-A6DC-C84287B713A1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0:48.114" v="301" actId="14100"/>
        <pc:sldMkLst>
          <pc:docMk/>
          <pc:sldMk cId="2589261563" sldId="2145706663"/>
        </pc:sldMkLst>
        <pc:spChg chg="add mod">
          <ac:chgData name="Nicolas De Mahieu" userId="86ffda28-54bf-46cb-8307-ac4eaeeea850" providerId="ADAL" clId="{32B72B94-7F33-4643-B83B-794A97D5CAC4}" dt="2024-01-15T19:20:48.114" v="301" actId="14100"/>
          <ac:spMkLst>
            <pc:docMk/>
            <pc:sldMk cId="2589261563" sldId="2145706663"/>
            <ac:spMk id="3" creationId="{79D4F63F-ABD8-4F42-9901-781D5926B6BE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0:40.875" v="296" actId="14100"/>
        <pc:sldMkLst>
          <pc:docMk/>
          <pc:sldMk cId="4220900760" sldId="2145706673"/>
        </pc:sldMkLst>
        <pc:spChg chg="add mod">
          <ac:chgData name="Nicolas De Mahieu" userId="86ffda28-54bf-46cb-8307-ac4eaeeea850" providerId="ADAL" clId="{32B72B94-7F33-4643-B83B-794A97D5CAC4}" dt="2024-01-15T19:20:40.875" v="296" actId="14100"/>
          <ac:spMkLst>
            <pc:docMk/>
            <pc:sldMk cId="4220900760" sldId="2145706673"/>
            <ac:spMk id="7" creationId="{ED8D226C-B5C7-5E5F-A52B-62BCD4A403D9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0:19.841" v="287" actId="14100"/>
        <pc:sldMkLst>
          <pc:docMk/>
          <pc:sldMk cId="3999094230" sldId="2145706675"/>
        </pc:sldMkLst>
        <pc:spChg chg="add mod">
          <ac:chgData name="Nicolas De Mahieu" userId="86ffda28-54bf-46cb-8307-ac4eaeeea850" providerId="ADAL" clId="{32B72B94-7F33-4643-B83B-794A97D5CAC4}" dt="2024-01-15T19:20:19.841" v="287" actId="14100"/>
          <ac:spMkLst>
            <pc:docMk/>
            <pc:sldMk cId="3999094230" sldId="2145706675"/>
            <ac:spMk id="3" creationId="{B06EC03D-53E8-63A7-4603-D2A938B4BAE6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0:13.796" v="285" actId="14100"/>
        <pc:sldMkLst>
          <pc:docMk/>
          <pc:sldMk cId="91504989" sldId="2145706676"/>
        </pc:sldMkLst>
        <pc:spChg chg="add mod">
          <ac:chgData name="Nicolas De Mahieu" userId="86ffda28-54bf-46cb-8307-ac4eaeeea850" providerId="ADAL" clId="{32B72B94-7F33-4643-B83B-794A97D5CAC4}" dt="2024-01-15T19:20:13.796" v="285" actId="14100"/>
          <ac:spMkLst>
            <pc:docMk/>
            <pc:sldMk cId="91504989" sldId="2145706676"/>
            <ac:spMk id="3" creationId="{B935E0FD-A390-C35F-1FB1-1C6653F586EA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0:07.648" v="283" actId="14100"/>
        <pc:sldMkLst>
          <pc:docMk/>
          <pc:sldMk cId="2467642059" sldId="2145706677"/>
        </pc:sldMkLst>
        <pc:spChg chg="add mod">
          <ac:chgData name="Nicolas De Mahieu" userId="86ffda28-54bf-46cb-8307-ac4eaeeea850" providerId="ADAL" clId="{32B72B94-7F33-4643-B83B-794A97D5CAC4}" dt="2024-01-15T19:20:07.648" v="283" actId="14100"/>
          <ac:spMkLst>
            <pc:docMk/>
            <pc:sldMk cId="2467642059" sldId="2145706677"/>
            <ac:spMk id="3" creationId="{FE41B442-EEEE-EAC1-3D77-FFD700F2C274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0:01.340" v="281" actId="14100"/>
        <pc:sldMkLst>
          <pc:docMk/>
          <pc:sldMk cId="2127104434" sldId="2145706678"/>
        </pc:sldMkLst>
        <pc:spChg chg="add mod">
          <ac:chgData name="Nicolas De Mahieu" userId="86ffda28-54bf-46cb-8307-ac4eaeeea850" providerId="ADAL" clId="{32B72B94-7F33-4643-B83B-794A97D5CAC4}" dt="2024-01-15T19:20:01.340" v="281" actId="14100"/>
          <ac:spMkLst>
            <pc:docMk/>
            <pc:sldMk cId="2127104434" sldId="2145706678"/>
            <ac:spMk id="3" creationId="{DDAAE3AC-DDC6-4571-5839-57893CC4B370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9:27.363" v="269" actId="14100"/>
        <pc:sldMkLst>
          <pc:docMk/>
          <pc:sldMk cId="3211669378" sldId="2145706684"/>
        </pc:sldMkLst>
        <pc:spChg chg="add mod">
          <ac:chgData name="Nicolas De Mahieu" userId="86ffda28-54bf-46cb-8307-ac4eaeeea850" providerId="ADAL" clId="{32B72B94-7F33-4643-B83B-794A97D5CAC4}" dt="2024-01-15T19:06:05.928" v="130" actId="1076"/>
          <ac:spMkLst>
            <pc:docMk/>
            <pc:sldMk cId="3211669378" sldId="2145706684"/>
            <ac:spMk id="5" creationId="{000C7CEC-5DA6-E7CB-BBC6-1828D734CEC6}"/>
          </ac:spMkLst>
        </pc:spChg>
        <pc:spChg chg="add mod">
          <ac:chgData name="Nicolas De Mahieu" userId="86ffda28-54bf-46cb-8307-ac4eaeeea850" providerId="ADAL" clId="{32B72B94-7F33-4643-B83B-794A97D5CAC4}" dt="2024-01-15T19:05:35.622" v="123"/>
          <ac:spMkLst>
            <pc:docMk/>
            <pc:sldMk cId="3211669378" sldId="2145706684"/>
            <ac:spMk id="7" creationId="{19EC99E7-98A4-CAAE-9783-92ADD45CFCBB}"/>
          </ac:spMkLst>
        </pc:spChg>
        <pc:spChg chg="add mod">
          <ac:chgData name="Nicolas De Mahieu" userId="86ffda28-54bf-46cb-8307-ac4eaeeea850" providerId="ADAL" clId="{32B72B94-7F33-4643-B83B-794A97D5CAC4}" dt="2024-01-15T19:19:27.363" v="269" actId="14100"/>
          <ac:spMkLst>
            <pc:docMk/>
            <pc:sldMk cId="3211669378" sldId="2145706684"/>
            <ac:spMk id="8" creationId="{6D1006BD-E913-7DD5-FFD2-53D230554FF8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9:06.433" v="261" actId="14100"/>
        <pc:sldMkLst>
          <pc:docMk/>
          <pc:sldMk cId="4211808966" sldId="2145706685"/>
        </pc:sldMkLst>
        <pc:spChg chg="add mod">
          <ac:chgData name="Nicolas De Mahieu" userId="86ffda28-54bf-46cb-8307-ac4eaeeea850" providerId="ADAL" clId="{32B72B94-7F33-4643-B83B-794A97D5CAC4}" dt="2024-01-15T19:19:06.433" v="261" actId="14100"/>
          <ac:spMkLst>
            <pc:docMk/>
            <pc:sldMk cId="4211808966" sldId="2145706685"/>
            <ac:spMk id="5" creationId="{92F93E0B-BB61-879D-EFE6-01537A26CF24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9:35.366" v="271" actId="14100"/>
        <pc:sldMkLst>
          <pc:docMk/>
          <pc:sldMk cId="317822020" sldId="2145706693"/>
        </pc:sldMkLst>
        <pc:spChg chg="add mod">
          <ac:chgData name="Nicolas De Mahieu" userId="86ffda28-54bf-46cb-8307-ac4eaeeea850" providerId="ADAL" clId="{32B72B94-7F33-4643-B83B-794A97D5CAC4}" dt="2024-01-15T19:03:22.788" v="119" actId="404"/>
          <ac:spMkLst>
            <pc:docMk/>
            <pc:sldMk cId="317822020" sldId="2145706693"/>
            <ac:spMk id="5" creationId="{F053E9B8-A0C6-D509-3159-4ED3E70020A0}"/>
          </ac:spMkLst>
        </pc:spChg>
        <pc:spChg chg="add mod">
          <ac:chgData name="Nicolas De Mahieu" userId="86ffda28-54bf-46cb-8307-ac4eaeeea850" providerId="ADAL" clId="{32B72B94-7F33-4643-B83B-794A97D5CAC4}" dt="2024-01-15T19:03:35.263" v="121" actId="1076"/>
          <ac:spMkLst>
            <pc:docMk/>
            <pc:sldMk cId="317822020" sldId="2145706693"/>
            <ac:spMk id="6" creationId="{C8E4C73A-D10A-C9FD-5DC1-B1279C27FC2E}"/>
          </ac:spMkLst>
        </pc:spChg>
        <pc:spChg chg="add mod">
          <ac:chgData name="Nicolas De Mahieu" userId="86ffda28-54bf-46cb-8307-ac4eaeeea850" providerId="ADAL" clId="{32B72B94-7F33-4643-B83B-794A97D5CAC4}" dt="2024-01-15T19:19:35.366" v="271" actId="14100"/>
          <ac:spMkLst>
            <pc:docMk/>
            <pc:sldMk cId="317822020" sldId="2145706693"/>
            <ac:spMk id="7" creationId="{A3A1E6EB-B76B-3B4D-6580-5EDBB4A2D04E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9:42.724" v="274" actId="14100"/>
        <pc:sldMkLst>
          <pc:docMk/>
          <pc:sldMk cId="2172212195" sldId="2145706696"/>
        </pc:sldMkLst>
        <pc:spChg chg="add mod">
          <ac:chgData name="Nicolas De Mahieu" userId="86ffda28-54bf-46cb-8307-ac4eaeeea850" providerId="ADAL" clId="{32B72B94-7F33-4643-B83B-794A97D5CAC4}" dt="2024-01-15T19:19:42.724" v="274" actId="14100"/>
          <ac:spMkLst>
            <pc:docMk/>
            <pc:sldMk cId="2172212195" sldId="2145706696"/>
            <ac:spMk id="3" creationId="{383B43B7-8EC2-327A-7880-9D8B976D6AB2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9:20.868" v="267" actId="14100"/>
        <pc:sldMkLst>
          <pc:docMk/>
          <pc:sldMk cId="2926783585" sldId="2145706699"/>
        </pc:sldMkLst>
        <pc:spChg chg="add mod">
          <ac:chgData name="Nicolas De Mahieu" userId="86ffda28-54bf-46cb-8307-ac4eaeeea850" providerId="ADAL" clId="{32B72B94-7F33-4643-B83B-794A97D5CAC4}" dt="2024-01-15T19:19:20.868" v="267" actId="14100"/>
          <ac:spMkLst>
            <pc:docMk/>
            <pc:sldMk cId="2926783585" sldId="2145706699"/>
            <ac:spMk id="3" creationId="{EF1C4D43-8317-6CB1-ED9C-6273E1A79A5A}"/>
          </ac:spMkLst>
        </pc:spChg>
      </pc:sldChg>
      <pc:sldChg chg="addSp delSp modSp mod">
        <pc:chgData name="Nicolas De Mahieu" userId="86ffda28-54bf-46cb-8307-ac4eaeeea850" providerId="ADAL" clId="{32B72B94-7F33-4643-B83B-794A97D5CAC4}" dt="2024-01-15T19:18:55.622" v="256" actId="14100"/>
        <pc:sldMkLst>
          <pc:docMk/>
          <pc:sldMk cId="572354618" sldId="2145706700"/>
        </pc:sldMkLst>
        <pc:spChg chg="add del mod">
          <ac:chgData name="Nicolas De Mahieu" userId="86ffda28-54bf-46cb-8307-ac4eaeeea850" providerId="ADAL" clId="{32B72B94-7F33-4643-B83B-794A97D5CAC4}" dt="2024-01-15T19:18:55.622" v="256" actId="14100"/>
          <ac:spMkLst>
            <pc:docMk/>
            <pc:sldMk cId="572354618" sldId="2145706700"/>
            <ac:spMk id="3" creationId="{34A44A40-66AA-8174-99B2-66361D7FE24B}"/>
          </ac:spMkLst>
        </pc:spChg>
      </pc:sldChg>
      <pc:sldChg chg="addSp delSp modSp mod">
        <pc:chgData name="Nicolas De Mahieu" userId="86ffda28-54bf-46cb-8307-ac4eaeeea850" providerId="ADAL" clId="{32B72B94-7F33-4643-B83B-794A97D5CAC4}" dt="2024-01-15T19:18:44.729" v="252" actId="14100"/>
        <pc:sldMkLst>
          <pc:docMk/>
          <pc:sldMk cId="1139509052" sldId="2145706701"/>
        </pc:sldMkLst>
        <pc:spChg chg="add del mod">
          <ac:chgData name="Nicolas De Mahieu" userId="86ffda28-54bf-46cb-8307-ac4eaeeea850" providerId="ADAL" clId="{32B72B94-7F33-4643-B83B-794A97D5CAC4}" dt="2024-01-15T19:18:44.729" v="252" actId="14100"/>
          <ac:spMkLst>
            <pc:docMk/>
            <pc:sldMk cId="1139509052" sldId="2145706701"/>
            <ac:spMk id="5" creationId="{181F4197-DAC4-ABC8-BBAE-D34503FE6C38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8:32.837" v="246" actId="14100"/>
        <pc:sldMkLst>
          <pc:docMk/>
          <pc:sldMk cId="907489790" sldId="2145706702"/>
        </pc:sldMkLst>
        <pc:spChg chg="add mod">
          <ac:chgData name="Nicolas De Mahieu" userId="86ffda28-54bf-46cb-8307-ac4eaeeea850" providerId="ADAL" clId="{32B72B94-7F33-4643-B83B-794A97D5CAC4}" dt="2024-01-15T19:18:32.837" v="246" actId="14100"/>
          <ac:spMkLst>
            <pc:docMk/>
            <pc:sldMk cId="907489790" sldId="2145706702"/>
            <ac:spMk id="3" creationId="{CCA4184B-649C-67B4-1388-7D6F5F8DA30A}"/>
          </ac:spMkLst>
        </pc:spChg>
      </pc:sldChg>
      <pc:sldChg chg="addSp delSp modSp mod">
        <pc:chgData name="Nicolas De Mahieu" userId="86ffda28-54bf-46cb-8307-ac4eaeeea850" providerId="ADAL" clId="{32B72B94-7F33-4643-B83B-794A97D5CAC4}" dt="2024-01-15T19:18:25.580" v="242" actId="14100"/>
        <pc:sldMkLst>
          <pc:docMk/>
          <pc:sldMk cId="1613442223" sldId="2145706704"/>
        </pc:sldMkLst>
        <pc:spChg chg="add del mod">
          <ac:chgData name="Nicolas De Mahieu" userId="86ffda28-54bf-46cb-8307-ac4eaeeea850" providerId="ADAL" clId="{32B72B94-7F33-4643-B83B-794A97D5CAC4}" dt="2024-01-15T19:18:25.580" v="242" actId="14100"/>
          <ac:spMkLst>
            <pc:docMk/>
            <pc:sldMk cId="1613442223" sldId="2145706704"/>
            <ac:spMk id="3" creationId="{607417F1-738A-BDC1-7579-58535C7D2167}"/>
          </ac:spMkLst>
        </pc:spChg>
      </pc:sldChg>
      <pc:sldChg chg="addSp modSp">
        <pc:chgData name="Nicolas De Mahieu" userId="86ffda28-54bf-46cb-8307-ac4eaeeea850" providerId="ADAL" clId="{32B72B94-7F33-4643-B83B-794A97D5CAC4}" dt="2024-01-15T19:16:13.892" v="191"/>
        <pc:sldMkLst>
          <pc:docMk/>
          <pc:sldMk cId="2746342290" sldId="2145706705"/>
        </pc:sldMkLst>
        <pc:spChg chg="add mod">
          <ac:chgData name="Nicolas De Mahieu" userId="86ffda28-54bf-46cb-8307-ac4eaeeea850" providerId="ADAL" clId="{32B72B94-7F33-4643-B83B-794A97D5CAC4}" dt="2024-01-15T19:16:13.892" v="191"/>
          <ac:spMkLst>
            <pc:docMk/>
            <pc:sldMk cId="2746342290" sldId="2145706705"/>
            <ac:spMk id="3" creationId="{D1958CE7-3553-D6BE-EB13-7DDE4D857446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8:07.365" v="236" actId="14100"/>
        <pc:sldMkLst>
          <pc:docMk/>
          <pc:sldMk cId="546191469" sldId="2145706706"/>
        </pc:sldMkLst>
        <pc:spChg chg="add mod">
          <ac:chgData name="Nicolas De Mahieu" userId="86ffda28-54bf-46cb-8307-ac4eaeeea850" providerId="ADAL" clId="{32B72B94-7F33-4643-B83B-794A97D5CAC4}" dt="2024-01-15T19:18:07.365" v="236" actId="14100"/>
          <ac:spMkLst>
            <pc:docMk/>
            <pc:sldMk cId="546191469" sldId="2145706706"/>
            <ac:spMk id="5" creationId="{6F8702EB-D4E3-1953-4D1E-A2A2AC014154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9:13.714" v="265" actId="14100"/>
        <pc:sldMkLst>
          <pc:docMk/>
          <pc:sldMk cId="3429352711" sldId="2145706707"/>
        </pc:sldMkLst>
        <pc:spChg chg="add mod">
          <ac:chgData name="Nicolas De Mahieu" userId="86ffda28-54bf-46cb-8307-ac4eaeeea850" providerId="ADAL" clId="{32B72B94-7F33-4643-B83B-794A97D5CAC4}" dt="2024-01-15T19:08:16.320" v="135" actId="1076"/>
          <ac:spMkLst>
            <pc:docMk/>
            <pc:sldMk cId="3429352711" sldId="2145706707"/>
            <ac:spMk id="3" creationId="{D9250FE8-8D0E-0FA1-DBA8-9FE963FF29B1}"/>
          </ac:spMkLst>
        </pc:spChg>
        <pc:spChg chg="add mod">
          <ac:chgData name="Nicolas De Mahieu" userId="86ffda28-54bf-46cb-8307-ac4eaeeea850" providerId="ADAL" clId="{32B72B94-7F33-4643-B83B-794A97D5CAC4}" dt="2024-01-15T19:19:13.714" v="265" actId="14100"/>
          <ac:spMkLst>
            <pc:docMk/>
            <pc:sldMk cId="3429352711" sldId="2145706707"/>
            <ac:spMk id="7" creationId="{E445E279-23E2-56D4-A0F3-118A9DC7C1F6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8:01.575" v="232" actId="14100"/>
        <pc:sldMkLst>
          <pc:docMk/>
          <pc:sldMk cId="2186661238" sldId="2145706708"/>
        </pc:sldMkLst>
        <pc:spChg chg="add mod">
          <ac:chgData name="Nicolas De Mahieu" userId="86ffda28-54bf-46cb-8307-ac4eaeeea850" providerId="ADAL" clId="{32B72B94-7F33-4643-B83B-794A97D5CAC4}" dt="2024-01-15T19:18:01.575" v="232" actId="14100"/>
          <ac:spMkLst>
            <pc:docMk/>
            <pc:sldMk cId="2186661238" sldId="2145706708"/>
            <ac:spMk id="6" creationId="{8AB916AF-0768-0B1F-C9AB-0DDE1F0DB44F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9:55.457" v="279" actId="14100"/>
        <pc:sldMkLst>
          <pc:docMk/>
          <pc:sldMk cId="3662487767" sldId="2145706709"/>
        </pc:sldMkLst>
        <pc:spChg chg="add mod">
          <ac:chgData name="Nicolas De Mahieu" userId="86ffda28-54bf-46cb-8307-ac4eaeeea850" providerId="ADAL" clId="{32B72B94-7F33-4643-B83B-794A97D5CAC4}" dt="2024-01-15T19:19:55.457" v="279" actId="14100"/>
          <ac:spMkLst>
            <pc:docMk/>
            <pc:sldMk cId="3662487767" sldId="2145706709"/>
            <ac:spMk id="4" creationId="{911250B1-173D-F9D2-BE18-5AE1119BB1ED}"/>
          </ac:spMkLst>
        </pc:spChg>
      </pc:sldChg>
      <pc:sldChg chg="addSp delSp modSp mod">
        <pc:chgData name="Nicolas De Mahieu" userId="86ffda28-54bf-46cb-8307-ac4eaeeea850" providerId="ADAL" clId="{32B72B94-7F33-4643-B83B-794A97D5CAC4}" dt="2024-01-15T19:17:54.922" v="228" actId="14100"/>
        <pc:sldMkLst>
          <pc:docMk/>
          <pc:sldMk cId="1216399895" sldId="2145706710"/>
        </pc:sldMkLst>
        <pc:spChg chg="add del mod">
          <ac:chgData name="Nicolas De Mahieu" userId="86ffda28-54bf-46cb-8307-ac4eaeeea850" providerId="ADAL" clId="{32B72B94-7F33-4643-B83B-794A97D5CAC4}" dt="2024-01-15T19:17:54.922" v="228" actId="14100"/>
          <ac:spMkLst>
            <pc:docMk/>
            <pc:sldMk cId="1216399895" sldId="2145706710"/>
            <ac:spMk id="4" creationId="{4FD8A6F5-5426-8BCC-4C17-A7EC633A56C5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7:31.225" v="216" actId="14100"/>
        <pc:sldMkLst>
          <pc:docMk/>
          <pc:sldMk cId="3242683146" sldId="2145706711"/>
        </pc:sldMkLst>
        <pc:spChg chg="add mod">
          <ac:chgData name="Nicolas De Mahieu" userId="86ffda28-54bf-46cb-8307-ac4eaeeea850" providerId="ADAL" clId="{32B72B94-7F33-4643-B83B-794A97D5CAC4}" dt="2024-01-15T19:13:38.396" v="154" actId="20577"/>
          <ac:spMkLst>
            <pc:docMk/>
            <pc:sldMk cId="3242683146" sldId="2145706711"/>
            <ac:spMk id="10" creationId="{B559CC14-305C-21F1-8BE2-86EB4F67613B}"/>
          </ac:spMkLst>
        </pc:spChg>
        <pc:spChg chg="add mod">
          <ac:chgData name="Nicolas De Mahieu" userId="86ffda28-54bf-46cb-8307-ac4eaeeea850" providerId="ADAL" clId="{32B72B94-7F33-4643-B83B-794A97D5CAC4}" dt="2024-01-15T19:17:31.225" v="216" actId="14100"/>
          <ac:spMkLst>
            <pc:docMk/>
            <pc:sldMk cId="3242683146" sldId="2145706711"/>
            <ac:spMk id="11" creationId="{6B9D8F69-49CA-3DE5-162F-745B159D0E89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7:24.063" v="211" actId="14100"/>
        <pc:sldMkLst>
          <pc:docMk/>
          <pc:sldMk cId="1633058474" sldId="2145706712"/>
        </pc:sldMkLst>
        <pc:spChg chg="add mod">
          <ac:chgData name="Nicolas De Mahieu" userId="86ffda28-54bf-46cb-8307-ac4eaeeea850" providerId="ADAL" clId="{32B72B94-7F33-4643-B83B-794A97D5CAC4}" dt="2024-01-15T19:13:57.539" v="156" actId="1076"/>
          <ac:spMkLst>
            <pc:docMk/>
            <pc:sldMk cId="1633058474" sldId="2145706712"/>
            <ac:spMk id="3" creationId="{CE8E30B5-1E8E-F61A-5066-2C8621D42B42}"/>
          </ac:spMkLst>
        </pc:spChg>
        <pc:spChg chg="add mod">
          <ac:chgData name="Nicolas De Mahieu" userId="86ffda28-54bf-46cb-8307-ac4eaeeea850" providerId="ADAL" clId="{32B72B94-7F33-4643-B83B-794A97D5CAC4}" dt="2024-01-15T19:17:24.063" v="211" actId="14100"/>
          <ac:spMkLst>
            <pc:docMk/>
            <pc:sldMk cId="1633058474" sldId="2145706712"/>
            <ac:spMk id="12" creationId="{479781F7-4345-5F8B-37F6-EFEF2440DA50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17:15.730" v="209" actId="14100"/>
        <pc:sldMkLst>
          <pc:docMk/>
          <pc:sldMk cId="1265155421" sldId="2145706713"/>
        </pc:sldMkLst>
        <pc:spChg chg="add mod">
          <ac:chgData name="Nicolas De Mahieu" userId="86ffda28-54bf-46cb-8307-ac4eaeeea850" providerId="ADAL" clId="{32B72B94-7F33-4643-B83B-794A97D5CAC4}" dt="2024-01-15T19:17:15.730" v="209" actId="14100"/>
          <ac:spMkLst>
            <pc:docMk/>
            <pc:sldMk cId="1265155421" sldId="2145706713"/>
            <ac:spMk id="3" creationId="{566B3DBA-9C96-34A7-8AA9-4A733631DA1B}"/>
          </ac:spMkLst>
        </pc:spChg>
      </pc:sldChg>
      <pc:sldChg chg="addSp modSp mod">
        <pc:chgData name="Nicolas De Mahieu" userId="86ffda28-54bf-46cb-8307-ac4eaeeea850" providerId="ADAL" clId="{32B72B94-7F33-4643-B83B-794A97D5CAC4}" dt="2024-01-15T19:20:33.645" v="292" actId="20577"/>
        <pc:sldMkLst>
          <pc:docMk/>
          <pc:sldMk cId="3684626499" sldId="2145706714"/>
        </pc:sldMkLst>
        <pc:spChg chg="add mod">
          <ac:chgData name="Nicolas De Mahieu" userId="86ffda28-54bf-46cb-8307-ac4eaeeea850" providerId="ADAL" clId="{32B72B94-7F33-4643-B83B-794A97D5CAC4}" dt="2024-01-15T19:20:33.645" v="292" actId="20577"/>
          <ac:spMkLst>
            <pc:docMk/>
            <pc:sldMk cId="3684626499" sldId="2145706714"/>
            <ac:spMk id="3" creationId="{A1C76A22-7D18-B09A-98EB-2BEDD8084F36}"/>
          </ac:spMkLst>
        </pc:spChg>
      </pc:sldChg>
      <pc:sldMasterChg chg="modSldLayout">
        <pc:chgData name="Nicolas De Mahieu" userId="86ffda28-54bf-46cb-8307-ac4eaeeea850" providerId="ADAL" clId="{32B72B94-7F33-4643-B83B-794A97D5CAC4}" dt="2024-01-15T18:54:36.620" v="1" actId="20577"/>
        <pc:sldMasterMkLst>
          <pc:docMk/>
          <pc:sldMasterMk cId="2375652169" sldId="2147483648"/>
        </pc:sldMasterMkLst>
        <pc:sldLayoutChg chg="modSp">
          <pc:chgData name="Nicolas De Mahieu" userId="86ffda28-54bf-46cb-8307-ac4eaeeea850" providerId="ADAL" clId="{32B72B94-7F33-4643-B83B-794A97D5CAC4}" dt="2024-01-15T18:54:29.280" v="0" actId="20577"/>
          <pc:sldLayoutMkLst>
            <pc:docMk/>
            <pc:sldMasterMk cId="2375652169" sldId="2147483648"/>
            <pc:sldLayoutMk cId="3395563365" sldId="2147483649"/>
          </pc:sldLayoutMkLst>
          <pc:spChg chg="mod">
            <ac:chgData name="Nicolas De Mahieu" userId="86ffda28-54bf-46cb-8307-ac4eaeeea850" providerId="ADAL" clId="{32B72B94-7F33-4643-B83B-794A97D5CAC4}" dt="2024-01-15T18:54:29.280" v="0" actId="20577"/>
            <ac:spMkLst>
              <pc:docMk/>
              <pc:sldMasterMk cId="2375652169" sldId="2147483648"/>
              <pc:sldLayoutMk cId="3395563365" sldId="2147483649"/>
              <ac:spMk id="6" creationId="{A7831CB3-BC9D-86E6-70F9-E15F5DAE7D9F}"/>
            </ac:spMkLst>
          </pc:spChg>
        </pc:sldLayoutChg>
        <pc:sldLayoutChg chg="modSp">
          <pc:chgData name="Nicolas De Mahieu" userId="86ffda28-54bf-46cb-8307-ac4eaeeea850" providerId="ADAL" clId="{32B72B94-7F33-4643-B83B-794A97D5CAC4}" dt="2024-01-15T18:54:36.620" v="1" actId="20577"/>
          <pc:sldLayoutMkLst>
            <pc:docMk/>
            <pc:sldMasterMk cId="2375652169" sldId="2147483648"/>
            <pc:sldLayoutMk cId="2957349074" sldId="2147483650"/>
          </pc:sldLayoutMkLst>
          <pc:spChg chg="mod">
            <ac:chgData name="Nicolas De Mahieu" userId="86ffda28-54bf-46cb-8307-ac4eaeeea850" providerId="ADAL" clId="{32B72B94-7F33-4643-B83B-794A97D5CAC4}" dt="2024-01-15T18:54:36.620" v="1" actId="20577"/>
            <ac:spMkLst>
              <pc:docMk/>
              <pc:sldMasterMk cId="2375652169" sldId="2147483648"/>
              <pc:sldLayoutMk cId="2957349074" sldId="2147483650"/>
              <ac:spMk id="6" creationId="{412C99A4-44D7-9131-0BEE-CBBAA7FA5F1F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'4Antonello'!$S$25</c:f>
              <c:strCache>
                <c:ptCount val="1"/>
                <c:pt idx="0">
                  <c:v>ESAS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"/>
            <c:marker>
              <c:symbol val="triangle"/>
              <c:size val="6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8B91-460D-A613-2D23258C99E0}"/>
              </c:ext>
            </c:extLst>
          </c:dPt>
          <c:xVal>
            <c:numRef>
              <c:f>'4Antonello'!$Q$26:$Q$29</c:f>
              <c:numCache>
                <c:formatCode>0.0</c:formatCode>
                <c:ptCount val="4"/>
                <c:pt idx="0">
                  <c:v>15.8</c:v>
                </c:pt>
                <c:pt idx="1">
                  <c:v>21.237500000000001</c:v>
                </c:pt>
                <c:pt idx="2">
                  <c:v>24.688749999999999</c:v>
                </c:pt>
                <c:pt idx="3">
                  <c:v>29.778749999999999</c:v>
                </c:pt>
              </c:numCache>
            </c:numRef>
          </c:xVal>
          <c:yVal>
            <c:numRef>
              <c:f>'4Antonello'!$S$26:$S$29</c:f>
              <c:numCache>
                <c:formatCode>0</c:formatCode>
                <c:ptCount val="4"/>
                <c:pt idx="0">
                  <c:v>69.029875797247414</c:v>
                </c:pt>
                <c:pt idx="1">
                  <c:v>91.529506903212209</c:v>
                </c:pt>
                <c:pt idx="2">
                  <c:v>80.121294330423837</c:v>
                </c:pt>
                <c:pt idx="3">
                  <c:v>122.65806155826522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B91-460D-A613-2D23258C99E0}"/>
            </c:ext>
          </c:extLst>
        </c:ser>
        <c:ser>
          <c:idx val="1"/>
          <c:order val="1"/>
          <c:tx>
            <c:strRef>
              <c:f>'4Antonello'!$T$25</c:f>
              <c:strCache>
                <c:ptCount val="1"/>
                <c:pt idx="0">
                  <c:v>TQT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Pt>
            <c:idx val="1"/>
            <c:marker>
              <c:symbol val="triangle"/>
              <c:size val="6"/>
              <c:spPr>
                <a:solidFill>
                  <a:schemeClr val="accent6"/>
                </a:solidFill>
                <a:ln w="9525">
                  <a:solidFill>
                    <a:schemeClr val="accent6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8B91-460D-A613-2D23258C99E0}"/>
              </c:ext>
            </c:extLst>
          </c:dPt>
          <c:xVal>
            <c:numRef>
              <c:f>'4Antonello'!$Q$26:$Q$29</c:f>
              <c:numCache>
                <c:formatCode>0.0</c:formatCode>
                <c:ptCount val="4"/>
                <c:pt idx="0">
                  <c:v>15.8</c:v>
                </c:pt>
                <c:pt idx="1">
                  <c:v>21.237500000000001</c:v>
                </c:pt>
                <c:pt idx="2">
                  <c:v>24.688749999999999</c:v>
                </c:pt>
                <c:pt idx="3">
                  <c:v>29.778749999999999</c:v>
                </c:pt>
              </c:numCache>
            </c:numRef>
          </c:xVal>
          <c:yVal>
            <c:numRef>
              <c:f>'4Antonello'!$T$26:$T$29</c:f>
              <c:numCache>
                <c:formatCode>0</c:formatCode>
                <c:ptCount val="4"/>
                <c:pt idx="0">
                  <c:v>64.765606643935598</c:v>
                </c:pt>
                <c:pt idx="1">
                  <c:v>75.58552310177474</c:v>
                </c:pt>
                <c:pt idx="2">
                  <c:v>77.449772018987346</c:v>
                </c:pt>
                <c:pt idx="3">
                  <c:v>123.39146720170999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B91-460D-A613-2D23258C99E0}"/>
            </c:ext>
          </c:extLst>
        </c:ser>
        <c:ser>
          <c:idx val="2"/>
          <c:order val="2"/>
          <c:tx>
            <c:strRef>
              <c:f>'4Antonello'!$U$25</c:f>
              <c:strCache>
                <c:ptCount val="1"/>
                <c:pt idx="0">
                  <c:v>DHT2</c:v>
                </c:pt>
              </c:strCache>
            </c:strRef>
          </c:tx>
          <c:spPr>
            <a:ln w="19050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75000"/>
                </a:schemeClr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dPt>
            <c:idx val="1"/>
            <c:marker>
              <c:symbol val="triangle"/>
              <c:size val="6"/>
              <c:spPr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8B91-460D-A613-2D23258C99E0}"/>
              </c:ext>
            </c:extLst>
          </c:dPt>
          <c:xVal>
            <c:numRef>
              <c:f>'4Antonello'!$Q$26:$Q$29</c:f>
              <c:numCache>
                <c:formatCode>0.0</c:formatCode>
                <c:ptCount val="4"/>
                <c:pt idx="0">
                  <c:v>15.8</c:v>
                </c:pt>
                <c:pt idx="1">
                  <c:v>21.237500000000001</c:v>
                </c:pt>
                <c:pt idx="2">
                  <c:v>24.688749999999999</c:v>
                </c:pt>
                <c:pt idx="3">
                  <c:v>29.778749999999999</c:v>
                </c:pt>
              </c:numCache>
            </c:numRef>
          </c:xVal>
          <c:yVal>
            <c:numRef>
              <c:f>'4Antonello'!$U$26:$U$29</c:f>
              <c:numCache>
                <c:formatCode>0</c:formatCode>
                <c:ptCount val="4"/>
                <c:pt idx="0">
                  <c:v>95.865615940203028</c:v>
                </c:pt>
                <c:pt idx="1">
                  <c:v>103.71291283196304</c:v>
                </c:pt>
                <c:pt idx="2">
                  <c:v>105.69529646633822</c:v>
                </c:pt>
                <c:pt idx="3">
                  <c:v>152.67236078381194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B91-460D-A613-2D23258C99E0}"/>
            </c:ext>
          </c:extLst>
        </c:ser>
        <c:ser>
          <c:idx val="3"/>
          <c:order val="3"/>
          <c:tx>
            <c:strRef>
              <c:f>'4Antonello'!$M$25</c:f>
              <c:strCache>
                <c:ptCount val="1"/>
                <c:pt idx="0">
                  <c:v>WR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Pt>
            <c:idx val="1"/>
            <c:marker>
              <c:symbol val="triangle"/>
              <c:size val="6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8B91-460D-A613-2D23258C99E0}"/>
              </c:ext>
            </c:extLst>
          </c:dPt>
          <c:xVal>
            <c:numRef>
              <c:f>'4Antonello'!$J$26:$J$29</c:f>
              <c:numCache>
                <c:formatCode>0.0</c:formatCode>
                <c:ptCount val="4"/>
                <c:pt idx="0">
                  <c:v>17.7</c:v>
                </c:pt>
                <c:pt idx="1">
                  <c:v>17.90625</c:v>
                </c:pt>
                <c:pt idx="2">
                  <c:v>23.8</c:v>
                </c:pt>
                <c:pt idx="3">
                  <c:v>29.228750000000002</c:v>
                </c:pt>
              </c:numCache>
            </c:numRef>
          </c:xVal>
          <c:yVal>
            <c:numRef>
              <c:f>'4Antonello'!$M$26:$M$29</c:f>
              <c:numCache>
                <c:formatCode>0.0</c:formatCode>
                <c:ptCount val="4"/>
                <c:pt idx="0">
                  <c:v>79.278846153846132</c:v>
                </c:pt>
                <c:pt idx="1">
                  <c:v>83.789564131338125</c:v>
                </c:pt>
                <c:pt idx="2">
                  <c:v>101.4557181141782</c:v>
                </c:pt>
                <c:pt idx="3">
                  <c:v>143.23318446339152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8B91-460D-A613-2D23258C99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5704743"/>
        <c:axId val="1525705071"/>
      </c:scatterChart>
      <c:valAx>
        <c:axId val="1525704743"/>
        <c:scaling>
          <c:orientation val="minMax"/>
          <c:max val="30"/>
          <c:min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000" b="1" dirty="0" err="1"/>
                  <a:t>Average</a:t>
                </a:r>
                <a:r>
                  <a:rPr lang="it-IT" sz="1000" b="1" dirty="0"/>
                  <a:t> Temperature [°C]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5705071"/>
        <c:crosses val="autoZero"/>
        <c:crossBetween val="midCat"/>
      </c:valAx>
      <c:valAx>
        <c:axId val="1525705071"/>
        <c:scaling>
          <c:orientation val="minMax"/>
          <c:max val="160"/>
          <c:min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200" b="1" dirty="0">
                    <a:solidFill>
                      <a:schemeClr val="tx1"/>
                    </a:solidFill>
                  </a:rPr>
                  <a:t>Abrasion Rate Index [-]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570474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'Data of Vehicles for Impact Tes'!$AD$6</c:f>
              <c:numCache>
                <c:formatCode>0.00</c:formatCode>
                <c:ptCount val="1"/>
                <c:pt idx="0">
                  <c:v>-5.0000000000000001E-3</c:v>
                </c:pt>
              </c:numCache>
            </c:numRef>
          </c:xVal>
          <c:yVal>
            <c:numRef>
              <c:f>'Data of Vehicles for Impact Tes'!$AF$6</c:f>
              <c:numCache>
                <c:formatCode>0.00</c:formatCode>
                <c:ptCount val="1"/>
                <c:pt idx="0">
                  <c:v>-0.90999999999999992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E95-40A1-8A8D-140CEF538C20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0B050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4E95-40A1-8A8D-140CEF538C20}"/>
              </c:ext>
            </c:extLst>
          </c:dPt>
          <c:xVal>
            <c:numRef>
              <c:f>'Data of Vehicles for Impact Tes'!$AD$10</c:f>
              <c:numCache>
                <c:formatCode>0.00</c:formatCode>
                <c:ptCount val="1"/>
                <c:pt idx="0">
                  <c:v>-4.4999999999999998E-2</c:v>
                </c:pt>
              </c:numCache>
            </c:numRef>
          </c:xVal>
          <c:yVal>
            <c:numRef>
              <c:f>'Data of Vehicles for Impact Tes'!$AF$10</c:f>
              <c:numCache>
                <c:formatCode>0.00</c:formatCode>
                <c:ptCount val="1"/>
                <c:pt idx="0">
                  <c:v>-1.095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E95-40A1-8A8D-140CEF538C20}"/>
            </c:ext>
          </c:extLst>
        </c:ser>
        <c:ser>
          <c:idx val="3"/>
          <c:order val="2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'Data of Vehicles for Impact Tes'!$AD$8</c:f>
              <c:numCache>
                <c:formatCode>0.00</c:formatCode>
                <c:ptCount val="1"/>
                <c:pt idx="0">
                  <c:v>-0.02</c:v>
                </c:pt>
              </c:numCache>
            </c:numRef>
          </c:xVal>
          <c:yVal>
            <c:numRef>
              <c:f>'Data of Vehicles for Impact Tes'!$AF$8</c:f>
              <c:numCache>
                <c:formatCode>0.00</c:formatCode>
                <c:ptCount val="1"/>
                <c:pt idx="0">
                  <c:v>-0.55999999999999994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E95-40A1-8A8D-140CEF538C20}"/>
            </c:ext>
          </c:extLst>
        </c:ser>
        <c:ser>
          <c:idx val="4"/>
          <c:order val="3"/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'Data of Vehicles for Impact Tes'!$AE$6</c:f>
              <c:numCache>
                <c:formatCode>0.00</c:formatCode>
                <c:ptCount val="1"/>
                <c:pt idx="0">
                  <c:v>0.01</c:v>
                </c:pt>
              </c:numCache>
            </c:numRef>
          </c:xVal>
          <c:yVal>
            <c:numRef>
              <c:f>'Data of Vehicles for Impact Tes'!$AG$6</c:f>
              <c:numCache>
                <c:formatCode>0.00</c:formatCode>
                <c:ptCount val="1"/>
                <c:pt idx="0">
                  <c:v>-1.3025000000000002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4E95-40A1-8A8D-140CEF538C20}"/>
            </c:ext>
          </c:extLst>
        </c:ser>
        <c:ser>
          <c:idx val="5"/>
          <c:order val="4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'Data of Vehicles for Impact Tes'!$AE$10</c:f>
              <c:numCache>
                <c:formatCode>0.00</c:formatCode>
                <c:ptCount val="1"/>
                <c:pt idx="0">
                  <c:v>0.47499999999999998</c:v>
                </c:pt>
              </c:numCache>
            </c:numRef>
          </c:xVal>
          <c:yVal>
            <c:numRef>
              <c:f>'Data of Vehicles for Impact Tes'!$AG$10</c:f>
              <c:numCache>
                <c:formatCode>0.00</c:formatCode>
                <c:ptCount val="1"/>
                <c:pt idx="0">
                  <c:v>-1.6725000000000001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4E95-40A1-8A8D-140CEF538C20}"/>
            </c:ext>
          </c:extLst>
        </c:ser>
        <c:ser>
          <c:idx val="7"/>
          <c:order val="5"/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'Data of Vehicles for Impact Tes'!$AE$8</c:f>
              <c:numCache>
                <c:formatCode>0.00</c:formatCode>
                <c:ptCount val="1"/>
                <c:pt idx="0">
                  <c:v>0.51500000000000001</c:v>
                </c:pt>
              </c:numCache>
            </c:numRef>
          </c:xVal>
          <c:yVal>
            <c:numRef>
              <c:f>'Data of Vehicles for Impact Tes'!$AG$8</c:f>
              <c:numCache>
                <c:formatCode>0.00</c:formatCode>
                <c:ptCount val="1"/>
                <c:pt idx="0">
                  <c:v>-1.5750000000000002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4E95-40A1-8A8D-140CEF538C20}"/>
            </c:ext>
          </c:extLst>
        </c:ser>
        <c:ser>
          <c:idx val="2"/>
          <c:order val="6"/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'Data of Vehicles for Impact Tes'!$AD$7</c:f>
              <c:numCache>
                <c:formatCode>0.00</c:formatCode>
                <c:ptCount val="1"/>
                <c:pt idx="0">
                  <c:v>0.315</c:v>
                </c:pt>
              </c:numCache>
            </c:numRef>
          </c:xVal>
          <c:yVal>
            <c:numRef>
              <c:f>'Data of Vehicles for Impact Tes'!$AF$7</c:f>
              <c:numCache>
                <c:formatCode>0.00</c:formatCode>
                <c:ptCount val="1"/>
                <c:pt idx="0">
                  <c:v>-0.89500000000000002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4E95-40A1-8A8D-140CEF538C20}"/>
            </c:ext>
          </c:extLst>
        </c:ser>
        <c:ser>
          <c:idx val="6"/>
          <c:order val="7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'Data of Vehicles for Impact Tes'!$AD$9</c:f>
              <c:numCache>
                <c:formatCode>0.00</c:formatCode>
                <c:ptCount val="1"/>
                <c:pt idx="0">
                  <c:v>0.24</c:v>
                </c:pt>
              </c:numCache>
            </c:numRef>
          </c:xVal>
          <c:yVal>
            <c:numRef>
              <c:f>'Data of Vehicles for Impact Tes'!$AF$9</c:f>
              <c:numCache>
                <c:formatCode>0.00</c:formatCode>
                <c:ptCount val="1"/>
                <c:pt idx="0">
                  <c:v>-0.72499999999999987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4E95-40A1-8A8D-140CEF538C20}"/>
            </c:ext>
          </c:extLst>
        </c:ser>
        <c:ser>
          <c:idx val="8"/>
          <c:order val="8"/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'Data of Vehicles for Impact Tes'!$AD$11</c:f>
              <c:numCache>
                <c:formatCode>0.00</c:formatCode>
                <c:ptCount val="1"/>
                <c:pt idx="0">
                  <c:v>-0.2</c:v>
                </c:pt>
              </c:numCache>
            </c:numRef>
          </c:xVal>
          <c:yVal>
            <c:numRef>
              <c:f>'Data of Vehicles for Impact Tes'!$AF$11</c:f>
              <c:numCache>
                <c:formatCode>0.00</c:formatCode>
                <c:ptCount val="1"/>
                <c:pt idx="0">
                  <c:v>-1.2075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4E95-40A1-8A8D-140CEF538C20}"/>
            </c:ext>
          </c:extLst>
        </c:ser>
        <c:ser>
          <c:idx val="9"/>
          <c:order val="9"/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'Data of Vehicles for Impact Tes'!$AE$7</c:f>
              <c:numCache>
                <c:formatCode>0.00</c:formatCode>
                <c:ptCount val="1"/>
                <c:pt idx="0">
                  <c:v>0.32</c:v>
                </c:pt>
              </c:numCache>
            </c:numRef>
          </c:xVal>
          <c:yVal>
            <c:numRef>
              <c:f>'Data of Vehicles for Impact Tes'!$AG$7</c:f>
              <c:numCache>
                <c:formatCode>0.00</c:formatCode>
                <c:ptCount val="1"/>
                <c:pt idx="0">
                  <c:v>-1.3425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4E95-40A1-8A8D-140CEF538C20}"/>
            </c:ext>
          </c:extLst>
        </c:ser>
        <c:ser>
          <c:idx val="10"/>
          <c:order val="10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'Data of Vehicles for Impact Tes'!$AE$9</c:f>
              <c:numCache>
                <c:formatCode>0.00</c:formatCode>
                <c:ptCount val="1"/>
                <c:pt idx="0">
                  <c:v>0.52500000000000002</c:v>
                </c:pt>
              </c:numCache>
            </c:numRef>
          </c:xVal>
          <c:yVal>
            <c:numRef>
              <c:f>'Data of Vehicles for Impact Tes'!$AG$9</c:f>
              <c:numCache>
                <c:formatCode>0.00</c:formatCode>
                <c:ptCount val="1"/>
                <c:pt idx="0">
                  <c:v>-1.5625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4E95-40A1-8A8D-140CEF538C20}"/>
            </c:ext>
          </c:extLst>
        </c:ser>
        <c:ser>
          <c:idx val="11"/>
          <c:order val="11"/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'Data of Vehicles for Impact Tes'!$AE$11</c:f>
              <c:numCache>
                <c:formatCode>0.00</c:formatCode>
                <c:ptCount val="1"/>
                <c:pt idx="0">
                  <c:v>0.57000000000000006</c:v>
                </c:pt>
              </c:numCache>
            </c:numRef>
          </c:xVal>
          <c:yVal>
            <c:numRef>
              <c:f>'Data of Vehicles for Impact Tes'!$AG$11</c:f>
              <c:numCache>
                <c:formatCode>0.00</c:formatCode>
                <c:ptCount val="1"/>
                <c:pt idx="0">
                  <c:v>-1.6375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4E95-40A1-8A8D-140CEF538C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8017800"/>
        <c:axId val="1158026984"/>
      </c:scatterChart>
      <c:valAx>
        <c:axId val="1158017800"/>
        <c:scaling>
          <c:orientation val="minMax"/>
          <c:min val="-0.3000000000000000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58026984"/>
        <c:crosses val="autoZero"/>
        <c:crossBetween val="midCat"/>
        <c:majorUnit val="0.1"/>
      </c:valAx>
      <c:valAx>
        <c:axId val="1158026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580178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8D9-43A8-8C40-13D6D49D2F10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8D9-43A8-8C40-13D6D49D2F10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8D9-43A8-8C40-13D6D49D2F10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8D9-43A8-8C40-13D6D49D2F10}"/>
              </c:ext>
            </c:extLst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8D9-43A8-8C40-13D6D49D2F10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8D9-43A8-8C40-13D6D49D2F10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18D9-43A8-8C40-13D6D49D2F10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18D9-43A8-8C40-13D6D49D2F10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8D9-43A8-8C40-13D6D49D2F10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18D9-43A8-8C40-13D6D49D2F10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rgbClr val="00B05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18D9-43A8-8C40-13D6D49D2F10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rgbClr val="00B05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18D9-43A8-8C40-13D6D49D2F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accent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('Vehicle Impact Tests'!$A$4:$B$4,'Vehicle Impact Tests'!$A$6:$B$6,'Vehicle Impact Tests'!$A$8:$B$8,'Vehicle Impact Tests'!$A$10:$B$10,'Vehicle Impact Tests'!$A$12:$B$12,'Vehicle Impact Tests'!$A$14:$B$14)</c:f>
              <c:multiLvlStrCache>
                <c:ptCount val="6"/>
                <c:lvl>
                  <c:pt idx="0">
                    <c:v>0.00°</c:v>
                  </c:pt>
                  <c:pt idx="1">
                    <c:v>+0.34°</c:v>
                  </c:pt>
                  <c:pt idx="2">
                    <c:v>0.00°</c:v>
                  </c:pt>
                  <c:pt idx="3">
                    <c:v>+0.26°</c:v>
                  </c:pt>
                  <c:pt idx="4">
                    <c:v>0.00°</c:v>
                  </c:pt>
                  <c:pt idx="5">
                    <c:v>-0.20°</c:v>
                  </c:pt>
                </c:lvl>
                <c:lvl>
                  <c:pt idx="0">
                    <c:v>Vehicle 1</c:v>
                  </c:pt>
                  <c:pt idx="2">
                    <c:v>Vehicle 2</c:v>
                  </c:pt>
                  <c:pt idx="4">
                    <c:v>Vehicle 3</c:v>
                  </c:pt>
                </c:lvl>
              </c:multiLvlStrCache>
              <c:extLst/>
            </c:multiLvlStrRef>
          </c:cat>
          <c:val>
            <c:numRef>
              <c:f>('Vehicle Impact Tests'!$AA$4,'Vehicle Impact Tests'!$AA$6,'Vehicle Impact Tests'!$AA$8,'Vehicle Impact Tests'!$AA$10,'Vehicle Impact Tests'!$AA$12,'Vehicle Impact Tests'!$AA$14)</c:f>
              <c:numCache>
                <c:formatCode>0%</c:formatCode>
                <c:ptCount val="6"/>
                <c:pt idx="0">
                  <c:v>1</c:v>
                </c:pt>
                <c:pt idx="1">
                  <c:v>1.4283488056279079</c:v>
                </c:pt>
                <c:pt idx="2">
                  <c:v>1.508871302508068</c:v>
                </c:pt>
                <c:pt idx="3">
                  <c:v>1.692692832650887</c:v>
                </c:pt>
                <c:pt idx="4">
                  <c:v>1.4524616237962538</c:v>
                </c:pt>
                <c:pt idx="5">
                  <c:v>1.5840463851953026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C-18D9-43A8-8C40-13D6D49D2F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100"/>
        <c:axId val="1257113343"/>
        <c:axId val="1257113671"/>
      </c:barChart>
      <c:catAx>
        <c:axId val="12571133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57113671"/>
        <c:crosses val="autoZero"/>
        <c:auto val="1"/>
        <c:lblAlgn val="ctr"/>
        <c:lblOffset val="100"/>
        <c:noMultiLvlLbl val="0"/>
      </c:catAx>
      <c:valAx>
        <c:axId val="1257113671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57113343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F12E6B-95EA-3936-9868-1F783722C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0EBA359-8FE3-3152-789E-512DBE3FA9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2A864-5D4E-5E97-4692-483F32D99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9A2DEC-8C0F-70B0-3E75-922586E04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831CB3-BC9D-86E6-70F9-E15F5DAE7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9556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88254C-1E25-B41A-1E72-1B54A3B76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2159AB4-1486-BE14-B892-04AC232A0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87E1E4-1064-DD7D-FB2B-C4A7948E9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1BFD76-B544-A388-2023-F122507D0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586387-69A7-641B-73CB-D93327CE6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308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69407AF-E085-6292-B21A-CF804B5D50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4484686-B340-FE79-BD0F-77304DEBB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2E3A71-2499-26B9-C640-AA781FA92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41CC7E-DB96-23D4-1D7E-F9B73112F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B0883E-0E66-4A6B-7E54-557743C2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410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F5AE8E-690B-77A2-E873-B34B1717A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04C7D9-0EB9-1F0D-413A-B4FBD19C7C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E7CAFB-2B3C-AAEA-B308-BE869DD20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C67C44-397B-CD18-3648-AE524D3B0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2C99A4-44D7-9131-0BEE-CBBAA7FA5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57349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7ED68D-BC62-8143-A276-9972F6084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7626D8-843C-854E-0CF5-FAB5DBEBA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BEE99E-29FB-5BCE-016C-5E3E3AD6F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D6EC0A-9274-08A8-D205-48A916DFF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75C01B3-4E2F-1431-2B5E-7DA0BB466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51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540279-ED35-CAEC-D245-F6A16324B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B17E842-C805-87E3-4FFF-63BF0BD9CD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147F5A9-A067-399E-7C5F-AA320E06C2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41752EF-C2DE-2A8A-7DA6-58DDFAD7E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E47484-E5DE-7840-4FDF-253E5042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FF0A71-43DB-9618-3CD8-625F51A35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0666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868130-15D3-9224-6999-36C1F2AE5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36BD5C-D641-449B-A0DC-1642D48E2B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BC4A42C-6EC5-35DD-35F5-4A875DDA78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ED1B1F-6248-BE55-13B6-9187476E05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6F21E03-F5E9-0E76-FCD9-FA549C71D2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E1CF83C-0493-8099-C24F-6B9413D9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5F8B559-879D-ABDF-4517-E05A8A13C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C64DCD6-B545-8464-42AA-F3F6B1987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5364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55CA7D-18F8-1DEB-56D2-CD1263606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C847D01-7909-0820-C027-BF5DE214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FF48401-40F7-0EB3-7EF8-4BE17E918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D671CD-3E14-EF41-D173-91E507C10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067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D3F1AA6-DD44-6B47-1CC7-B5C53ACE2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1EAA8E-8C6C-D28B-3138-9D07CF3D4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9B14174-770F-8673-866B-6990B5D9A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78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08E3D8-F757-7491-2B34-881925BF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63EB22-0B1F-C842-662C-70E5CC64E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3BDCAEB-3967-46E5-0025-8551AC6DBF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46925B7-0E71-FF91-2CF6-B94B750B4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1E03DED-BD16-7E7E-567F-E60D1ABA5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7538F5B-2A40-35B1-733A-F3B720D3F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976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7920D8-076F-707F-7B76-F81CD7A16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398CB58-70B4-07BD-C187-F6EE61BC22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801B671-CB41-97D0-C8C9-10EACE8D76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B232936-04A6-0228-8E86-46CB48ABB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F08976-EFA5-47E1-09DD-DA1723204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24AD404-D5D7-69B1-5E1E-B566434BC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22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2323618-F2E6-648E-9FBF-DF5267865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8B282E6-FC59-98A3-7008-B0B77A51F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784556-F783-D50F-A31D-A7940D2E3C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69704F-22A8-3EC5-3ABD-98A6FEC5AD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814CFD-ADB9-5C7F-2B69-4A5948788D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C39EA-B980-43EE-A12C-C99A905EBB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65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41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9A17C1-3648-100B-B3AE-F3E91480A0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UNECE GRBP TFTA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A0BD554-7E56-7742-6949-1800661807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Synthesis of the work done by the TAPP group</a:t>
            </a:r>
          </a:p>
          <a:p>
            <a:r>
              <a:rPr lang="en-US" dirty="0"/>
              <a:t>Tire Abrasion Post Processing</a:t>
            </a:r>
          </a:p>
        </p:txBody>
      </p:sp>
      <p:pic>
        <p:nvPicPr>
          <p:cNvPr id="1026" name="Picture 2" descr="Commission Economique des Nations Unies pour l'Europe - CEE-ONU | Genève  internationale">
            <a:extLst>
              <a:ext uri="{FF2B5EF4-FFF2-40B4-BE49-F238E27FC236}">
                <a16:creationId xmlns:a16="http://schemas.microsoft.com/office/drawing/2014/main" id="{47075310-3B40-5A41-49F0-23AC528EF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728" y="440659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183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T° sensitivity per regulatory cluster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D9B2C33-1818-8B02-A1E8-FA38117DEF14}"/>
              </a:ext>
            </a:extLst>
          </p:cNvPr>
          <p:cNvSpPr/>
          <p:nvPr/>
        </p:nvSpPr>
        <p:spPr>
          <a:xfrm>
            <a:off x="510555" y="1343818"/>
            <a:ext cx="673970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Reminder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The 3PMSF Ref tire is currently prescribed for the 3PMSF cluster</a:t>
            </a:r>
          </a:p>
          <a:p>
            <a:pPr lvl="1"/>
            <a:r>
              <a:rPr lang="en-US" dirty="0"/>
              <a:t>(3 3PMSF in this test plan)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The Summer Ref tire is currently prescribed for the summer and M+S cluster clusters</a:t>
            </a:r>
          </a:p>
          <a:p>
            <a:pPr lvl="1"/>
            <a:r>
              <a:rPr lang="en-US" dirty="0"/>
              <a:t>(4 M+S tires and 4 summer tires in this test plan)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We computed the T° sensitivity of each tire, and made the average per cluster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4CFEE1D-951A-9CBE-0043-C8AD72766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0356" y="1343818"/>
            <a:ext cx="4971644" cy="2988276"/>
          </a:xfrm>
          <a:prstGeom prst="rect">
            <a:avLst/>
          </a:prstGeom>
        </p:spPr>
      </p:pic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DB36BBF1-9A13-1DE8-F729-8ECF57D20E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479608"/>
              </p:ext>
            </p:extLst>
          </p:nvPr>
        </p:nvGraphicFramePr>
        <p:xfrm>
          <a:off x="723338" y="4606069"/>
          <a:ext cx="4912398" cy="8515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644">
                  <a:extLst>
                    <a:ext uri="{9D8B030D-6E8A-4147-A177-3AD203B41FA5}">
                      <a16:colId xmlns:a16="http://schemas.microsoft.com/office/drawing/2014/main" val="843867014"/>
                    </a:ext>
                  </a:extLst>
                </a:gridCol>
                <a:gridCol w="1663877">
                  <a:extLst>
                    <a:ext uri="{9D8B030D-6E8A-4147-A177-3AD203B41FA5}">
                      <a16:colId xmlns:a16="http://schemas.microsoft.com/office/drawing/2014/main" val="1392151141"/>
                    </a:ext>
                  </a:extLst>
                </a:gridCol>
                <a:gridCol w="1663877">
                  <a:extLst>
                    <a:ext uri="{9D8B030D-6E8A-4147-A177-3AD203B41FA5}">
                      <a16:colId xmlns:a16="http://schemas.microsoft.com/office/drawing/2014/main" val="67198141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Average T° sensitivity </a:t>
                      </a:r>
                      <a:r>
                        <a:rPr lang="en-US" sz="1200" b="0" u="none" strike="noStrike" noProof="0" dirty="0">
                          <a:effectLst/>
                        </a:rPr>
                        <a:t>(mg/km/t per °C)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Standard deviation</a:t>
                      </a:r>
                    </a:p>
                    <a:p>
                      <a:pPr algn="ctr" fontAlgn="b"/>
                      <a:r>
                        <a:rPr lang="en-US" sz="1200" b="0" u="none" strike="noStrike" noProof="0" dirty="0">
                          <a:effectLst/>
                        </a:rPr>
                        <a:t>(mg/km/t per °C)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37684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noProof="0" dirty="0">
                          <a:effectLst/>
                        </a:rPr>
                        <a:t>Summer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-1.25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0.47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9731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noProof="0" dirty="0">
                          <a:effectLst/>
                        </a:rPr>
                        <a:t>Ref summer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-1.37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0618364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2A2EB8F4-4C72-BE99-EBEA-6936CC322B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889116"/>
              </p:ext>
            </p:extLst>
          </p:nvPr>
        </p:nvGraphicFramePr>
        <p:xfrm>
          <a:off x="5996211" y="4606069"/>
          <a:ext cx="4912398" cy="10744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644">
                  <a:extLst>
                    <a:ext uri="{9D8B030D-6E8A-4147-A177-3AD203B41FA5}">
                      <a16:colId xmlns:a16="http://schemas.microsoft.com/office/drawing/2014/main" val="1922136587"/>
                    </a:ext>
                  </a:extLst>
                </a:gridCol>
                <a:gridCol w="1663877">
                  <a:extLst>
                    <a:ext uri="{9D8B030D-6E8A-4147-A177-3AD203B41FA5}">
                      <a16:colId xmlns:a16="http://schemas.microsoft.com/office/drawing/2014/main" val="638977608"/>
                    </a:ext>
                  </a:extLst>
                </a:gridCol>
                <a:gridCol w="1663877">
                  <a:extLst>
                    <a:ext uri="{9D8B030D-6E8A-4147-A177-3AD203B41FA5}">
                      <a16:colId xmlns:a16="http://schemas.microsoft.com/office/drawing/2014/main" val="137697630"/>
                    </a:ext>
                  </a:extLst>
                </a:gridCol>
              </a:tblGrid>
              <a:tr h="20021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Average T° sensitivity </a:t>
                      </a:r>
                      <a:r>
                        <a:rPr lang="en-US" sz="1200" b="0" u="none" strike="noStrike" noProof="0" dirty="0">
                          <a:effectLst/>
                        </a:rPr>
                        <a:t>(mg/km/t per °C)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Standard deviation</a:t>
                      </a:r>
                    </a:p>
                    <a:p>
                      <a:pPr algn="ctr" fontAlgn="b"/>
                      <a:r>
                        <a:rPr lang="en-US" sz="1200" b="0" u="none" strike="noStrike" noProof="0" dirty="0">
                          <a:effectLst/>
                        </a:rPr>
                        <a:t>(mg/km/t per °C)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829668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noProof="0" dirty="0">
                          <a:effectLst/>
                        </a:rPr>
                        <a:t>M+S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0.67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0.15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96629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noProof="0" dirty="0">
                          <a:effectLst/>
                        </a:rPr>
                        <a:t>3PMSF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0.71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0.33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75452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noProof="0" dirty="0">
                          <a:effectLst/>
                        </a:rPr>
                        <a:t>Ref 3PMSF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0.71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0525855"/>
                  </a:ext>
                </a:extLst>
              </a:tr>
            </a:tbl>
          </a:graphicData>
        </a:graphic>
      </p:graphicFrame>
      <p:sp>
        <p:nvSpPr>
          <p:cNvPr id="23" name="TextBox 7">
            <a:extLst>
              <a:ext uri="{FF2B5EF4-FFF2-40B4-BE49-F238E27FC236}">
                <a16:creationId xmlns:a16="http://schemas.microsoft.com/office/drawing/2014/main" id="{E9BF2BCC-0C74-1287-50B2-473F979F6A30}"/>
              </a:ext>
            </a:extLst>
          </p:cNvPr>
          <p:cNvSpPr txBox="1"/>
          <p:nvPr/>
        </p:nvSpPr>
        <p:spPr>
          <a:xfrm>
            <a:off x="418028" y="5795114"/>
            <a:ext cx="108733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M+S tires tested in this test campaign behaves like 3PMSF tires and not Summer tires</a:t>
            </a:r>
            <a:br>
              <a:rPr lang="en-US" b="1" dirty="0"/>
            </a:br>
            <a:r>
              <a:rPr lang="en-US" b="1" dirty="0">
                <a:sym typeface="Wingdings" panose="05000000000000000000" pitchFamily="2" charset="2"/>
              </a:rPr>
              <a:t></a:t>
            </a:r>
            <a:r>
              <a:rPr lang="en-US" b="1" dirty="0"/>
              <a:t> a change of cluster for M+S tires is considered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299A934-20DB-A584-DCA7-F638A0D5696B}"/>
              </a:ext>
            </a:extLst>
          </p:cNvPr>
          <p:cNvSpPr txBox="1"/>
          <p:nvPr/>
        </p:nvSpPr>
        <p:spPr>
          <a:xfrm>
            <a:off x="11353800" y="6383547"/>
            <a:ext cx="48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04655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Analysis of vehicle effect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23" name="TextBox 7">
            <a:extLst>
              <a:ext uri="{FF2B5EF4-FFF2-40B4-BE49-F238E27FC236}">
                <a16:creationId xmlns:a16="http://schemas.microsoft.com/office/drawing/2014/main" id="{E9BF2BCC-0C74-1287-50B2-473F979F6A30}"/>
              </a:ext>
            </a:extLst>
          </p:cNvPr>
          <p:cNvSpPr txBox="1"/>
          <p:nvPr/>
        </p:nvSpPr>
        <p:spPr>
          <a:xfrm>
            <a:off x="480423" y="1455725"/>
            <a:ext cx="108733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Seems to be a difference in abrasion rate index for different vehicle models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Second graph is the difference with regards to the mean within one group of the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</a:rPr>
              <a:t>sameTyre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Code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F3281A4-3BF6-2646-7B05-C3220E1A5A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9" y="2553455"/>
            <a:ext cx="6073610" cy="374828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5DD480A-C3DB-4271-EF7C-ACCFBF2148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3" y="2553455"/>
            <a:ext cx="6073608" cy="3748284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CF5C80A-AB09-5E0A-FA32-2DC1A1972C61}"/>
              </a:ext>
            </a:extLst>
          </p:cNvPr>
          <p:cNvSpPr txBox="1"/>
          <p:nvPr/>
        </p:nvSpPr>
        <p:spPr>
          <a:xfrm>
            <a:off x="11353799" y="6392174"/>
            <a:ext cx="42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11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08585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Analysis of vehicle effect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23" name="TextBox 7">
            <a:extLst>
              <a:ext uri="{FF2B5EF4-FFF2-40B4-BE49-F238E27FC236}">
                <a16:creationId xmlns:a16="http://schemas.microsoft.com/office/drawing/2014/main" id="{E9BF2BCC-0C74-1287-50B2-473F979F6A30}"/>
              </a:ext>
            </a:extLst>
          </p:cNvPr>
          <p:cNvSpPr txBox="1"/>
          <p:nvPr/>
        </p:nvSpPr>
        <p:spPr>
          <a:xfrm>
            <a:off x="380597" y="1123421"/>
            <a:ext cx="1087337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4" indent="-3429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en-US" sz="2000" dirty="0"/>
              <a:t>Big gap in rear toe between Golf and 308</a:t>
            </a:r>
          </a:p>
          <a:p>
            <a:pPr marL="1257300" lvl="5" indent="-342900">
              <a:lnSpc>
                <a:spcPct val="100000"/>
              </a:lnSpc>
              <a:spcBef>
                <a:spcPts val="0"/>
              </a:spcBef>
              <a:buSzPct val="100000"/>
              <a:defRPr/>
            </a:pPr>
            <a:endParaRPr lang="en-US" sz="1800" dirty="0">
              <a:solidFill>
                <a:srgbClr val="014E9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4" indent="-3429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en-US" sz="2000" dirty="0"/>
              <a:t>For the small vehicle, significant gap of Fiat 500 and Peugeot 108 vs Golf</a:t>
            </a:r>
            <a:endParaRPr lang="en-US" sz="2400" dirty="0"/>
          </a:p>
          <a:p>
            <a:pPr marL="1257300" lvl="5" indent="-342900">
              <a:buSzPct val="100000"/>
              <a:defRPr/>
            </a:pPr>
            <a:r>
              <a:rPr lang="en-US" sz="2000" dirty="0"/>
              <a:t>But Fiat 500 and Peugeot 108 are close in Rear Toe </a:t>
            </a:r>
            <a:r>
              <a:rPr lang="en-US" sz="2000" dirty="0">
                <a:sym typeface="Wingdings" panose="05000000000000000000" pitchFamily="2" charset="2"/>
              </a:rPr>
              <a:t> small visible vehicle effect</a:t>
            </a:r>
          </a:p>
          <a:p>
            <a:pPr marL="1257300" lvl="5" indent="-342900">
              <a:buSzPct val="100000"/>
              <a:defRPr/>
            </a:pPr>
            <a:r>
              <a:rPr lang="en-US" sz="2000" dirty="0">
                <a:sym typeface="Wingdings" panose="05000000000000000000" pitchFamily="2" charset="2"/>
              </a:rPr>
              <a:t>With another vehicle, with smaller settings, we would have seen an effect vs F500 or P108. </a:t>
            </a:r>
            <a:endParaRPr lang="en-US" sz="2000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12D5489C-C6AF-E748-1159-86DA7B897C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286544"/>
              </p:ext>
            </p:extLst>
          </p:nvPr>
        </p:nvGraphicFramePr>
        <p:xfrm>
          <a:off x="1407985" y="2980143"/>
          <a:ext cx="8712398" cy="1908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914">
                  <a:extLst>
                    <a:ext uri="{9D8B030D-6E8A-4147-A177-3AD203B41FA5}">
                      <a16:colId xmlns:a16="http://schemas.microsoft.com/office/drawing/2014/main" val="3700750354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857553312"/>
                    </a:ext>
                  </a:extLst>
                </a:gridCol>
                <a:gridCol w="1074914">
                  <a:extLst>
                    <a:ext uri="{9D8B030D-6E8A-4147-A177-3AD203B41FA5}">
                      <a16:colId xmlns:a16="http://schemas.microsoft.com/office/drawing/2014/main" val="627172736"/>
                    </a:ext>
                  </a:extLst>
                </a:gridCol>
                <a:gridCol w="1074914">
                  <a:extLst>
                    <a:ext uri="{9D8B030D-6E8A-4147-A177-3AD203B41FA5}">
                      <a16:colId xmlns:a16="http://schemas.microsoft.com/office/drawing/2014/main" val="3130874835"/>
                    </a:ext>
                  </a:extLst>
                </a:gridCol>
                <a:gridCol w="1074914">
                  <a:extLst>
                    <a:ext uri="{9D8B030D-6E8A-4147-A177-3AD203B41FA5}">
                      <a16:colId xmlns:a16="http://schemas.microsoft.com/office/drawing/2014/main" val="3611909185"/>
                    </a:ext>
                  </a:extLst>
                </a:gridCol>
                <a:gridCol w="1074914">
                  <a:extLst>
                    <a:ext uri="{9D8B030D-6E8A-4147-A177-3AD203B41FA5}">
                      <a16:colId xmlns:a16="http://schemas.microsoft.com/office/drawing/2014/main" val="2968656764"/>
                    </a:ext>
                  </a:extLst>
                </a:gridCol>
                <a:gridCol w="1074914">
                  <a:extLst>
                    <a:ext uri="{9D8B030D-6E8A-4147-A177-3AD203B41FA5}">
                      <a16:colId xmlns:a16="http://schemas.microsoft.com/office/drawing/2014/main" val="1545450697"/>
                    </a:ext>
                  </a:extLst>
                </a:gridCol>
                <a:gridCol w="1074914">
                  <a:extLst>
                    <a:ext uri="{9D8B030D-6E8A-4147-A177-3AD203B41FA5}">
                      <a16:colId xmlns:a16="http://schemas.microsoft.com/office/drawing/2014/main" val="4148622538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% Weight total vs </a:t>
                      </a:r>
                      <a:r>
                        <a:rPr lang="en-US" sz="1400" u="none" strike="noStrike" dirty="0" err="1">
                          <a:effectLst/>
                        </a:rPr>
                        <a:t>tyre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400" u="none" strike="noStrike" dirty="0" err="1">
                          <a:effectLst/>
                        </a:rPr>
                        <a:t>capa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Total Front </a:t>
                      </a:r>
                      <a:r>
                        <a:rPr lang="fr-FR" sz="1400" u="none" strike="noStrike" dirty="0" err="1">
                          <a:effectLst/>
                        </a:rPr>
                        <a:t>Toe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Camber LF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Camber RF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Total Rear Toe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Camber LR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Camber RR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24583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Peugeot 308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65%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-0.60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-0.47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0.69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-1.53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-1.42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954941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Golf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65%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-1.07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-0.80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0.00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-0.78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-0.78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26772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Fiat 500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71%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-1.21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-1.62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0.58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-0.84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-1.38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02526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Peugeot 108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67%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-0.75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-1.15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0.45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-0.78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-0.63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864351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Audi Q5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61%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-1.12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-0.88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0.00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-1.55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-1.55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32594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Volvo XC60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62%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-1.36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-1.22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0.00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-2.49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-2.29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0364805"/>
                  </a:ext>
                </a:extLst>
              </a:tr>
            </a:tbl>
          </a:graphicData>
        </a:graphic>
      </p:graphicFrame>
      <p:sp>
        <p:nvSpPr>
          <p:cNvPr id="5" name="Ellipse 4">
            <a:extLst>
              <a:ext uri="{FF2B5EF4-FFF2-40B4-BE49-F238E27FC236}">
                <a16:creationId xmlns:a16="http://schemas.microsoft.com/office/drawing/2014/main" id="{13E8A703-8367-07A5-5EA7-30E6044D9108}"/>
              </a:ext>
            </a:extLst>
          </p:cNvPr>
          <p:cNvSpPr/>
          <p:nvPr/>
        </p:nvSpPr>
        <p:spPr>
          <a:xfrm>
            <a:off x="7066617" y="3503741"/>
            <a:ext cx="778933" cy="5040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52ACEDA5-7EDA-29D7-3096-1A9CA838D399}"/>
              </a:ext>
            </a:extLst>
          </p:cNvPr>
          <p:cNvSpPr/>
          <p:nvPr/>
        </p:nvSpPr>
        <p:spPr>
          <a:xfrm>
            <a:off x="7066616" y="3781479"/>
            <a:ext cx="778933" cy="749859"/>
          </a:xfrm>
          <a:prstGeom prst="ellipse">
            <a:avLst/>
          </a:prstGeom>
          <a:noFill/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6C10F60-8A38-BB68-97DE-33AF3C280442}"/>
              </a:ext>
            </a:extLst>
          </p:cNvPr>
          <p:cNvSpPr txBox="1"/>
          <p:nvPr/>
        </p:nvSpPr>
        <p:spPr>
          <a:xfrm>
            <a:off x="380597" y="5412551"/>
            <a:ext cx="106198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4" indent="-342900">
              <a:lnSpc>
                <a:spcPct val="100000"/>
              </a:lnSpc>
              <a:spcBef>
                <a:spcPts val="0"/>
              </a:spcBef>
              <a:buSzPct val="100000"/>
              <a:defRPr/>
            </a:pPr>
            <a:r>
              <a:rPr lang="en-US" sz="2000" dirty="0"/>
              <a:t>Proposal : update the acceptable toe settings, to avoid such a situation</a:t>
            </a:r>
            <a:endParaRPr lang="en-US" sz="1800" dirty="0">
              <a:solidFill>
                <a:srgbClr val="014E9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2F88D5D-1199-6F51-7676-5E2961BA0D70}"/>
              </a:ext>
            </a:extLst>
          </p:cNvPr>
          <p:cNvSpPr txBox="1"/>
          <p:nvPr/>
        </p:nvSpPr>
        <p:spPr>
          <a:xfrm>
            <a:off x="11353799" y="6400800"/>
            <a:ext cx="43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341081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 fontScale="90000"/>
          </a:bodyPr>
          <a:lstStyle/>
          <a:p>
            <a:r>
              <a:rPr lang="en-US" dirty="0"/>
              <a:t>Analysis of vehicle effect </a:t>
            </a:r>
            <a:br>
              <a:rPr lang="en-US" dirty="0"/>
            </a:br>
            <a:r>
              <a:rPr lang="en-US" sz="3100" dirty="0"/>
              <a:t>ETRTO additional results</a:t>
            </a:r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658A8A3-E667-7947-C506-CC0B8DD49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544" y="1549642"/>
            <a:ext cx="11294144" cy="1280856"/>
          </a:xfrm>
        </p:spPr>
        <p:txBody>
          <a:bodyPr>
            <a:normAutofit/>
          </a:bodyPr>
          <a:lstStyle/>
          <a:p>
            <a:pPr marL="263525" lvl="1" indent="0">
              <a:buNone/>
            </a:pPr>
            <a:r>
              <a:rPr lang="en-US" dirty="0"/>
              <a:t>A test was made to evaluate the influence of different vehicles and different settings on abrasion</a:t>
            </a:r>
          </a:p>
          <a:p>
            <a:pPr marL="703263" lvl="2" indent="-342900">
              <a:buFont typeface="Arial" panose="020B0604020202020204" pitchFamily="34" charset="0"/>
              <a:buChar char="•"/>
            </a:pPr>
            <a:r>
              <a:rPr lang="en-US" dirty="0"/>
              <a:t>Only FWD, same front &amp; rear load</a:t>
            </a:r>
          </a:p>
        </p:txBody>
      </p:sp>
      <p:graphicFrame>
        <p:nvGraphicFramePr>
          <p:cNvPr id="8" name="Table 46">
            <a:extLst>
              <a:ext uri="{FF2B5EF4-FFF2-40B4-BE49-F238E27FC236}">
                <a16:creationId xmlns:a16="http://schemas.microsoft.com/office/drawing/2014/main" id="{24544F66-B122-E101-9449-18829398D8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934526"/>
              </p:ext>
            </p:extLst>
          </p:nvPr>
        </p:nvGraphicFramePr>
        <p:xfrm>
          <a:off x="1256819" y="3697969"/>
          <a:ext cx="4176000" cy="25631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15942284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45279879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05711259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821145337"/>
                    </a:ext>
                  </a:extLst>
                </a:gridCol>
              </a:tblGrid>
              <a:tr h="2330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US" sz="1050" b="1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(Winter Course - Average T=13.6°C)</a:t>
                      </a:r>
                      <a:endParaRPr lang="en-US" sz="1200" b="1" u="none" strike="noStrike" noProof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it-IT" sz="1100" b="1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it-IT" sz="1100" b="1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5248538"/>
                  </a:ext>
                </a:extLst>
              </a:tr>
              <a:tr h="2330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Assessment Target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 Alignment Impact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b="1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b="1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591247"/>
                  </a:ext>
                </a:extLst>
              </a:tr>
              <a:tr h="233015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noProof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 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noProof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 3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39048"/>
                  </a:ext>
                </a:extLst>
              </a:tr>
              <a:tr h="2330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Engine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ICE (Diesel)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</a:t>
                      </a:r>
                      <a:endParaRPr lang="en-US" sz="1000" b="0" i="0" u="none" strike="noStrike" noProof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noProof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</a:t>
                      </a:r>
                      <a:endParaRPr lang="en-US" sz="1000" b="0" i="0" u="none" strike="noStrike" noProof="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1794673"/>
                  </a:ext>
                </a:extLst>
              </a:tr>
              <a:tr h="2330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110kW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96kW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i="0" u="none" strike="noStrike" noProof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85kW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642144"/>
                  </a:ext>
                </a:extLst>
              </a:tr>
              <a:tr h="2330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Drive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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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1020244"/>
                  </a:ext>
                </a:extLst>
              </a:tr>
              <a:tr h="2330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Transmission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Automatic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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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438622"/>
                  </a:ext>
                </a:extLst>
              </a:tr>
              <a:tr h="2330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Toe Front [°]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-0.01° </a:t>
                      </a:r>
                      <a:r>
                        <a:rPr lang="en-US" sz="1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0.32°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-0.02° </a:t>
                      </a:r>
                      <a:r>
                        <a:rPr lang="en-US" sz="1000" b="0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0.24°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noProof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-0.05° </a:t>
                      </a:r>
                      <a:r>
                        <a:rPr lang="en-US" sz="1000" b="0" i="0" u="none" strike="noStrike" noProof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-0.2°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028188"/>
                  </a:ext>
                </a:extLst>
              </a:tr>
              <a:tr h="2330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Toe Rear [°]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0.01° </a:t>
                      </a:r>
                      <a:r>
                        <a:rPr lang="en-US" sz="1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0.32°</a:t>
                      </a:r>
                      <a:endParaRPr lang="en-US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0.52° </a:t>
                      </a:r>
                      <a:r>
                        <a:rPr lang="en-US" sz="1000" b="0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0.53°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noProof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0.48° </a:t>
                      </a:r>
                      <a:r>
                        <a:rPr lang="en-US" sz="1000" b="0" i="0" u="none" strike="noStrike" noProof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0.57°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861700"/>
                  </a:ext>
                </a:extLst>
              </a:tr>
              <a:tr h="2330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Load Front (kg)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962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360704"/>
                  </a:ext>
                </a:extLst>
              </a:tr>
              <a:tr h="23301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Load Rear (kg)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649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649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802828"/>
                  </a:ext>
                </a:extLst>
              </a:tr>
            </a:tbl>
          </a:graphicData>
        </a:graphic>
      </p:graphicFrame>
      <p:grpSp>
        <p:nvGrpSpPr>
          <p:cNvPr id="10" name="Groupe 9">
            <a:extLst>
              <a:ext uri="{FF2B5EF4-FFF2-40B4-BE49-F238E27FC236}">
                <a16:creationId xmlns:a16="http://schemas.microsoft.com/office/drawing/2014/main" id="{B5A1F292-63C4-2BD0-5FEA-9DE031BA7CF9}"/>
              </a:ext>
            </a:extLst>
          </p:cNvPr>
          <p:cNvGrpSpPr/>
          <p:nvPr/>
        </p:nvGrpSpPr>
        <p:grpSpPr>
          <a:xfrm>
            <a:off x="6650159" y="3320749"/>
            <a:ext cx="3629384" cy="3187616"/>
            <a:chOff x="222994" y="2905380"/>
            <a:chExt cx="3629384" cy="318761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1F8C10-A522-2265-789E-3FE86F394BFF}"/>
                </a:ext>
              </a:extLst>
            </p:cNvPr>
            <p:cNvSpPr/>
            <p:nvPr/>
          </p:nvSpPr>
          <p:spPr>
            <a:xfrm>
              <a:off x="222994" y="2936158"/>
              <a:ext cx="3617419" cy="31568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aphicFrame>
          <p:nvGraphicFramePr>
            <p:cNvPr id="12" name="Chart 47">
              <a:extLst>
                <a:ext uri="{FF2B5EF4-FFF2-40B4-BE49-F238E27FC236}">
                  <a16:creationId xmlns:a16="http://schemas.microsoft.com/office/drawing/2014/main" id="{40FFB9FB-64FB-FB5D-CB4C-442805ACDEA8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68569" y="3471250"/>
            <a:ext cx="3537877" cy="26037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3" name="TextBox 49">
              <a:extLst>
                <a:ext uri="{FF2B5EF4-FFF2-40B4-BE49-F238E27FC236}">
                  <a16:creationId xmlns:a16="http://schemas.microsoft.com/office/drawing/2014/main" id="{DFED59C5-7CA1-E082-D5EF-20C2D144A0DC}"/>
                </a:ext>
              </a:extLst>
            </p:cNvPr>
            <p:cNvSpPr txBox="1"/>
            <p:nvPr/>
          </p:nvSpPr>
          <p:spPr>
            <a:xfrm>
              <a:off x="1548520" y="3282600"/>
              <a:ext cx="6228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Toe [°]</a:t>
              </a:r>
            </a:p>
          </p:txBody>
        </p:sp>
        <p:sp>
          <p:nvSpPr>
            <p:cNvPr id="14" name="TextBox 50">
              <a:extLst>
                <a:ext uri="{FF2B5EF4-FFF2-40B4-BE49-F238E27FC236}">
                  <a16:creationId xmlns:a16="http://schemas.microsoft.com/office/drawing/2014/main" id="{53DC9F23-6A0C-1CCE-D687-A41FFB8AEEC6}"/>
                </a:ext>
              </a:extLst>
            </p:cNvPr>
            <p:cNvSpPr txBox="1"/>
            <p:nvPr/>
          </p:nvSpPr>
          <p:spPr>
            <a:xfrm rot="16200000">
              <a:off x="-97616" y="4634608"/>
              <a:ext cx="9204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Camber [°]</a:t>
              </a:r>
            </a:p>
          </p:txBody>
        </p:sp>
        <p:sp>
          <p:nvSpPr>
            <p:cNvPr id="15" name="TextBox 51">
              <a:extLst>
                <a:ext uri="{FF2B5EF4-FFF2-40B4-BE49-F238E27FC236}">
                  <a16:creationId xmlns:a16="http://schemas.microsoft.com/office/drawing/2014/main" id="{09E76750-74E0-19C5-8392-56A64184DC21}"/>
                </a:ext>
              </a:extLst>
            </p:cNvPr>
            <p:cNvSpPr txBox="1"/>
            <p:nvPr/>
          </p:nvSpPr>
          <p:spPr>
            <a:xfrm>
              <a:off x="2426208" y="5415887"/>
              <a:ext cx="4908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Rear</a:t>
              </a:r>
            </a:p>
          </p:txBody>
        </p:sp>
        <p:sp>
          <p:nvSpPr>
            <p:cNvPr id="16" name="TextBox 52">
              <a:extLst>
                <a:ext uri="{FF2B5EF4-FFF2-40B4-BE49-F238E27FC236}">
                  <a16:creationId xmlns:a16="http://schemas.microsoft.com/office/drawing/2014/main" id="{172C6AB2-DA74-8A24-E7FA-467FD2F88E3F}"/>
                </a:ext>
              </a:extLst>
            </p:cNvPr>
            <p:cNvSpPr txBox="1"/>
            <p:nvPr/>
          </p:nvSpPr>
          <p:spPr>
            <a:xfrm>
              <a:off x="1493768" y="4538933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Front</a:t>
              </a:r>
            </a:p>
          </p:txBody>
        </p:sp>
        <p:cxnSp>
          <p:nvCxnSpPr>
            <p:cNvPr id="17" name="Straight Arrow Connector 55">
              <a:extLst>
                <a:ext uri="{FF2B5EF4-FFF2-40B4-BE49-F238E27FC236}">
                  <a16:creationId xmlns:a16="http://schemas.microsoft.com/office/drawing/2014/main" id="{6339534D-5348-91AC-5710-6815648E6389}"/>
                </a:ext>
              </a:extLst>
            </p:cNvPr>
            <p:cNvCxnSpPr/>
            <p:nvPr/>
          </p:nvCxnSpPr>
          <p:spPr>
            <a:xfrm>
              <a:off x="1530764" y="4838330"/>
              <a:ext cx="76855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56">
              <a:extLst>
                <a:ext uri="{FF2B5EF4-FFF2-40B4-BE49-F238E27FC236}">
                  <a16:creationId xmlns:a16="http://schemas.microsoft.com/office/drawing/2014/main" id="{BD94BC45-1B14-0F31-675E-8413531B02B9}"/>
                </a:ext>
              </a:extLst>
            </p:cNvPr>
            <p:cNvCxnSpPr>
              <a:cxnSpLocks/>
            </p:cNvCxnSpPr>
            <p:nvPr/>
          </p:nvCxnSpPr>
          <p:spPr>
            <a:xfrm>
              <a:off x="1530764" y="4456590"/>
              <a:ext cx="564366" cy="133165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59">
              <a:extLst>
                <a:ext uri="{FF2B5EF4-FFF2-40B4-BE49-F238E27FC236}">
                  <a16:creationId xmlns:a16="http://schemas.microsoft.com/office/drawing/2014/main" id="{92B1D0CF-DC4C-7E74-BAAB-C8D09D286B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134" y="5102768"/>
              <a:ext cx="364870" cy="8520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64">
              <a:extLst>
                <a:ext uri="{FF2B5EF4-FFF2-40B4-BE49-F238E27FC236}">
                  <a16:creationId xmlns:a16="http://schemas.microsoft.com/office/drawing/2014/main" id="{7FC0560F-1587-5D35-5B4F-9CCB7CAB3FB1}"/>
                </a:ext>
              </a:extLst>
            </p:cNvPr>
            <p:cNvCxnSpPr/>
            <p:nvPr/>
          </p:nvCxnSpPr>
          <p:spPr>
            <a:xfrm>
              <a:off x="1539642" y="5314486"/>
              <a:ext cx="76855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65">
              <a:extLst>
                <a:ext uri="{FF2B5EF4-FFF2-40B4-BE49-F238E27FC236}">
                  <a16:creationId xmlns:a16="http://schemas.microsoft.com/office/drawing/2014/main" id="{3B086F4E-CF94-CD16-915D-FD8EF9E1E998}"/>
                </a:ext>
              </a:extLst>
            </p:cNvPr>
            <p:cNvSpPr txBox="1"/>
            <p:nvPr/>
          </p:nvSpPr>
          <p:spPr>
            <a:xfrm>
              <a:off x="234960" y="2905380"/>
              <a:ext cx="361741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Test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: 2 cars for each vehicle model with different alignment settings (toe mainly) </a:t>
              </a:r>
            </a:p>
          </p:txBody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B2155F22-44E3-6027-D8AA-08A58764BA2D}"/>
              </a:ext>
            </a:extLst>
          </p:cNvPr>
          <p:cNvSpPr txBox="1"/>
          <p:nvPr/>
        </p:nvSpPr>
        <p:spPr>
          <a:xfrm>
            <a:off x="11353799" y="6392174"/>
            <a:ext cx="42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13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530067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 fontScale="90000"/>
          </a:bodyPr>
          <a:lstStyle/>
          <a:p>
            <a:r>
              <a:rPr lang="en-US" dirty="0"/>
              <a:t>Analysis of vehicle effect </a:t>
            </a:r>
            <a:br>
              <a:rPr lang="en-US" dirty="0"/>
            </a:br>
            <a:r>
              <a:rPr lang="en-US" sz="3100" dirty="0"/>
              <a:t>ETRTO additional results</a:t>
            </a:r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73FC10D-D946-CE84-7CB8-7EB8BF618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55" y="1343818"/>
            <a:ext cx="11294144" cy="894446"/>
          </a:xfrm>
        </p:spPr>
        <p:txBody>
          <a:bodyPr>
            <a:normAutofit/>
          </a:bodyPr>
          <a:lstStyle/>
          <a:p>
            <a:pPr marL="263525" lvl="1" indent="0">
              <a:buNone/>
            </a:pPr>
            <a:r>
              <a:rPr lang="en-US" dirty="0"/>
              <a:t>The tests results reveals a very significant impact of toe on abrasion. </a:t>
            </a:r>
          </a:p>
          <a:p>
            <a:pPr marL="703263" lvl="2" indent="-342900">
              <a:buFont typeface="Arial" panose="020B0604020202020204" pitchFamily="34" charset="0"/>
              <a:buChar char="•"/>
            </a:pPr>
            <a:r>
              <a:rPr lang="en-US" dirty="0"/>
              <a:t>The effect seems to depend on the vehicle (if we look only front toe)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8D819A8-D541-3204-D661-C27C4062257B}"/>
              </a:ext>
            </a:extLst>
          </p:cNvPr>
          <p:cNvGrpSpPr/>
          <p:nvPr/>
        </p:nvGrpSpPr>
        <p:grpSpPr>
          <a:xfrm>
            <a:off x="7985795" y="1791041"/>
            <a:ext cx="4114800" cy="3043730"/>
            <a:chOff x="722786" y="2878506"/>
            <a:chExt cx="4114800" cy="304373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51C290C-1A48-5E59-9622-A54E655E28DB}"/>
                </a:ext>
              </a:extLst>
            </p:cNvPr>
            <p:cNvSpPr/>
            <p:nvPr/>
          </p:nvSpPr>
          <p:spPr>
            <a:xfrm>
              <a:off x="722786" y="2903031"/>
              <a:ext cx="4114800" cy="30192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aphicFrame>
          <p:nvGraphicFramePr>
            <p:cNvPr id="23" name="Chart 37">
              <a:extLst>
                <a:ext uri="{FF2B5EF4-FFF2-40B4-BE49-F238E27FC236}">
                  <a16:creationId xmlns:a16="http://schemas.microsoft.com/office/drawing/2014/main" id="{97F15030-B8BF-C45F-E3A6-DC6772E0A5A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71578" y="2903031"/>
            <a:ext cx="3755907" cy="293133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4" name="TextBox 38">
              <a:extLst>
                <a:ext uri="{FF2B5EF4-FFF2-40B4-BE49-F238E27FC236}">
                  <a16:creationId xmlns:a16="http://schemas.microsoft.com/office/drawing/2014/main" id="{CA14D56E-3DD5-B2E6-F617-D91C2A623ABB}"/>
                </a:ext>
              </a:extLst>
            </p:cNvPr>
            <p:cNvSpPr txBox="1"/>
            <p:nvPr/>
          </p:nvSpPr>
          <p:spPr>
            <a:xfrm rot="16200000">
              <a:off x="-64613" y="3983312"/>
              <a:ext cx="2090637" cy="27699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Vehicle Abrasion Rate [%]</a:t>
              </a:r>
            </a:p>
          </p:txBody>
        </p:sp>
        <p:sp>
          <p:nvSpPr>
            <p:cNvPr id="25" name="TextBox 39">
              <a:extLst>
                <a:ext uri="{FF2B5EF4-FFF2-40B4-BE49-F238E27FC236}">
                  <a16:creationId xmlns:a16="http://schemas.microsoft.com/office/drawing/2014/main" id="{7EBCF4DA-4566-B1D5-E3C1-12A492CCA9CC}"/>
                </a:ext>
              </a:extLst>
            </p:cNvPr>
            <p:cNvSpPr txBox="1"/>
            <p:nvPr/>
          </p:nvSpPr>
          <p:spPr>
            <a:xfrm>
              <a:off x="1478000" y="4272186"/>
              <a:ext cx="1313545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  <a:highlight>
                    <a:srgbClr val="0000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Front and rear toe intentionally changed</a:t>
              </a:r>
            </a:p>
          </p:txBody>
        </p:sp>
        <p:cxnSp>
          <p:nvCxnSpPr>
            <p:cNvPr id="26" name="Straight Arrow Connector 7">
              <a:extLst>
                <a:ext uri="{FF2B5EF4-FFF2-40B4-BE49-F238E27FC236}">
                  <a16:creationId xmlns:a16="http://schemas.microsoft.com/office/drawing/2014/main" id="{A5323DFA-C43D-F2C3-6A07-64DEBDEAABDF}"/>
                </a:ext>
              </a:extLst>
            </p:cNvPr>
            <p:cNvCxnSpPr>
              <a:cxnSpLocks/>
            </p:cNvCxnSpPr>
            <p:nvPr/>
          </p:nvCxnSpPr>
          <p:spPr>
            <a:xfrm>
              <a:off x="1853508" y="4668558"/>
              <a:ext cx="459171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40">
              <a:extLst>
                <a:ext uri="{FF2B5EF4-FFF2-40B4-BE49-F238E27FC236}">
                  <a16:creationId xmlns:a16="http://schemas.microsoft.com/office/drawing/2014/main" id="{AC34CC57-7A79-58E4-06E7-0361AFA768E3}"/>
                </a:ext>
              </a:extLst>
            </p:cNvPr>
            <p:cNvSpPr txBox="1"/>
            <p:nvPr/>
          </p:nvSpPr>
          <p:spPr>
            <a:xfrm>
              <a:off x="2560510" y="4224795"/>
              <a:ext cx="115965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Only front toe intentionally changed</a:t>
              </a:r>
            </a:p>
          </p:txBody>
        </p:sp>
        <p:cxnSp>
          <p:nvCxnSpPr>
            <p:cNvPr id="28" name="Straight Arrow Connector 42">
              <a:extLst>
                <a:ext uri="{FF2B5EF4-FFF2-40B4-BE49-F238E27FC236}">
                  <a16:creationId xmlns:a16="http://schemas.microsoft.com/office/drawing/2014/main" id="{BD918AB1-816B-C955-4843-BF2D7D0D664B}"/>
                </a:ext>
              </a:extLst>
            </p:cNvPr>
            <p:cNvCxnSpPr>
              <a:cxnSpLocks/>
            </p:cNvCxnSpPr>
            <p:nvPr/>
          </p:nvCxnSpPr>
          <p:spPr>
            <a:xfrm>
              <a:off x="2936502" y="4668558"/>
              <a:ext cx="45917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43">
              <a:extLst>
                <a:ext uri="{FF2B5EF4-FFF2-40B4-BE49-F238E27FC236}">
                  <a16:creationId xmlns:a16="http://schemas.microsoft.com/office/drawing/2014/main" id="{55BB0EEB-E469-D489-6BC6-AA7513710C5A}"/>
                </a:ext>
              </a:extLst>
            </p:cNvPr>
            <p:cNvCxnSpPr>
              <a:cxnSpLocks/>
            </p:cNvCxnSpPr>
            <p:nvPr/>
          </p:nvCxnSpPr>
          <p:spPr>
            <a:xfrm>
              <a:off x="3942520" y="4668558"/>
              <a:ext cx="45917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30">
              <a:extLst>
                <a:ext uri="{FF2B5EF4-FFF2-40B4-BE49-F238E27FC236}">
                  <a16:creationId xmlns:a16="http://schemas.microsoft.com/office/drawing/2014/main" id="{DACFF1EF-8166-C7C1-FE28-53D7E25F1E0D}"/>
                </a:ext>
              </a:extLst>
            </p:cNvPr>
            <p:cNvSpPr txBox="1"/>
            <p:nvPr/>
          </p:nvSpPr>
          <p:spPr>
            <a:xfrm>
              <a:off x="3592278" y="4224795"/>
              <a:ext cx="115965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Only front toe intentionally changed</a:t>
              </a:r>
            </a:p>
          </p:txBody>
        </p:sp>
        <p:sp>
          <p:nvSpPr>
            <p:cNvPr id="31" name="TextBox 41">
              <a:extLst>
                <a:ext uri="{FF2B5EF4-FFF2-40B4-BE49-F238E27FC236}">
                  <a16:creationId xmlns:a16="http://schemas.microsoft.com/office/drawing/2014/main" id="{C4970166-04D5-8F96-08FB-69404C476923}"/>
                </a:ext>
              </a:extLst>
            </p:cNvPr>
            <p:cNvSpPr txBox="1"/>
            <p:nvPr/>
          </p:nvSpPr>
          <p:spPr>
            <a:xfrm>
              <a:off x="1396308" y="2878506"/>
              <a:ext cx="903689" cy="20005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457200"/>
              <a:r>
                <a:rPr lang="en-US" sz="7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Higher is worse</a:t>
              </a:r>
            </a:p>
          </p:txBody>
        </p:sp>
        <p:sp>
          <p:nvSpPr>
            <p:cNvPr id="32" name="TextBox 46">
              <a:extLst>
                <a:ext uri="{FF2B5EF4-FFF2-40B4-BE49-F238E27FC236}">
                  <a16:creationId xmlns:a16="http://schemas.microsoft.com/office/drawing/2014/main" id="{70BBDF31-8883-3589-1304-B5B149A5ECD9}"/>
                </a:ext>
              </a:extLst>
            </p:cNvPr>
            <p:cNvSpPr txBox="1"/>
            <p:nvPr/>
          </p:nvSpPr>
          <p:spPr>
            <a:xfrm>
              <a:off x="872735" y="5302242"/>
              <a:ext cx="846053" cy="2308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Front Toe (*)</a:t>
              </a:r>
            </a:p>
          </p:txBody>
        </p:sp>
      </p:grpSp>
      <p:pic>
        <p:nvPicPr>
          <p:cNvPr id="33" name="Image 32">
            <a:extLst>
              <a:ext uri="{FF2B5EF4-FFF2-40B4-BE49-F238E27FC236}">
                <a16:creationId xmlns:a16="http://schemas.microsoft.com/office/drawing/2014/main" id="{88D6F8AC-DE09-FD4B-6E86-D6F2FFFE8C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96" y="4028406"/>
            <a:ext cx="4169158" cy="25059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Espace réservé du contenu 3">
                <a:extLst>
                  <a:ext uri="{FF2B5EF4-FFF2-40B4-BE49-F238E27FC236}">
                    <a16:creationId xmlns:a16="http://schemas.microsoft.com/office/drawing/2014/main" id="{014B6F50-2A1C-C11E-3B72-E0A10709096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2794" y="2460986"/>
                <a:ext cx="5882828" cy="1344698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014E9F"/>
                  </a:buClr>
                  <a:buFont typeface="Wingdings" charset="2"/>
                  <a:buChar char=""/>
                  <a:defRPr sz="2000" b="1" i="1" kern="1200" baseline="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14E9F"/>
                  </a:buClr>
                  <a:buSzPct val="100000"/>
                  <a:buFont typeface="Lucida Grande"/>
                  <a:buChar char="●"/>
                  <a:defRPr sz="1800" b="1" kern="1200" baseline="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14E9F"/>
                  </a:buClr>
                  <a:buFont typeface="Wingdings" pitchFamily="2" charset="2"/>
                  <a:buChar char="§"/>
                  <a:defRPr sz="1800" kern="1200" baseline="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14E9F"/>
                  </a:buClr>
                  <a:buFont typeface="Lucida Grande"/>
                  <a:buChar char="▸"/>
                  <a:defRPr sz="1400" kern="120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14E9F"/>
                  </a:buClr>
                  <a:buFont typeface="Wingdings" pitchFamily="2" charset="2"/>
                  <a:buChar char="v"/>
                  <a:defRPr sz="1200" kern="120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3" indent="0">
                  <a:lnSpc>
                    <a:spcPct val="100000"/>
                  </a:lnSpc>
                  <a:spcBef>
                    <a:spcPts val="0"/>
                  </a:spcBef>
                  <a:buSzPct val="100000"/>
                  <a:buFont typeface="Lucida Grande"/>
                  <a:buNone/>
                </a:pPr>
                <a:r>
                  <a:rPr lang="en-US" sz="2400" dirty="0">
                    <a:solidFill>
                      <a:schemeClr val="tx1"/>
                    </a:solidFill>
                    <a:latin typeface="+mn-lt"/>
                    <a:cs typeface="+mn-cs"/>
                  </a:rPr>
                  <a:t>As toe front &amp; rear are different on the 3 vehicles, we computed the “vehicle total toe”</a:t>
                </a:r>
              </a:p>
              <a:p>
                <a:pPr marL="342900" lvl="3" indent="-342900">
                  <a:lnSpc>
                    <a:spcPct val="100000"/>
                  </a:lnSpc>
                  <a:spcBef>
                    <a:spcPts val="0"/>
                  </a:spcBef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𝑉𝑒h𝑖𝑐𝑙𝑒</m:t>
                    </m:r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𝑡𝑜𝑡𝑎𝑙</m:t>
                    </m:r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𝑡𝑜𝑒</m:t>
                    </m:r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𝑙𝑜𝑎𝑑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𝐹𝑟𝑜𝑛𝑡</m:t>
                            </m:r>
                          </m:sub>
                        </m:sSub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 </m:t>
                        </m:r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𝑇𝑜𝑒</m:t>
                            </m:r>
                          </m:e>
                          <m:sub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𝐹𝑟𝑜𝑛𝑡</m:t>
                            </m:r>
                          </m:sub>
                        </m:sSub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𝑙𝑜𝑎𝑑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𝑅𝑒𝑎𝑟</m:t>
                            </m:r>
                          </m:sub>
                        </m:sSub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 </m:t>
                        </m:r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𝑇𝑜𝑒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𝑅𝑒𝑎𝑟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𝑙𝑜𝑎𝑑</m:t>
                            </m:r>
                          </m:e>
                          <m:sub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𝐹𝑟𝑜𝑛𝑡</m:t>
                            </m:r>
                          </m:sub>
                        </m:sSub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𝑙𝑜𝑎𝑑</m:t>
                            </m:r>
                          </m:e>
                          <m:sub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𝑅𝑒𝑎𝑟</m:t>
                            </m:r>
                          </m:sub>
                        </m:sSub>
                      </m:den>
                    </m:f>
                  </m:oMath>
                </a14:m>
                <a:endParaRPr lang="fr-FR" sz="1600" i="1" dirty="0"/>
              </a:p>
              <a:p>
                <a:pPr marL="342900" lvl="3" indent="-342900">
                  <a:lnSpc>
                    <a:spcPct val="100000"/>
                  </a:lnSpc>
                  <a:spcBef>
                    <a:spcPts val="0"/>
                  </a:spcBef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  <a:latin typeface="+mn-lt"/>
                    <a:cs typeface="+mn-cs"/>
                  </a:rPr>
                  <a:t>Linear fit made at a first glance, gives pessimistic image</a:t>
                </a:r>
              </a:p>
            </p:txBody>
          </p:sp>
        </mc:Choice>
        <mc:Fallback xmlns="">
          <p:sp>
            <p:nvSpPr>
              <p:cNvPr id="34" name="Espace réservé du contenu 3">
                <a:extLst>
                  <a:ext uri="{FF2B5EF4-FFF2-40B4-BE49-F238E27FC236}">
                    <a16:creationId xmlns:a16="http://schemas.microsoft.com/office/drawing/2014/main" id="{014B6F50-2A1C-C11E-3B72-E0A1070909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794" y="2460986"/>
                <a:ext cx="5882828" cy="1344698"/>
              </a:xfrm>
              <a:prstGeom prst="rect">
                <a:avLst/>
              </a:prstGeom>
              <a:blipFill>
                <a:blip r:embed="rId5"/>
                <a:stretch>
                  <a:fillRect l="-1658" t="-3636" r="-311" b="-14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Espace réservé du contenu 3">
            <a:extLst>
              <a:ext uri="{FF2B5EF4-FFF2-40B4-BE49-F238E27FC236}">
                <a16:creationId xmlns:a16="http://schemas.microsoft.com/office/drawing/2014/main" id="{200E5F6C-F184-97FD-A6DC-4953563679A6}"/>
              </a:ext>
            </a:extLst>
          </p:cNvPr>
          <p:cNvSpPr txBox="1">
            <a:spLocks/>
          </p:cNvSpPr>
          <p:nvPr/>
        </p:nvSpPr>
        <p:spPr>
          <a:xfrm>
            <a:off x="5706727" y="5253719"/>
            <a:ext cx="5882828" cy="126391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14E9F"/>
              </a:buClr>
              <a:buFont typeface="Wingdings" charset="2"/>
              <a:buChar char=""/>
              <a:defRPr sz="2000" b="1" i="1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SzPct val="100000"/>
              <a:buFont typeface="Lucida Grande"/>
              <a:buChar char="●"/>
              <a:defRPr sz="1800" b="1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Wingdings" pitchFamily="2" charset="2"/>
              <a:buChar char="§"/>
              <a:defRPr sz="1800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Lucida Grande"/>
              <a:buChar char="▸"/>
              <a:defRPr sz="1400" kern="120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Wingdings" pitchFamily="2" charset="2"/>
              <a:buChar char="v"/>
              <a:defRPr sz="1200" kern="120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0">
              <a:lnSpc>
                <a:spcPct val="100000"/>
              </a:lnSpc>
              <a:spcBef>
                <a:spcPts val="0"/>
              </a:spcBef>
              <a:buSzPct val="100000"/>
              <a:buNone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Vehicle total toe delivers significant coherence between all the results</a:t>
            </a:r>
          </a:p>
          <a:p>
            <a:pPr marL="342900" lvl="3" indent="-34290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+mn-lt"/>
                <a:cs typeface="+mn-cs"/>
              </a:rPr>
              <a:t>The other vehicle effects are much reduced vs raw data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36D31BD-8C26-887C-2E63-0B4EA835EE80}"/>
              </a:ext>
            </a:extLst>
          </p:cNvPr>
          <p:cNvSpPr txBox="1"/>
          <p:nvPr/>
        </p:nvSpPr>
        <p:spPr>
          <a:xfrm>
            <a:off x="11353799" y="6374921"/>
            <a:ext cx="429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997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 fontScale="90000"/>
          </a:bodyPr>
          <a:lstStyle/>
          <a:p>
            <a:r>
              <a:rPr lang="en-US" dirty="0"/>
              <a:t>Analysis of vehicle effect </a:t>
            </a:r>
            <a:br>
              <a:rPr lang="en-US" dirty="0"/>
            </a:br>
            <a:r>
              <a:rPr lang="en-US" sz="3100" dirty="0"/>
              <a:t>ETRTO additional results</a:t>
            </a:r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DA6AE9F-EC2A-71EB-49E1-C0F7A7160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329" y="1230159"/>
            <a:ext cx="11097965" cy="1263919"/>
          </a:xfrm>
        </p:spPr>
        <p:txBody>
          <a:bodyPr>
            <a:normAutofit/>
          </a:bodyPr>
          <a:lstStyle/>
          <a:p>
            <a:pPr marL="263525" lvl="1" indent="0">
              <a:buNone/>
            </a:pPr>
            <a:r>
              <a:rPr lang="en-US" dirty="0"/>
              <a:t>It is known that mass loss evolves as (tire force)²</a:t>
            </a:r>
          </a:p>
          <a:p>
            <a:pPr marL="263525" lvl="1" indent="0">
              <a:buNone/>
            </a:pPr>
            <a:r>
              <a:rPr lang="en-US" dirty="0"/>
              <a:t>As force evolves linearly with toe (for small angles), abrasion is expected to be in toe²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3">
                <a:extLst>
                  <a:ext uri="{FF2B5EF4-FFF2-40B4-BE49-F238E27FC236}">
                    <a16:creationId xmlns:a16="http://schemas.microsoft.com/office/drawing/2014/main" id="{E424BA74-7409-D3C4-C3EB-2512BD02059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5467" y="2347328"/>
                <a:ext cx="10445751" cy="1344698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014E9F"/>
                  </a:buClr>
                  <a:buFont typeface="Wingdings" charset="2"/>
                  <a:buChar char=""/>
                  <a:defRPr sz="2000" b="1" i="1" kern="1200" baseline="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14E9F"/>
                  </a:buClr>
                  <a:buSzPct val="100000"/>
                  <a:buFont typeface="Lucida Grande"/>
                  <a:buChar char="●"/>
                  <a:defRPr sz="1800" b="1" kern="1200" baseline="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14E9F"/>
                  </a:buClr>
                  <a:buFont typeface="Wingdings" pitchFamily="2" charset="2"/>
                  <a:buChar char="§"/>
                  <a:defRPr sz="1800" kern="1200" baseline="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14E9F"/>
                  </a:buClr>
                  <a:buFont typeface="Lucida Grande"/>
                  <a:buChar char="▸"/>
                  <a:defRPr sz="1400" kern="120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14E9F"/>
                  </a:buClr>
                  <a:buFont typeface="Wingdings" pitchFamily="2" charset="2"/>
                  <a:buChar char="v"/>
                  <a:defRPr sz="1200" kern="120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3" indent="0">
                  <a:lnSpc>
                    <a:spcPct val="100000"/>
                  </a:lnSpc>
                  <a:spcBef>
                    <a:spcPts val="0"/>
                  </a:spcBef>
                  <a:buSzPct val="100000"/>
                  <a:buNone/>
                </a:pPr>
                <a:r>
                  <a:rPr lang="en-US" sz="2400" dirty="0">
                    <a:solidFill>
                      <a:schemeClr val="tx1"/>
                    </a:solidFill>
                    <a:latin typeface="+mn-lt"/>
                    <a:cs typeface="+mn-cs"/>
                  </a:rPr>
                  <a:t>A more physical approach is to use toe² instead of toe</a:t>
                </a:r>
              </a:p>
              <a:p>
                <a:pPr marL="0" lvl="3" indent="0">
                  <a:lnSpc>
                    <a:spcPct val="100000"/>
                  </a:lnSpc>
                  <a:spcBef>
                    <a:spcPts val="0"/>
                  </a:spcBef>
                  <a:buSzPct val="100000"/>
                  <a:buNone/>
                </a:pPr>
                <a:r>
                  <a:rPr lang="en-US" sz="2400" dirty="0">
                    <a:solidFill>
                      <a:schemeClr val="tx1"/>
                    </a:solidFill>
                    <a:latin typeface="+mn-lt"/>
                    <a:cs typeface="+mn-cs"/>
                    <a:sym typeface="Wingdings" panose="05000000000000000000" pitchFamily="2" charset="2"/>
                  </a:rPr>
                  <a:t></a:t>
                </a:r>
                <a:r>
                  <a:rPr lang="en-US" sz="2400" dirty="0">
                    <a:solidFill>
                      <a:schemeClr val="tx1"/>
                    </a:solidFill>
                    <a:latin typeface="+mn-lt"/>
                    <a:cs typeface="+mn-cs"/>
                  </a:rPr>
                  <a:t> We computed the “vehicle total quadratic toe”</a:t>
                </a:r>
              </a:p>
              <a:p>
                <a:pPr marL="342900" lvl="3" indent="-342900">
                  <a:lnSpc>
                    <a:spcPct val="100000"/>
                  </a:lnSpc>
                  <a:spcBef>
                    <a:spcPts val="0"/>
                  </a:spcBef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𝑉𝑒h𝑖𝑐𝑙𝑒</m:t>
                    </m:r>
                    <m:r>
                      <a:rPr lang="fr-FR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𝑡𝑜𝑡𝑎𝑙</m:t>
                    </m:r>
                    <m:r>
                      <a:rPr lang="fr-FR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𝑞𝑢𝑎𝑑𝑟𝑎𝑡𝑖𝑐</m:t>
                    </m:r>
                    <m:r>
                      <a:rPr lang="fr-FR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𝑡𝑜𝑒</m:t>
                    </m:r>
                    <m:r>
                      <a:rPr lang="fr-FR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𝑙𝑜𝑎𝑑</m:t>
                            </m:r>
                          </m:e>
                          <m:sub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𝐹𝑟𝑜𝑛𝑡</m:t>
                            </m:r>
                          </m:sub>
                        </m:sSub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 </m:t>
                        </m:r>
                        <m:sSup>
                          <m:sSup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fr-F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𝑇𝑜𝑒</m:t>
                                </m:r>
                              </m:e>
                              <m:sub>
                                <m:r>
                                  <a:rPr lang="fr-F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𝐹𝑟𝑜𝑛𝑡</m:t>
                                </m:r>
                              </m:sub>
                            </m:sSub>
                          </m:e>
                          <m:sup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𝑙𝑜𝑎𝑑</m:t>
                            </m:r>
                          </m:e>
                          <m:sub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𝑅𝑒𝑎𝑟</m:t>
                            </m:r>
                          </m:sub>
                        </m:sSub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fr-F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𝑇𝑜𝑒</m:t>
                                </m:r>
                              </m:e>
                              <m:sub>
                                <m:r>
                                  <a:rPr lang="fr-F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𝑅𝑒𝑎𝑟</m:t>
                                </m:r>
                              </m:sub>
                            </m:sSub>
                          </m:e>
                          <m:sup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𝑙𝑜𝑎𝑑</m:t>
                            </m:r>
                          </m:e>
                          <m:sub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𝐹𝑟𝑜𝑛𝑡</m:t>
                            </m:r>
                          </m:sub>
                        </m:sSub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𝑙𝑜𝑎𝑑</m:t>
                            </m:r>
                          </m:e>
                          <m:sub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𝑅𝑒𝑎𝑟</m:t>
                            </m:r>
                          </m:sub>
                        </m:sSub>
                      </m:den>
                    </m:f>
                  </m:oMath>
                </a14:m>
                <a:endParaRPr lang="fr-FR" sz="16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Espace réservé du contenu 3">
                <a:extLst>
                  <a:ext uri="{FF2B5EF4-FFF2-40B4-BE49-F238E27FC236}">
                    <a16:creationId xmlns:a16="http://schemas.microsoft.com/office/drawing/2014/main" id="{E424BA74-7409-D3C4-C3EB-2512BD020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67" y="2347328"/>
                <a:ext cx="10445751" cy="1344698"/>
              </a:xfrm>
              <a:prstGeom prst="rect">
                <a:avLst/>
              </a:prstGeom>
              <a:blipFill>
                <a:blip r:embed="rId3"/>
                <a:stretch>
                  <a:fillRect l="-934" t="-36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space réservé du contenu 3">
            <a:extLst>
              <a:ext uri="{FF2B5EF4-FFF2-40B4-BE49-F238E27FC236}">
                <a16:creationId xmlns:a16="http://schemas.microsoft.com/office/drawing/2014/main" id="{4DA733DA-BC0E-68BC-28EF-D8A4F2189146}"/>
              </a:ext>
            </a:extLst>
          </p:cNvPr>
          <p:cNvSpPr txBox="1">
            <a:spLocks/>
          </p:cNvSpPr>
          <p:nvPr/>
        </p:nvSpPr>
        <p:spPr>
          <a:xfrm>
            <a:off x="5711311" y="3686046"/>
            <a:ext cx="5882828" cy="126391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14E9F"/>
              </a:buClr>
              <a:buFont typeface="Wingdings" charset="2"/>
              <a:buChar char=""/>
              <a:defRPr sz="2000" b="1" i="1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SzPct val="100000"/>
              <a:buFont typeface="Lucida Grande"/>
              <a:buChar char="●"/>
              <a:defRPr sz="1800" b="1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Wingdings" pitchFamily="2" charset="2"/>
              <a:buChar char="§"/>
              <a:defRPr sz="1800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Lucida Grande"/>
              <a:buChar char="▸"/>
              <a:defRPr sz="1400" kern="120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Wingdings" pitchFamily="2" charset="2"/>
              <a:buChar char="v"/>
              <a:defRPr sz="1200" kern="120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0">
              <a:lnSpc>
                <a:spcPct val="100000"/>
              </a:lnSpc>
              <a:spcBef>
                <a:spcPts val="0"/>
              </a:spcBef>
              <a:buSzPct val="100000"/>
              <a:buNone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Vehicle total quadratic toe give even better coherence between all the results</a:t>
            </a:r>
          </a:p>
          <a:p>
            <a:pPr marL="342900" lvl="3" indent="-34290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+mn-lt"/>
                <a:cs typeface="+mn-cs"/>
              </a:rPr>
              <a:t>Better regression on quadratic case than on linear case</a:t>
            </a:r>
          </a:p>
          <a:p>
            <a:pPr marL="342900" lvl="3" indent="-34290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+mn-lt"/>
                <a:cs typeface="+mn-cs"/>
              </a:rPr>
              <a:t>Physically justified approach</a:t>
            </a:r>
          </a:p>
          <a:p>
            <a:pPr marL="342900" lvl="3" indent="-34290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+mn-lt"/>
                <a:cs typeface="+mn-cs"/>
              </a:rPr>
              <a:t>Progress point : no points between 0 and 0.1 deg²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0983686-1C0B-932F-BB4B-C95E32E059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91" y="3740054"/>
            <a:ext cx="4852837" cy="2755631"/>
          </a:xfrm>
          <a:prstGeom prst="rect">
            <a:avLst/>
          </a:prstGeom>
        </p:spPr>
      </p:pic>
      <p:sp>
        <p:nvSpPr>
          <p:cNvPr id="12" name="Espace réservé du contenu 3">
            <a:extLst>
              <a:ext uri="{FF2B5EF4-FFF2-40B4-BE49-F238E27FC236}">
                <a16:creationId xmlns:a16="http://schemas.microsoft.com/office/drawing/2014/main" id="{E56057ED-5AA1-740D-94BC-1A5A79B5F3B2}"/>
              </a:ext>
            </a:extLst>
          </p:cNvPr>
          <p:cNvSpPr txBox="1">
            <a:spLocks/>
          </p:cNvSpPr>
          <p:nvPr/>
        </p:nvSpPr>
        <p:spPr>
          <a:xfrm>
            <a:off x="5686428" y="5259287"/>
            <a:ext cx="5882828" cy="126391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14E9F"/>
              </a:buClr>
              <a:buFont typeface="Wingdings" charset="2"/>
              <a:buChar char=""/>
              <a:defRPr sz="2000" b="1" i="1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SzPct val="100000"/>
              <a:buFont typeface="Lucida Grande"/>
              <a:buChar char="●"/>
              <a:defRPr sz="1800" b="1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Wingdings" pitchFamily="2" charset="2"/>
              <a:buChar char="§"/>
              <a:defRPr sz="1800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Lucida Grande"/>
              <a:buChar char="▸"/>
              <a:defRPr sz="1400" kern="120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Wingdings" pitchFamily="2" charset="2"/>
              <a:buChar char="v"/>
              <a:defRPr sz="1200" kern="120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0">
              <a:lnSpc>
                <a:spcPct val="100000"/>
              </a:lnSpc>
              <a:spcBef>
                <a:spcPts val="0"/>
              </a:spcBef>
              <a:buSzPct val="100000"/>
              <a:buNone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Conclusion : </a:t>
            </a:r>
          </a:p>
          <a:p>
            <a:pPr marL="342900" lvl="3" indent="-34290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+mn-lt"/>
                <a:cs typeface="+mn-cs"/>
              </a:rPr>
              <a:t>Almost no remaining vehicle effects with quadratic toe</a:t>
            </a:r>
          </a:p>
          <a:p>
            <a:pPr marL="0" lvl="3" indent="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</a:pPr>
            <a:r>
              <a:rPr lang="en-US" sz="1600" dirty="0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 There is no / few kinematic suspension effect, static toe is the main contributor to abrasion</a:t>
            </a:r>
            <a:endParaRPr lang="en-US" sz="160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7ABBB6C-7566-6EE1-4820-75B76D339780}"/>
              </a:ext>
            </a:extLst>
          </p:cNvPr>
          <p:cNvSpPr txBox="1"/>
          <p:nvPr/>
        </p:nvSpPr>
        <p:spPr>
          <a:xfrm>
            <a:off x="11353799" y="6383547"/>
            <a:ext cx="461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15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7022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 fontScale="90000"/>
          </a:bodyPr>
          <a:lstStyle/>
          <a:p>
            <a:r>
              <a:rPr lang="en-US" dirty="0"/>
              <a:t>Analysis of vehicle effect </a:t>
            </a:r>
            <a:br>
              <a:rPr lang="en-US" dirty="0"/>
            </a:br>
            <a:r>
              <a:rPr lang="en-US" sz="2700" dirty="0"/>
              <a:t>New vehicle settings requirement</a:t>
            </a:r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57D84F2-1E4B-6A12-542A-C9A02208D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873" y="1257810"/>
            <a:ext cx="11294144" cy="1953777"/>
          </a:xfrm>
        </p:spPr>
        <p:txBody>
          <a:bodyPr>
            <a:normAutofit/>
          </a:bodyPr>
          <a:lstStyle/>
          <a:p>
            <a:pPr marL="263525" lvl="1" indent="0">
              <a:buNone/>
            </a:pPr>
            <a:r>
              <a:rPr lang="en-US" sz="2000" dirty="0"/>
              <a:t>Based on vehicle statistics : </a:t>
            </a:r>
          </a:p>
          <a:p>
            <a:pPr marL="606425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RWD vehicles : most of them can be tuned to 0° Toe &amp; 0° Camber, Front &amp; Rear</a:t>
            </a:r>
          </a:p>
          <a:p>
            <a:pPr marL="606425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FWD vehicle : </a:t>
            </a:r>
          </a:p>
          <a:p>
            <a:pPr marL="966788" lvl="4" indent="-342900"/>
            <a:r>
              <a:rPr lang="en-US" sz="1600" dirty="0"/>
              <a:t>All can be tuned at 0° Toe front</a:t>
            </a:r>
          </a:p>
          <a:p>
            <a:pPr marL="966788" lvl="4" indent="-342900"/>
            <a:r>
              <a:rPr lang="en-US" sz="1600" dirty="0"/>
              <a:t>Most of them cannot be tuned for Camber Front, Toe &amp; Camber Rear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1F48B4B9-872A-7BD1-34F5-9B6937CCECAC}"/>
              </a:ext>
            </a:extLst>
          </p:cNvPr>
          <p:cNvSpPr txBox="1">
            <a:spLocks/>
          </p:cNvSpPr>
          <p:nvPr/>
        </p:nvSpPr>
        <p:spPr>
          <a:xfrm>
            <a:off x="151060" y="3056466"/>
            <a:ext cx="11294144" cy="1953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5475" indent="-3619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2313" indent="-2778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5838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3525" lvl="1" indent="0">
              <a:buFont typeface="+mj-lt"/>
              <a:buNone/>
            </a:pPr>
            <a:r>
              <a:rPr lang="en-US" dirty="0"/>
              <a:t>New Recommended settings : </a:t>
            </a:r>
          </a:p>
        </p:txBody>
      </p:sp>
      <p:graphicFrame>
        <p:nvGraphicFramePr>
          <p:cNvPr id="18" name="Tableau 6">
            <a:extLst>
              <a:ext uri="{FF2B5EF4-FFF2-40B4-BE49-F238E27FC236}">
                <a16:creationId xmlns:a16="http://schemas.microsoft.com/office/drawing/2014/main" id="{A7B40C7E-1551-1867-3FFC-A55980980E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243671"/>
              </p:ext>
            </p:extLst>
          </p:nvPr>
        </p:nvGraphicFramePr>
        <p:xfrm>
          <a:off x="7106567" y="3483662"/>
          <a:ext cx="3449396" cy="1062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349">
                  <a:extLst>
                    <a:ext uri="{9D8B030D-6E8A-4147-A177-3AD203B41FA5}">
                      <a16:colId xmlns:a16="http://schemas.microsoft.com/office/drawing/2014/main" val="370554253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3878575057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626107631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2091557243"/>
                    </a:ext>
                  </a:extLst>
                </a:gridCol>
              </a:tblGrid>
              <a:tr h="22282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tx1"/>
                          </a:solidFill>
                        </a:rPr>
                        <a:t>Front</a:t>
                      </a:r>
                      <a:endParaRPr lang="en-US" sz="12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fr-FR" dirty="0"/>
                        <a:t>Front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Rear</a:t>
                      </a:r>
                      <a:endParaRPr lang="en-US" sz="1200" noProof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Rear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7518115"/>
                  </a:ext>
                </a:extLst>
              </a:tr>
              <a:tr h="222826"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Toe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Camber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Toe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Camber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90768"/>
                  </a:ext>
                </a:extLst>
              </a:tr>
              <a:tr h="26823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12288999"/>
                  </a:ext>
                </a:extLst>
              </a:tr>
              <a:tr h="26823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981139"/>
                  </a:ext>
                </a:extLst>
              </a:tr>
            </a:tbl>
          </a:graphicData>
        </a:graphic>
      </p:graphicFrame>
      <p:sp>
        <p:nvSpPr>
          <p:cNvPr id="19" name="ZoneTexte 18">
            <a:extLst>
              <a:ext uri="{FF2B5EF4-FFF2-40B4-BE49-F238E27FC236}">
                <a16:creationId xmlns:a16="http://schemas.microsoft.com/office/drawing/2014/main" id="{334F8DEF-3387-EB63-7781-0DEDF1982C99}"/>
              </a:ext>
            </a:extLst>
          </p:cNvPr>
          <p:cNvSpPr txBox="1"/>
          <p:nvPr/>
        </p:nvSpPr>
        <p:spPr>
          <a:xfrm>
            <a:off x="7530200" y="4511956"/>
            <a:ext cx="40328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(*) : Tolerance can differ for reference and candidate vehicle</a:t>
            </a:r>
          </a:p>
          <a:p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NB : Toe &amp; Camber are per wheel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endParaRPr lang="en-US" sz="1200" dirty="0"/>
          </a:p>
        </p:txBody>
      </p:sp>
      <p:sp>
        <p:nvSpPr>
          <p:cNvPr id="20" name="Espace réservé du contenu 3">
            <a:extLst>
              <a:ext uri="{FF2B5EF4-FFF2-40B4-BE49-F238E27FC236}">
                <a16:creationId xmlns:a16="http://schemas.microsoft.com/office/drawing/2014/main" id="{81ECEC92-252A-6B2D-610E-1F1E17B7C851}"/>
              </a:ext>
            </a:extLst>
          </p:cNvPr>
          <p:cNvSpPr txBox="1">
            <a:spLocks/>
          </p:cNvSpPr>
          <p:nvPr/>
        </p:nvSpPr>
        <p:spPr>
          <a:xfrm>
            <a:off x="4744099" y="3010947"/>
            <a:ext cx="1058306" cy="4208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14E9F"/>
              </a:buClr>
              <a:buFont typeface="Wingdings" charset="2"/>
              <a:buChar char=""/>
              <a:defRPr sz="2000" b="1" i="1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SzPct val="100000"/>
              <a:buFont typeface="Lucida Grande"/>
              <a:buChar char="●"/>
              <a:defRPr sz="1800" b="1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Wingdings" pitchFamily="2" charset="2"/>
              <a:buChar char="§"/>
              <a:defRPr sz="1800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Lucida Grande"/>
              <a:buChar char="▸"/>
              <a:defRPr sz="1400" kern="120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Wingdings" pitchFamily="2" charset="2"/>
              <a:buChar char="v"/>
              <a:defRPr sz="1200" kern="120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0" algn="ctr">
              <a:lnSpc>
                <a:spcPct val="100000"/>
              </a:lnSpc>
              <a:spcBef>
                <a:spcPts val="0"/>
              </a:spcBef>
              <a:buSzPct val="100000"/>
              <a:buFont typeface="Lucida Grande"/>
              <a:buNone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FWD</a:t>
            </a:r>
          </a:p>
        </p:txBody>
      </p:sp>
      <p:sp>
        <p:nvSpPr>
          <p:cNvPr id="21" name="Espace réservé du contenu 3">
            <a:extLst>
              <a:ext uri="{FF2B5EF4-FFF2-40B4-BE49-F238E27FC236}">
                <a16:creationId xmlns:a16="http://schemas.microsoft.com/office/drawing/2014/main" id="{82A2927D-247E-3346-4BF6-288C07279B54}"/>
              </a:ext>
            </a:extLst>
          </p:cNvPr>
          <p:cNvSpPr txBox="1">
            <a:spLocks/>
          </p:cNvSpPr>
          <p:nvPr/>
        </p:nvSpPr>
        <p:spPr>
          <a:xfrm>
            <a:off x="8305955" y="3019844"/>
            <a:ext cx="1058306" cy="4208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14E9F"/>
              </a:buClr>
              <a:buFont typeface="Wingdings" charset="2"/>
              <a:buChar char=""/>
              <a:defRPr sz="2000" b="1" i="1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SzPct val="100000"/>
              <a:buFont typeface="Lucida Grande"/>
              <a:buChar char="●"/>
              <a:defRPr sz="1800" b="1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Wingdings" pitchFamily="2" charset="2"/>
              <a:buChar char="§"/>
              <a:defRPr sz="1800" kern="1200" baseline="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Lucida Grande"/>
              <a:buChar char="▸"/>
              <a:defRPr sz="1400" kern="120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E9F"/>
              </a:buClr>
              <a:buFont typeface="Wingdings" pitchFamily="2" charset="2"/>
              <a:buChar char="v"/>
              <a:defRPr sz="1200" kern="1200">
                <a:solidFill>
                  <a:srgbClr val="014E9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0" algn="ctr">
              <a:lnSpc>
                <a:spcPct val="100000"/>
              </a:lnSpc>
              <a:spcBef>
                <a:spcPts val="0"/>
              </a:spcBef>
              <a:buSzPct val="100000"/>
              <a:buNone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RWD</a:t>
            </a:r>
          </a:p>
        </p:txBody>
      </p:sp>
      <p:graphicFrame>
        <p:nvGraphicFramePr>
          <p:cNvPr id="22" name="Tableau 6">
            <a:extLst>
              <a:ext uri="{FF2B5EF4-FFF2-40B4-BE49-F238E27FC236}">
                <a16:creationId xmlns:a16="http://schemas.microsoft.com/office/drawing/2014/main" id="{16546D1B-015A-E28A-C602-0A2E01C6E9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119975"/>
              </p:ext>
            </p:extLst>
          </p:nvPr>
        </p:nvGraphicFramePr>
        <p:xfrm>
          <a:off x="935892" y="3484017"/>
          <a:ext cx="5969396" cy="1062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561023091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370554253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3878575057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626107631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2091557243"/>
                    </a:ext>
                  </a:extLst>
                </a:gridCol>
              </a:tblGrid>
              <a:tr h="222826">
                <a:tc rowSpan="2">
                  <a:txBody>
                    <a:bodyPr/>
                    <a:lstStyle/>
                    <a:p>
                      <a:endParaRPr lang="en-US" sz="12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tx1"/>
                          </a:solidFill>
                        </a:rPr>
                        <a:t>Front</a:t>
                      </a:r>
                      <a:endParaRPr lang="en-US" sz="12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fr-FR" dirty="0"/>
                        <a:t>Front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tx1"/>
                          </a:solidFill>
                        </a:rPr>
                        <a:t>Rear</a:t>
                      </a:r>
                      <a:endParaRPr lang="en-US" sz="12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Rear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7518115"/>
                  </a:ext>
                </a:extLst>
              </a:tr>
              <a:tr h="2228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Toe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Camber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Toe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Camber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90768"/>
                  </a:ext>
                </a:extLst>
              </a:tr>
              <a:tr h="268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Loaded condition,  reference vehicle 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[-1.2° ; 0°]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[0.05°; 0.15°]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[-1.9° ; -0.6°]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12288999"/>
                  </a:ext>
                </a:extLst>
              </a:tr>
              <a:tr h="26823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Loaded condition,  candidate vehicle 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[-1.2° ; 0°]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[0.05°; 0.15°]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[-1.9° ; -0.6°]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22845316"/>
                  </a:ext>
                </a:extLst>
              </a:tr>
            </a:tbl>
          </a:graphicData>
        </a:graphic>
      </p:graphicFrame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2E73C264-3294-B869-4EDE-368051A84ED3}"/>
              </a:ext>
            </a:extLst>
          </p:cNvPr>
          <p:cNvSpPr txBox="1">
            <a:spLocks/>
          </p:cNvSpPr>
          <p:nvPr/>
        </p:nvSpPr>
        <p:spPr>
          <a:xfrm>
            <a:off x="151060" y="5090453"/>
            <a:ext cx="11294144" cy="1591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3525" lvl="1" indent="0">
              <a:buFont typeface="Arial" panose="020B0604020202020204" pitchFamily="34" charset="0"/>
              <a:buNone/>
            </a:pPr>
            <a:r>
              <a:rPr lang="en-US" sz="2000" dirty="0"/>
              <a:t>In case no vehicle can be found respecting these limits for a given candidate tire : </a:t>
            </a:r>
          </a:p>
          <a:p>
            <a:pPr marL="606425" lvl="1" indent="-342900"/>
            <a:r>
              <a:rPr lang="en-US" sz="2000" dirty="0"/>
              <a:t>An exception case has been described</a:t>
            </a:r>
          </a:p>
          <a:p>
            <a:pPr marL="606425" lvl="1" indent="-342900"/>
            <a:r>
              <a:rPr lang="en-US" sz="2000" dirty="0"/>
              <a:t>Wider tolerance on settings (max = 0.3° toe)</a:t>
            </a:r>
          </a:p>
          <a:p>
            <a:pPr marL="606425" lvl="1" indent="-342900"/>
            <a:r>
              <a:rPr lang="en-US" sz="2000" dirty="0"/>
              <a:t>But strict limit between settings of the candidate and reference vehicle (max delta = 0.1° for toe)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CBFE900-AF69-7A9D-A6DC-C84287B713A1}"/>
              </a:ext>
            </a:extLst>
          </p:cNvPr>
          <p:cNvSpPr txBox="1"/>
          <p:nvPr/>
        </p:nvSpPr>
        <p:spPr>
          <a:xfrm>
            <a:off x="11353800" y="6310613"/>
            <a:ext cx="44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16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02532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Test dispersion of the vehicle method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F2F2F4D-CD49-5A7E-C9C5-AD0AAF49474E}"/>
              </a:ext>
            </a:extLst>
          </p:cNvPr>
          <p:cNvSpPr/>
          <p:nvPr/>
        </p:nvSpPr>
        <p:spPr>
          <a:xfrm>
            <a:off x="535818" y="1230159"/>
            <a:ext cx="1112036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Test errors and test Dispersion are computed the following </a:t>
            </a:r>
            <a:r>
              <a:rPr lang="en-GB" sz="2400" b="1" dirty="0"/>
              <a:t>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For each tire, computation of the average of the index, for the 4 repetitions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For each tire result (=the 4 repetitions), the error is the deviation of index vs tire averaged index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Then we compute the variance of these errors, tire per tire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The global variance of the method is the average of the variance per tire</a:t>
            </a:r>
          </a:p>
        </p:txBody>
      </p:sp>
      <p:sp>
        <p:nvSpPr>
          <p:cNvPr id="8" name="Flèche : droite 7">
            <a:extLst>
              <a:ext uri="{FF2B5EF4-FFF2-40B4-BE49-F238E27FC236}">
                <a16:creationId xmlns:a16="http://schemas.microsoft.com/office/drawing/2014/main" id="{332A2D85-1F6A-F0D4-7E00-9C49858BD67B}"/>
              </a:ext>
            </a:extLst>
          </p:cNvPr>
          <p:cNvSpPr/>
          <p:nvPr/>
        </p:nvSpPr>
        <p:spPr>
          <a:xfrm>
            <a:off x="5728029" y="4552140"/>
            <a:ext cx="818090" cy="374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E32A1658-B733-39F8-C5C9-21DBE134099E}"/>
              </a:ext>
            </a:extLst>
          </p:cNvPr>
          <p:cNvGrpSpPr/>
          <p:nvPr/>
        </p:nvGrpSpPr>
        <p:grpSpPr>
          <a:xfrm>
            <a:off x="496899" y="3068793"/>
            <a:ext cx="5745479" cy="2948187"/>
            <a:chOff x="579120" y="3261365"/>
            <a:chExt cx="5745479" cy="2948187"/>
          </a:xfrm>
        </p:grpSpPr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C43A9604-A400-B9BA-3E41-C569F6665E1C}"/>
                </a:ext>
              </a:extLst>
            </p:cNvPr>
            <p:cNvCxnSpPr/>
            <p:nvPr/>
          </p:nvCxnSpPr>
          <p:spPr>
            <a:xfrm>
              <a:off x="1901739" y="5851701"/>
              <a:ext cx="2144994" cy="0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space réservé du contenu 3">
              <a:extLst>
                <a:ext uri="{FF2B5EF4-FFF2-40B4-BE49-F238E27FC236}">
                  <a16:creationId xmlns:a16="http://schemas.microsoft.com/office/drawing/2014/main" id="{3BEDAA12-DAF1-4152-F423-DF54274364F8}"/>
                </a:ext>
              </a:extLst>
            </p:cNvPr>
            <p:cNvSpPr txBox="1">
              <a:spLocks/>
            </p:cNvSpPr>
            <p:nvPr/>
          </p:nvSpPr>
          <p:spPr>
            <a:xfrm>
              <a:off x="3411041" y="5903320"/>
              <a:ext cx="1769345" cy="306232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014E9F"/>
                </a:buClr>
                <a:buFont typeface="Wingdings" charset="2"/>
                <a:buChar char=""/>
                <a:defRPr sz="2000" b="1" i="1" kern="1200" baseline="0">
                  <a:solidFill>
                    <a:srgbClr val="014E9F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014E9F"/>
                </a:buClr>
                <a:buSzPct val="100000"/>
                <a:buFont typeface="Lucida Grande"/>
                <a:buChar char="●"/>
                <a:defRPr sz="1800" b="1" kern="1200" baseline="0">
                  <a:solidFill>
                    <a:srgbClr val="014E9F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014E9F"/>
                </a:buClr>
                <a:buFont typeface="Wingdings" pitchFamily="2" charset="2"/>
                <a:buChar char="§"/>
                <a:defRPr sz="1800" kern="1200" baseline="0">
                  <a:solidFill>
                    <a:srgbClr val="014E9F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014E9F"/>
                </a:buClr>
                <a:buFont typeface="Lucida Grande"/>
                <a:buChar char="▸"/>
                <a:defRPr sz="1400" kern="1200">
                  <a:solidFill>
                    <a:srgbClr val="014E9F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014E9F"/>
                </a:buClr>
                <a:buFont typeface="Wingdings" pitchFamily="2" charset="2"/>
                <a:buChar char="v"/>
                <a:defRPr sz="1200" kern="1200">
                  <a:solidFill>
                    <a:srgbClr val="014E9F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>
                <a:spcBef>
                  <a:spcPts val="1000"/>
                </a:spcBef>
                <a:buSzPct val="100000"/>
                <a:buNone/>
              </a:pPr>
              <a:r>
                <a:rPr lang="en-US" sz="1200" i="1" dirty="0"/>
                <a:t>tire abrasion index</a:t>
              </a:r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C4B17771-A8AE-48D8-F45C-05D6A677A1FC}"/>
                </a:ext>
              </a:extLst>
            </p:cNvPr>
            <p:cNvSpPr/>
            <p:nvPr/>
          </p:nvSpPr>
          <p:spPr>
            <a:xfrm>
              <a:off x="2256636" y="4230322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C2415D3-6E9E-7566-C355-D863E2101467}"/>
                </a:ext>
              </a:extLst>
            </p:cNvPr>
            <p:cNvSpPr txBox="1"/>
            <p:nvPr/>
          </p:nvSpPr>
          <p:spPr>
            <a:xfrm>
              <a:off x="1377258" y="4171517"/>
              <a:ext cx="5958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14E9F"/>
                  </a:solidFill>
                </a:rPr>
                <a:t>Tire 1</a:t>
              </a:r>
            </a:p>
          </p:txBody>
        </p:sp>
        <p:sp>
          <p:nvSpPr>
            <p:cNvPr id="15" name="Bulle narrative : rectangle à coins arrondis 14">
              <a:extLst>
                <a:ext uri="{FF2B5EF4-FFF2-40B4-BE49-F238E27FC236}">
                  <a16:creationId xmlns:a16="http://schemas.microsoft.com/office/drawing/2014/main" id="{5A840641-4C4F-01B5-4399-2A905E39CCE6}"/>
                </a:ext>
              </a:extLst>
            </p:cNvPr>
            <p:cNvSpPr/>
            <p:nvPr/>
          </p:nvSpPr>
          <p:spPr>
            <a:xfrm>
              <a:off x="4295712" y="3941455"/>
              <a:ext cx="2028887" cy="491672"/>
            </a:xfrm>
            <a:prstGeom prst="wedgeRoundRectCallout">
              <a:avLst>
                <a:gd name="adj1" fmla="val -123128"/>
                <a:gd name="adj2" fmla="val 42299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Average of tire 1 over all the available results</a:t>
              </a:r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03EBDED3-FB15-43C6-C84F-49F4E634DCA7}"/>
                </a:ext>
              </a:extLst>
            </p:cNvPr>
            <p:cNvSpPr/>
            <p:nvPr/>
          </p:nvSpPr>
          <p:spPr>
            <a:xfrm>
              <a:off x="2491586" y="4230322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9D0A371D-04A5-5895-E09B-58BD1C4CCADF}"/>
                </a:ext>
              </a:extLst>
            </p:cNvPr>
            <p:cNvSpPr/>
            <p:nvPr/>
          </p:nvSpPr>
          <p:spPr>
            <a:xfrm>
              <a:off x="2796386" y="4230322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AD6570FC-447F-9079-E75C-388ED5266699}"/>
                </a:ext>
              </a:extLst>
            </p:cNvPr>
            <p:cNvSpPr/>
            <p:nvPr/>
          </p:nvSpPr>
          <p:spPr>
            <a:xfrm>
              <a:off x="3107536" y="4230322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riangle isocèle 18">
              <a:extLst>
                <a:ext uri="{FF2B5EF4-FFF2-40B4-BE49-F238E27FC236}">
                  <a16:creationId xmlns:a16="http://schemas.microsoft.com/office/drawing/2014/main" id="{17580B77-B1BE-CB7A-8D0F-27A7F3F67F69}"/>
                </a:ext>
              </a:extLst>
            </p:cNvPr>
            <p:cNvSpPr/>
            <p:nvPr/>
          </p:nvSpPr>
          <p:spPr>
            <a:xfrm>
              <a:off x="2642961" y="4255349"/>
              <a:ext cx="158750" cy="17777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0" name="Connecteur droit avec flèche 19">
              <a:extLst>
                <a:ext uri="{FF2B5EF4-FFF2-40B4-BE49-F238E27FC236}">
                  <a16:creationId xmlns:a16="http://schemas.microsoft.com/office/drawing/2014/main" id="{92EF960B-B6EA-B3E2-42CD-B7E49C5A6A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09159" y="4144378"/>
              <a:ext cx="213177" cy="0"/>
            </a:xfrm>
            <a:prstGeom prst="straightConnector1">
              <a:avLst/>
            </a:prstGeom>
            <a:ln w="15875">
              <a:solidFill>
                <a:srgbClr val="014E9F"/>
              </a:solidFill>
              <a:tailEnd type="arrow" w="sm" len="sm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0F056AB0-9175-C8D2-CB36-A33E94A53A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75797" y="4092592"/>
              <a:ext cx="446539" cy="0"/>
            </a:xfrm>
            <a:prstGeom prst="straightConnector1">
              <a:avLst/>
            </a:prstGeom>
            <a:ln w="15875">
              <a:solidFill>
                <a:srgbClr val="014E9F"/>
              </a:solidFill>
              <a:tailEnd type="arrow" w="sm" len="sm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6DE35D6F-64CF-3406-3086-C7E83BD335BA}"/>
                </a:ext>
              </a:extLst>
            </p:cNvPr>
            <p:cNvCxnSpPr>
              <a:cxnSpLocks/>
            </p:cNvCxnSpPr>
            <p:nvPr/>
          </p:nvCxnSpPr>
          <p:spPr>
            <a:xfrm>
              <a:off x="2719613" y="4116707"/>
              <a:ext cx="423923" cy="0"/>
            </a:xfrm>
            <a:prstGeom prst="straightConnector1">
              <a:avLst/>
            </a:prstGeom>
            <a:ln w="15875">
              <a:solidFill>
                <a:srgbClr val="014E9F"/>
              </a:solidFill>
              <a:tailEnd type="arrow" w="sm" len="sm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1EB93D4C-6986-ED8C-02EA-D71447BC06AE}"/>
                </a:ext>
              </a:extLst>
            </p:cNvPr>
            <p:cNvCxnSpPr>
              <a:cxnSpLocks/>
            </p:cNvCxnSpPr>
            <p:nvPr/>
          </p:nvCxnSpPr>
          <p:spPr>
            <a:xfrm>
              <a:off x="2719612" y="4181647"/>
              <a:ext cx="112774" cy="0"/>
            </a:xfrm>
            <a:prstGeom prst="straightConnector1">
              <a:avLst/>
            </a:prstGeom>
            <a:ln w="15875">
              <a:solidFill>
                <a:srgbClr val="014E9F"/>
              </a:solidFill>
              <a:tailEnd type="arrow" w="sm" len="sm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Bulle narrative : rectangle à coins arrondis 24">
              <a:extLst>
                <a:ext uri="{FF2B5EF4-FFF2-40B4-BE49-F238E27FC236}">
                  <a16:creationId xmlns:a16="http://schemas.microsoft.com/office/drawing/2014/main" id="{D5BEBD5A-53D7-1D81-B49C-127954519D36}"/>
                </a:ext>
              </a:extLst>
            </p:cNvPr>
            <p:cNvSpPr/>
            <p:nvPr/>
          </p:nvSpPr>
          <p:spPr>
            <a:xfrm>
              <a:off x="3565106" y="3470413"/>
              <a:ext cx="2028887" cy="287190"/>
            </a:xfrm>
            <a:prstGeom prst="wedgeRoundRectCallout">
              <a:avLst>
                <a:gd name="adj1" fmla="val -78443"/>
                <a:gd name="adj2" fmla="val 160566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4 errors values for tire 1</a:t>
              </a: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625F1EC-BEDF-0B65-7FB0-8A106D22C1C4}"/>
                </a:ext>
              </a:extLst>
            </p:cNvPr>
            <p:cNvSpPr/>
            <p:nvPr/>
          </p:nvSpPr>
          <p:spPr>
            <a:xfrm>
              <a:off x="2990800" y="4744712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DF0BF42C-0262-B60B-BC7A-D54AAD8B7327}"/>
                </a:ext>
              </a:extLst>
            </p:cNvPr>
            <p:cNvSpPr txBox="1"/>
            <p:nvPr/>
          </p:nvSpPr>
          <p:spPr>
            <a:xfrm>
              <a:off x="1391663" y="4692326"/>
              <a:ext cx="5958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2"/>
                  </a:solidFill>
                </a:rPr>
                <a:t>Tire 2</a:t>
              </a:r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5C1B6211-F03D-B386-7062-9007DD9ECDC8}"/>
                </a:ext>
              </a:extLst>
            </p:cNvPr>
            <p:cNvSpPr/>
            <p:nvPr/>
          </p:nvSpPr>
          <p:spPr>
            <a:xfrm>
              <a:off x="3265950" y="4743401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83F79B12-CE56-6FDB-816B-1DE470F4196D}"/>
                </a:ext>
              </a:extLst>
            </p:cNvPr>
            <p:cNvSpPr/>
            <p:nvPr/>
          </p:nvSpPr>
          <p:spPr>
            <a:xfrm>
              <a:off x="3658525" y="4743401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C807C192-24E3-314F-09A2-373B285C9729}"/>
                </a:ext>
              </a:extLst>
            </p:cNvPr>
            <p:cNvSpPr/>
            <p:nvPr/>
          </p:nvSpPr>
          <p:spPr>
            <a:xfrm>
              <a:off x="3788625" y="4744712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riangle isocèle 30">
              <a:extLst>
                <a:ext uri="{FF2B5EF4-FFF2-40B4-BE49-F238E27FC236}">
                  <a16:creationId xmlns:a16="http://schemas.microsoft.com/office/drawing/2014/main" id="{70D93C72-9CE0-8141-EE47-55D66F248E15}"/>
                </a:ext>
              </a:extLst>
            </p:cNvPr>
            <p:cNvSpPr/>
            <p:nvPr/>
          </p:nvSpPr>
          <p:spPr>
            <a:xfrm>
              <a:off x="3398511" y="4772529"/>
              <a:ext cx="158750" cy="177778"/>
            </a:xfrm>
            <a:prstGeom prst="triangl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72AC124A-C4A4-158E-BFEC-B609FD8E97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01950" y="4657457"/>
              <a:ext cx="172988" cy="0"/>
            </a:xfrm>
            <a:prstGeom prst="straightConnector1">
              <a:avLst/>
            </a:prstGeom>
            <a:ln>
              <a:tailEnd type="arrow" w="sm" len="sm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3" name="Connecteur droit avec flèche 32">
              <a:extLst>
                <a:ext uri="{FF2B5EF4-FFF2-40B4-BE49-F238E27FC236}">
                  <a16:creationId xmlns:a16="http://schemas.microsoft.com/office/drawing/2014/main" id="{B0B532CF-0177-BF7B-64D7-F86EF8C2D3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8399" y="4605671"/>
              <a:ext cx="446539" cy="0"/>
            </a:xfrm>
            <a:prstGeom prst="straightConnector1">
              <a:avLst/>
            </a:prstGeom>
            <a:ln>
              <a:tailEnd type="arrow" w="sm" len="sm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4" name="Connecteur droit avec flèche 33">
              <a:extLst>
                <a:ext uri="{FF2B5EF4-FFF2-40B4-BE49-F238E27FC236}">
                  <a16:creationId xmlns:a16="http://schemas.microsoft.com/office/drawing/2014/main" id="{ED0D384D-4865-924E-A0A7-309A8D9B1560}"/>
                </a:ext>
              </a:extLst>
            </p:cNvPr>
            <p:cNvCxnSpPr>
              <a:cxnSpLocks/>
            </p:cNvCxnSpPr>
            <p:nvPr/>
          </p:nvCxnSpPr>
          <p:spPr>
            <a:xfrm>
              <a:off x="3474938" y="4629786"/>
              <a:ext cx="349687" cy="0"/>
            </a:xfrm>
            <a:prstGeom prst="straightConnector1">
              <a:avLst/>
            </a:prstGeom>
            <a:ln>
              <a:tailEnd type="arrow" w="sm" len="sm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5" name="Connecteur droit avec flèche 34">
              <a:extLst>
                <a:ext uri="{FF2B5EF4-FFF2-40B4-BE49-F238E27FC236}">
                  <a16:creationId xmlns:a16="http://schemas.microsoft.com/office/drawing/2014/main" id="{0068C7FA-D002-CA1B-D930-C6EE66CF239E}"/>
                </a:ext>
              </a:extLst>
            </p:cNvPr>
            <p:cNvCxnSpPr>
              <a:cxnSpLocks/>
            </p:cNvCxnSpPr>
            <p:nvPr/>
          </p:nvCxnSpPr>
          <p:spPr>
            <a:xfrm>
              <a:off x="3474938" y="4692326"/>
              <a:ext cx="226730" cy="0"/>
            </a:xfrm>
            <a:prstGeom prst="straightConnector1">
              <a:avLst/>
            </a:prstGeom>
            <a:ln>
              <a:tailEnd type="arrow" w="sm" len="sm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C4DFAF1F-F8D5-5272-B122-62844AAFE834}"/>
                </a:ext>
              </a:extLst>
            </p:cNvPr>
            <p:cNvSpPr/>
            <p:nvPr/>
          </p:nvSpPr>
          <p:spPr>
            <a:xfrm>
              <a:off x="2253288" y="5471929"/>
              <a:ext cx="72000" cy="720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988B3507-F9A6-E6CA-94CC-871D19D238B2}"/>
                </a:ext>
              </a:extLst>
            </p:cNvPr>
            <p:cNvSpPr txBox="1"/>
            <p:nvPr/>
          </p:nvSpPr>
          <p:spPr>
            <a:xfrm>
              <a:off x="1377258" y="5411813"/>
              <a:ext cx="6199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/>
                  </a:solidFill>
                </a:rPr>
                <a:t>Tire N</a:t>
              </a:r>
            </a:p>
          </p:txBody>
        </p:sp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AB582787-EA14-C9E9-9EAC-436F98E217C0}"/>
                </a:ext>
              </a:extLst>
            </p:cNvPr>
            <p:cNvSpPr/>
            <p:nvPr/>
          </p:nvSpPr>
          <p:spPr>
            <a:xfrm>
              <a:off x="2845145" y="5470618"/>
              <a:ext cx="72000" cy="720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2AF69DCF-D79B-DD86-F9E2-6A5F962018BD}"/>
                </a:ext>
              </a:extLst>
            </p:cNvPr>
            <p:cNvSpPr/>
            <p:nvPr/>
          </p:nvSpPr>
          <p:spPr>
            <a:xfrm>
              <a:off x="3074885" y="5470315"/>
              <a:ext cx="72000" cy="720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8DF089E2-9AE6-9373-FC45-173682352B3D}"/>
                </a:ext>
              </a:extLst>
            </p:cNvPr>
            <p:cNvSpPr/>
            <p:nvPr/>
          </p:nvSpPr>
          <p:spPr>
            <a:xfrm>
              <a:off x="3151713" y="5471929"/>
              <a:ext cx="72000" cy="720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riangle isocèle 40">
              <a:extLst>
                <a:ext uri="{FF2B5EF4-FFF2-40B4-BE49-F238E27FC236}">
                  <a16:creationId xmlns:a16="http://schemas.microsoft.com/office/drawing/2014/main" id="{629ECC1F-3340-8BB5-C51F-596E2FA96A47}"/>
                </a:ext>
              </a:extLst>
            </p:cNvPr>
            <p:cNvSpPr/>
            <p:nvPr/>
          </p:nvSpPr>
          <p:spPr>
            <a:xfrm>
              <a:off x="2920556" y="5499746"/>
              <a:ext cx="158750" cy="177778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2" name="Connecteur droit avec flèche 41">
              <a:extLst>
                <a:ext uri="{FF2B5EF4-FFF2-40B4-BE49-F238E27FC236}">
                  <a16:creationId xmlns:a16="http://schemas.microsoft.com/office/drawing/2014/main" id="{D5A9FFA3-B4DE-8555-C0B1-4B6479D114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68386" y="5384674"/>
              <a:ext cx="128597" cy="0"/>
            </a:xfrm>
            <a:prstGeom prst="straightConnector1">
              <a:avLst/>
            </a:prstGeom>
            <a:ln>
              <a:tailEnd type="arrow" w="sm" len="sm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43" name="Connecteur droit avec flèche 42">
              <a:extLst>
                <a:ext uri="{FF2B5EF4-FFF2-40B4-BE49-F238E27FC236}">
                  <a16:creationId xmlns:a16="http://schemas.microsoft.com/office/drawing/2014/main" id="{49C1AB90-21B6-FC85-CACE-8B3FB1C618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75797" y="5332888"/>
              <a:ext cx="721186" cy="0"/>
            </a:xfrm>
            <a:prstGeom prst="straightConnector1">
              <a:avLst/>
            </a:prstGeom>
            <a:ln>
              <a:tailEnd type="arrow" w="sm" len="sm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44" name="Connecteur droit avec flèche 43">
              <a:extLst>
                <a:ext uri="{FF2B5EF4-FFF2-40B4-BE49-F238E27FC236}">
                  <a16:creationId xmlns:a16="http://schemas.microsoft.com/office/drawing/2014/main" id="{271294CF-765C-DCB5-5241-522495283298}"/>
                </a:ext>
              </a:extLst>
            </p:cNvPr>
            <p:cNvCxnSpPr>
              <a:cxnSpLocks/>
            </p:cNvCxnSpPr>
            <p:nvPr/>
          </p:nvCxnSpPr>
          <p:spPr>
            <a:xfrm>
              <a:off x="2996983" y="5357003"/>
              <a:ext cx="209882" cy="0"/>
            </a:xfrm>
            <a:prstGeom prst="straightConnector1">
              <a:avLst/>
            </a:prstGeom>
            <a:ln>
              <a:tailEnd type="arrow" w="sm" len="sm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45" name="Connecteur droit avec flèche 44">
              <a:extLst>
                <a:ext uri="{FF2B5EF4-FFF2-40B4-BE49-F238E27FC236}">
                  <a16:creationId xmlns:a16="http://schemas.microsoft.com/office/drawing/2014/main" id="{E325E92D-62C1-E678-90E5-058A7C437BEC}"/>
                </a:ext>
              </a:extLst>
            </p:cNvPr>
            <p:cNvCxnSpPr>
              <a:cxnSpLocks/>
            </p:cNvCxnSpPr>
            <p:nvPr/>
          </p:nvCxnSpPr>
          <p:spPr>
            <a:xfrm>
              <a:off x="2996983" y="5419543"/>
              <a:ext cx="113902" cy="0"/>
            </a:xfrm>
            <a:prstGeom prst="straightConnector1">
              <a:avLst/>
            </a:prstGeom>
            <a:ln>
              <a:tailEnd type="arrow" w="sm" len="sm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6B646D91-2552-0B83-1116-E63830E2A982}"/>
                </a:ext>
              </a:extLst>
            </p:cNvPr>
            <p:cNvSpPr txBox="1"/>
            <p:nvPr/>
          </p:nvSpPr>
          <p:spPr>
            <a:xfrm rot="16200000">
              <a:off x="1439288" y="4992804"/>
              <a:ext cx="2824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…</a:t>
              </a:r>
            </a:p>
          </p:txBody>
        </p:sp>
        <p:sp>
          <p:nvSpPr>
            <p:cNvPr id="47" name="Bulle narrative : rectangle à coins arrondis 46">
              <a:extLst>
                <a:ext uri="{FF2B5EF4-FFF2-40B4-BE49-F238E27FC236}">
                  <a16:creationId xmlns:a16="http://schemas.microsoft.com/office/drawing/2014/main" id="{AE7A9CB7-C0AD-E5D3-F2C4-64419ADCF2A4}"/>
                </a:ext>
              </a:extLst>
            </p:cNvPr>
            <p:cNvSpPr/>
            <p:nvPr/>
          </p:nvSpPr>
          <p:spPr>
            <a:xfrm>
              <a:off x="579120" y="3261365"/>
              <a:ext cx="1912466" cy="465902"/>
            </a:xfrm>
            <a:prstGeom prst="wedgeRoundRectCallout">
              <a:avLst>
                <a:gd name="adj1" fmla="val 38118"/>
                <a:gd name="adj2" fmla="val 155162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Real abrasion index obtained with the test</a:t>
              </a:r>
            </a:p>
          </p:txBody>
        </p:sp>
      </p:grpSp>
      <p:graphicFrame>
        <p:nvGraphicFramePr>
          <p:cNvPr id="48" name="Tableau 4">
            <a:extLst>
              <a:ext uri="{FF2B5EF4-FFF2-40B4-BE49-F238E27FC236}">
                <a16:creationId xmlns:a16="http://schemas.microsoft.com/office/drawing/2014/main" id="{0A1FBE81-D073-DB79-BEE6-6FB57DB202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385484"/>
              </p:ext>
            </p:extLst>
          </p:nvPr>
        </p:nvGraphicFramePr>
        <p:xfrm>
          <a:off x="7666338" y="3857364"/>
          <a:ext cx="1651064" cy="12847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1064">
                  <a:extLst>
                    <a:ext uri="{9D8B030D-6E8A-4147-A177-3AD203B41FA5}">
                      <a16:colId xmlns:a16="http://schemas.microsoft.com/office/drawing/2014/main" val="3434658630"/>
                    </a:ext>
                  </a:extLst>
                </a:gridCol>
              </a:tblGrid>
              <a:tr h="32119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Variance tire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697157"/>
                  </a:ext>
                </a:extLst>
              </a:tr>
              <a:tr h="3211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accent2"/>
                          </a:solidFill>
                        </a:rPr>
                        <a:t>Variance tire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058821"/>
                  </a:ext>
                </a:extLst>
              </a:tr>
              <a:tr h="32119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788843"/>
                  </a:ext>
                </a:extLst>
              </a:tr>
              <a:tr h="3211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accent6"/>
                          </a:solidFill>
                        </a:rPr>
                        <a:t>Variance tire 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38996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EE74D9DB-FE0A-BD6A-F7C5-4DFB4925D5FC}"/>
                  </a:ext>
                </a:extLst>
              </p:cNvPr>
              <p:cNvSpPr txBox="1"/>
              <p:nvPr/>
            </p:nvSpPr>
            <p:spPr>
              <a:xfrm>
                <a:off x="6574033" y="5142144"/>
                <a:ext cx="3835673" cy="7846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𝑀𝑒𝑡h𝑜𝑑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𝑣𝑎𝑟𝑖𝑎𝑛𝑐𝑒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𝑉𝑎𝑟𝑖𝑎𝑛𝑐𝑒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𝑇𝑖𝑟𝑒</m:t>
                              </m:r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EE74D9DB-FE0A-BD6A-F7C5-4DFB4925D5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033" y="5142144"/>
                <a:ext cx="3835673" cy="7846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83F12203-9288-897C-101C-077978292C41}"/>
                  </a:ext>
                </a:extLst>
              </p:cNvPr>
              <p:cNvSpPr txBox="1"/>
              <p:nvPr/>
            </p:nvSpPr>
            <p:spPr>
              <a:xfrm>
                <a:off x="6561491" y="5915530"/>
                <a:ext cx="4231676" cy="3724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𝑀𝑒𝑡h𝑜𝑑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𝐷𝑖𝑠𝑝𝑒𝑟𝑠𝑖𝑜𝑛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𝑀𝑒𝑡h𝑜𝑑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𝑣𝑎𝑟𝑖𝑎𝑛𝑐𝑒</m:t>
                          </m:r>
                        </m:e>
                      </m:rad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83F12203-9288-897C-101C-077978292C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491" y="5915530"/>
                <a:ext cx="4231676" cy="372474"/>
              </a:xfrm>
              <a:prstGeom prst="rect">
                <a:avLst/>
              </a:prstGeom>
              <a:blipFill>
                <a:blip r:embed="rId4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79D4F63F-ABD8-4F42-9901-781D5926B6BE}"/>
              </a:ext>
            </a:extLst>
          </p:cNvPr>
          <p:cNvSpPr txBox="1"/>
          <p:nvPr/>
        </p:nvSpPr>
        <p:spPr>
          <a:xfrm>
            <a:off x="11353799" y="6288005"/>
            <a:ext cx="438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17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89261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Test dispersion of the vehicle method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C7E23C9-EBBB-13FB-3FD0-E93038694A70}"/>
              </a:ext>
            </a:extLst>
          </p:cNvPr>
          <p:cNvSpPr/>
          <p:nvPr/>
        </p:nvSpPr>
        <p:spPr>
          <a:xfrm>
            <a:off x="303124" y="849224"/>
            <a:ext cx="11120363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It is important to compare the test dispersion with the range of measurement 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Range = Max abrasion – min abrasion, among a set of tires </a:t>
            </a:r>
            <a:br>
              <a:rPr lang="en-US" dirty="0"/>
            </a:br>
            <a:endParaRPr lang="en-US" sz="2000" b="1" dirty="0"/>
          </a:p>
          <a:p>
            <a:r>
              <a:rPr lang="en-US" sz="2000" b="1" dirty="0"/>
              <a:t>E.g. The ratio “Dispersion / range” gives an image of the method precision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A given precision on a big range is a better performance </a:t>
            </a:r>
            <a:br>
              <a:rPr lang="en-US" dirty="0"/>
            </a:br>
            <a:r>
              <a:rPr lang="en-US" dirty="0"/>
              <a:t>than the same precision on a small range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D11CA33A-4AC5-F5B0-7775-83184AA57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898669"/>
              </p:ext>
            </p:extLst>
          </p:nvPr>
        </p:nvGraphicFramePr>
        <p:xfrm>
          <a:off x="9160631" y="1835294"/>
          <a:ext cx="1524000" cy="2491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1461699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61288805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Pattern Code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Abrasion Index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968328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1.41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142214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B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1.42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376049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C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1.10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34144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1.08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79585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F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1.43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78124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G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0.85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9409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H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1.95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651755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J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1.14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1685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K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0.91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82480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L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1.41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851445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M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1.02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3550406"/>
                  </a:ext>
                </a:extLst>
              </a:tr>
            </a:tbl>
          </a:graphicData>
        </a:graphic>
      </p:graphicFrame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D6A5202A-6CB4-FA80-9806-8A1F93C79DE7}"/>
              </a:ext>
            </a:extLst>
          </p:cNvPr>
          <p:cNvSpPr/>
          <p:nvPr/>
        </p:nvSpPr>
        <p:spPr>
          <a:xfrm>
            <a:off x="10838960" y="3002073"/>
            <a:ext cx="1107984" cy="287190"/>
          </a:xfrm>
          <a:prstGeom prst="wedgeRoundRectCallout">
            <a:avLst>
              <a:gd name="adj1" fmla="val -72119"/>
              <a:gd name="adj2" fmla="val 376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Min value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0C6D0075-3430-7FE2-44A9-F154D92DE7DD}"/>
              </a:ext>
            </a:extLst>
          </p:cNvPr>
          <p:cNvSpPr/>
          <p:nvPr/>
        </p:nvSpPr>
        <p:spPr>
          <a:xfrm>
            <a:off x="10836722" y="3405986"/>
            <a:ext cx="1107984" cy="287190"/>
          </a:xfrm>
          <a:prstGeom prst="wedgeRoundRectCallout">
            <a:avLst>
              <a:gd name="adj1" fmla="val -71310"/>
              <a:gd name="adj2" fmla="val -341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Max value</a:t>
            </a: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58533552-2EE9-E691-2ADB-87F400C77040}"/>
              </a:ext>
            </a:extLst>
          </p:cNvPr>
          <p:cNvSpPr/>
          <p:nvPr/>
        </p:nvSpPr>
        <p:spPr>
          <a:xfrm>
            <a:off x="9895683" y="4489962"/>
            <a:ext cx="1769345" cy="6338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/>
              <a:t>Range = Max-Min </a:t>
            </a:r>
          </a:p>
          <a:p>
            <a:r>
              <a:rPr lang="fr-FR" sz="1600" dirty="0"/>
              <a:t>= 1.95-0.85 = 1.1 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FBDF982C-DA21-8086-ACB6-327D960B9573}"/>
              </a:ext>
            </a:extLst>
          </p:cNvPr>
          <p:cNvGrpSpPr/>
          <p:nvPr/>
        </p:nvGrpSpPr>
        <p:grpSpPr>
          <a:xfrm>
            <a:off x="715036" y="2844861"/>
            <a:ext cx="7761795" cy="1381446"/>
            <a:chOff x="946138" y="3653730"/>
            <a:chExt cx="7761795" cy="1381446"/>
          </a:xfrm>
        </p:grpSpPr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AC6B1E27-4865-9DA4-120A-2316C28EFC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6138" y="3899579"/>
              <a:ext cx="1075779" cy="654702"/>
            </a:xfrm>
            <a:prstGeom prst="rect">
              <a:avLst/>
            </a:prstGeom>
          </p:spPr>
        </p:pic>
        <p:cxnSp>
          <p:nvCxnSpPr>
            <p:cNvPr id="53" name="Connecteur droit avec flèche 52">
              <a:extLst>
                <a:ext uri="{FF2B5EF4-FFF2-40B4-BE49-F238E27FC236}">
                  <a16:creationId xmlns:a16="http://schemas.microsoft.com/office/drawing/2014/main" id="{E68187F4-68A4-47C4-25D2-1CFF129D2E8E}"/>
                </a:ext>
              </a:extLst>
            </p:cNvPr>
            <p:cNvCxnSpPr>
              <a:cxnSpLocks/>
            </p:cNvCxnSpPr>
            <p:nvPr/>
          </p:nvCxnSpPr>
          <p:spPr>
            <a:xfrm>
              <a:off x="2428400" y="4525464"/>
              <a:ext cx="3050161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BBEB38C3-CC38-A380-6A60-B87E14CC8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41363" y="4633826"/>
              <a:ext cx="400847" cy="312471"/>
            </a:xfrm>
            <a:prstGeom prst="rect">
              <a:avLst/>
            </a:prstGeom>
          </p:spPr>
        </p:pic>
        <p:pic>
          <p:nvPicPr>
            <p:cNvPr id="55" name="Image 54">
              <a:extLst>
                <a:ext uri="{FF2B5EF4-FFF2-40B4-BE49-F238E27FC236}">
                  <a16:creationId xmlns:a16="http://schemas.microsoft.com/office/drawing/2014/main" id="{3D81B435-6DEB-D680-B880-9B51C087D3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11105" t="16981" r="11575" b="22612"/>
            <a:stretch/>
          </p:blipFill>
          <p:spPr>
            <a:xfrm>
              <a:off x="4801723" y="4556356"/>
              <a:ext cx="473586" cy="392060"/>
            </a:xfrm>
            <a:prstGeom prst="rect">
              <a:avLst/>
            </a:prstGeom>
          </p:spPr>
        </p:pic>
        <p:sp>
          <p:nvSpPr>
            <p:cNvPr id="56" name="Espace réservé du contenu 3">
              <a:extLst>
                <a:ext uri="{FF2B5EF4-FFF2-40B4-BE49-F238E27FC236}">
                  <a16:creationId xmlns:a16="http://schemas.microsoft.com/office/drawing/2014/main" id="{019D8790-02E0-73B8-5E3A-0C2C403FE00D}"/>
                </a:ext>
              </a:extLst>
            </p:cNvPr>
            <p:cNvSpPr txBox="1">
              <a:spLocks/>
            </p:cNvSpPr>
            <p:nvPr/>
          </p:nvSpPr>
          <p:spPr>
            <a:xfrm>
              <a:off x="5358864" y="4620746"/>
              <a:ext cx="936140" cy="33500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014E9F"/>
                </a:buClr>
                <a:buFont typeface="Wingdings" charset="2"/>
                <a:buChar char=""/>
                <a:defRPr sz="2000" b="1" i="1" kern="1200" baseline="0">
                  <a:solidFill>
                    <a:srgbClr val="014E9F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014E9F"/>
                </a:buClr>
                <a:buSzPct val="100000"/>
                <a:buFont typeface="Lucida Grande"/>
                <a:buChar char="●"/>
                <a:defRPr sz="1800" b="1" kern="1200" baseline="0">
                  <a:solidFill>
                    <a:srgbClr val="014E9F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014E9F"/>
                </a:buClr>
                <a:buFont typeface="Wingdings" pitchFamily="2" charset="2"/>
                <a:buChar char="§"/>
                <a:defRPr sz="1800" kern="1200" baseline="0">
                  <a:solidFill>
                    <a:srgbClr val="014E9F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014E9F"/>
                </a:buClr>
                <a:buFont typeface="Lucida Grande"/>
                <a:buChar char="▸"/>
                <a:defRPr sz="1400" kern="1200">
                  <a:solidFill>
                    <a:srgbClr val="014E9F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014E9F"/>
                </a:buClr>
                <a:buFont typeface="Wingdings" pitchFamily="2" charset="2"/>
                <a:buChar char="v"/>
                <a:defRPr sz="1200" kern="1200">
                  <a:solidFill>
                    <a:srgbClr val="014E9F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>
                <a:spcBef>
                  <a:spcPts val="1000"/>
                </a:spcBef>
                <a:buSzPct val="100000"/>
                <a:buFont typeface="Lucida Grande"/>
                <a:buNone/>
              </a:pPr>
              <a:r>
                <a:rPr lang="en-US" sz="1100" i="1" dirty="0"/>
                <a:t>T°</a:t>
              </a:r>
            </a:p>
          </p:txBody>
        </p:sp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72DEFDA3-9AB3-8E92-DB57-0CC4719D0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97113" y="4604441"/>
              <a:ext cx="430735" cy="430735"/>
            </a:xfrm>
            <a:prstGeom prst="rect">
              <a:avLst/>
            </a:prstGeom>
          </p:spPr>
        </p:pic>
        <p:cxnSp>
          <p:nvCxnSpPr>
            <p:cNvPr id="58" name="Connecteur droit avec flèche 57">
              <a:extLst>
                <a:ext uri="{FF2B5EF4-FFF2-40B4-BE49-F238E27FC236}">
                  <a16:creationId xmlns:a16="http://schemas.microsoft.com/office/drawing/2014/main" id="{AED845D5-752E-81C1-31DD-CEBE377F78A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25800" y="4291546"/>
              <a:ext cx="46" cy="312895"/>
            </a:xfrm>
            <a:prstGeom prst="straightConnector1">
              <a:avLst/>
            </a:prstGeom>
            <a:ln w="19050"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>
              <a:extLst>
                <a:ext uri="{FF2B5EF4-FFF2-40B4-BE49-F238E27FC236}">
                  <a16:creationId xmlns:a16="http://schemas.microsoft.com/office/drawing/2014/main" id="{D109F032-9700-4140-1FC1-94C4161CE9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61180" y="4291920"/>
              <a:ext cx="0" cy="312894"/>
            </a:xfrm>
            <a:prstGeom prst="straightConnector1">
              <a:avLst/>
            </a:prstGeom>
            <a:ln w="19050"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8B33128D-127F-9D9E-65D3-5ECECC42B976}"/>
                </a:ext>
              </a:extLst>
            </p:cNvPr>
            <p:cNvSpPr/>
            <p:nvPr/>
          </p:nvSpPr>
          <p:spPr>
            <a:xfrm>
              <a:off x="3261180" y="4247993"/>
              <a:ext cx="464688" cy="16911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61" name="Groupe 60">
              <a:extLst>
                <a:ext uri="{FF2B5EF4-FFF2-40B4-BE49-F238E27FC236}">
                  <a16:creationId xmlns:a16="http://schemas.microsoft.com/office/drawing/2014/main" id="{ADFBB00C-615A-5610-21DD-F4A8CD395EB2}"/>
                </a:ext>
              </a:extLst>
            </p:cNvPr>
            <p:cNvGrpSpPr/>
            <p:nvPr/>
          </p:nvGrpSpPr>
          <p:grpSpPr>
            <a:xfrm>
              <a:off x="2534435" y="3999029"/>
              <a:ext cx="2534707" cy="609117"/>
              <a:chOff x="5815747" y="4358264"/>
              <a:chExt cx="464666" cy="313268"/>
            </a:xfrm>
          </p:grpSpPr>
          <p:cxnSp>
            <p:nvCxnSpPr>
              <p:cNvPr id="70" name="Connecteur droit avec flèche 69">
                <a:extLst>
                  <a:ext uri="{FF2B5EF4-FFF2-40B4-BE49-F238E27FC236}">
                    <a16:creationId xmlns:a16="http://schemas.microsoft.com/office/drawing/2014/main" id="{02B270C8-5415-7A3A-A45B-0A624D3F64B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280367" y="4358264"/>
                <a:ext cx="46" cy="312895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avec flèche 70">
                <a:extLst>
                  <a:ext uri="{FF2B5EF4-FFF2-40B4-BE49-F238E27FC236}">
                    <a16:creationId xmlns:a16="http://schemas.microsoft.com/office/drawing/2014/main" id="{43188F80-2C7D-684B-83C8-AC894370EA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15747" y="4358638"/>
                <a:ext cx="0" cy="312894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34287813-87D5-DB5A-F4E8-00C357712BF8}"/>
                </a:ext>
              </a:extLst>
            </p:cNvPr>
            <p:cNvSpPr/>
            <p:nvPr/>
          </p:nvSpPr>
          <p:spPr>
            <a:xfrm>
              <a:off x="2534434" y="3973349"/>
              <a:ext cx="2534707" cy="16911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Bulle narrative : rectangle à coins arrondis 62">
              <a:extLst>
                <a:ext uri="{FF2B5EF4-FFF2-40B4-BE49-F238E27FC236}">
                  <a16:creationId xmlns:a16="http://schemas.microsoft.com/office/drawing/2014/main" id="{A1F36576-751E-E9D9-CB81-FF2E7FE9D4DA}"/>
                </a:ext>
              </a:extLst>
            </p:cNvPr>
            <p:cNvSpPr/>
            <p:nvPr/>
          </p:nvSpPr>
          <p:spPr>
            <a:xfrm>
              <a:off x="3493524" y="3653730"/>
              <a:ext cx="874429" cy="176332"/>
            </a:xfrm>
            <a:prstGeom prst="wedgeRoundRectCallout">
              <a:avLst>
                <a:gd name="adj1" fmla="val -48821"/>
                <a:gd name="adj2" fmla="val 104904"/>
                <a:gd name="adj3" fmla="val 16667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/>
                <a:t>Dispersion</a:t>
              </a:r>
            </a:p>
          </p:txBody>
        </p:sp>
        <p:sp>
          <p:nvSpPr>
            <p:cNvPr id="64" name="Bulle narrative : rectangle à coins arrondis 63">
              <a:extLst>
                <a:ext uri="{FF2B5EF4-FFF2-40B4-BE49-F238E27FC236}">
                  <a16:creationId xmlns:a16="http://schemas.microsoft.com/office/drawing/2014/main" id="{063EE012-9185-3D81-29AB-B5C2BC9589A7}"/>
                </a:ext>
              </a:extLst>
            </p:cNvPr>
            <p:cNvSpPr/>
            <p:nvPr/>
          </p:nvSpPr>
          <p:spPr>
            <a:xfrm>
              <a:off x="5410255" y="3922830"/>
              <a:ext cx="874429" cy="236451"/>
            </a:xfrm>
            <a:prstGeom prst="wedgeRoundRectCallout">
              <a:avLst>
                <a:gd name="adj1" fmla="val -84404"/>
                <a:gd name="adj2" fmla="val 7148"/>
                <a:gd name="adj3" fmla="val 16667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/>
                <a:t>Big range</a:t>
              </a:r>
            </a:p>
          </p:txBody>
        </p:sp>
        <p:sp>
          <p:nvSpPr>
            <p:cNvPr id="65" name="Bulle narrative : rectangle à coins arrondis 64">
              <a:extLst>
                <a:ext uri="{FF2B5EF4-FFF2-40B4-BE49-F238E27FC236}">
                  <a16:creationId xmlns:a16="http://schemas.microsoft.com/office/drawing/2014/main" id="{646A3B24-77F7-0AC3-6811-720D81C07FCC}"/>
                </a:ext>
              </a:extLst>
            </p:cNvPr>
            <p:cNvSpPr/>
            <p:nvPr/>
          </p:nvSpPr>
          <p:spPr>
            <a:xfrm>
              <a:off x="3973332" y="4247993"/>
              <a:ext cx="1009317" cy="214085"/>
            </a:xfrm>
            <a:prstGeom prst="wedgeRoundRectCallout">
              <a:avLst>
                <a:gd name="adj1" fmla="val -67367"/>
                <a:gd name="adj2" fmla="val 3901"/>
                <a:gd name="adj3" fmla="val 16667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/>
                <a:t>Small  range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5902E6E-FA9F-C26E-03BC-D962568CC150}"/>
                </a:ext>
              </a:extLst>
            </p:cNvPr>
            <p:cNvSpPr/>
            <p:nvPr/>
          </p:nvSpPr>
          <p:spPr>
            <a:xfrm>
              <a:off x="3385459" y="3973349"/>
              <a:ext cx="116172" cy="16911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DA344AC-70D4-2967-ED43-A52EAAD23B4A}"/>
                </a:ext>
              </a:extLst>
            </p:cNvPr>
            <p:cNvSpPr/>
            <p:nvPr/>
          </p:nvSpPr>
          <p:spPr>
            <a:xfrm>
              <a:off x="3385459" y="4247993"/>
              <a:ext cx="116172" cy="16911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A3A2F620-2D5A-03C6-EBF7-73A2955F51E2}"/>
                </a:ext>
              </a:extLst>
            </p:cNvPr>
            <p:cNvSpPr txBox="1"/>
            <p:nvPr/>
          </p:nvSpPr>
          <p:spPr>
            <a:xfrm>
              <a:off x="6335424" y="3870763"/>
              <a:ext cx="23725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σ</a:t>
              </a:r>
              <a:r>
                <a:rPr lang="fr-FR" sz="1600" dirty="0">
                  <a:solidFill>
                    <a:schemeClr val="accent2">
                      <a:lumMod val="75000"/>
                    </a:schemeClr>
                  </a:solidFill>
                </a:rPr>
                <a:t>/range = 1°C/100°C = 1%</a:t>
              </a:r>
            </a:p>
          </p:txBody>
        </p:sp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DA97BBCA-CB6F-87E1-9578-6519F8C9145D}"/>
                </a:ext>
              </a:extLst>
            </p:cNvPr>
            <p:cNvSpPr txBox="1"/>
            <p:nvPr/>
          </p:nvSpPr>
          <p:spPr>
            <a:xfrm>
              <a:off x="6335424" y="4163271"/>
              <a:ext cx="22337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σ</a:t>
              </a:r>
              <a:r>
                <a:rPr lang="fr-FR" sz="1600" dirty="0">
                  <a:solidFill>
                    <a:schemeClr val="accent1"/>
                  </a:solidFill>
                </a:rPr>
                <a:t>/range = 1°C/5°C = 20%</a:t>
              </a: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64877CA-C73A-6770-EC56-10570DC034A2}"/>
              </a:ext>
            </a:extLst>
          </p:cNvPr>
          <p:cNvSpPr/>
          <p:nvPr/>
        </p:nvSpPr>
        <p:spPr>
          <a:xfrm>
            <a:off x="303124" y="4477489"/>
            <a:ext cx="990164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Today, the range could be calculated with only 11 tires of the validation test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Same tires for the 2 methods, but maybe not the same range on the 2 methods</a:t>
            </a:r>
          </a:p>
          <a:p>
            <a:r>
              <a:rPr lang="en-US" sz="2000" b="1" dirty="0"/>
              <a:t>The real range of abrasion method will be known after market assessment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A bigger range is expected, as much more tires will be measured.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2000" b="1" dirty="0"/>
              <a:t>The range calculation must be improved, because max &amp; min are sensitive to outliers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(e.g. taking 5-95 percentile instead of full range)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8D226C-B5C7-5E5F-A52B-62BCD4A403D9}"/>
              </a:ext>
            </a:extLst>
          </p:cNvPr>
          <p:cNvSpPr txBox="1"/>
          <p:nvPr/>
        </p:nvSpPr>
        <p:spPr>
          <a:xfrm>
            <a:off x="11353799" y="6324519"/>
            <a:ext cx="42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18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209007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Test dispersion of the vehicle method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D9ABF68-107E-9B9E-444E-92241956E127}"/>
              </a:ext>
            </a:extLst>
          </p:cNvPr>
          <p:cNvSpPr/>
          <p:nvPr/>
        </p:nvSpPr>
        <p:spPr>
          <a:xfrm>
            <a:off x="419087" y="1225268"/>
            <a:ext cx="112336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Synthesis of the test dispersion on vehicle method coming from this campaign :</a:t>
            </a:r>
            <a:br>
              <a:rPr lang="en-US" sz="2000" b="1" dirty="0"/>
            </a:br>
            <a:endParaRPr lang="en-US" sz="2000" b="1" dirty="0"/>
          </a:p>
        </p:txBody>
      </p:sp>
      <p:graphicFrame>
        <p:nvGraphicFramePr>
          <p:cNvPr id="8" name="Tableau 6">
            <a:extLst>
              <a:ext uri="{FF2B5EF4-FFF2-40B4-BE49-F238E27FC236}">
                <a16:creationId xmlns:a16="http://schemas.microsoft.com/office/drawing/2014/main" id="{D903FCCE-65B2-7F0C-3C5C-7C93A28540F7}"/>
              </a:ext>
            </a:extLst>
          </p:cNvPr>
          <p:cNvGraphicFramePr>
            <a:graphicFrameLocks noGrp="1"/>
          </p:cNvGraphicFramePr>
          <p:nvPr/>
        </p:nvGraphicFramePr>
        <p:xfrm>
          <a:off x="663981" y="1664286"/>
          <a:ext cx="10476000" cy="2620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000">
                  <a:extLst>
                    <a:ext uri="{9D8B030D-6E8A-4147-A177-3AD203B41FA5}">
                      <a16:colId xmlns:a16="http://schemas.microsoft.com/office/drawing/2014/main" val="171852779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634172364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20709581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4104297724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967736633"/>
                    </a:ext>
                  </a:extLst>
                </a:gridCol>
              </a:tblGrid>
              <a:tr h="811467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Case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Standard deviation</a:t>
                      </a: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(in abrasion index)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Expanded uncertainty 95%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it-IT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l-GR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it-IT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600" b="1" strike="noStrike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Range</a:t>
                      </a:r>
                    </a:p>
                    <a:p>
                      <a:pPr algn="ctr"/>
                      <a:r>
                        <a:rPr lang="fr-FR" sz="1400" b="0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(in abrasion index)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1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800" b="1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/range</a:t>
                      </a:r>
                    </a:p>
                    <a:p>
                      <a:pPr algn="ctr"/>
                      <a:r>
                        <a:rPr lang="fr-FR" sz="1400" b="0" strike="noStrike" dirty="0">
                          <a:solidFill>
                            <a:schemeClr val="bg1"/>
                          </a:solidFill>
                        </a:rPr>
                        <a:t>(in %)</a:t>
                      </a:r>
                      <a:endParaRPr lang="fr-FR" sz="1400" b="0" strike="noStrike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411188"/>
                  </a:ext>
                </a:extLst>
              </a:tr>
              <a:tr h="2972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= 0.200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0.40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1.10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18.2%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5984910"/>
                  </a:ext>
                </a:extLst>
              </a:tr>
              <a:tr h="297292">
                <a:tc>
                  <a:txBody>
                    <a:bodyPr/>
                    <a:lstStyle/>
                    <a:p>
                      <a:r>
                        <a:rPr lang="fr-FR" sz="1600" strike="noStrike" dirty="0"/>
                        <a:t>Raw, w/o M+S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600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= 0.154</a:t>
                      </a:r>
                      <a:endParaRPr lang="fr-FR" sz="1600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0.31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0.88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17.6%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9642078"/>
                  </a:ext>
                </a:extLst>
              </a:tr>
              <a:tr h="563304">
                <a:tc>
                  <a:txBody>
                    <a:bodyPr/>
                    <a:lstStyle/>
                    <a:p>
                      <a:r>
                        <a:rPr lang="en-US" sz="1400" i="1" u="sng" dirty="0">
                          <a:solidFill>
                            <a:schemeClr val="tx1"/>
                          </a:solidFill>
                        </a:rPr>
                        <a:t>Estimated</a:t>
                      </a:r>
                      <a:r>
                        <a:rPr lang="en-US" sz="1400" i="1" dirty="0">
                          <a:solidFill>
                            <a:schemeClr val="tx1"/>
                          </a:solidFill>
                        </a:rPr>
                        <a:t> landing point if the assumptions adopted to emulate M+S in 3PMSF cluster (*) </a:t>
                      </a:r>
                      <a:r>
                        <a:rPr lang="en-US" sz="1400" i="1" noProof="0" dirty="0">
                          <a:solidFill>
                            <a:schemeClr val="tx1"/>
                          </a:solidFill>
                        </a:rPr>
                        <a:t>will be verified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= ~0.14</a:t>
                      </a:r>
                      <a:endParaRPr lang="fr-FR" sz="16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0.28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11.3%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7644782"/>
                  </a:ext>
                </a:extLst>
              </a:tr>
              <a:tr h="563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i="1" u="sng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Estimated</a:t>
                      </a:r>
                      <a:r>
                        <a:rPr lang="en-US" sz="1400" i="1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landing point, M+S emulated in 3PMSF cluster, without Peugeot 308</a:t>
                      </a:r>
                      <a:endParaRPr lang="en-US" sz="1400" i="1" u="none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strike="noStrike" kern="1200" dirty="0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lang="fr-FR" sz="1600" strike="noStrike" kern="1200" dirty="0">
                          <a:solidFill>
                            <a:schemeClr val="dk1"/>
                          </a:solidFill>
                        </a:rPr>
                        <a:t> = </a:t>
                      </a:r>
                      <a:r>
                        <a:rPr lang="fr-FR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lang="fr-FR" sz="1600" strike="noStrike" kern="1200" dirty="0">
                          <a:solidFill>
                            <a:schemeClr val="dk1"/>
                          </a:solidFill>
                        </a:rPr>
                        <a:t>0.10</a:t>
                      </a:r>
                      <a:endParaRPr lang="fr-FR" sz="1600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0.20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~1.06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~9.8%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2311467"/>
                  </a:ext>
                </a:extLst>
              </a:tr>
            </a:tbl>
          </a:graphicData>
        </a:graphic>
      </p:graphicFrame>
      <p:sp>
        <p:nvSpPr>
          <p:cNvPr id="9" name="TextBox 3">
            <a:extLst>
              <a:ext uri="{FF2B5EF4-FFF2-40B4-BE49-F238E27FC236}">
                <a16:creationId xmlns:a16="http://schemas.microsoft.com/office/drawing/2014/main" id="{BE0C7322-96C2-05D7-BD40-30B4FD735D05}"/>
              </a:ext>
            </a:extLst>
          </p:cNvPr>
          <p:cNvSpPr txBox="1"/>
          <p:nvPr/>
        </p:nvSpPr>
        <p:spPr>
          <a:xfrm>
            <a:off x="7197219" y="4345374"/>
            <a:ext cx="491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(*) Assumptions: Abrasion Ref 3PMSF = f(T°) from Circuit 1 data</a:t>
            </a: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EEC4A7FB-BC5D-4713-9927-F3D6575F3C6A}"/>
              </a:ext>
            </a:extLst>
          </p:cNvPr>
          <p:cNvSpPr txBox="1"/>
          <p:nvPr/>
        </p:nvSpPr>
        <p:spPr>
          <a:xfrm>
            <a:off x="434684" y="4807039"/>
            <a:ext cx="1081928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it-IT" sz="2000" b="1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The dispersion must be reassessed because significant improvements have been made in the vehicle method (M+S tire, vehicle settings), with expected good improvement of the dispersion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C438468B-EE5F-9BAB-3BD7-D2688A15FC19}"/>
              </a:ext>
            </a:extLst>
          </p:cNvPr>
          <p:cNvSpPr/>
          <p:nvPr/>
        </p:nvSpPr>
        <p:spPr>
          <a:xfrm>
            <a:off x="513347" y="3705726"/>
            <a:ext cx="11014672" cy="63964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3420F654-6596-279A-40D4-8AF6D1591647}"/>
              </a:ext>
            </a:extLst>
          </p:cNvPr>
          <p:cNvSpPr/>
          <p:nvPr/>
        </p:nvSpPr>
        <p:spPr>
          <a:xfrm>
            <a:off x="10780295" y="3152274"/>
            <a:ext cx="1249376" cy="485214"/>
          </a:xfrm>
          <a:prstGeom prst="wedgeRoundRect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New line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1C76A22-7D18-B09A-98EB-2BEDD8084F36}"/>
              </a:ext>
            </a:extLst>
          </p:cNvPr>
          <p:cNvSpPr txBox="1"/>
          <p:nvPr/>
        </p:nvSpPr>
        <p:spPr>
          <a:xfrm>
            <a:off x="11353799" y="6392174"/>
            <a:ext cx="42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19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84626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Mandate of the TAPP group</a:t>
            </a:r>
          </a:p>
          <a:p>
            <a:r>
              <a:rPr lang="en-US" dirty="0"/>
              <a:t>Content of the test campaign</a:t>
            </a:r>
          </a:p>
          <a:p>
            <a:r>
              <a:rPr lang="en-US" dirty="0"/>
              <a:t>Analysis of the open road vehicle </a:t>
            </a:r>
            <a:r>
              <a:rPr lang="en-US" dirty="0" err="1"/>
              <a:t>tyre</a:t>
            </a:r>
            <a:r>
              <a:rPr lang="en-US" dirty="0"/>
              <a:t> abrasion test method</a:t>
            </a:r>
          </a:p>
          <a:p>
            <a:r>
              <a:rPr lang="en-US" dirty="0"/>
              <a:t>Analysis of the indoor drum </a:t>
            </a:r>
            <a:r>
              <a:rPr lang="en-US" dirty="0" err="1"/>
              <a:t>tyre</a:t>
            </a:r>
            <a:r>
              <a:rPr lang="en-US" dirty="0"/>
              <a:t> abrasion test method</a:t>
            </a:r>
          </a:p>
          <a:p>
            <a:r>
              <a:rPr lang="en-US" dirty="0"/>
              <a:t>Analysis of the correlation between the two methods</a:t>
            </a:r>
          </a:p>
          <a:p>
            <a:r>
              <a:rPr lang="en-US" dirty="0"/>
              <a:t>Next steps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1EB0BD3-9051-EC99-1806-CF3F79CCA684}"/>
              </a:ext>
            </a:extLst>
          </p:cNvPr>
          <p:cNvSpPr txBox="1"/>
          <p:nvPr/>
        </p:nvSpPr>
        <p:spPr>
          <a:xfrm>
            <a:off x="11353800" y="6383547"/>
            <a:ext cx="33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48284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Analysis of T° effect on abrasion index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2CD74A1-D628-55B4-14C1-DB39B9EC23CF}"/>
              </a:ext>
            </a:extLst>
          </p:cNvPr>
          <p:cNvSpPr/>
          <p:nvPr/>
        </p:nvSpPr>
        <p:spPr>
          <a:xfrm>
            <a:off x="741357" y="1152230"/>
            <a:ext cx="11120363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abrasion index appears to be sensitive to T° variation, because abrasion rate evolves with T°</a:t>
            </a:r>
          </a:p>
          <a:p>
            <a:r>
              <a:rPr lang="en-US" sz="2000" dirty="0">
                <a:highlight>
                  <a:srgbClr val="FFFF00"/>
                </a:highlight>
              </a:rPr>
              <a:t>An improvement can be proposed, by correcting the abrasion rate before the index calculation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Correction based on mean gradient of a group and difference to a reference T°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Still some correlation for some tires after correction: if the tire have a different T° gradient than the one used for the correction, you still observe a T° effect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3095494-BBBF-BF35-7A55-9980A3C0E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831502"/>
            <a:ext cx="12192000" cy="377876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06EC03D-53E8-63A7-4603-D2A938B4BAE6}"/>
              </a:ext>
            </a:extLst>
          </p:cNvPr>
          <p:cNvSpPr txBox="1"/>
          <p:nvPr/>
        </p:nvSpPr>
        <p:spPr>
          <a:xfrm>
            <a:off x="11353799" y="6392174"/>
            <a:ext cx="42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990942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Analysis of T° effect on abrasion index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2CD74A1-D628-55B4-14C1-DB39B9EC23CF}"/>
              </a:ext>
            </a:extLst>
          </p:cNvPr>
          <p:cNvSpPr/>
          <p:nvPr/>
        </p:nvSpPr>
        <p:spPr>
          <a:xfrm>
            <a:off x="741357" y="1152230"/>
            <a:ext cx="111203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A significant improvement may be expected from this T° correction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For vehicle method, a mean standard deviation for abrasion rate index of 0.11 instead of 0.2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still using Sum SRTT as reference tire for M+S, and without consideration of the new vehicle settings limits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5F2A487-F7E7-32C9-ADFA-9F0502215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60677"/>
            <a:ext cx="12192000" cy="367906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935E0FD-A390-C35F-1FB1-1C6653F586EA}"/>
              </a:ext>
            </a:extLst>
          </p:cNvPr>
          <p:cNvSpPr txBox="1"/>
          <p:nvPr/>
        </p:nvSpPr>
        <p:spPr>
          <a:xfrm>
            <a:off x="11353799" y="6366295"/>
            <a:ext cx="42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21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1504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Alignment between vehicle circuits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2CD74A1-D628-55B4-14C1-DB39B9EC23CF}"/>
              </a:ext>
            </a:extLst>
          </p:cNvPr>
          <p:cNvSpPr/>
          <p:nvPr/>
        </p:nvSpPr>
        <p:spPr>
          <a:xfrm>
            <a:off x="598818" y="1653677"/>
            <a:ext cx="111203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A very good alignment of the two circuits is observed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24602C-7790-EF8F-3876-D4DB19751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89" y="3429000"/>
            <a:ext cx="3578716" cy="22085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1C0C9F7-042A-21E6-F069-4E7FEA4C7EA8}"/>
              </a:ext>
            </a:extLst>
          </p:cNvPr>
          <p:cNvSpPr/>
          <p:nvPr/>
        </p:nvSpPr>
        <p:spPr>
          <a:xfrm>
            <a:off x="4891160" y="6018199"/>
            <a:ext cx="6021254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Very good correlation between the 2 circuits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264455-13AF-8EB9-9F02-3F0FD3BD883E}"/>
              </a:ext>
            </a:extLst>
          </p:cNvPr>
          <p:cNvSpPr/>
          <p:nvPr/>
        </p:nvSpPr>
        <p:spPr>
          <a:xfrm>
            <a:off x="4253242" y="2704425"/>
            <a:ext cx="381151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Circuit alignment, all raw data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F1FA6D7-FCA1-31FE-4D12-9B2FE21FFF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822" y="3169040"/>
            <a:ext cx="3974937" cy="275563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6C18E24-1DAA-2196-EDC9-DDBD9A68C9BC}"/>
              </a:ext>
            </a:extLst>
          </p:cNvPr>
          <p:cNvSpPr/>
          <p:nvPr/>
        </p:nvSpPr>
        <p:spPr>
          <a:xfrm>
            <a:off x="8298772" y="2522709"/>
            <a:ext cx="3811517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Circuit alignment, </a:t>
            </a:r>
          </a:p>
          <a:p>
            <a:pPr algn="ctr"/>
            <a:r>
              <a:rPr lang="en-US" sz="1600" dirty="0"/>
              <a:t>Emulation of M+S tires in 3PMSF cluster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A50FF9C-B5CB-CFCB-7FA3-B642FB010A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7063" y="3155473"/>
            <a:ext cx="3974937" cy="275563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E41B442-EEEE-EAC1-3D77-FFD700F2C274}"/>
              </a:ext>
            </a:extLst>
          </p:cNvPr>
          <p:cNvSpPr txBox="1"/>
          <p:nvPr/>
        </p:nvSpPr>
        <p:spPr>
          <a:xfrm>
            <a:off x="11353800" y="6349043"/>
            <a:ext cx="44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676420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89" y="0"/>
            <a:ext cx="10515600" cy="986070"/>
          </a:xfrm>
        </p:spPr>
        <p:txBody>
          <a:bodyPr>
            <a:normAutofit fontScale="90000"/>
          </a:bodyPr>
          <a:lstStyle/>
          <a:p>
            <a:r>
              <a:rPr lang="en-US" dirty="0"/>
              <a:t>Synthesis of the vehicle method improvements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2CD74A1-D628-55B4-14C1-DB39B9EC23CF}"/>
              </a:ext>
            </a:extLst>
          </p:cNvPr>
          <p:cNvSpPr/>
          <p:nvPr/>
        </p:nvSpPr>
        <p:spPr>
          <a:xfrm>
            <a:off x="606839" y="1693783"/>
            <a:ext cx="1112036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Improvement already validated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M+S tires tested with 3PMSF ref tire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Improved vehicle settings limits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400" dirty="0"/>
              <a:t>Improvements under study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Computation of the range for the σ/range indicator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Temperature correction in the computation of the abrasion index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DAAE3AC-DDC6-4571-5839-57893CC4B370}"/>
              </a:ext>
            </a:extLst>
          </p:cNvPr>
          <p:cNvSpPr txBox="1"/>
          <p:nvPr/>
        </p:nvSpPr>
        <p:spPr>
          <a:xfrm>
            <a:off x="11353799" y="6374921"/>
            <a:ext cx="43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23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271044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Mandate of the TAPP group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Content of the test campaign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Analysis of the vehicle abrasion method</a:t>
            </a:r>
          </a:p>
          <a:p>
            <a:r>
              <a:rPr lang="en-US" dirty="0"/>
              <a:t>Analysis of the drum abrasion method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Analysis of the correlation between the two methods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Next steps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11250B1-173D-F9D2-BE18-5AE1119BB1ED}"/>
              </a:ext>
            </a:extLst>
          </p:cNvPr>
          <p:cNvSpPr txBox="1"/>
          <p:nvPr/>
        </p:nvSpPr>
        <p:spPr>
          <a:xfrm>
            <a:off x="11353799" y="6374921"/>
            <a:ext cx="42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62487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the drum abrasion method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Agenda : </a:t>
            </a:r>
          </a:p>
          <a:p>
            <a:r>
              <a:rPr lang="en-US" dirty="0"/>
              <a:t>Available drum data</a:t>
            </a:r>
          </a:p>
          <a:p>
            <a:r>
              <a:rPr lang="en-US" dirty="0"/>
              <a:t>SRTT 16’’ vs SRTT 17’’</a:t>
            </a:r>
          </a:p>
          <a:p>
            <a:r>
              <a:rPr lang="en-US" dirty="0"/>
              <a:t>Analysis of abrasion rate &amp; abrasion index</a:t>
            </a:r>
          </a:p>
          <a:p>
            <a:r>
              <a:rPr lang="en-US" dirty="0"/>
              <a:t>Analysis of T° sensitivity &amp; road surface</a:t>
            </a:r>
          </a:p>
          <a:p>
            <a:r>
              <a:rPr lang="en-US" dirty="0"/>
              <a:t>Dispersion of the drum method</a:t>
            </a:r>
          </a:p>
          <a:p>
            <a:r>
              <a:rPr lang="en-US" dirty="0"/>
              <a:t>Irregular wear</a:t>
            </a:r>
          </a:p>
          <a:p>
            <a:r>
              <a:rPr lang="en-US" dirty="0"/>
              <a:t>Improvements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E6E3033-7CAD-0720-D4D2-58FB1467021A}"/>
              </a:ext>
            </a:extLst>
          </p:cNvPr>
          <p:cNvSpPr txBox="1"/>
          <p:nvPr/>
        </p:nvSpPr>
        <p:spPr>
          <a:xfrm>
            <a:off x="11353799" y="6311901"/>
            <a:ext cx="50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25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46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410"/>
            <a:ext cx="10515600" cy="1325563"/>
          </a:xfrm>
        </p:spPr>
        <p:txBody>
          <a:bodyPr/>
          <a:lstStyle/>
          <a:p>
            <a:r>
              <a:rPr lang="en-US" dirty="0"/>
              <a:t>Drum available data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5B7AAFE-17E0-7A66-DE19-498753919E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130"/>
          <a:stretch/>
        </p:blipFill>
        <p:spPr>
          <a:xfrm>
            <a:off x="5638800" y="2281516"/>
            <a:ext cx="5630779" cy="3546251"/>
          </a:xfrm>
          <a:prstGeom prst="rect">
            <a:avLst/>
          </a:prstGeom>
        </p:spPr>
      </p:pic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C72D6D3-1F57-220D-4907-44493B6B0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441" y="1550337"/>
            <a:ext cx="4672263" cy="4351338"/>
          </a:xfrm>
        </p:spPr>
        <p:txBody>
          <a:bodyPr>
            <a:normAutofit/>
          </a:bodyPr>
          <a:lstStyle/>
          <a:p>
            <a:pPr algn="l"/>
            <a:r>
              <a:rPr lang="en-US" sz="1800" b="1" i="0" u="none" strike="noStrike" baseline="0" dirty="0">
                <a:latin typeface="Calibri-Bold"/>
              </a:rPr>
              <a:t>Test results of drum4 may not be usable due to a malfunction in the testing machine.</a:t>
            </a:r>
          </a:p>
          <a:p>
            <a:pPr lvl="1"/>
            <a:r>
              <a:rPr lang="en-US" sz="1400" dirty="0">
                <a:latin typeface="Calibri-Bold"/>
              </a:rPr>
              <a:t>The cause is still under analysis</a:t>
            </a:r>
            <a:endParaRPr lang="en-US" sz="1400" i="0" u="none" strike="noStrike" baseline="0" dirty="0">
              <a:latin typeface="Calibri-Bold"/>
            </a:endParaRPr>
          </a:p>
          <a:p>
            <a:pPr algn="l"/>
            <a:r>
              <a:rPr lang="en-US" sz="1800" b="1" i="0" u="none" strike="noStrike" baseline="0" dirty="0">
                <a:latin typeface="Calibri-Bold"/>
              </a:rPr>
              <a:t>Therefore, test data from other 3 test centers is considered for verification of indoor</a:t>
            </a:r>
          </a:p>
          <a:p>
            <a:pPr algn="l"/>
            <a:endParaRPr lang="fr-FR" sz="1800" b="1" i="0" u="none" strike="noStrike" baseline="0" dirty="0">
              <a:latin typeface="Calibri-Bold"/>
            </a:endParaRPr>
          </a:p>
          <a:p>
            <a:pPr algn="l"/>
            <a:r>
              <a:rPr lang="en-US" sz="1800" b="1" i="0" u="none" strike="noStrike" baseline="0" dirty="0">
                <a:latin typeface="Calibri-Bold"/>
              </a:rPr>
              <a:t>1st repetition was performed with SRTT16. 2nd , 3rd , 4th repetition were performed with SRTT17. </a:t>
            </a:r>
          </a:p>
          <a:p>
            <a:r>
              <a:rPr lang="en-US" sz="1800" b="1" i="0" u="none" strike="noStrike" baseline="0" dirty="0">
                <a:latin typeface="Calibri-Bold"/>
              </a:rPr>
              <a:t>Specific test to compare SRTT16 with SRTT17 was included during test </a:t>
            </a:r>
            <a:r>
              <a:rPr lang="en-US" sz="1800" b="1" dirty="0">
                <a:latin typeface="Calibri-Bold"/>
              </a:rPr>
              <a:t>campaign.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1C99C2E-B14B-F697-4507-AA1F4CF7BC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020" t="42197" b="24102"/>
          <a:stretch/>
        </p:blipFill>
        <p:spPr>
          <a:xfrm>
            <a:off x="11269579" y="3232484"/>
            <a:ext cx="866274" cy="119513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83B43B7-8EC2-327A-7880-9D8B976D6AB2}"/>
              </a:ext>
            </a:extLst>
          </p:cNvPr>
          <p:cNvSpPr txBox="1"/>
          <p:nvPr/>
        </p:nvSpPr>
        <p:spPr>
          <a:xfrm>
            <a:off x="11353800" y="6297283"/>
            <a:ext cx="44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26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7221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SRTT 16’’ vs SRTT 17’’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36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These data are used to convert abrasion index from the 1</a:t>
            </a:r>
            <a:r>
              <a:rPr lang="en-US" baseline="30000" dirty="0"/>
              <a:t>st</a:t>
            </a:r>
            <a:r>
              <a:rPr lang="en-US" dirty="0"/>
              <a:t> repetition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C4C9BA6-4021-A81C-5224-FE640F9BAE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65" y="2534316"/>
            <a:ext cx="5872766" cy="347729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1BD9A94-4D3C-F057-4BEE-119AF9876F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0631" y="2534316"/>
            <a:ext cx="5872766" cy="347729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DBA4B15-3AD8-0F20-8871-C91FE848F8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440" y="5793262"/>
            <a:ext cx="9882381" cy="58040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053E9B8-A0C6-D509-3159-4ED3E70020A0}"/>
              </a:ext>
            </a:extLst>
          </p:cNvPr>
          <p:cNvSpPr txBox="1"/>
          <p:nvPr/>
        </p:nvSpPr>
        <p:spPr>
          <a:xfrm>
            <a:off x="4287328" y="2913201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Results</a:t>
            </a:r>
            <a:r>
              <a:rPr lang="fr-FR" sz="1200" dirty="0"/>
              <a:t> </a:t>
            </a:r>
            <a:r>
              <a:rPr lang="fr-FR" sz="1200" dirty="0" err="1"/>
              <a:t>from</a:t>
            </a:r>
            <a:r>
              <a:rPr lang="fr-FR" sz="1200" dirty="0"/>
              <a:t> 3 </a:t>
            </a:r>
            <a:r>
              <a:rPr lang="fr-FR" sz="1200" dirty="0" err="1"/>
              <a:t>testcenters</a:t>
            </a:r>
            <a:endParaRPr lang="fr-BE" sz="12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8E4C73A-D10A-C9FD-5DC1-B1279C27FC2E}"/>
              </a:ext>
            </a:extLst>
          </p:cNvPr>
          <p:cNvSpPr txBox="1"/>
          <p:nvPr/>
        </p:nvSpPr>
        <p:spPr>
          <a:xfrm>
            <a:off x="10246021" y="29132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Results</a:t>
            </a:r>
            <a:r>
              <a:rPr lang="fr-FR" sz="1200" dirty="0"/>
              <a:t> </a:t>
            </a:r>
            <a:r>
              <a:rPr lang="fr-FR" sz="1200" dirty="0" err="1"/>
              <a:t>from</a:t>
            </a:r>
            <a:r>
              <a:rPr lang="fr-FR" sz="1200" dirty="0"/>
              <a:t> 3 </a:t>
            </a:r>
            <a:r>
              <a:rPr lang="fr-FR" sz="1200" dirty="0" err="1"/>
              <a:t>testcenters</a:t>
            </a:r>
            <a:endParaRPr lang="fr-BE" sz="12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3A1E6EB-B76B-3B4D-6580-5EDBB4A2D04E}"/>
              </a:ext>
            </a:extLst>
          </p:cNvPr>
          <p:cNvSpPr txBox="1"/>
          <p:nvPr/>
        </p:nvSpPr>
        <p:spPr>
          <a:xfrm>
            <a:off x="11353800" y="6373669"/>
            <a:ext cx="509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27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782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78"/>
            <a:ext cx="10515600" cy="918243"/>
          </a:xfrm>
        </p:spPr>
        <p:txBody>
          <a:bodyPr/>
          <a:lstStyle/>
          <a:p>
            <a:r>
              <a:rPr lang="en-US" dirty="0"/>
              <a:t>Analysis of the abrasion rate &amp; index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943" y="1190338"/>
            <a:ext cx="10515600" cy="733091"/>
          </a:xfrm>
        </p:spPr>
        <p:txBody>
          <a:bodyPr>
            <a:normAutofit/>
          </a:bodyPr>
          <a:lstStyle/>
          <a:p>
            <a:r>
              <a:rPr lang="en-US" sz="1800" b="0" i="0" u="none" strike="noStrike" baseline="0" dirty="0">
                <a:latin typeface="Arial" panose="020B0604020202020204" pitchFamily="34" charset="0"/>
              </a:rPr>
              <a:t>Clear difference in abrasion rate per drum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27E363B-31D9-3FE6-BF7F-5818D3F98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02" y="2353979"/>
            <a:ext cx="5369394" cy="33136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69F745C-B0EB-B947-FA03-1AF2767BEC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568" y="1372333"/>
            <a:ext cx="4535604" cy="278183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EF6B8D5-3A85-1897-1A81-A030D3E9EE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8805" y="4170549"/>
            <a:ext cx="4193130" cy="263023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00C7CEC-5DA6-E7CB-BBC6-1828D734CEC6}"/>
              </a:ext>
            </a:extLst>
          </p:cNvPr>
          <p:cNvSpPr txBox="1"/>
          <p:nvPr/>
        </p:nvSpPr>
        <p:spPr>
          <a:xfrm>
            <a:off x="10277481" y="3231118"/>
            <a:ext cx="1854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effectLst/>
                <a:latin typeface="Barlow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Drum testing shows a lot of variation, even vs vehicle test, and needs to be improved</a:t>
            </a:r>
            <a:endParaRPr lang="fr-BE" sz="1200" dirty="0">
              <a:solidFill>
                <a:srgbClr val="FF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D1006BD-E913-7DD5-FFD2-53D230554FF8}"/>
              </a:ext>
            </a:extLst>
          </p:cNvPr>
          <p:cNvSpPr txBox="1"/>
          <p:nvPr/>
        </p:nvSpPr>
        <p:spPr>
          <a:xfrm>
            <a:off x="11353799" y="6374921"/>
            <a:ext cx="509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28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1166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78"/>
            <a:ext cx="10515600" cy="918243"/>
          </a:xfrm>
        </p:spPr>
        <p:txBody>
          <a:bodyPr/>
          <a:lstStyle/>
          <a:p>
            <a:r>
              <a:rPr lang="en-US" dirty="0"/>
              <a:t>Analysis of the abrasion rate &amp; index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6DEDEA0A-E140-A208-23B7-898F5446F1CD}"/>
              </a:ext>
            </a:extLst>
          </p:cNvPr>
          <p:cNvSpPr txBox="1">
            <a:spLocks/>
          </p:cNvSpPr>
          <p:nvPr/>
        </p:nvSpPr>
        <p:spPr>
          <a:xfrm>
            <a:off x="752582" y="1091499"/>
            <a:ext cx="9132603" cy="1262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>
                <a:latin typeface="Arial" panose="020B0604020202020204" pitchFamily="34" charset="0"/>
              </a:rPr>
              <a:t>The difference in abrasion rate between drums is canceled by computing the abrasion index, relative to the reference tire</a:t>
            </a:r>
            <a:endParaRPr lang="fr-FR" sz="1800" dirty="0">
              <a:latin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BA3251B-F043-D318-25A5-0C6EE0FA3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895" y="1580166"/>
            <a:ext cx="3740643" cy="230851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364BBA0-BE6F-9986-7C58-DFBAF9BB3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2207" y="3629026"/>
            <a:ext cx="5201467" cy="321004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37D0A0C-2D74-4952-17C1-96FC7A9843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986" y="1722740"/>
            <a:ext cx="3088890" cy="1906286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9A0CE3EC-37FA-E2B4-8DBA-1F743CE4A45E}"/>
              </a:ext>
            </a:extLst>
          </p:cNvPr>
          <p:cNvGrpSpPr/>
          <p:nvPr/>
        </p:nvGrpSpPr>
        <p:grpSpPr>
          <a:xfrm>
            <a:off x="7401067" y="4136297"/>
            <a:ext cx="3962115" cy="2571822"/>
            <a:chOff x="732738" y="2625454"/>
            <a:chExt cx="5743977" cy="3728434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9E468A61-C106-6370-9255-BAABF62754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2738" y="2625454"/>
              <a:ext cx="5743977" cy="3728434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CD9149BF-1880-2F6A-2931-BFA1E7554B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87516" y="4850343"/>
              <a:ext cx="1894733" cy="570097"/>
            </a:xfrm>
            <a:prstGeom prst="rect">
              <a:avLst/>
            </a:prstGeom>
          </p:spPr>
        </p:pic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EF1C4D43-8317-6CB1-ED9C-6273E1A79A5A}"/>
              </a:ext>
            </a:extLst>
          </p:cNvPr>
          <p:cNvSpPr txBox="1"/>
          <p:nvPr/>
        </p:nvSpPr>
        <p:spPr>
          <a:xfrm>
            <a:off x="11353800" y="6357669"/>
            <a:ext cx="44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29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2678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Mandate of the TAPP group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/>
              <a:t>Scope and mandate</a:t>
            </a:r>
          </a:p>
          <a:p>
            <a:pPr lvl="1"/>
            <a:r>
              <a:rPr lang="en-US" dirty="0"/>
              <a:t>Establish the test dispersion value for the vehicle method</a:t>
            </a:r>
          </a:p>
          <a:p>
            <a:pPr lvl="1"/>
            <a:r>
              <a:rPr lang="en-US" dirty="0"/>
              <a:t>Establish the test dispersion value for the drum method</a:t>
            </a:r>
          </a:p>
          <a:p>
            <a:pPr lvl="1"/>
            <a:r>
              <a:rPr lang="en-US" dirty="0"/>
              <a:t>Define the criteria and conclude on the correlation between drum method and vehicle method</a:t>
            </a:r>
          </a:p>
          <a:p>
            <a:pPr lvl="1"/>
            <a:r>
              <a:rPr lang="en-US" dirty="0"/>
              <a:t>To identify out of the data whether some boundary conditions need to be reviewed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/>
              <a:t>Deliverables to TFTA</a:t>
            </a:r>
          </a:p>
          <a:p>
            <a:pPr lvl="1"/>
            <a:r>
              <a:rPr lang="en-US" dirty="0"/>
              <a:t>Documented synthesis of the analysis with detailed description of the analysis and the conclusion, with illustrative graphs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B27EA1A-525E-2DFE-CDEB-4E7E1C08C3CE}"/>
              </a:ext>
            </a:extLst>
          </p:cNvPr>
          <p:cNvSpPr txBox="1"/>
          <p:nvPr/>
        </p:nvSpPr>
        <p:spPr>
          <a:xfrm>
            <a:off x="11353800" y="6392173"/>
            <a:ext cx="33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3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430518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33476"/>
          </a:xfrm>
        </p:spPr>
        <p:txBody>
          <a:bodyPr>
            <a:normAutofit/>
          </a:bodyPr>
          <a:lstStyle/>
          <a:p>
            <a:r>
              <a:rPr lang="en-US" dirty="0"/>
              <a:t>Limits of abrasion rate for Ref Tires</a:t>
            </a:r>
            <a:endParaRPr lang="en-US" sz="31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B6AFD1D2-5711-FFCE-2DB5-0139F33080FF}"/>
              </a:ext>
            </a:extLst>
          </p:cNvPr>
          <p:cNvSpPr txBox="1">
            <a:spLocks/>
          </p:cNvSpPr>
          <p:nvPr/>
        </p:nvSpPr>
        <p:spPr>
          <a:xfrm>
            <a:off x="514349" y="2144714"/>
            <a:ext cx="114585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Within a replacement cycle of test surface, the dispersion of abrasion rate shows a decreasing trend from the beginning to end of the cycle.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We confirmed σ of abrasion rate at the beginning and the end of test surface cycle:</a:t>
            </a:r>
          </a:p>
          <a:p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Considering the larger dispersion,  the range is set as the abrasion rate at beginning +/-2σ .</a:t>
            </a:r>
          </a:p>
          <a:p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In case of SRTT17 Normal, the abrasion rate of the reference </a:t>
            </a:r>
            <a:r>
              <a:rPr lang="en-US" sz="1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tyre</a:t>
            </a:r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 : range from 50 mg/km/t to 190 mg/km/t.</a:t>
            </a:r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In case of SRTT17 3PMSF, the abrasion rate of the reference </a:t>
            </a:r>
            <a:r>
              <a:rPr lang="en-US" sz="1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tyre</a:t>
            </a:r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 : range from 35 mg/km/t to 165 mg/km/t.</a:t>
            </a:r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985DF47-D516-E4E2-81FF-FFE4D6B90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7568" y="3222369"/>
            <a:ext cx="6653964" cy="118261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9250FE8-8D0E-0FA1-DBA8-9FE963FF29B1}"/>
              </a:ext>
            </a:extLst>
          </p:cNvPr>
          <p:cNvSpPr txBox="1"/>
          <p:nvPr/>
        </p:nvSpPr>
        <p:spPr>
          <a:xfrm>
            <a:off x="741872" y="5883215"/>
            <a:ext cx="6866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How can we reduce the abrasion rate range of the reference </a:t>
            </a:r>
            <a:r>
              <a:rPr lang="en-US" dirty="0" err="1">
                <a:solidFill>
                  <a:srgbClr val="FF0000"/>
                </a:solidFill>
              </a:rPr>
              <a:t>tyres</a:t>
            </a:r>
            <a:r>
              <a:rPr lang="en-US" dirty="0">
                <a:solidFill>
                  <a:srgbClr val="FF0000"/>
                </a:solidFill>
              </a:rPr>
              <a:t>?</a:t>
            </a:r>
            <a:endParaRPr lang="fr-BE" dirty="0">
              <a:solidFill>
                <a:srgbClr val="FF000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445E279-23E2-56D4-A0F3-118A9DC7C1F6}"/>
              </a:ext>
            </a:extLst>
          </p:cNvPr>
          <p:cNvSpPr txBox="1"/>
          <p:nvPr/>
        </p:nvSpPr>
        <p:spPr>
          <a:xfrm>
            <a:off x="11353799" y="6400800"/>
            <a:ext cx="509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2935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33476"/>
          </a:xfrm>
        </p:spPr>
        <p:txBody>
          <a:bodyPr/>
          <a:lstStyle/>
          <a:p>
            <a:r>
              <a:rPr lang="en-US" dirty="0"/>
              <a:t>T° and drum surface effect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3476"/>
            <a:ext cx="10515600" cy="1262480"/>
          </a:xfrm>
        </p:spPr>
        <p:txBody>
          <a:bodyPr>
            <a:normAutofit/>
          </a:bodyPr>
          <a:lstStyle/>
          <a:p>
            <a:r>
              <a:rPr lang="en-US" sz="1800" b="0" i="0" u="none" strike="noStrike" baseline="0">
                <a:solidFill>
                  <a:srgbClr val="000000"/>
                </a:solidFill>
                <a:latin typeface="Arial" panose="020B0604020202020204" pitchFamily="34" charset="0"/>
              </a:rPr>
              <a:t>No significant linear effect observed between the abrasion rate index and temperature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No significant linear effect observed between the ref. abrasion rate and temperature for the 3 ref patterns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1A6468D-81DB-E5C0-0C73-356C4FEB5A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597" y="2629559"/>
            <a:ext cx="5627208" cy="347279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6D193FE-4A6F-CB7C-F40E-12F577E27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050" y="2683145"/>
            <a:ext cx="5540378" cy="341920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2F93E0B-BB61-879D-EFE6-01537A26CF24}"/>
              </a:ext>
            </a:extLst>
          </p:cNvPr>
          <p:cNvSpPr txBox="1"/>
          <p:nvPr/>
        </p:nvSpPr>
        <p:spPr>
          <a:xfrm>
            <a:off x="11353799" y="6389539"/>
            <a:ext cx="421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31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1180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33476"/>
          </a:xfrm>
        </p:spPr>
        <p:txBody>
          <a:bodyPr/>
          <a:lstStyle/>
          <a:p>
            <a:r>
              <a:rPr lang="en-US" dirty="0"/>
              <a:t>T° and drum surface effect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2B5105-2E96-3627-D495-9E1050AB5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95" y="2565755"/>
            <a:ext cx="5058572" cy="311644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D076AF3-F115-85E1-9CAA-EFB7314913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2481" y="2565755"/>
            <a:ext cx="5058572" cy="3116442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41F5EADF-148D-252D-B869-67914A50FD6F}"/>
              </a:ext>
            </a:extLst>
          </p:cNvPr>
          <p:cNvSpPr txBox="1">
            <a:spLocks/>
          </p:cNvSpPr>
          <p:nvPr/>
        </p:nvSpPr>
        <p:spPr>
          <a:xfrm>
            <a:off x="770020" y="1175803"/>
            <a:ext cx="10515600" cy="1348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atin typeface="Calibri-Bold"/>
              </a:rPr>
              <a:t>Most of test campaign has been performed with sandpaper #80 as drum surface.</a:t>
            </a:r>
          </a:p>
          <a:p>
            <a:r>
              <a:rPr lang="en-US" sz="1800" b="1" dirty="0">
                <a:latin typeface="Calibri-Bold"/>
              </a:rPr>
              <a:t>Another drum surface* that simulated real road surface has been evaluated also.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</a:rPr>
              <a:t>* an engineered road surface made of rigid hardened aggregates mixed by adhesive as simulation of asphalt pavement, with an MPD of approximately 1.4 mm</a:t>
            </a:r>
            <a:endParaRPr lang="en-US" sz="14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2105099D-CC6E-B7F1-12D3-6946222E9F83}"/>
              </a:ext>
            </a:extLst>
          </p:cNvPr>
          <p:cNvSpPr txBox="1">
            <a:spLocks/>
          </p:cNvSpPr>
          <p:nvPr/>
        </p:nvSpPr>
        <p:spPr>
          <a:xfrm>
            <a:off x="838200" y="5895258"/>
            <a:ext cx="10515600" cy="497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</a:rPr>
              <a:t>Same test results has been evaluated from different drum surfaces.</a:t>
            </a:r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4A44A40-66AA-8174-99B2-66361D7FE24B}"/>
              </a:ext>
            </a:extLst>
          </p:cNvPr>
          <p:cNvSpPr txBox="1"/>
          <p:nvPr/>
        </p:nvSpPr>
        <p:spPr>
          <a:xfrm>
            <a:off x="11353799" y="6393199"/>
            <a:ext cx="509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57235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33476"/>
          </a:xfrm>
        </p:spPr>
        <p:txBody>
          <a:bodyPr/>
          <a:lstStyle/>
          <a:p>
            <a:r>
              <a:rPr lang="en-US" dirty="0"/>
              <a:t>Dispersion of the drum method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graphicFrame>
        <p:nvGraphicFramePr>
          <p:cNvPr id="3" name="Table 19">
            <a:extLst>
              <a:ext uri="{FF2B5EF4-FFF2-40B4-BE49-F238E27FC236}">
                <a16:creationId xmlns:a16="http://schemas.microsoft.com/office/drawing/2014/main" id="{FAF59707-283F-6484-513C-D7DE2BA3D5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409608"/>
              </p:ext>
            </p:extLst>
          </p:nvPr>
        </p:nvGraphicFramePr>
        <p:xfrm>
          <a:off x="903549" y="2278744"/>
          <a:ext cx="1800000" cy="1906320"/>
        </p:xfrm>
        <a:graphic>
          <a:graphicData uri="http://schemas.openxmlformats.org/drawingml/2006/table">
            <a:tbl>
              <a:tblPr firstRow="1" bandRow="1"/>
              <a:tblGrid>
                <a:gridCol w="900000">
                  <a:extLst>
                    <a:ext uri="{9D8B030D-6E8A-4147-A177-3AD203B41FA5}">
                      <a16:colId xmlns:a16="http://schemas.microsoft.com/office/drawing/2014/main" val="357404775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144243360"/>
                    </a:ext>
                  </a:extLst>
                </a:gridCol>
              </a:tblGrid>
              <a:tr h="36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Candidate</a:t>
                      </a: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Tire</a:t>
                      </a: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 Tire</a:t>
                      </a: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588314"/>
                  </a:ext>
                </a:extLst>
              </a:tr>
              <a:tr h="518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SUM</a:t>
                      </a: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SUM SRTT</a:t>
                      </a: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936698"/>
                  </a:ext>
                </a:extLst>
              </a:tr>
              <a:tr h="50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A/S</a:t>
                      </a:r>
                    </a:p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(M+S)</a:t>
                      </a: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44097743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WIN</a:t>
                      </a:r>
                    </a:p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(3PMSF)</a:t>
                      </a: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WIN SRTT</a:t>
                      </a: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019720"/>
                  </a:ext>
                </a:extLst>
              </a:tr>
            </a:tbl>
          </a:graphicData>
        </a:graphic>
      </p:graphicFrame>
      <p:pic>
        <p:nvPicPr>
          <p:cNvPr id="7" name="Picture 1">
            <a:extLst>
              <a:ext uri="{FF2B5EF4-FFF2-40B4-BE49-F238E27FC236}">
                <a16:creationId xmlns:a16="http://schemas.microsoft.com/office/drawing/2014/main" id="{442A7EE9-2B00-D561-0686-5C59CE926E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3842" y="1549669"/>
            <a:ext cx="7200000" cy="324335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2BA7D68-E8CF-C2AD-A40A-C30401BE52DD}"/>
              </a:ext>
            </a:extLst>
          </p:cNvPr>
          <p:cNvSpPr txBox="1"/>
          <p:nvPr/>
        </p:nvSpPr>
        <p:spPr>
          <a:xfrm>
            <a:off x="2788762" y="5621044"/>
            <a:ext cx="61002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GB" sz="2000" dirty="0"/>
              <a:t>Bar value calculated as average per each Tire Code</a:t>
            </a:r>
          </a:p>
          <a:p>
            <a:pPr algn="ctr">
              <a:spcBef>
                <a:spcPts val="0"/>
              </a:spcBef>
            </a:pPr>
            <a:r>
              <a:rPr lang="en-GB" sz="2000" dirty="0"/>
              <a:t>Error calculated as ±2</a:t>
            </a:r>
            <a:r>
              <a:rPr lang="en-GB" sz="2000" dirty="0">
                <a:sym typeface="Symbol" panose="05050102010706020507" pitchFamily="18" charset="2"/>
              </a:rPr>
              <a:t> </a:t>
            </a:r>
            <a:r>
              <a:rPr lang="en-GB" sz="2000" dirty="0"/>
              <a:t>per each Tire Code</a:t>
            </a:r>
          </a:p>
          <a:p>
            <a:pPr algn="ctr">
              <a:spcBef>
                <a:spcPts val="0"/>
              </a:spcBef>
            </a:pPr>
            <a:r>
              <a:rPr lang="en-GB" sz="2000" dirty="0"/>
              <a:t>Method dispersion = 0.086 ref. Abrasion Index</a:t>
            </a:r>
          </a:p>
        </p:txBody>
      </p:sp>
      <p:graphicFrame>
        <p:nvGraphicFramePr>
          <p:cNvPr id="10" name="Table 8">
            <a:extLst>
              <a:ext uri="{FF2B5EF4-FFF2-40B4-BE49-F238E27FC236}">
                <a16:creationId xmlns:a16="http://schemas.microsoft.com/office/drawing/2014/main" id="{7DBAF248-1BA5-73B2-FB2F-036F1064A8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181890"/>
              </p:ext>
            </p:extLst>
          </p:nvPr>
        </p:nvGraphicFramePr>
        <p:xfrm>
          <a:off x="4848899" y="5111938"/>
          <a:ext cx="2473198" cy="381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5771">
                  <a:extLst>
                    <a:ext uri="{9D8B030D-6E8A-4147-A177-3AD203B41FA5}">
                      <a16:colId xmlns:a16="http://schemas.microsoft.com/office/drawing/2014/main" val="3580416828"/>
                    </a:ext>
                  </a:extLst>
                </a:gridCol>
                <a:gridCol w="1257427">
                  <a:extLst>
                    <a:ext uri="{9D8B030D-6E8A-4147-A177-3AD203B41FA5}">
                      <a16:colId xmlns:a16="http://schemas.microsoft.com/office/drawing/2014/main" val="176842129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u="none" strike="noStrike" dirty="0" err="1">
                          <a:effectLst/>
                        </a:rPr>
                        <a:t>Metric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u="none" strike="noStrike" dirty="0" err="1">
                          <a:effectLst/>
                        </a:rPr>
                        <a:t>ref</a:t>
                      </a:r>
                      <a:r>
                        <a:rPr lang="it-IT" sz="1200" b="1" u="none" strike="noStrike" dirty="0">
                          <a:effectLst/>
                        </a:rPr>
                        <a:t>. </a:t>
                      </a:r>
                      <a:r>
                        <a:rPr lang="it-IT" sz="1200" b="1" u="none" strike="noStrike" dirty="0" err="1">
                          <a:effectLst/>
                        </a:rPr>
                        <a:t>Abrasion</a:t>
                      </a:r>
                      <a:r>
                        <a:rPr lang="it-IT" sz="1200" b="1" u="none" strike="noStrike" dirty="0">
                          <a:effectLst/>
                        </a:rPr>
                        <a:t> Index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63615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u="none" strike="noStrike" dirty="0">
                          <a:effectLst/>
                        </a:rPr>
                        <a:t>Method </a:t>
                      </a:r>
                      <a:r>
                        <a:rPr lang="it-IT" sz="1200" u="none" strike="noStrike" dirty="0" err="1">
                          <a:effectLst/>
                        </a:rPr>
                        <a:t>Dispersion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0.086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033014"/>
                  </a:ext>
                </a:extLst>
              </a:tr>
            </a:tbl>
          </a:graphicData>
        </a:graphic>
      </p:graphicFrame>
      <p:sp>
        <p:nvSpPr>
          <p:cNvPr id="11" name="TextBox 7">
            <a:extLst>
              <a:ext uri="{FF2B5EF4-FFF2-40B4-BE49-F238E27FC236}">
                <a16:creationId xmlns:a16="http://schemas.microsoft.com/office/drawing/2014/main" id="{E3671E6B-2484-90DA-F12E-424053CBC2D3}"/>
              </a:ext>
            </a:extLst>
          </p:cNvPr>
          <p:cNvSpPr txBox="1"/>
          <p:nvPr/>
        </p:nvSpPr>
        <p:spPr>
          <a:xfrm>
            <a:off x="629341" y="1069770"/>
            <a:ext cx="157607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b="0" dirty="0">
                <a:solidFill>
                  <a:schemeClr val="tx1"/>
                </a:solidFill>
                <a:latin typeface="BridgestoneType" panose="020B0503030504030204" pitchFamily="34" charset="0"/>
              </a:rPr>
              <a:t>Test Temp: all</a:t>
            </a:r>
            <a:endParaRPr lang="it-IT" b="0" dirty="0">
              <a:solidFill>
                <a:schemeClr val="tx1"/>
              </a:solidFill>
              <a:latin typeface="BridgestoneType" panose="020B0503030504030204" pitchFamily="34" charset="0"/>
              <a:sym typeface="Symbol" panose="05050102010706020507" pitchFamily="18" charset="2"/>
            </a:endParaRPr>
          </a:p>
          <a:p>
            <a:pPr algn="l">
              <a:spcBef>
                <a:spcPts val="0"/>
              </a:spcBef>
            </a:pPr>
            <a:r>
              <a:rPr lang="it-IT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Drum Surface</a:t>
            </a:r>
            <a:r>
              <a:rPr lang="en-US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:</a:t>
            </a:r>
            <a:r>
              <a:rPr lang="it-IT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 </a:t>
            </a:r>
            <a:r>
              <a:rPr lang="it-IT" b="0" dirty="0" err="1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all</a:t>
            </a:r>
            <a:endParaRPr lang="it-IT" b="0" dirty="0">
              <a:solidFill>
                <a:schemeClr val="tx1"/>
              </a:solidFill>
              <a:latin typeface="BridgestoneType" panose="020B0503030504030204" pitchFamily="34" charset="0"/>
              <a:sym typeface="Symbol" panose="05050102010706020507" pitchFamily="18" charset="2"/>
            </a:endParaRPr>
          </a:p>
          <a:p>
            <a:pPr algn="l">
              <a:spcBef>
                <a:spcPts val="0"/>
              </a:spcBef>
            </a:pPr>
            <a:r>
              <a:rPr lang="it-IT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Test Data: 39</a:t>
            </a:r>
            <a:endParaRPr lang="it-IT" b="0" dirty="0">
              <a:solidFill>
                <a:schemeClr val="tx1"/>
              </a:solidFill>
              <a:latin typeface="BridgestoneType" panose="020B050303050403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81F4197-DAC4-ABC8-BBAE-D34503FE6C38}"/>
              </a:ext>
            </a:extLst>
          </p:cNvPr>
          <p:cNvSpPr txBox="1"/>
          <p:nvPr/>
        </p:nvSpPr>
        <p:spPr>
          <a:xfrm>
            <a:off x="11353799" y="6349043"/>
            <a:ext cx="509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33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3950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33476"/>
          </a:xfrm>
        </p:spPr>
        <p:txBody>
          <a:bodyPr/>
          <a:lstStyle/>
          <a:p>
            <a:r>
              <a:rPr lang="en-US" dirty="0"/>
              <a:t>Dispersion of the drum method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DC95D70-34B2-E95A-18E0-A933377F71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683015"/>
              </p:ext>
            </p:extLst>
          </p:nvPr>
        </p:nvGraphicFramePr>
        <p:xfrm>
          <a:off x="567629" y="1914794"/>
          <a:ext cx="10949354" cy="2225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17806">
                  <a:extLst>
                    <a:ext uri="{9D8B030D-6E8A-4147-A177-3AD203B41FA5}">
                      <a16:colId xmlns:a16="http://schemas.microsoft.com/office/drawing/2014/main" val="171852779"/>
                    </a:ext>
                  </a:extLst>
                </a:gridCol>
                <a:gridCol w="1709627">
                  <a:extLst>
                    <a:ext uri="{9D8B030D-6E8A-4147-A177-3AD203B41FA5}">
                      <a16:colId xmlns:a16="http://schemas.microsoft.com/office/drawing/2014/main" val="2634172364"/>
                    </a:ext>
                  </a:extLst>
                </a:gridCol>
                <a:gridCol w="1907307">
                  <a:extLst>
                    <a:ext uri="{9D8B030D-6E8A-4147-A177-3AD203B41FA5}">
                      <a16:colId xmlns:a16="http://schemas.microsoft.com/office/drawing/2014/main" val="951704999"/>
                    </a:ext>
                  </a:extLst>
                </a:gridCol>
                <a:gridCol w="1907307">
                  <a:extLst>
                    <a:ext uri="{9D8B030D-6E8A-4147-A177-3AD203B41FA5}">
                      <a16:colId xmlns:a16="http://schemas.microsoft.com/office/drawing/2014/main" val="4104297724"/>
                    </a:ext>
                  </a:extLst>
                </a:gridCol>
                <a:gridCol w="1907307">
                  <a:extLst>
                    <a:ext uri="{9D8B030D-6E8A-4147-A177-3AD203B41FA5}">
                      <a16:colId xmlns:a16="http://schemas.microsoft.com/office/drawing/2014/main" val="967736633"/>
                    </a:ext>
                  </a:extLst>
                </a:gridCol>
              </a:tblGrid>
              <a:tr h="58149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Case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noProof="0" dirty="0">
                          <a:solidFill>
                            <a:schemeClr val="lt1"/>
                          </a:solidFill>
                        </a:rPr>
                        <a:t>Standard deviation</a:t>
                      </a: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lt1"/>
                          </a:solidFill>
                        </a:rPr>
                        <a:t>(in abrasion index)</a:t>
                      </a:r>
                      <a:endParaRPr lang="fr-FR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Expanded</a:t>
                      </a:r>
                      <a:r>
                        <a:rPr lang="fr-FR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uncertainty</a:t>
                      </a:r>
                      <a:endParaRPr lang="fr-FR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95% (</a:t>
                      </a:r>
                      <a:r>
                        <a:rPr lang="el-GR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it-IT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l-GR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it-IT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fr-FR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strike="noStrike" kern="1200" dirty="0">
                          <a:solidFill>
                            <a:schemeClr val="bg1"/>
                          </a:solidFill>
                        </a:rPr>
                        <a:t>Range</a:t>
                      </a:r>
                    </a:p>
                    <a:p>
                      <a:pPr algn="ctr"/>
                      <a:r>
                        <a:rPr lang="fr-FR" sz="1400" b="0" strike="noStrike" kern="1200" dirty="0">
                          <a:solidFill>
                            <a:schemeClr val="bg1"/>
                          </a:solidFill>
                        </a:rPr>
                        <a:t>(in abrasion index)</a:t>
                      </a:r>
                      <a:endParaRPr lang="fr-FR" sz="1400" b="0" strike="noStrike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1" strike="noStrike" kern="1200" dirty="0">
                          <a:solidFill>
                            <a:schemeClr val="bg1"/>
                          </a:solidFill>
                        </a:rPr>
                        <a:t>σ</a:t>
                      </a:r>
                      <a:r>
                        <a:rPr lang="fr-FR" sz="1800" b="1" strike="noStrike" kern="1200" dirty="0">
                          <a:solidFill>
                            <a:schemeClr val="bg1"/>
                          </a:solidFill>
                        </a:rPr>
                        <a:t>/range</a:t>
                      </a:r>
                    </a:p>
                    <a:p>
                      <a:pPr algn="ctr"/>
                      <a:r>
                        <a:rPr lang="fr-FR" sz="1400" b="0" strike="noStrike" dirty="0">
                          <a:solidFill>
                            <a:schemeClr val="bg1"/>
                          </a:solidFill>
                        </a:rPr>
                        <a:t>(in %)</a:t>
                      </a:r>
                      <a:endParaRPr lang="fr-FR" sz="1400" b="0" strike="noStrike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6411188"/>
                  </a:ext>
                </a:extLst>
              </a:tr>
              <a:tr h="25844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</a:rPr>
                        <a:t>All tyres (39 data)</a:t>
                      </a:r>
                      <a:endParaRPr lang="fr-F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600" kern="1200" dirty="0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</a:rPr>
                        <a:t> = 0.086</a:t>
                      </a:r>
                      <a:endParaRPr lang="fr-F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0.172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0.612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14.1%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5984910"/>
                  </a:ext>
                </a:extLst>
              </a:tr>
              <a:tr h="2844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w/o M+S (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 data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600" kern="1200" dirty="0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</a:rPr>
                        <a:t> = 0.103</a:t>
                      </a:r>
                      <a:endParaRPr lang="fr-F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0.206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0.392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26.4%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1751580"/>
                  </a:ext>
                </a:extLst>
              </a:tr>
              <a:tr h="2844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Estimated landing point if the assumptions adopted to emulate M+S in 3PMSF cluster (*) will be verified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600" kern="1200" dirty="0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</a:rPr>
                        <a:t> = ~0.088</a:t>
                      </a:r>
                      <a:endParaRPr lang="fr-F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strike="noStrike" dirty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0.176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0.649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13.6%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0798243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86CA80C7-E2DA-C3EE-4210-311021D7C885}"/>
              </a:ext>
            </a:extLst>
          </p:cNvPr>
          <p:cNvSpPr txBox="1"/>
          <p:nvPr/>
        </p:nvSpPr>
        <p:spPr>
          <a:xfrm>
            <a:off x="1608783" y="5154173"/>
            <a:ext cx="2266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Vehicle method (reminder)</a:t>
            </a: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BE280AC9-A286-F965-7B34-0AC808478B71}"/>
              </a:ext>
            </a:extLst>
          </p:cNvPr>
          <p:cNvSpPr txBox="1"/>
          <p:nvPr/>
        </p:nvSpPr>
        <p:spPr>
          <a:xfrm>
            <a:off x="766354" y="6418117"/>
            <a:ext cx="114256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Note: ratio dispersion / range should be reassessed with market assessment results which will give the best evaluation of the range. </a:t>
            </a:r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id="{D9741758-168D-7F2C-53BF-6A650CE90AF8}"/>
              </a:ext>
            </a:extLst>
          </p:cNvPr>
          <p:cNvSpPr txBox="1"/>
          <p:nvPr/>
        </p:nvSpPr>
        <p:spPr>
          <a:xfrm>
            <a:off x="766354" y="945131"/>
            <a:ext cx="14346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b="0" dirty="0">
                <a:solidFill>
                  <a:schemeClr val="tx1"/>
                </a:solidFill>
                <a:latin typeface="BridgestoneType" panose="020B0503030504030204" pitchFamily="34" charset="0"/>
              </a:rPr>
              <a:t>Test Temp: all</a:t>
            </a:r>
            <a:endParaRPr lang="it-IT" b="0" dirty="0">
              <a:solidFill>
                <a:schemeClr val="tx1"/>
              </a:solidFill>
              <a:latin typeface="BridgestoneType" panose="020B0503030504030204" pitchFamily="34" charset="0"/>
              <a:sym typeface="Symbol" panose="05050102010706020507" pitchFamily="18" charset="2"/>
            </a:endParaRPr>
          </a:p>
          <a:p>
            <a:pPr algn="l">
              <a:spcBef>
                <a:spcPts val="0"/>
              </a:spcBef>
            </a:pPr>
            <a:r>
              <a:rPr lang="it-IT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Drum Surface</a:t>
            </a:r>
            <a:r>
              <a:rPr lang="en-US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:</a:t>
            </a:r>
            <a:r>
              <a:rPr lang="it-IT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 all</a:t>
            </a:r>
          </a:p>
          <a:p>
            <a:pPr algn="l">
              <a:spcBef>
                <a:spcPts val="0"/>
              </a:spcBef>
            </a:pPr>
            <a:r>
              <a:rPr lang="it-IT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Drums 1 to 3</a:t>
            </a:r>
          </a:p>
          <a:p>
            <a:pPr algn="l">
              <a:spcBef>
                <a:spcPts val="0"/>
              </a:spcBef>
            </a:pPr>
            <a:r>
              <a:rPr lang="it-IT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Test Data: 39</a:t>
            </a:r>
            <a:endParaRPr lang="it-IT" b="0" dirty="0">
              <a:solidFill>
                <a:schemeClr val="tx1"/>
              </a:solidFill>
              <a:latin typeface="BridgestoneType" panose="020B0503030504030204" pitchFamily="34" charset="0"/>
            </a:endParaRP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1B189FA8-3F95-B16E-FB5E-55EB2CF06493}"/>
              </a:ext>
            </a:extLst>
          </p:cNvPr>
          <p:cNvSpPr txBox="1"/>
          <p:nvPr/>
        </p:nvSpPr>
        <p:spPr>
          <a:xfrm>
            <a:off x="766354" y="4236465"/>
            <a:ext cx="108385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(*) Assumptions: conversion made using the 2 conversion factors</a:t>
            </a:r>
          </a:p>
        </p:txBody>
      </p:sp>
      <p:graphicFrame>
        <p:nvGraphicFramePr>
          <p:cNvPr id="15" name="Table 9">
            <a:extLst>
              <a:ext uri="{FF2B5EF4-FFF2-40B4-BE49-F238E27FC236}">
                <a16:creationId xmlns:a16="http://schemas.microsoft.com/office/drawing/2014/main" id="{986D86F7-A8E8-BECD-26A2-2273F15F7C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916838"/>
              </p:ext>
            </p:extLst>
          </p:nvPr>
        </p:nvGraphicFramePr>
        <p:xfrm>
          <a:off x="3875313" y="4764901"/>
          <a:ext cx="7961810" cy="1620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8396">
                  <a:extLst>
                    <a:ext uri="{9D8B030D-6E8A-4147-A177-3AD203B41FA5}">
                      <a16:colId xmlns:a16="http://schemas.microsoft.com/office/drawing/2014/main" val="1600827906"/>
                    </a:ext>
                  </a:extLst>
                </a:gridCol>
                <a:gridCol w="1185853">
                  <a:extLst>
                    <a:ext uri="{9D8B030D-6E8A-4147-A177-3AD203B41FA5}">
                      <a16:colId xmlns:a16="http://schemas.microsoft.com/office/drawing/2014/main" val="258641495"/>
                    </a:ext>
                  </a:extLst>
                </a:gridCol>
                <a:gridCol w="1265113">
                  <a:extLst>
                    <a:ext uri="{9D8B030D-6E8A-4147-A177-3AD203B41FA5}">
                      <a16:colId xmlns:a16="http://schemas.microsoft.com/office/drawing/2014/main" val="1593129656"/>
                    </a:ext>
                  </a:extLst>
                </a:gridCol>
                <a:gridCol w="1106595">
                  <a:extLst>
                    <a:ext uri="{9D8B030D-6E8A-4147-A177-3AD203B41FA5}">
                      <a16:colId xmlns:a16="http://schemas.microsoft.com/office/drawing/2014/main" val="3129542329"/>
                    </a:ext>
                  </a:extLst>
                </a:gridCol>
                <a:gridCol w="1185853">
                  <a:extLst>
                    <a:ext uri="{9D8B030D-6E8A-4147-A177-3AD203B41FA5}">
                      <a16:colId xmlns:a16="http://schemas.microsoft.com/office/drawing/2014/main" val="2006983924"/>
                    </a:ext>
                  </a:extLst>
                </a:gridCol>
              </a:tblGrid>
              <a:tr h="660507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Case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Standard deviation</a:t>
                      </a:r>
                    </a:p>
                    <a:p>
                      <a:pPr marL="0" algn="ctr" defTabSz="914400" rtl="0" eaLnBrk="1" latinLnBrk="0" hangingPunct="1"/>
                      <a:r>
                        <a:rPr lang="fr-FR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(in abrasion index)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Expanded uncertainty 95%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1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1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it-IT" sz="11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l-GR" sz="11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it-IT" sz="11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100" b="1" strike="noStrike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Range</a:t>
                      </a:r>
                    </a:p>
                    <a:p>
                      <a:pPr algn="ctr"/>
                      <a:r>
                        <a:rPr lang="fr-FR" sz="1050" b="0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(in abrasion index)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200" b="1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200" b="1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/range</a:t>
                      </a:r>
                    </a:p>
                    <a:p>
                      <a:pPr algn="ctr"/>
                      <a:r>
                        <a:rPr lang="fr-FR" sz="1050" b="0" strike="noStrike" dirty="0">
                          <a:solidFill>
                            <a:schemeClr val="bg1"/>
                          </a:solidFill>
                        </a:rPr>
                        <a:t>(in %)</a:t>
                      </a:r>
                      <a:endParaRPr lang="fr-FR" sz="1050" b="0" strike="noStrike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262879"/>
                  </a:ext>
                </a:extLst>
              </a:tr>
              <a:tr h="25902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= 0.200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100" strike="noStrike" dirty="0">
                          <a:solidFill>
                            <a:schemeClr val="tx1"/>
                          </a:solidFill>
                        </a:rPr>
                        <a:t> 0.40</a:t>
                      </a:r>
                      <a:endParaRPr lang="fr-FR" sz="11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trike="noStrike" dirty="0"/>
                        <a:t>1.10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trike="noStrike" dirty="0"/>
                        <a:t>18.2%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988254"/>
                  </a:ext>
                </a:extLst>
              </a:tr>
              <a:tr h="259023">
                <a:tc>
                  <a:txBody>
                    <a:bodyPr/>
                    <a:lstStyle/>
                    <a:p>
                      <a:r>
                        <a:rPr lang="fr-FR" sz="1100" strike="noStrike" dirty="0"/>
                        <a:t>Raw, w/o M+S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100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= 0.154</a:t>
                      </a:r>
                      <a:endParaRPr lang="fr-FR" sz="1100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100" strike="noStrike" dirty="0">
                          <a:solidFill>
                            <a:schemeClr val="tx1"/>
                          </a:solidFill>
                        </a:rPr>
                        <a:t> 0.31</a:t>
                      </a:r>
                      <a:endParaRPr lang="fr-FR" sz="11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trike="noStrike" dirty="0"/>
                        <a:t>0.88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trike="noStrike" dirty="0"/>
                        <a:t>17.6%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758890"/>
                  </a:ext>
                </a:extLst>
              </a:tr>
              <a:tr h="362632">
                <a:tc>
                  <a:txBody>
                    <a:bodyPr/>
                    <a:lstStyle/>
                    <a:p>
                      <a:r>
                        <a:rPr lang="en-US" sz="1050" i="1" u="sng" dirty="0">
                          <a:solidFill>
                            <a:schemeClr val="tx1"/>
                          </a:solidFill>
                        </a:rPr>
                        <a:t>Estimated</a:t>
                      </a:r>
                      <a:r>
                        <a:rPr lang="en-US" sz="1050" i="1" dirty="0">
                          <a:solidFill>
                            <a:schemeClr val="tx1"/>
                          </a:solidFill>
                        </a:rPr>
                        <a:t> landing point if the assumptions adopted to emulate M+S in 3PMSF cluster </a:t>
                      </a:r>
                      <a:r>
                        <a:rPr lang="en-US" sz="1050" i="1" noProof="0" dirty="0">
                          <a:solidFill>
                            <a:schemeClr val="tx1"/>
                          </a:solidFill>
                        </a:rPr>
                        <a:t>will be verified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1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= ~0.14</a:t>
                      </a:r>
                      <a:endParaRPr lang="fr-FR" sz="11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i="1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lang="el-GR" sz="11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100" strike="noStrike" dirty="0">
                          <a:solidFill>
                            <a:schemeClr val="tx1"/>
                          </a:solidFill>
                        </a:rPr>
                        <a:t> 0.28</a:t>
                      </a:r>
                      <a:endParaRPr lang="fr-FR" sz="11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trike="noStrike" dirty="0"/>
                        <a:t>1.23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trike="noStrike" dirty="0"/>
                        <a:t>11.3%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207597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CCA4184B-649C-67B4-1388-7D6F5F8DA30A}"/>
              </a:ext>
            </a:extLst>
          </p:cNvPr>
          <p:cNvSpPr txBox="1"/>
          <p:nvPr/>
        </p:nvSpPr>
        <p:spPr>
          <a:xfrm>
            <a:off x="11353799" y="6385528"/>
            <a:ext cx="483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07489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33476"/>
          </a:xfrm>
        </p:spPr>
        <p:txBody>
          <a:bodyPr>
            <a:normAutofit/>
          </a:bodyPr>
          <a:lstStyle/>
          <a:p>
            <a:r>
              <a:rPr lang="en-US" dirty="0"/>
              <a:t>Dispersion of the drum method</a:t>
            </a:r>
            <a:br>
              <a:rPr lang="en-US" dirty="0"/>
            </a:br>
            <a:r>
              <a:rPr lang="en-US" sz="3100" dirty="0"/>
              <a:t>with ETRTO drums (drums 5 to 7)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grpSp>
        <p:nvGrpSpPr>
          <p:cNvPr id="26" name="Groupe 25">
            <a:extLst>
              <a:ext uri="{FF2B5EF4-FFF2-40B4-BE49-F238E27FC236}">
                <a16:creationId xmlns:a16="http://schemas.microsoft.com/office/drawing/2014/main" id="{640C0020-862F-8443-62C1-6C4B3E0A50AF}"/>
              </a:ext>
            </a:extLst>
          </p:cNvPr>
          <p:cNvGrpSpPr/>
          <p:nvPr/>
        </p:nvGrpSpPr>
        <p:grpSpPr>
          <a:xfrm>
            <a:off x="654208" y="1145498"/>
            <a:ext cx="11020707" cy="4567004"/>
            <a:chOff x="625633" y="1361708"/>
            <a:chExt cx="11020707" cy="4567004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DAA55FB6-D590-9BC1-DAC2-7A26514D53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9267" b="15604"/>
            <a:stretch/>
          </p:blipFill>
          <p:spPr>
            <a:xfrm>
              <a:off x="625633" y="1383890"/>
              <a:ext cx="9014513" cy="4522640"/>
            </a:xfrm>
            <a:prstGeom prst="rect">
              <a:avLst/>
            </a:prstGeom>
          </p:spPr>
        </p:pic>
        <p:sp>
          <p:nvSpPr>
            <p:cNvPr id="9" name="Rechteck 7">
              <a:extLst>
                <a:ext uri="{FF2B5EF4-FFF2-40B4-BE49-F238E27FC236}">
                  <a16:creationId xmlns:a16="http://schemas.microsoft.com/office/drawing/2014/main" id="{621FCED2-370B-5867-1706-65648EBEA84A}"/>
                </a:ext>
              </a:extLst>
            </p:cNvPr>
            <p:cNvSpPr/>
            <p:nvPr/>
          </p:nvSpPr>
          <p:spPr>
            <a:xfrm>
              <a:off x="1235676" y="1425146"/>
              <a:ext cx="1276865" cy="45035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hteck 8">
              <a:extLst>
                <a:ext uri="{FF2B5EF4-FFF2-40B4-BE49-F238E27FC236}">
                  <a16:creationId xmlns:a16="http://schemas.microsoft.com/office/drawing/2014/main" id="{9CA69E56-FE36-EC53-B218-AA2D250084A9}"/>
                </a:ext>
              </a:extLst>
            </p:cNvPr>
            <p:cNvSpPr/>
            <p:nvPr/>
          </p:nvSpPr>
          <p:spPr>
            <a:xfrm>
              <a:off x="2643286" y="1425146"/>
              <a:ext cx="1276865" cy="45035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hteck 9">
              <a:extLst>
                <a:ext uri="{FF2B5EF4-FFF2-40B4-BE49-F238E27FC236}">
                  <a16:creationId xmlns:a16="http://schemas.microsoft.com/office/drawing/2014/main" id="{E1B5001C-1F0F-AD3D-DC39-811FC0C10334}"/>
                </a:ext>
              </a:extLst>
            </p:cNvPr>
            <p:cNvSpPr/>
            <p:nvPr/>
          </p:nvSpPr>
          <p:spPr>
            <a:xfrm>
              <a:off x="4050896" y="1425146"/>
              <a:ext cx="1276865" cy="45035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hteck 10">
              <a:extLst>
                <a:ext uri="{FF2B5EF4-FFF2-40B4-BE49-F238E27FC236}">
                  <a16:creationId xmlns:a16="http://schemas.microsoft.com/office/drawing/2014/main" id="{194440CF-7A5A-7A57-1CBF-9889D09CCEE6}"/>
                </a:ext>
              </a:extLst>
            </p:cNvPr>
            <p:cNvSpPr/>
            <p:nvPr/>
          </p:nvSpPr>
          <p:spPr>
            <a:xfrm>
              <a:off x="5458506" y="1425146"/>
              <a:ext cx="1276865" cy="45035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hteck 11">
              <a:extLst>
                <a:ext uri="{FF2B5EF4-FFF2-40B4-BE49-F238E27FC236}">
                  <a16:creationId xmlns:a16="http://schemas.microsoft.com/office/drawing/2014/main" id="{6567FF00-AF5E-08BF-6CF1-1D0855692A4B}"/>
                </a:ext>
              </a:extLst>
            </p:cNvPr>
            <p:cNvSpPr/>
            <p:nvPr/>
          </p:nvSpPr>
          <p:spPr>
            <a:xfrm>
              <a:off x="6866116" y="1425146"/>
              <a:ext cx="1276865" cy="45035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hteck 12">
              <a:extLst>
                <a:ext uri="{FF2B5EF4-FFF2-40B4-BE49-F238E27FC236}">
                  <a16:creationId xmlns:a16="http://schemas.microsoft.com/office/drawing/2014/main" id="{0EE11EE1-204B-D41E-850A-AB50617836FD}"/>
                </a:ext>
              </a:extLst>
            </p:cNvPr>
            <p:cNvSpPr/>
            <p:nvPr/>
          </p:nvSpPr>
          <p:spPr>
            <a:xfrm>
              <a:off x="8273726" y="1425146"/>
              <a:ext cx="1276865" cy="45035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feld 14">
              <a:extLst>
                <a:ext uri="{FF2B5EF4-FFF2-40B4-BE49-F238E27FC236}">
                  <a16:creationId xmlns:a16="http://schemas.microsoft.com/office/drawing/2014/main" id="{792B966D-ABC1-B1FC-F888-2CE36246991D}"/>
                </a:ext>
              </a:extLst>
            </p:cNvPr>
            <p:cNvSpPr txBox="1"/>
            <p:nvPr/>
          </p:nvSpPr>
          <p:spPr>
            <a:xfrm>
              <a:off x="1508142" y="1378539"/>
              <a:ext cx="7319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Tire B</a:t>
              </a:r>
            </a:p>
          </p:txBody>
        </p:sp>
        <p:sp>
          <p:nvSpPr>
            <p:cNvPr id="20" name="Textfeld 15">
              <a:extLst>
                <a:ext uri="{FF2B5EF4-FFF2-40B4-BE49-F238E27FC236}">
                  <a16:creationId xmlns:a16="http://schemas.microsoft.com/office/drawing/2014/main" id="{3D37002F-6088-5634-A3B1-400E3F4B54DD}"/>
                </a:ext>
              </a:extLst>
            </p:cNvPr>
            <p:cNvSpPr txBox="1"/>
            <p:nvPr/>
          </p:nvSpPr>
          <p:spPr>
            <a:xfrm>
              <a:off x="2905796" y="1378539"/>
              <a:ext cx="7479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Tire H</a:t>
              </a:r>
            </a:p>
          </p:txBody>
        </p:sp>
        <p:sp>
          <p:nvSpPr>
            <p:cNvPr id="21" name="Textfeld 16">
              <a:extLst>
                <a:ext uri="{FF2B5EF4-FFF2-40B4-BE49-F238E27FC236}">
                  <a16:creationId xmlns:a16="http://schemas.microsoft.com/office/drawing/2014/main" id="{82E43ECF-AEFA-610A-39EA-65D1B541F762}"/>
                </a:ext>
              </a:extLst>
            </p:cNvPr>
            <p:cNvSpPr txBox="1"/>
            <p:nvPr/>
          </p:nvSpPr>
          <p:spPr>
            <a:xfrm>
              <a:off x="4303450" y="1378539"/>
              <a:ext cx="7319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Tire C</a:t>
              </a:r>
            </a:p>
          </p:txBody>
        </p:sp>
        <p:sp>
          <p:nvSpPr>
            <p:cNvPr id="22" name="Textfeld 17">
              <a:extLst>
                <a:ext uri="{FF2B5EF4-FFF2-40B4-BE49-F238E27FC236}">
                  <a16:creationId xmlns:a16="http://schemas.microsoft.com/office/drawing/2014/main" id="{0F3BF947-44AE-7B14-6923-8AC55D6EF8A9}"/>
                </a:ext>
              </a:extLst>
            </p:cNvPr>
            <p:cNvSpPr txBox="1"/>
            <p:nvPr/>
          </p:nvSpPr>
          <p:spPr>
            <a:xfrm>
              <a:off x="5701104" y="1378539"/>
              <a:ext cx="7319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Tire E</a:t>
              </a:r>
            </a:p>
          </p:txBody>
        </p:sp>
        <p:sp>
          <p:nvSpPr>
            <p:cNvPr id="23" name="Textfeld 18">
              <a:extLst>
                <a:ext uri="{FF2B5EF4-FFF2-40B4-BE49-F238E27FC236}">
                  <a16:creationId xmlns:a16="http://schemas.microsoft.com/office/drawing/2014/main" id="{A19303A4-CCFA-A64B-F906-ADCE11445276}"/>
                </a:ext>
              </a:extLst>
            </p:cNvPr>
            <p:cNvSpPr txBox="1"/>
            <p:nvPr/>
          </p:nvSpPr>
          <p:spPr>
            <a:xfrm>
              <a:off x="7098758" y="1378539"/>
              <a:ext cx="7319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Tire F</a:t>
              </a:r>
            </a:p>
          </p:txBody>
        </p:sp>
        <p:sp>
          <p:nvSpPr>
            <p:cNvPr id="24" name="Textfeld 19">
              <a:extLst>
                <a:ext uri="{FF2B5EF4-FFF2-40B4-BE49-F238E27FC236}">
                  <a16:creationId xmlns:a16="http://schemas.microsoft.com/office/drawing/2014/main" id="{86439653-73F9-2EA3-39B1-53E4E3BD50AF}"/>
                </a:ext>
              </a:extLst>
            </p:cNvPr>
            <p:cNvSpPr txBox="1"/>
            <p:nvPr/>
          </p:nvSpPr>
          <p:spPr>
            <a:xfrm>
              <a:off x="8496412" y="1378539"/>
              <a:ext cx="6998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Tire L</a:t>
              </a:r>
            </a:p>
          </p:txBody>
        </p:sp>
        <p:sp>
          <p:nvSpPr>
            <p:cNvPr id="25" name="Textfeld 21">
              <a:extLst>
                <a:ext uri="{FF2B5EF4-FFF2-40B4-BE49-F238E27FC236}">
                  <a16:creationId xmlns:a16="http://schemas.microsoft.com/office/drawing/2014/main" id="{61D17DE9-F96C-5C9F-3444-A4481224EA12}"/>
                </a:ext>
              </a:extLst>
            </p:cNvPr>
            <p:cNvSpPr txBox="1"/>
            <p:nvPr/>
          </p:nvSpPr>
          <p:spPr>
            <a:xfrm>
              <a:off x="9548714" y="1361708"/>
              <a:ext cx="2097626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Drum 5</a:t>
              </a:r>
            </a:p>
            <a:p>
              <a:r>
                <a:rPr 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Drum 6</a:t>
              </a:r>
            </a:p>
            <a:p>
              <a:r>
                <a:rPr 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Drum 7</a:t>
              </a:r>
            </a:p>
            <a:p>
              <a:r>
                <a:rPr lang="en-US" sz="20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Average Drum 1-3</a:t>
              </a:r>
            </a:p>
            <a:p>
              <a:r>
                <a:rPr lang="en-US" sz="20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Average Vehicle</a:t>
              </a:r>
            </a:p>
          </p:txBody>
        </p:sp>
      </p:grp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D870E566-5DC7-3BA5-EBF0-B8BB27467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845" y="5753758"/>
            <a:ext cx="10515600" cy="11042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While applying the method as described, ETRTO drums results seems to show a higher dispersion than drums 1 to 3</a:t>
            </a:r>
          </a:p>
          <a:p>
            <a:r>
              <a:rPr lang="en-US" sz="1600" dirty="0"/>
              <a:t>In particular, drum 6 seems to give very different results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07417F1-738A-BDC1-7579-58535C7D2167}"/>
              </a:ext>
            </a:extLst>
          </p:cNvPr>
          <p:cNvSpPr txBox="1"/>
          <p:nvPr/>
        </p:nvSpPr>
        <p:spPr>
          <a:xfrm>
            <a:off x="11353799" y="6331789"/>
            <a:ext cx="509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35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1344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332" y="-138"/>
            <a:ext cx="10515600" cy="1133476"/>
          </a:xfrm>
        </p:spPr>
        <p:txBody>
          <a:bodyPr>
            <a:normAutofit/>
          </a:bodyPr>
          <a:lstStyle/>
          <a:p>
            <a:r>
              <a:rPr lang="en-001" dirty="0"/>
              <a:t>Tyre w</a:t>
            </a:r>
            <a:r>
              <a:rPr lang="en-US" dirty="0"/>
              <a:t>ear on </a:t>
            </a:r>
            <a:r>
              <a:rPr lang="en-001" dirty="0"/>
              <a:t>drum test methods.</a:t>
            </a:r>
            <a:endParaRPr lang="en-US" sz="31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sp>
        <p:nvSpPr>
          <p:cNvPr id="8" name="Titel 2">
            <a:extLst>
              <a:ext uri="{FF2B5EF4-FFF2-40B4-BE49-F238E27FC236}">
                <a16:creationId xmlns:a16="http://schemas.microsoft.com/office/drawing/2014/main" id="{6288F7A8-0061-A0C4-843B-AB574A8C1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32" y="1355263"/>
            <a:ext cx="4996713" cy="95051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Irregular Wear (heel &amp; toe) was found on many tires on drum</a:t>
            </a:r>
            <a:r>
              <a:rPr lang="en-001" sz="2400" dirty="0"/>
              <a:t> tested by ETRTO.</a:t>
            </a:r>
          </a:p>
          <a:p>
            <a:r>
              <a:rPr lang="en-US" sz="2400" dirty="0"/>
              <a:t>Example SRTT 17’’</a:t>
            </a:r>
            <a:r>
              <a:rPr lang="en-001" sz="2400" dirty="0"/>
              <a:t> (Drum 5)</a:t>
            </a:r>
            <a:endParaRPr lang="en-US" sz="24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F153955-99DB-6CFF-9660-3AC474C842B5}"/>
              </a:ext>
            </a:extLst>
          </p:cNvPr>
          <p:cNvGrpSpPr/>
          <p:nvPr/>
        </p:nvGrpSpPr>
        <p:grpSpPr>
          <a:xfrm>
            <a:off x="915846" y="2344695"/>
            <a:ext cx="4381865" cy="3157234"/>
            <a:chOff x="886507" y="2131189"/>
            <a:chExt cx="4381865" cy="3157234"/>
          </a:xfrm>
        </p:grpSpPr>
        <p:pic>
          <p:nvPicPr>
            <p:cNvPr id="13" name="Grafik 7">
              <a:extLst>
                <a:ext uri="{FF2B5EF4-FFF2-40B4-BE49-F238E27FC236}">
                  <a16:creationId xmlns:a16="http://schemas.microsoft.com/office/drawing/2014/main" id="{388E79D6-BAD1-97FB-C93C-500D4BC21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61110" y="3448044"/>
              <a:ext cx="2307262" cy="1730447"/>
            </a:xfrm>
            <a:prstGeom prst="rect">
              <a:avLst/>
            </a:prstGeom>
          </p:spPr>
        </p:pic>
        <p:pic>
          <p:nvPicPr>
            <p:cNvPr id="15" name="Grafik 9">
              <a:extLst>
                <a:ext uri="{FF2B5EF4-FFF2-40B4-BE49-F238E27FC236}">
                  <a16:creationId xmlns:a16="http://schemas.microsoft.com/office/drawing/2014/main" id="{E6AB04DE-EF4F-EE85-2E85-030B32A12A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66657" y="2180154"/>
              <a:ext cx="1641405" cy="977602"/>
            </a:xfrm>
            <a:prstGeom prst="rect">
              <a:avLst/>
            </a:prstGeom>
          </p:spPr>
        </p:pic>
        <p:pic>
          <p:nvPicPr>
            <p:cNvPr id="28" name="Grafik 11">
              <a:extLst>
                <a:ext uri="{FF2B5EF4-FFF2-40B4-BE49-F238E27FC236}">
                  <a16:creationId xmlns:a16="http://schemas.microsoft.com/office/drawing/2014/main" id="{49DBD496-A01D-AC94-691B-233426CB6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6507" y="2154968"/>
              <a:ext cx="1725849" cy="3133455"/>
            </a:xfrm>
            <a:prstGeom prst="rect">
              <a:avLst/>
            </a:prstGeom>
          </p:spPr>
        </p:pic>
        <p:sp>
          <p:nvSpPr>
            <p:cNvPr id="32" name="Rechteck 16">
              <a:extLst>
                <a:ext uri="{FF2B5EF4-FFF2-40B4-BE49-F238E27FC236}">
                  <a16:creationId xmlns:a16="http://schemas.microsoft.com/office/drawing/2014/main" id="{DDB4B664-5939-404B-EEFD-65F615C6B70F}"/>
                </a:ext>
              </a:extLst>
            </p:cNvPr>
            <p:cNvSpPr/>
            <p:nvPr/>
          </p:nvSpPr>
          <p:spPr>
            <a:xfrm>
              <a:off x="903297" y="2131189"/>
              <a:ext cx="445302" cy="3133456"/>
            </a:xfrm>
            <a:prstGeom prst="rect">
              <a:avLst/>
            </a:prstGeom>
            <a:noFill/>
            <a:ln w="3492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hteck 19">
              <a:extLst>
                <a:ext uri="{FF2B5EF4-FFF2-40B4-BE49-F238E27FC236}">
                  <a16:creationId xmlns:a16="http://schemas.microsoft.com/office/drawing/2014/main" id="{FDD2B00E-E18C-7CD7-3502-2579DDFE6104}"/>
                </a:ext>
              </a:extLst>
            </p:cNvPr>
            <p:cNvSpPr/>
            <p:nvPr/>
          </p:nvSpPr>
          <p:spPr>
            <a:xfrm>
              <a:off x="2921303" y="3435835"/>
              <a:ext cx="698976" cy="1823826"/>
            </a:xfrm>
            <a:prstGeom prst="rect">
              <a:avLst/>
            </a:prstGeom>
            <a:noFill/>
            <a:ln w="3492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D1958CE7-3553-D6BE-EB13-7DDE4D857446}"/>
              </a:ext>
            </a:extLst>
          </p:cNvPr>
          <p:cNvSpPr txBox="1"/>
          <p:nvPr/>
        </p:nvSpPr>
        <p:spPr>
          <a:xfrm>
            <a:off x="11353800" y="6383547"/>
            <a:ext cx="440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36</a:t>
            </a:r>
            <a:endParaRPr lang="fr-BE" dirty="0"/>
          </a:p>
        </p:txBody>
      </p:sp>
      <p:sp>
        <p:nvSpPr>
          <p:cNvPr id="38" name="Titel 2">
            <a:extLst>
              <a:ext uri="{FF2B5EF4-FFF2-40B4-BE49-F238E27FC236}">
                <a16:creationId xmlns:a16="http://schemas.microsoft.com/office/drawing/2014/main" id="{550DBFC4-3F72-F4ED-7233-85BCFF90052D}"/>
              </a:ext>
            </a:extLst>
          </p:cNvPr>
          <p:cNvSpPr txBox="1">
            <a:spLocks/>
          </p:cNvSpPr>
          <p:nvPr/>
        </p:nvSpPr>
        <p:spPr>
          <a:xfrm>
            <a:off x="613671" y="5677703"/>
            <a:ext cx="10260620" cy="95051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dirty="0">
                <a:solidFill>
                  <a:srgbClr val="FF0000"/>
                </a:solidFill>
              </a:rPr>
              <a:t>Heel and Toe wear was found on all the ETRTO drum results </a:t>
            </a:r>
            <a:r>
              <a:rPr lang="en-US" sz="1600" b="1" dirty="0">
                <a:solidFill>
                  <a:srgbClr val="FF0000"/>
                </a:solidFill>
              </a:rPr>
              <a:t>(More irregular wear on summer tires)</a:t>
            </a:r>
            <a:endParaRPr lang="en-US" sz="2400" b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b="1" dirty="0">
                <a:solidFill>
                  <a:srgbClr val="FF0000"/>
                </a:solidFill>
              </a:rPr>
              <a:t>Further analysis is ongoing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85EF9B-FDF4-A29E-C175-039564A6F2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3439" y="2368474"/>
            <a:ext cx="2178945" cy="31334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39A682-A53E-6111-522C-A688DE5277E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39056"/>
          <a:stretch/>
        </p:blipFill>
        <p:spPr>
          <a:xfrm>
            <a:off x="8746461" y="3910015"/>
            <a:ext cx="2075858" cy="15487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87D647-3495-7580-4D95-79AC96445E2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0174"/>
          <a:stretch/>
        </p:blipFill>
        <p:spPr>
          <a:xfrm>
            <a:off x="9187231" y="2420690"/>
            <a:ext cx="1194318" cy="1363550"/>
          </a:xfrm>
          <a:prstGeom prst="rect">
            <a:avLst/>
          </a:prstGeom>
        </p:spPr>
      </p:pic>
      <p:sp>
        <p:nvSpPr>
          <p:cNvPr id="11" name="Titel 2">
            <a:extLst>
              <a:ext uri="{FF2B5EF4-FFF2-40B4-BE49-F238E27FC236}">
                <a16:creationId xmlns:a16="http://schemas.microsoft.com/office/drawing/2014/main" id="{6C918E0F-9B6E-11BC-23BF-69A2A2F0A5AA}"/>
              </a:ext>
            </a:extLst>
          </p:cNvPr>
          <p:cNvSpPr txBox="1">
            <a:spLocks/>
          </p:cNvSpPr>
          <p:nvPr/>
        </p:nvSpPr>
        <p:spPr>
          <a:xfrm>
            <a:off x="6044027" y="1342189"/>
            <a:ext cx="4996713" cy="9505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Irregular Wear w</a:t>
            </a:r>
            <a:r>
              <a:rPr lang="en-001" sz="2400" dirty="0"/>
              <a:t>as not observed in JASIC drum.</a:t>
            </a:r>
          </a:p>
          <a:p>
            <a:r>
              <a:rPr lang="en-001" sz="2400" dirty="0"/>
              <a:t>Example 225/45R17 94V XL (Drum 1)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7D7099-40E4-DF9C-0680-5C8C0D50A925}"/>
              </a:ext>
            </a:extLst>
          </p:cNvPr>
          <p:cNvSpPr txBox="1"/>
          <p:nvPr/>
        </p:nvSpPr>
        <p:spPr>
          <a:xfrm>
            <a:off x="2529302" y="772587"/>
            <a:ext cx="13879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sz="3200" dirty="0"/>
              <a:t>ETRTO</a:t>
            </a:r>
            <a:endParaRPr lang="en-US" sz="3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81A1B5-0456-3A5E-5A40-760437E71D51}"/>
              </a:ext>
            </a:extLst>
          </p:cNvPr>
          <p:cNvSpPr txBox="1"/>
          <p:nvPr/>
        </p:nvSpPr>
        <p:spPr>
          <a:xfrm>
            <a:off x="7674599" y="772587"/>
            <a:ext cx="13879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sz="3200" dirty="0"/>
              <a:t>JASIC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473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33476"/>
          </a:xfrm>
        </p:spPr>
        <p:txBody>
          <a:bodyPr>
            <a:normAutofit/>
          </a:bodyPr>
          <a:lstStyle/>
          <a:p>
            <a:r>
              <a:rPr lang="en-US" dirty="0"/>
              <a:t>Irregular wear on drum</a:t>
            </a:r>
            <a:endParaRPr lang="en-US" sz="31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sp>
        <p:nvSpPr>
          <p:cNvPr id="8" name="Titel 2">
            <a:extLst>
              <a:ext uri="{FF2B5EF4-FFF2-40B4-BE49-F238E27FC236}">
                <a16:creationId xmlns:a16="http://schemas.microsoft.com/office/drawing/2014/main" id="{6288F7A8-0061-A0C4-843B-AB574A8C1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038" y="978421"/>
            <a:ext cx="10515600" cy="950510"/>
          </a:xfrm>
        </p:spPr>
        <p:txBody>
          <a:bodyPr>
            <a:normAutofit/>
          </a:bodyPr>
          <a:lstStyle/>
          <a:p>
            <a:r>
              <a:rPr lang="en-US" sz="2400" dirty="0"/>
              <a:t>Global synthesis on ETRTO drums :</a:t>
            </a:r>
          </a:p>
        </p:txBody>
      </p:sp>
      <p:graphicFrame>
        <p:nvGraphicFramePr>
          <p:cNvPr id="3" name="Espace réservé du contenu 6">
            <a:extLst>
              <a:ext uri="{FF2B5EF4-FFF2-40B4-BE49-F238E27FC236}">
                <a16:creationId xmlns:a16="http://schemas.microsoft.com/office/drawing/2014/main" id="{60E006E9-A491-8342-7BCD-994DCE9E80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3913098"/>
              </p:ext>
            </p:extLst>
          </p:nvPr>
        </p:nvGraphicFramePr>
        <p:xfrm>
          <a:off x="917073" y="1591845"/>
          <a:ext cx="4766823" cy="3741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536">
                  <a:extLst>
                    <a:ext uri="{9D8B030D-6E8A-4147-A177-3AD203B41FA5}">
                      <a16:colId xmlns:a16="http://schemas.microsoft.com/office/drawing/2014/main" val="3495138509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3151546070"/>
                    </a:ext>
                  </a:extLst>
                </a:gridCol>
                <a:gridCol w="886429">
                  <a:extLst>
                    <a:ext uri="{9D8B030D-6E8A-4147-A177-3AD203B41FA5}">
                      <a16:colId xmlns:a16="http://schemas.microsoft.com/office/drawing/2014/main" val="3002837356"/>
                    </a:ext>
                  </a:extLst>
                </a:gridCol>
                <a:gridCol w="886429">
                  <a:extLst>
                    <a:ext uri="{9D8B030D-6E8A-4147-A177-3AD203B41FA5}">
                      <a16:colId xmlns:a16="http://schemas.microsoft.com/office/drawing/2014/main" val="2403875026"/>
                    </a:ext>
                  </a:extLst>
                </a:gridCol>
                <a:gridCol w="886429">
                  <a:extLst>
                    <a:ext uri="{9D8B030D-6E8A-4147-A177-3AD203B41FA5}">
                      <a16:colId xmlns:a16="http://schemas.microsoft.com/office/drawing/2014/main" val="825383199"/>
                    </a:ext>
                  </a:extLst>
                </a:gridCol>
              </a:tblGrid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Drum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Tire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Cluster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H&amp;T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Evaluation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4164976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SRTT 17'' Sum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Summer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1 mm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high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24597707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SRTT 17'' Win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3PMSF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0.8 mm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high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2607477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ASTM 16'' SRTT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M+S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1.2 mm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Severe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438524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B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Summer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1.2 mm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Severe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04117070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H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Summer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1.2 mm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Severe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77727127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C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Summer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0.8 mm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high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50703434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3PMSF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0.6 mm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medium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89679799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3PMSF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0.6 mm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medium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5905988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3PMSF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0.6 mm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medium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80472894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SRTT 17'' </a:t>
                      </a:r>
                      <a:r>
                        <a:rPr lang="fr-FR" sz="1400" u="none" strike="noStrike" dirty="0" err="1">
                          <a:effectLst/>
                        </a:rPr>
                        <a:t>Sum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Summer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0.7 mm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high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0554495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ASTM 16'' SRTT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M+S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&gt; 1 mm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Severe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6211037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Summer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1 mm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high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9360063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H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Summer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0.8 mm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high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8356142"/>
                  </a:ext>
                </a:extLst>
              </a:tr>
              <a:tr h="24944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>
                          <a:effectLst/>
                        </a:rPr>
                        <a:t>6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C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Summer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0.7 mm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>
                          <a:effectLst/>
                        </a:rPr>
                        <a:t>high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8420518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63118E78-77C2-4048-D59E-9C80A0284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958222"/>
              </p:ext>
            </p:extLst>
          </p:nvPr>
        </p:nvGraphicFramePr>
        <p:xfrm>
          <a:off x="6800338" y="1476299"/>
          <a:ext cx="4865624" cy="4216039"/>
        </p:xfrm>
        <a:graphic>
          <a:graphicData uri="http://schemas.openxmlformats.org/drawingml/2006/table">
            <a:tbl>
              <a:tblPr/>
              <a:tblGrid>
                <a:gridCol w="1138915">
                  <a:extLst>
                    <a:ext uri="{9D8B030D-6E8A-4147-A177-3AD203B41FA5}">
                      <a16:colId xmlns:a16="http://schemas.microsoft.com/office/drawing/2014/main" val="3209791802"/>
                    </a:ext>
                  </a:extLst>
                </a:gridCol>
                <a:gridCol w="699177">
                  <a:extLst>
                    <a:ext uri="{9D8B030D-6E8A-4147-A177-3AD203B41FA5}">
                      <a16:colId xmlns:a16="http://schemas.microsoft.com/office/drawing/2014/main" val="2965328829"/>
                    </a:ext>
                  </a:extLst>
                </a:gridCol>
                <a:gridCol w="603927">
                  <a:extLst>
                    <a:ext uri="{9D8B030D-6E8A-4147-A177-3AD203B41FA5}">
                      <a16:colId xmlns:a16="http://schemas.microsoft.com/office/drawing/2014/main" val="2480872008"/>
                    </a:ext>
                  </a:extLst>
                </a:gridCol>
                <a:gridCol w="549275">
                  <a:extLst>
                    <a:ext uri="{9D8B030D-6E8A-4147-A177-3AD203B41FA5}">
                      <a16:colId xmlns:a16="http://schemas.microsoft.com/office/drawing/2014/main" val="240400563"/>
                    </a:ext>
                  </a:extLst>
                </a:gridCol>
                <a:gridCol w="1874330">
                  <a:extLst>
                    <a:ext uri="{9D8B030D-6E8A-4147-A177-3AD203B41FA5}">
                      <a16:colId xmlns:a16="http://schemas.microsoft.com/office/drawing/2014/main" val="902696302"/>
                    </a:ext>
                  </a:extLst>
                </a:gridCol>
              </a:tblGrid>
              <a:tr h="169979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TyreID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Outside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Inside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AVG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5468767"/>
                  </a:ext>
                </a:extLst>
              </a:tr>
              <a:tr h="169979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Drum7-1- Tyre B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0.60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4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391630"/>
                  </a:ext>
                </a:extLst>
              </a:tr>
              <a:tr h="25734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E-Drum7-1 SumSRTT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235910"/>
                  </a:ext>
                </a:extLst>
              </a:tr>
              <a:tr h="169979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E-Drum7-2 Tyre H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493693"/>
                  </a:ext>
                </a:extLst>
              </a:tr>
              <a:tr h="169979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E-Drum7-2 SumSRTT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6856644"/>
                  </a:ext>
                </a:extLst>
              </a:tr>
              <a:tr h="25734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E-Drum7-3- Tyre C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17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Severe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6711453"/>
                  </a:ext>
                </a:extLst>
              </a:tr>
              <a:tr h="25734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E-Drum7-3-SumSRTT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17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Severe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0670632"/>
                  </a:ext>
                </a:extLst>
              </a:tr>
              <a:tr h="25734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E-Drum7-4- Tyre E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6326437"/>
                  </a:ext>
                </a:extLst>
              </a:tr>
              <a:tr h="25734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E-Drum7-4 WinSRTT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0.61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E6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171626"/>
                  </a:ext>
                </a:extLst>
              </a:tr>
              <a:tr h="25734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E-Drum7-5 Tyre F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0.52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0.52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6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6294373"/>
                  </a:ext>
                </a:extLst>
              </a:tr>
              <a:tr h="169979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E-Drum7-5 WinSRTT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0.61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048543"/>
                  </a:ext>
                </a:extLst>
              </a:tr>
              <a:tr h="25734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E-Drum7-6 Tyre L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0.54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5724627"/>
                  </a:ext>
                </a:extLst>
              </a:tr>
              <a:tr h="25734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E-Drum7-6 WinSRTT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0.65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4241521"/>
                  </a:ext>
                </a:extLst>
              </a:tr>
              <a:tr h="169979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E-Drum7-7 SRTT16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1.10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97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0461963"/>
                  </a:ext>
                </a:extLst>
              </a:tr>
              <a:tr h="169979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E-Drum7-7 SumSRTT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C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648402"/>
                  </a:ext>
                </a:extLst>
              </a:tr>
              <a:tr h="25734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E-Drum7-8 SRTT16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Severe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439478"/>
                  </a:ext>
                </a:extLst>
              </a:tr>
              <a:tr h="25734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E-Drum7-8 WinSRTT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0.58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E8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215636"/>
                  </a:ext>
                </a:extLst>
              </a:tr>
              <a:tr h="25734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E-Drum7-9 Tyre E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0.28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1797858"/>
                  </a:ext>
                </a:extLst>
              </a:tr>
              <a:tr h="195446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E-Drum7-9 WinSRTT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0.58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0.65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E7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IW</a:t>
                      </a:r>
                    </a:p>
                  </a:txBody>
                  <a:tcPr marL="8276" marR="8276" marT="82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08518"/>
                  </a:ext>
                </a:extLst>
              </a:tr>
            </a:tbl>
          </a:graphicData>
        </a:graphic>
      </p:graphicFrame>
      <p:sp>
        <p:nvSpPr>
          <p:cNvPr id="10" name="Titel 2">
            <a:extLst>
              <a:ext uri="{FF2B5EF4-FFF2-40B4-BE49-F238E27FC236}">
                <a16:creationId xmlns:a16="http://schemas.microsoft.com/office/drawing/2014/main" id="{A249ADE6-F1DA-3D30-23A6-DAF21FC7CD5F}"/>
              </a:ext>
            </a:extLst>
          </p:cNvPr>
          <p:cNvSpPr txBox="1">
            <a:spLocks/>
          </p:cNvSpPr>
          <p:nvPr/>
        </p:nvSpPr>
        <p:spPr>
          <a:xfrm>
            <a:off x="526037" y="5907488"/>
            <a:ext cx="11237337" cy="950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/>
              <a:t>Hell and Toe wear was found on all the ETRTO drum results </a:t>
            </a:r>
            <a:r>
              <a:rPr lang="en-US" sz="1600" dirty="0"/>
              <a:t>(More irregular wear on summer tires)</a:t>
            </a: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Analysis is ongoing on drums 1 to 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F8702EB-D4E3-1953-4D1E-A2A2AC014154}"/>
              </a:ext>
            </a:extLst>
          </p:cNvPr>
          <p:cNvSpPr txBox="1"/>
          <p:nvPr/>
        </p:nvSpPr>
        <p:spPr>
          <a:xfrm>
            <a:off x="11353799" y="6366295"/>
            <a:ext cx="509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37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54619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33476"/>
          </a:xfrm>
        </p:spPr>
        <p:txBody>
          <a:bodyPr>
            <a:normAutofit/>
          </a:bodyPr>
          <a:lstStyle/>
          <a:p>
            <a:r>
              <a:rPr lang="en-US" dirty="0"/>
              <a:t>Improvements of the drum method</a:t>
            </a:r>
            <a:endParaRPr lang="en-US" sz="31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B6AFD1D2-5711-FFCE-2DB5-0139F33080FF}"/>
              </a:ext>
            </a:extLst>
          </p:cNvPr>
          <p:cNvSpPr txBox="1">
            <a:spLocks/>
          </p:cNvSpPr>
          <p:nvPr/>
        </p:nvSpPr>
        <p:spPr>
          <a:xfrm>
            <a:off x="514348" y="1549669"/>
            <a:ext cx="11458575" cy="27286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4 improvements of the drum method have been implemented : 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Changing the reference tires from SRTT 16’’ to SRTT 17’’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Definition of the limits of abrasion rate on Reference Tire to validate a drum test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De-gumming : limitation of the 3</a:t>
            </a:r>
            <a:r>
              <a:rPr lang="en-US" sz="1800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rd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body nature (powder) to only 2 types : Talc or Silica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Split the drum surface roughness indicator into 2 indicators (macro roughness, micro roughness), 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with an allowed range for each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A61FB0-855B-7FD1-18D1-18E4C154275A}"/>
              </a:ext>
            </a:extLst>
          </p:cNvPr>
          <p:cNvSpPr txBox="1">
            <a:spLocks/>
          </p:cNvSpPr>
          <p:nvPr/>
        </p:nvSpPr>
        <p:spPr>
          <a:xfrm>
            <a:off x="514348" y="4278314"/>
            <a:ext cx="11458575" cy="1808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Some other improvements have been proposed : 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Define limits of flow rate for 3</a:t>
            </a:r>
            <a:r>
              <a:rPr lang="en-US" sz="1800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rd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 body (de-gumming system)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Update load and pressure of the tire to improve the correlation with vehicle method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Update the forces animation (longitudinal and lateral) to improve the correlation with vehicle method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AB916AF-0768-0B1F-C9AB-0DDE1F0DB44F}"/>
              </a:ext>
            </a:extLst>
          </p:cNvPr>
          <p:cNvSpPr txBox="1"/>
          <p:nvPr/>
        </p:nvSpPr>
        <p:spPr>
          <a:xfrm>
            <a:off x="11353800" y="6349043"/>
            <a:ext cx="44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38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8666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Mandate of the TAPP group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Content of the test campaign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Analysis of the vehicle abrasion method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Analysis of the drum abrasion method</a:t>
            </a:r>
          </a:p>
          <a:p>
            <a:r>
              <a:rPr lang="en-US" dirty="0"/>
              <a:t>Analysis of the correlation between the two methods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Next steps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FD8A6F5-5426-8BCC-4C17-A7EC633A56C5}"/>
              </a:ext>
            </a:extLst>
          </p:cNvPr>
          <p:cNvSpPr txBox="1"/>
          <p:nvPr/>
        </p:nvSpPr>
        <p:spPr>
          <a:xfrm>
            <a:off x="11353800" y="6311901"/>
            <a:ext cx="44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39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16399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of the test campaign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11 tires, including Summer, 3PMSF, M+S</a:t>
            </a:r>
          </a:p>
          <a:p>
            <a:r>
              <a:rPr lang="en-US" dirty="0"/>
              <a:t>4 tire size : </a:t>
            </a:r>
          </a:p>
          <a:p>
            <a:pPr lvl="1"/>
            <a:r>
              <a:rPr lang="en-US" dirty="0"/>
              <a:t>155/65 R14, Load Index 75</a:t>
            </a:r>
          </a:p>
          <a:p>
            <a:pPr lvl="1"/>
            <a:r>
              <a:rPr lang="en-US" dirty="0"/>
              <a:t>205/55 R16, Load Index 91 (SL) and 94 (XL)</a:t>
            </a:r>
          </a:p>
          <a:p>
            <a:pPr lvl="1"/>
            <a:r>
              <a:rPr lang="en-US" dirty="0"/>
              <a:t>235/65 R17, Load Index 108 (XL) </a:t>
            </a:r>
          </a:p>
          <a:p>
            <a:pPr lvl="1"/>
            <a:r>
              <a:rPr lang="en-US" dirty="0"/>
              <a:t>235/55 R 19, Load Index 105 (XL) </a:t>
            </a:r>
          </a:p>
          <a:p>
            <a:r>
              <a:rPr lang="en-US" dirty="0"/>
              <a:t>Test duplicated between vehicle and drum method</a:t>
            </a:r>
          </a:p>
          <a:p>
            <a:r>
              <a:rPr lang="en-US" dirty="0"/>
              <a:t>4 repetitions at each of the conditions</a:t>
            </a:r>
          </a:p>
          <a:p>
            <a:pPr lvl="1"/>
            <a:r>
              <a:rPr lang="en-US" dirty="0"/>
              <a:t>On different drums (3 tbc)</a:t>
            </a:r>
          </a:p>
          <a:p>
            <a:pPr lvl="1"/>
            <a:r>
              <a:rPr lang="en-US" dirty="0"/>
              <a:t>On 2 vehicle circuits, at 3 different T° (low, medium, high)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98372E9-5D02-E6F0-B415-D4B012508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0015" y="6363482"/>
            <a:ext cx="41148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84E9CE70-EDA0-8D11-398C-D5DC65275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12015" y="6363482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GB" sz="1200" b="1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ECFF5AD-4332-26B7-4B24-A29A6F3FA1F7}"/>
              </a:ext>
            </a:extLst>
          </p:cNvPr>
          <p:cNvSpPr>
            <a:spLocks noGrp="1"/>
          </p:cNvSpPr>
          <p:nvPr/>
        </p:nvSpPr>
        <p:spPr>
          <a:xfrm>
            <a:off x="6050513" y="6268797"/>
            <a:ext cx="3184675" cy="3066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126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727" indent="-285664" algn="l" defTabSz="91412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657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99720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6783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3846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8AD3961-CE72-401E-3392-7B36F15FB83E}"/>
              </a:ext>
            </a:extLst>
          </p:cNvPr>
          <p:cNvSpPr txBox="1"/>
          <p:nvPr/>
        </p:nvSpPr>
        <p:spPr>
          <a:xfrm>
            <a:off x="11353800" y="6383547"/>
            <a:ext cx="33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729305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18255"/>
            <a:ext cx="8458200" cy="1325563"/>
          </a:xfrm>
        </p:spPr>
        <p:txBody>
          <a:bodyPr/>
          <a:lstStyle/>
          <a:p>
            <a:r>
              <a:rPr lang="en-US" dirty="0"/>
              <a:t>Analysis of the correlation between the two methods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7E6B40D-5247-7017-A46E-24E239F2C1E0}"/>
              </a:ext>
            </a:extLst>
          </p:cNvPr>
          <p:cNvGrpSpPr/>
          <p:nvPr/>
        </p:nvGrpSpPr>
        <p:grpSpPr>
          <a:xfrm>
            <a:off x="9201150" y="156521"/>
            <a:ext cx="2851671" cy="767404"/>
            <a:chOff x="7808642" y="996739"/>
            <a:chExt cx="4081071" cy="1098244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9C94BFE3-F0DE-9C58-CCAA-1BD4FDDD8D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234415" y="1083038"/>
              <a:ext cx="1655298" cy="991185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77FA6FB5-B442-4730-1C46-0F1DD7F78E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/>
            <a:stretch/>
          </p:blipFill>
          <p:spPr>
            <a:xfrm flipH="1">
              <a:off x="7808642" y="996739"/>
              <a:ext cx="1551395" cy="1098244"/>
            </a:xfrm>
            <a:prstGeom prst="rect">
              <a:avLst/>
            </a:prstGeom>
          </p:spPr>
        </p:pic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6603E544-0F01-78DF-48B8-3567EB28AC97}"/>
                </a:ext>
              </a:extLst>
            </p:cNvPr>
            <p:cNvCxnSpPr/>
            <p:nvPr/>
          </p:nvCxnSpPr>
          <p:spPr>
            <a:xfrm>
              <a:off x="9622575" y="1299887"/>
              <a:ext cx="426494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3E2F03CD-5233-328B-B118-215C672BB5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22575" y="1690688"/>
              <a:ext cx="426494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95999F6-1228-685F-2EA2-403D1169DE2E}"/>
              </a:ext>
            </a:extLst>
          </p:cNvPr>
          <p:cNvSpPr txBox="1">
            <a:spLocks/>
          </p:cNvSpPr>
          <p:nvPr/>
        </p:nvSpPr>
        <p:spPr>
          <a:xfrm>
            <a:off x="958896" y="1343818"/>
            <a:ext cx="10515600" cy="3377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Sometimes the abrasion rate indexes are very similar, sometimes more difference</a:t>
            </a:r>
          </a:p>
          <a:p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Larger average standard deviation for vehicle method Could partly be explained due to temperature effect</a:t>
            </a:r>
          </a:p>
          <a:p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A larger range of temperature was </a:t>
            </a:r>
            <a:b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tested for the vehicle method</a:t>
            </a:r>
          </a:p>
          <a:p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AE90DBF-4EA4-FC70-7901-E8CBCB4F6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2339" y="2676881"/>
            <a:ext cx="6178103" cy="3812772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4C4E026-2D38-3FAF-9C0B-303AE7CDA3AF}"/>
              </a:ext>
            </a:extLst>
          </p:cNvPr>
          <p:cNvSpPr txBox="1"/>
          <p:nvPr/>
        </p:nvSpPr>
        <p:spPr>
          <a:xfrm>
            <a:off x="11353800" y="6282393"/>
            <a:ext cx="490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869211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18255"/>
            <a:ext cx="8458200" cy="1325563"/>
          </a:xfrm>
        </p:spPr>
        <p:txBody>
          <a:bodyPr/>
          <a:lstStyle/>
          <a:p>
            <a:r>
              <a:rPr lang="en-US" dirty="0"/>
              <a:t>Analysis of the correlation between the two methods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7E6B40D-5247-7017-A46E-24E239F2C1E0}"/>
              </a:ext>
            </a:extLst>
          </p:cNvPr>
          <p:cNvGrpSpPr/>
          <p:nvPr/>
        </p:nvGrpSpPr>
        <p:grpSpPr>
          <a:xfrm>
            <a:off x="9201150" y="156521"/>
            <a:ext cx="2851671" cy="767404"/>
            <a:chOff x="7808642" y="996739"/>
            <a:chExt cx="4081071" cy="1098244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9C94BFE3-F0DE-9C58-CCAA-1BD4FDDD8D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234415" y="1083038"/>
              <a:ext cx="1655298" cy="991185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77FA6FB5-B442-4730-1C46-0F1DD7F78E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/>
            <a:stretch/>
          </p:blipFill>
          <p:spPr>
            <a:xfrm flipH="1">
              <a:off x="7808642" y="996739"/>
              <a:ext cx="1551395" cy="1098244"/>
            </a:xfrm>
            <a:prstGeom prst="rect">
              <a:avLst/>
            </a:prstGeom>
          </p:spPr>
        </p:pic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6603E544-0F01-78DF-48B8-3567EB28AC97}"/>
                </a:ext>
              </a:extLst>
            </p:cNvPr>
            <p:cNvCxnSpPr/>
            <p:nvPr/>
          </p:nvCxnSpPr>
          <p:spPr>
            <a:xfrm>
              <a:off x="9622575" y="1299887"/>
              <a:ext cx="426494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3E2F03CD-5233-328B-B118-215C672BB5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22575" y="1690688"/>
              <a:ext cx="426494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95999F6-1228-685F-2EA2-403D1169DE2E}"/>
              </a:ext>
            </a:extLst>
          </p:cNvPr>
          <p:cNvSpPr txBox="1">
            <a:spLocks/>
          </p:cNvSpPr>
          <p:nvPr/>
        </p:nvSpPr>
        <p:spPr>
          <a:xfrm>
            <a:off x="816021" y="1343818"/>
            <a:ext cx="5632404" cy="3377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R-squared of 0.66 if we use regression analysis on the drum vs vehicle 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MAE (mean absolute error/difference) of 0.14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Using this regression line would mean a conversion of the index between the two methods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Is a conversion desired? </a:t>
            </a:r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5F745DD-B50D-B23C-FD2F-8E07D26AE3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7246" y="1482084"/>
            <a:ext cx="5037846" cy="503784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B559CC14-305C-21F1-8BE2-86EB4F67613B}"/>
              </a:ext>
            </a:extLst>
          </p:cNvPr>
          <p:cNvSpPr txBox="1"/>
          <p:nvPr/>
        </p:nvSpPr>
        <p:spPr>
          <a:xfrm>
            <a:off x="940279" y="4123426"/>
            <a:ext cx="33470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Is the correlation good enough? Need to check with the market assessment generated data if this is improved with the better test method definitions</a:t>
            </a:r>
            <a:endParaRPr lang="fr-BE" dirty="0">
              <a:solidFill>
                <a:srgbClr val="FF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B9D8F69-49CA-3DE5-162F-745B159D0E89}"/>
              </a:ext>
            </a:extLst>
          </p:cNvPr>
          <p:cNvSpPr txBox="1"/>
          <p:nvPr/>
        </p:nvSpPr>
        <p:spPr>
          <a:xfrm>
            <a:off x="11353799" y="6288657"/>
            <a:ext cx="491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41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426831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18255"/>
            <a:ext cx="8458200" cy="1325563"/>
          </a:xfrm>
        </p:spPr>
        <p:txBody>
          <a:bodyPr/>
          <a:lstStyle/>
          <a:p>
            <a:r>
              <a:rPr lang="en-US" dirty="0"/>
              <a:t>Analysis of the correlation between the two methods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7E6B40D-5247-7017-A46E-24E239F2C1E0}"/>
              </a:ext>
            </a:extLst>
          </p:cNvPr>
          <p:cNvGrpSpPr/>
          <p:nvPr/>
        </p:nvGrpSpPr>
        <p:grpSpPr>
          <a:xfrm>
            <a:off x="9201150" y="156521"/>
            <a:ext cx="2851671" cy="767404"/>
            <a:chOff x="7808642" y="996739"/>
            <a:chExt cx="4081071" cy="1098244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9C94BFE3-F0DE-9C58-CCAA-1BD4FDDD8D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234415" y="1083038"/>
              <a:ext cx="1655298" cy="991185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77FA6FB5-B442-4730-1C46-0F1DD7F78E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/>
            <a:stretch/>
          </p:blipFill>
          <p:spPr>
            <a:xfrm flipH="1">
              <a:off x="7808642" y="996739"/>
              <a:ext cx="1551395" cy="1098244"/>
            </a:xfrm>
            <a:prstGeom prst="rect">
              <a:avLst/>
            </a:prstGeom>
          </p:spPr>
        </p:pic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6603E544-0F01-78DF-48B8-3567EB28AC97}"/>
                </a:ext>
              </a:extLst>
            </p:cNvPr>
            <p:cNvCxnSpPr/>
            <p:nvPr/>
          </p:nvCxnSpPr>
          <p:spPr>
            <a:xfrm>
              <a:off x="9622575" y="1299887"/>
              <a:ext cx="426494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3E2F03CD-5233-328B-B118-215C672BB5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22575" y="1690688"/>
              <a:ext cx="426494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95999F6-1228-685F-2EA2-403D1169DE2E}"/>
              </a:ext>
            </a:extLst>
          </p:cNvPr>
          <p:cNvSpPr txBox="1">
            <a:spLocks/>
          </p:cNvSpPr>
          <p:nvPr/>
        </p:nvSpPr>
        <p:spPr>
          <a:xfrm>
            <a:off x="844596" y="1552714"/>
            <a:ext cx="9766254" cy="1325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Conversion sensitive to outliers, removing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</a:rPr>
              <a:t>tyre“H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” changes the slope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R-squared decreases, because R-squared also sensitive to outliers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MAE does decrease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534F3A4-C1AA-2FE0-3A5F-A58A36F6D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1151" y="2710902"/>
            <a:ext cx="3877185" cy="387718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EA4D12E-B3DB-3DBB-6B2D-7803D12271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3665" y="2710902"/>
            <a:ext cx="3877185" cy="387718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E8E30B5-1E8E-F61A-5066-2C8621D42B42}"/>
              </a:ext>
            </a:extLst>
          </p:cNvPr>
          <p:cNvSpPr txBox="1"/>
          <p:nvPr/>
        </p:nvSpPr>
        <p:spPr>
          <a:xfrm>
            <a:off x="8611671" y="1233574"/>
            <a:ext cx="33470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Is the correlation good enough? Need to check with the market assessment generated data if this is improved with the better test method definitions</a:t>
            </a:r>
            <a:endParaRPr lang="fr-BE" dirty="0">
              <a:solidFill>
                <a:srgbClr val="FF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79781F7-4345-5F8B-37F6-EFEF2440DA50}"/>
              </a:ext>
            </a:extLst>
          </p:cNvPr>
          <p:cNvSpPr txBox="1"/>
          <p:nvPr/>
        </p:nvSpPr>
        <p:spPr>
          <a:xfrm>
            <a:off x="11353800" y="6305909"/>
            <a:ext cx="44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330584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B72DC035-BF88-3593-D454-D81F16E1D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2370" y="1616892"/>
            <a:ext cx="6399630" cy="499109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18255"/>
            <a:ext cx="8458200" cy="1325563"/>
          </a:xfrm>
        </p:spPr>
        <p:txBody>
          <a:bodyPr/>
          <a:lstStyle/>
          <a:p>
            <a:r>
              <a:rPr lang="en-US" dirty="0"/>
              <a:t>Analysis of the correlation between the two methods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7E6B40D-5247-7017-A46E-24E239F2C1E0}"/>
              </a:ext>
            </a:extLst>
          </p:cNvPr>
          <p:cNvGrpSpPr/>
          <p:nvPr/>
        </p:nvGrpSpPr>
        <p:grpSpPr>
          <a:xfrm>
            <a:off x="9201150" y="156521"/>
            <a:ext cx="2851671" cy="767404"/>
            <a:chOff x="7808642" y="996739"/>
            <a:chExt cx="4081071" cy="1098244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9C94BFE3-F0DE-9C58-CCAA-1BD4FDDD8D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234415" y="1083038"/>
              <a:ext cx="1655298" cy="991185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77FA6FB5-B442-4730-1C46-0F1DD7F78E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/>
            <a:stretch/>
          </p:blipFill>
          <p:spPr>
            <a:xfrm flipH="1">
              <a:off x="7808642" y="996739"/>
              <a:ext cx="1551395" cy="1098244"/>
            </a:xfrm>
            <a:prstGeom prst="rect">
              <a:avLst/>
            </a:prstGeom>
          </p:spPr>
        </p:pic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6603E544-0F01-78DF-48B8-3567EB28AC97}"/>
                </a:ext>
              </a:extLst>
            </p:cNvPr>
            <p:cNvCxnSpPr/>
            <p:nvPr/>
          </p:nvCxnSpPr>
          <p:spPr>
            <a:xfrm>
              <a:off x="9622575" y="1299887"/>
              <a:ext cx="426494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3E2F03CD-5233-328B-B118-215C672BB5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22575" y="1690688"/>
              <a:ext cx="426494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95999F6-1228-685F-2EA2-403D1169DE2E}"/>
              </a:ext>
            </a:extLst>
          </p:cNvPr>
          <p:cNvSpPr txBox="1">
            <a:spLocks/>
          </p:cNvSpPr>
          <p:nvPr/>
        </p:nvSpPr>
        <p:spPr>
          <a:xfrm>
            <a:off x="320721" y="1667014"/>
            <a:ext cx="5422854" cy="3076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The error bars are calculated using the standard deviation per tire, divided by the square root of number of measurements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For 3 tires, the difference between the two method is outside 2 times the standard deviation (tires A, F, H)</a:t>
            </a:r>
          </a:p>
          <a:p>
            <a:pPr lvl="1"/>
            <a:r>
              <a:rPr lang="en-US" sz="16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Tire H was tested with the vehicle Peugeot 308 2 times over 4</a:t>
            </a:r>
            <a:endParaRPr lang="en-US" sz="20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66B3DBA-9C96-34A7-8AA9-4A733631DA1B}"/>
              </a:ext>
            </a:extLst>
          </p:cNvPr>
          <p:cNvSpPr txBox="1"/>
          <p:nvPr/>
        </p:nvSpPr>
        <p:spPr>
          <a:xfrm>
            <a:off x="11353800" y="6305909"/>
            <a:ext cx="455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43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651554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56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New validation/correlation campaign in 2024 (in parallel to Market Assessment)</a:t>
            </a:r>
          </a:p>
          <a:p>
            <a:pPr lvl="1"/>
            <a:r>
              <a:rPr lang="en-US" dirty="0"/>
              <a:t>Evaluate vehicle method and drum method improvement proposals</a:t>
            </a:r>
          </a:p>
          <a:p>
            <a:pPr lvl="1"/>
            <a:r>
              <a:rPr lang="en-US" dirty="0"/>
              <a:t>Updated dispersion and correlation results, because the methods have been updated since 2023</a:t>
            </a:r>
          </a:p>
          <a:p>
            <a:r>
              <a:rPr lang="en-US" dirty="0"/>
              <a:t>Improvement of metrics : 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Dispersion of the methods is a </a:t>
            </a:r>
            <a:r>
              <a:rPr lang="en-US">
                <a:sym typeface="Symbol" panose="05050102010706020507" pitchFamily="18" charset="2"/>
              </a:rPr>
              <a:t>key indicator</a:t>
            </a:r>
            <a:endParaRPr lang="en-US" dirty="0">
              <a:sym typeface="Symbol" panose="05050102010706020507" pitchFamily="18" charset="2"/>
            </a:endParaRPr>
          </a:p>
          <a:p>
            <a:pPr lvl="1"/>
            <a:r>
              <a:rPr lang="en-US" dirty="0">
                <a:sym typeface="Symbol" panose="05050102010706020507" pitchFamily="18" charset="2"/>
              </a:rPr>
              <a:t> / range is a good metric to compare methods, but range is sensitive to outliers</a:t>
            </a:r>
          </a:p>
          <a:p>
            <a:pPr lvl="2"/>
            <a:r>
              <a:rPr lang="en-US" dirty="0">
                <a:sym typeface="Symbol" panose="05050102010706020507" pitchFamily="18" charset="2"/>
              </a:rPr>
              <a:t>Several ways to improve the indicator have been proposed</a:t>
            </a:r>
            <a:endParaRPr lang="en-US" dirty="0"/>
          </a:p>
          <a:p>
            <a:r>
              <a:rPr lang="en-US" dirty="0"/>
              <a:t>Analysis of the T° corrected criteria for the vehicle method</a:t>
            </a:r>
          </a:p>
          <a:p>
            <a:r>
              <a:rPr lang="en-US" dirty="0"/>
              <a:t>Analysis of the irregular wear on drums 1 to 3</a:t>
            </a:r>
          </a:p>
          <a:p>
            <a:r>
              <a:rPr lang="en-US" dirty="0"/>
              <a:t>Definition of the correlation criteria and threshold for the next correlation campaign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CE7030F-2D42-2D47-CC6C-155349F74FEC}"/>
              </a:ext>
            </a:extLst>
          </p:cNvPr>
          <p:cNvSpPr txBox="1"/>
          <p:nvPr/>
        </p:nvSpPr>
        <p:spPr>
          <a:xfrm>
            <a:off x="11353799" y="6305909"/>
            <a:ext cx="473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902548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9A17C1-3648-100B-B3AE-F3E91480A0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 for your attention</a:t>
            </a:r>
          </a:p>
        </p:txBody>
      </p:sp>
      <p:pic>
        <p:nvPicPr>
          <p:cNvPr id="1026" name="Picture 2" descr="Commission Economique des Nations Unies pour l'Europe - CEE-ONU | Genève  internationale">
            <a:extLst>
              <a:ext uri="{FF2B5EF4-FFF2-40B4-BE49-F238E27FC236}">
                <a16:creationId xmlns:a16="http://schemas.microsoft.com/office/drawing/2014/main" id="{47075310-3B40-5A41-49F0-23AC528EF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728" y="440659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794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98372E9-5D02-E6F0-B415-D4B012508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0015" y="6363482"/>
            <a:ext cx="41148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84E9CE70-EDA0-8D11-398C-D5DC65275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12015" y="6363482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GB" sz="1200" b="1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32">
            <a:extLst>
              <a:ext uri="{FF2B5EF4-FFF2-40B4-BE49-F238E27FC236}">
                <a16:creationId xmlns:a16="http://schemas.microsoft.com/office/drawing/2014/main" id="{565E36E0-F5BE-3D00-86E7-FC89B1C9437A}"/>
              </a:ext>
            </a:extLst>
          </p:cNvPr>
          <p:cNvSpPr txBox="1"/>
          <p:nvPr/>
        </p:nvSpPr>
        <p:spPr>
          <a:xfrm>
            <a:off x="-13405" y="981773"/>
            <a:ext cx="297347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Candidate </a:t>
            </a: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Tyres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dimensions/car segment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tyres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application: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4 SUM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3 WIN (3PMSF)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tx1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4 A/S (M+S </a:t>
            </a:r>
            <a:r>
              <a:rPr lang="it-IT" sz="1200" dirty="0" err="1">
                <a:solidFill>
                  <a:schemeClr val="tx1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it-IT" sz="1200" dirty="0">
                <a:solidFill>
                  <a:schemeClr val="tx1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dirty="0">
              <a:solidFill>
                <a:schemeClr val="tx1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SL/XL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and High estimated abrasion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Reference </a:t>
            </a: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Tyres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 SRTT (for SUM and A/S </a:t>
            </a: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tyres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 SRTT (for WIN </a:t>
            </a: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tyres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Test Repetitions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different temperatures in combination with different vehicles on 2 circuits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2DA0F7-FAB5-9C27-7B50-B727266482EC}"/>
              </a:ext>
            </a:extLst>
          </p:cNvPr>
          <p:cNvSpPr/>
          <p:nvPr/>
        </p:nvSpPr>
        <p:spPr>
          <a:xfrm>
            <a:off x="2999678" y="5983810"/>
            <a:ext cx="9247738" cy="610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ECFF5AD-4332-26B7-4B24-A29A6F3FA1F7}"/>
              </a:ext>
            </a:extLst>
          </p:cNvPr>
          <p:cNvSpPr>
            <a:spLocks noGrp="1"/>
          </p:cNvSpPr>
          <p:nvPr/>
        </p:nvSpPr>
        <p:spPr>
          <a:xfrm>
            <a:off x="6050513" y="6268797"/>
            <a:ext cx="3184675" cy="3066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126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727" indent="-285664" algn="l" defTabSz="91412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657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99720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6783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3846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pic>
        <p:nvPicPr>
          <p:cNvPr id="9" name="table">
            <a:extLst>
              <a:ext uri="{FF2B5EF4-FFF2-40B4-BE49-F238E27FC236}">
                <a16:creationId xmlns:a16="http://schemas.microsoft.com/office/drawing/2014/main" id="{38960E8C-0D0E-D396-B0B9-DBE346BE5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7690" y="388007"/>
            <a:ext cx="8474626" cy="6187440"/>
          </a:xfrm>
          <a:prstGeom prst="rect">
            <a:avLst/>
          </a:prstGeom>
        </p:spPr>
      </p:pic>
      <p:sp>
        <p:nvSpPr>
          <p:cNvPr id="10" name="Arrow: Right 22">
            <a:extLst>
              <a:ext uri="{FF2B5EF4-FFF2-40B4-BE49-F238E27FC236}">
                <a16:creationId xmlns:a16="http://schemas.microsoft.com/office/drawing/2014/main" id="{68E61FE8-D1A5-EC1E-6E60-C04ADBBE1DD9}"/>
              </a:ext>
            </a:extLst>
          </p:cNvPr>
          <p:cNvSpPr/>
          <p:nvPr/>
        </p:nvSpPr>
        <p:spPr>
          <a:xfrm>
            <a:off x="3485800" y="716257"/>
            <a:ext cx="8172000" cy="306000"/>
          </a:xfrm>
          <a:prstGeom prst="rightArrow">
            <a:avLst>
              <a:gd name="adj1" fmla="val 100000"/>
              <a:gd name="adj2" fmla="val 32818"/>
            </a:avLst>
          </a:prstGeom>
          <a:noFill/>
          <a:ln w="31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11" name="Connector: Elbow 23">
            <a:extLst>
              <a:ext uri="{FF2B5EF4-FFF2-40B4-BE49-F238E27FC236}">
                <a16:creationId xmlns:a16="http://schemas.microsoft.com/office/drawing/2014/main" id="{A62AAD44-BFE2-D19D-5140-D8C94DAE022E}"/>
              </a:ext>
            </a:extLst>
          </p:cNvPr>
          <p:cNvCxnSpPr>
            <a:cxnSpLocks/>
            <a:stCxn id="15" idx="3"/>
            <a:endCxn id="16" idx="3"/>
          </p:cNvCxnSpPr>
          <p:nvPr/>
        </p:nvCxnSpPr>
        <p:spPr>
          <a:xfrm>
            <a:off x="11657800" y="2094187"/>
            <a:ext cx="12700" cy="2668666"/>
          </a:xfrm>
          <a:prstGeom prst="bentConnector3">
            <a:avLst>
              <a:gd name="adj1" fmla="val 1800000"/>
            </a:avLst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24">
            <a:extLst>
              <a:ext uri="{FF2B5EF4-FFF2-40B4-BE49-F238E27FC236}">
                <a16:creationId xmlns:a16="http://schemas.microsoft.com/office/drawing/2014/main" id="{BD22D2CB-2DFE-A0FD-6F85-4DEC2B8EB7A8}"/>
              </a:ext>
            </a:extLst>
          </p:cNvPr>
          <p:cNvSpPr txBox="1"/>
          <p:nvPr/>
        </p:nvSpPr>
        <p:spPr>
          <a:xfrm rot="5400000">
            <a:off x="10305395" y="3564802"/>
            <a:ext cx="3371436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it-IT" sz="9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it-IT" sz="9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tires</a:t>
            </a:r>
            <a:r>
              <a:rPr lang="it-IT" sz="9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the 2 </a:t>
            </a:r>
            <a:r>
              <a:rPr lang="it-IT" sz="9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circuits</a:t>
            </a:r>
            <a:r>
              <a:rPr lang="it-IT" sz="9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9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sometimes</a:t>
            </a:r>
            <a:r>
              <a:rPr lang="it-IT" sz="9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9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different </a:t>
            </a:r>
            <a:r>
              <a:rPr lang="it-IT" sz="9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it-IT" sz="9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3" name="Connector: Elbow 26">
            <a:extLst>
              <a:ext uri="{FF2B5EF4-FFF2-40B4-BE49-F238E27FC236}">
                <a16:creationId xmlns:a16="http://schemas.microsoft.com/office/drawing/2014/main" id="{121E72C6-287A-3D24-39A0-E001CD25E193}"/>
              </a:ext>
            </a:extLst>
          </p:cNvPr>
          <p:cNvCxnSpPr>
            <a:cxnSpLocks/>
            <a:stCxn id="10" idx="3"/>
            <a:endCxn id="14" idx="3"/>
          </p:cNvCxnSpPr>
          <p:nvPr/>
        </p:nvCxnSpPr>
        <p:spPr>
          <a:xfrm>
            <a:off x="11657800" y="869257"/>
            <a:ext cx="12700" cy="3522966"/>
          </a:xfrm>
          <a:prstGeom prst="bentConnector3">
            <a:avLst>
              <a:gd name="adj1" fmla="val 1800000"/>
            </a:avLst>
          </a:prstGeom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row: Right 27">
            <a:extLst>
              <a:ext uri="{FF2B5EF4-FFF2-40B4-BE49-F238E27FC236}">
                <a16:creationId xmlns:a16="http://schemas.microsoft.com/office/drawing/2014/main" id="{D5706518-C36A-D4F2-6233-69B2C9226253}"/>
              </a:ext>
            </a:extLst>
          </p:cNvPr>
          <p:cNvSpPr/>
          <p:nvPr/>
        </p:nvSpPr>
        <p:spPr>
          <a:xfrm>
            <a:off x="3485800" y="4248223"/>
            <a:ext cx="8172000" cy="288000"/>
          </a:xfrm>
          <a:prstGeom prst="rightArrow">
            <a:avLst>
              <a:gd name="adj1" fmla="val 100000"/>
              <a:gd name="adj2" fmla="val 0"/>
            </a:avLst>
          </a:prstGeom>
          <a:noFill/>
          <a:ln w="31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5" name="Arrow: Right 29">
            <a:extLst>
              <a:ext uri="{FF2B5EF4-FFF2-40B4-BE49-F238E27FC236}">
                <a16:creationId xmlns:a16="http://schemas.microsoft.com/office/drawing/2014/main" id="{358D586E-989F-B6C0-6A40-2CD77FF2BD8A}"/>
              </a:ext>
            </a:extLst>
          </p:cNvPr>
          <p:cNvSpPr/>
          <p:nvPr/>
        </p:nvSpPr>
        <p:spPr>
          <a:xfrm>
            <a:off x="3485800" y="1896187"/>
            <a:ext cx="8172000" cy="396000"/>
          </a:xfrm>
          <a:prstGeom prst="rightArrow">
            <a:avLst>
              <a:gd name="adj1" fmla="val 100000"/>
              <a:gd name="adj2" fmla="val 0"/>
            </a:avLst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6" name="Arrow: Right 30">
            <a:extLst>
              <a:ext uri="{FF2B5EF4-FFF2-40B4-BE49-F238E27FC236}">
                <a16:creationId xmlns:a16="http://schemas.microsoft.com/office/drawing/2014/main" id="{F80D7749-5AF5-9ED8-9260-2FD0F90B24CD}"/>
              </a:ext>
            </a:extLst>
          </p:cNvPr>
          <p:cNvSpPr/>
          <p:nvPr/>
        </p:nvSpPr>
        <p:spPr>
          <a:xfrm>
            <a:off x="3485800" y="4573853"/>
            <a:ext cx="8172000" cy="378000"/>
          </a:xfrm>
          <a:prstGeom prst="rightArrow">
            <a:avLst>
              <a:gd name="adj1" fmla="val 100000"/>
              <a:gd name="adj2" fmla="val 24353"/>
            </a:avLst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7" name="Arrow: Right 31">
            <a:extLst>
              <a:ext uri="{FF2B5EF4-FFF2-40B4-BE49-F238E27FC236}">
                <a16:creationId xmlns:a16="http://schemas.microsoft.com/office/drawing/2014/main" id="{40A3DEB4-051E-9C50-F831-81BDB2D95188}"/>
              </a:ext>
            </a:extLst>
          </p:cNvPr>
          <p:cNvSpPr/>
          <p:nvPr/>
        </p:nvSpPr>
        <p:spPr>
          <a:xfrm>
            <a:off x="3485800" y="2324203"/>
            <a:ext cx="8172000" cy="288000"/>
          </a:xfrm>
          <a:prstGeom prst="rightArrow">
            <a:avLst>
              <a:gd name="adj1" fmla="val 100000"/>
              <a:gd name="adj2" fmla="val 32818"/>
            </a:avLst>
          </a:prstGeom>
          <a:noFill/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8" name="Arrow: Right 33">
            <a:extLst>
              <a:ext uri="{FF2B5EF4-FFF2-40B4-BE49-F238E27FC236}">
                <a16:creationId xmlns:a16="http://schemas.microsoft.com/office/drawing/2014/main" id="{504B8AFC-92A5-2587-7AE3-9778F93412BE}"/>
              </a:ext>
            </a:extLst>
          </p:cNvPr>
          <p:cNvSpPr/>
          <p:nvPr/>
        </p:nvSpPr>
        <p:spPr>
          <a:xfrm>
            <a:off x="3485800" y="5840978"/>
            <a:ext cx="8172000" cy="288000"/>
          </a:xfrm>
          <a:prstGeom prst="rightArrow">
            <a:avLst>
              <a:gd name="adj1" fmla="val 100000"/>
              <a:gd name="adj2" fmla="val 0"/>
            </a:avLst>
          </a:prstGeom>
          <a:noFill/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9" name="Arrow: Right 34">
            <a:extLst>
              <a:ext uri="{FF2B5EF4-FFF2-40B4-BE49-F238E27FC236}">
                <a16:creationId xmlns:a16="http://schemas.microsoft.com/office/drawing/2014/main" id="{5CC7DB67-2125-B605-F8D5-00E3A325850F}"/>
              </a:ext>
            </a:extLst>
          </p:cNvPr>
          <p:cNvSpPr/>
          <p:nvPr/>
        </p:nvSpPr>
        <p:spPr>
          <a:xfrm>
            <a:off x="3485800" y="3590652"/>
            <a:ext cx="8172000" cy="306000"/>
          </a:xfrm>
          <a:prstGeom prst="rightArrow">
            <a:avLst>
              <a:gd name="adj1" fmla="val 100000"/>
              <a:gd name="adj2" fmla="val 29997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20" name="Arrow: Right 35">
            <a:extLst>
              <a:ext uri="{FF2B5EF4-FFF2-40B4-BE49-F238E27FC236}">
                <a16:creationId xmlns:a16="http://schemas.microsoft.com/office/drawing/2014/main" id="{5CC8660B-AA13-20B5-DEB6-4D97A2DC1F7D}"/>
              </a:ext>
            </a:extLst>
          </p:cNvPr>
          <p:cNvSpPr/>
          <p:nvPr/>
        </p:nvSpPr>
        <p:spPr>
          <a:xfrm>
            <a:off x="3485800" y="6163847"/>
            <a:ext cx="8172000" cy="378000"/>
          </a:xfrm>
          <a:prstGeom prst="rightArrow">
            <a:avLst>
              <a:gd name="adj1" fmla="val 100000"/>
              <a:gd name="adj2" fmla="val 0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cxnSp>
        <p:nvCxnSpPr>
          <p:cNvPr id="21" name="Connector: Elbow 37">
            <a:extLst>
              <a:ext uri="{FF2B5EF4-FFF2-40B4-BE49-F238E27FC236}">
                <a16:creationId xmlns:a16="http://schemas.microsoft.com/office/drawing/2014/main" id="{ECB9BA44-34BF-92B1-1B13-C211CCC5FE91}"/>
              </a:ext>
            </a:extLst>
          </p:cNvPr>
          <p:cNvCxnSpPr>
            <a:cxnSpLocks/>
            <a:stCxn id="17" idx="3"/>
            <a:endCxn id="18" idx="3"/>
          </p:cNvCxnSpPr>
          <p:nvPr/>
        </p:nvCxnSpPr>
        <p:spPr>
          <a:xfrm>
            <a:off x="11657800" y="2468203"/>
            <a:ext cx="12700" cy="3516775"/>
          </a:xfrm>
          <a:prstGeom prst="bentConnector3">
            <a:avLst>
              <a:gd name="adj1" fmla="val 1800000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38">
            <a:extLst>
              <a:ext uri="{FF2B5EF4-FFF2-40B4-BE49-F238E27FC236}">
                <a16:creationId xmlns:a16="http://schemas.microsoft.com/office/drawing/2014/main" id="{E9EB90AA-7B4D-46C2-18A7-0367DD824E55}"/>
              </a:ext>
            </a:extLst>
          </p:cNvPr>
          <p:cNvCxnSpPr>
            <a:cxnSpLocks/>
            <a:stCxn id="19" idx="3"/>
            <a:endCxn id="20" idx="3"/>
          </p:cNvCxnSpPr>
          <p:nvPr/>
        </p:nvCxnSpPr>
        <p:spPr>
          <a:xfrm>
            <a:off x="11657800" y="3743652"/>
            <a:ext cx="12700" cy="2609195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row: Left-Right 39">
            <a:extLst>
              <a:ext uri="{FF2B5EF4-FFF2-40B4-BE49-F238E27FC236}">
                <a16:creationId xmlns:a16="http://schemas.microsoft.com/office/drawing/2014/main" id="{271FD988-7EC3-7F94-A6F9-79C671C92069}"/>
              </a:ext>
            </a:extLst>
          </p:cNvPr>
          <p:cNvSpPr/>
          <p:nvPr/>
        </p:nvSpPr>
        <p:spPr>
          <a:xfrm rot="16200000">
            <a:off x="4713105" y="3673055"/>
            <a:ext cx="936000" cy="13440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75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</a:t>
            </a:r>
            <a:r>
              <a:rPr lang="it-IT" sz="75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75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it-IT" sz="75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(*)</a:t>
            </a:r>
          </a:p>
        </p:txBody>
      </p:sp>
      <p:sp>
        <p:nvSpPr>
          <p:cNvPr id="24" name="Arrow: Left-Right 40">
            <a:extLst>
              <a:ext uri="{FF2B5EF4-FFF2-40B4-BE49-F238E27FC236}">
                <a16:creationId xmlns:a16="http://schemas.microsoft.com/office/drawing/2014/main" id="{D5C646A9-A776-9401-CB29-904E76BB6C78}"/>
              </a:ext>
            </a:extLst>
          </p:cNvPr>
          <p:cNvSpPr/>
          <p:nvPr/>
        </p:nvSpPr>
        <p:spPr>
          <a:xfrm rot="16200000">
            <a:off x="4605103" y="1225054"/>
            <a:ext cx="1152000" cy="13440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</a:t>
            </a:r>
            <a:r>
              <a:rPr lang="it-IT" sz="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it-IT" sz="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(*)</a:t>
            </a:r>
          </a:p>
        </p:txBody>
      </p:sp>
      <p:sp>
        <p:nvSpPr>
          <p:cNvPr id="25" name="Arrow: Left-Right 41">
            <a:extLst>
              <a:ext uri="{FF2B5EF4-FFF2-40B4-BE49-F238E27FC236}">
                <a16:creationId xmlns:a16="http://schemas.microsoft.com/office/drawing/2014/main" id="{8BD6BD2F-3D6B-AE79-C28E-F8BABF29B2CD}"/>
              </a:ext>
            </a:extLst>
          </p:cNvPr>
          <p:cNvSpPr/>
          <p:nvPr/>
        </p:nvSpPr>
        <p:spPr>
          <a:xfrm rot="16200000">
            <a:off x="4713105" y="2705882"/>
            <a:ext cx="936000" cy="13440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75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</a:t>
            </a:r>
            <a:r>
              <a:rPr lang="it-IT" sz="75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75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it-IT" sz="75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(*)</a:t>
            </a:r>
          </a:p>
        </p:txBody>
      </p:sp>
      <p:sp>
        <p:nvSpPr>
          <p:cNvPr id="26" name="Arrow: Left-Right 42">
            <a:extLst>
              <a:ext uri="{FF2B5EF4-FFF2-40B4-BE49-F238E27FC236}">
                <a16:creationId xmlns:a16="http://schemas.microsoft.com/office/drawing/2014/main" id="{E539D1D2-74CE-7461-A6B7-BEDE4C4E8902}"/>
              </a:ext>
            </a:extLst>
          </p:cNvPr>
          <p:cNvSpPr/>
          <p:nvPr/>
        </p:nvSpPr>
        <p:spPr>
          <a:xfrm rot="16200000">
            <a:off x="4551104" y="5126398"/>
            <a:ext cx="1260000" cy="13440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</a:t>
            </a:r>
            <a:r>
              <a:rPr lang="it-IT" sz="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it-IT" sz="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(*)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47EBE0F-B5B2-0998-51DA-F12294364EBF}"/>
              </a:ext>
            </a:extLst>
          </p:cNvPr>
          <p:cNvSpPr txBox="1"/>
          <p:nvPr/>
        </p:nvSpPr>
        <p:spPr>
          <a:xfrm rot="16200000">
            <a:off x="2915691" y="2314314"/>
            <a:ext cx="7863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/>
              <a:t>Circuit 2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33327A1-922D-B207-7C63-718DAEC31483}"/>
              </a:ext>
            </a:extLst>
          </p:cNvPr>
          <p:cNvSpPr txBox="1"/>
          <p:nvPr/>
        </p:nvSpPr>
        <p:spPr>
          <a:xfrm rot="16200000">
            <a:off x="2921487" y="5246264"/>
            <a:ext cx="7863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/>
              <a:t>Circuit 1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73FBF05-2290-0ADC-1D51-15291D43CF7C}"/>
              </a:ext>
            </a:extLst>
          </p:cNvPr>
          <p:cNvSpPr txBox="1"/>
          <p:nvPr/>
        </p:nvSpPr>
        <p:spPr>
          <a:xfrm>
            <a:off x="11374820" y="6461343"/>
            <a:ext cx="33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70918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the vehicle abrasion method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Agenda : </a:t>
            </a:r>
          </a:p>
          <a:p>
            <a:r>
              <a:rPr lang="en-US" dirty="0"/>
              <a:t>T° sensitivity for summer, 3PMSF and M+S tires</a:t>
            </a:r>
          </a:p>
          <a:p>
            <a:r>
              <a:rPr lang="en-US" dirty="0"/>
              <a:t>Vehicle effects</a:t>
            </a:r>
          </a:p>
          <a:p>
            <a:r>
              <a:rPr lang="en-US" dirty="0"/>
              <a:t>Dispersion of the vehicle method</a:t>
            </a:r>
          </a:p>
          <a:p>
            <a:r>
              <a:rPr lang="en-US" dirty="0"/>
              <a:t>Effect of T° on abrasion index</a:t>
            </a:r>
          </a:p>
          <a:p>
            <a:r>
              <a:rPr lang="en-US" dirty="0"/>
              <a:t>Alignment between the two abrasion circuits</a:t>
            </a:r>
          </a:p>
          <a:p>
            <a:r>
              <a:rPr lang="en-US" dirty="0"/>
              <a:t>Improvements implemented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7378CA2-AB17-5A4A-E98A-FEA1CBE6A11E}"/>
              </a:ext>
            </a:extLst>
          </p:cNvPr>
          <p:cNvSpPr txBox="1"/>
          <p:nvPr/>
        </p:nvSpPr>
        <p:spPr>
          <a:xfrm>
            <a:off x="11353800" y="6383547"/>
            <a:ext cx="33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05342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/>
          <a:lstStyle/>
          <a:p>
            <a:r>
              <a:rPr lang="en-US" dirty="0"/>
              <a:t>Reference tires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3A9697D-DC8B-13F9-B8AC-7C8AA4D0E38C}"/>
              </a:ext>
            </a:extLst>
          </p:cNvPr>
          <p:cNvSpPr/>
          <p:nvPr/>
        </p:nvSpPr>
        <p:spPr>
          <a:xfrm>
            <a:off x="453570" y="1126705"/>
            <a:ext cx="10646229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Comparison of circuits 1 &amp;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For summer Ref tire on circuit 2: Abrasion rate decreases with temperature</a:t>
            </a:r>
            <a:endParaRPr lang="en-US" sz="2000" b="1" strike="sngStrike" dirty="0"/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With current data, negligible circuit effect between these 2 circuits:  Same abrasion level on both circuits for summer SRTT </a:t>
            </a:r>
            <a:r>
              <a:rPr lang="en-US" sz="2000" u="sng" dirty="0"/>
              <a:t>at temperature around 20 °C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For 3PMSF Ref tire, Abrasion rate increases with temperature</a:t>
            </a:r>
            <a:r>
              <a:rPr lang="en-US" sz="2000" b="1" strike="sngStrike" dirty="0"/>
              <a:t>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Shift on the abrasion level between the 2 circuits for 3PMSF SRTT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6FE728E-5165-5126-9EDE-0FF3C95BD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390" y="3265021"/>
            <a:ext cx="4584589" cy="275563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AB4FE86-4A81-DED8-5306-30D6C2EDBC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8990" y="3265021"/>
            <a:ext cx="4584589" cy="2755631"/>
          </a:xfrm>
          <a:prstGeom prst="rect">
            <a:avLst/>
          </a:prstGeom>
        </p:spPr>
      </p:pic>
      <p:sp>
        <p:nvSpPr>
          <p:cNvPr id="10" name="TextBox 7">
            <a:extLst>
              <a:ext uri="{FF2B5EF4-FFF2-40B4-BE49-F238E27FC236}">
                <a16:creationId xmlns:a16="http://schemas.microsoft.com/office/drawing/2014/main" id="{73E08E5F-7501-2DA4-83FB-0F400EAAB35B}"/>
              </a:ext>
            </a:extLst>
          </p:cNvPr>
          <p:cNvSpPr txBox="1"/>
          <p:nvPr/>
        </p:nvSpPr>
        <p:spPr>
          <a:xfrm>
            <a:off x="489857" y="6047654"/>
            <a:ext cx="1121228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More points are needed on Circuit 2, Circuit 1 and other circuits &amp; vehicles to define the allowed range of circuit abrasiveness</a:t>
            </a:r>
            <a:endParaRPr lang="en-GB" sz="2000" b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730DB93-4FE6-9ECB-3A12-801B848A9800}"/>
              </a:ext>
            </a:extLst>
          </p:cNvPr>
          <p:cNvSpPr txBox="1"/>
          <p:nvPr/>
        </p:nvSpPr>
        <p:spPr>
          <a:xfrm>
            <a:off x="11353800" y="6383547"/>
            <a:ext cx="33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7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76803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T° sensitivity for candidate tires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E363224-3632-FC78-79D1-D634276C7C34}"/>
              </a:ext>
            </a:extLst>
          </p:cNvPr>
          <p:cNvSpPr/>
          <p:nvPr/>
        </p:nvSpPr>
        <p:spPr>
          <a:xfrm>
            <a:off x="272716" y="1004326"/>
            <a:ext cx="66343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121845"/>
                </a:solidFill>
                <a:latin typeface="Arial" panose="020B0604020202020204" pitchFamily="34" charset="0"/>
              </a:rPr>
              <a:t>The abrasion rate of the 4 summer </a:t>
            </a:r>
            <a:r>
              <a:rPr lang="en-US" sz="1800" b="0" i="0" u="none" strike="noStrike" baseline="0" dirty="0" err="1">
                <a:solidFill>
                  <a:srgbClr val="121845"/>
                </a:solidFill>
                <a:latin typeface="Arial" panose="020B0604020202020204" pitchFamily="34" charset="0"/>
              </a:rPr>
              <a:t>tyres</a:t>
            </a:r>
            <a:r>
              <a:rPr lang="en-US" sz="1800" b="0" i="0" u="none" strike="noStrike" baseline="0" dirty="0">
                <a:solidFill>
                  <a:srgbClr val="121845"/>
                </a:solidFill>
                <a:latin typeface="Arial" panose="020B0604020202020204" pitchFamily="34" charset="0"/>
              </a:rPr>
              <a:t> and the </a:t>
            </a:r>
            <a:r>
              <a:rPr lang="en-US" sz="1800" b="0" i="0" u="none" strike="noStrike" baseline="0" dirty="0" err="1">
                <a:solidFill>
                  <a:srgbClr val="121845"/>
                </a:solidFill>
                <a:latin typeface="Arial" panose="020B0604020202020204" pitchFamily="34" charset="0"/>
              </a:rPr>
              <a:t>SumSRTT</a:t>
            </a:r>
            <a:r>
              <a:rPr lang="en-US" sz="1800" b="0" i="0" u="none" strike="noStrike" baseline="0" dirty="0">
                <a:solidFill>
                  <a:srgbClr val="121845"/>
                </a:solidFill>
                <a:latin typeface="Arial" panose="020B0604020202020204" pitchFamily="34" charset="0"/>
              </a:rPr>
              <a:t> show very similar temperature gradients</a:t>
            </a:r>
          </a:p>
          <a:p>
            <a:pPr algn="l"/>
            <a:r>
              <a:rPr lang="en-US" sz="1800" b="0" i="0" u="none" strike="noStrike" baseline="0" dirty="0">
                <a:solidFill>
                  <a:srgbClr val="CD3300"/>
                </a:solidFill>
                <a:latin typeface="ArialMT"/>
              </a:rPr>
              <a:t>• </a:t>
            </a:r>
            <a:r>
              <a:rPr lang="en-US" sz="1800" b="0" i="0" u="none" strike="noStrike" baseline="0" dirty="0">
                <a:solidFill>
                  <a:srgbClr val="121845"/>
                </a:solidFill>
                <a:latin typeface="Arial" panose="020B0604020202020204" pitchFamily="34" charset="0"/>
              </a:rPr>
              <a:t>Small variations in gradient per </a:t>
            </a:r>
            <a:r>
              <a:rPr lang="en-US" sz="1800" b="0" i="0" u="none" strike="noStrike" baseline="0" dirty="0" err="1">
                <a:solidFill>
                  <a:srgbClr val="121845"/>
                </a:solidFill>
                <a:latin typeface="Arial" panose="020B0604020202020204" pitchFamily="34" charset="0"/>
              </a:rPr>
              <a:t>tyre</a:t>
            </a:r>
            <a:endParaRPr lang="en-US" b="1" dirty="0"/>
          </a:p>
          <a:p>
            <a:pPr algn="l"/>
            <a:endParaRPr lang="en-US" sz="1800" b="0" i="0" u="none" strike="noStrike" baseline="0" dirty="0">
              <a:solidFill>
                <a:srgbClr val="121845"/>
              </a:solidFill>
              <a:latin typeface="Arial" panose="020B0604020202020204" pitchFamily="34" charset="0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121845"/>
                </a:solidFill>
                <a:latin typeface="Arial" panose="020B0604020202020204" pitchFamily="34" charset="0"/>
              </a:rPr>
              <a:t>Similar temperature gradients for 3PMSF SRTT and 3PMSF candidate tires</a:t>
            </a:r>
          </a:p>
          <a:p>
            <a:r>
              <a:rPr lang="en-US" sz="1800" b="0" i="0" u="none" strike="noStrike" baseline="0" dirty="0">
                <a:solidFill>
                  <a:srgbClr val="CD3300"/>
                </a:solidFill>
                <a:latin typeface="ArialMT"/>
              </a:rPr>
              <a:t>• </a:t>
            </a:r>
            <a:r>
              <a:rPr lang="en-US" sz="1800" b="0" i="0" u="none" strike="noStrike" baseline="0" dirty="0">
                <a:solidFill>
                  <a:srgbClr val="121845"/>
                </a:solidFill>
                <a:latin typeface="Arial" panose="020B0604020202020204" pitchFamily="34" charset="0"/>
              </a:rPr>
              <a:t>Small variations in gradient per </a:t>
            </a:r>
            <a:r>
              <a:rPr lang="en-US" sz="1800" b="0" i="0" u="none" strike="noStrike" baseline="0" dirty="0" err="1">
                <a:solidFill>
                  <a:srgbClr val="121845"/>
                </a:solidFill>
                <a:latin typeface="Arial" panose="020B0604020202020204" pitchFamily="34" charset="0"/>
              </a:rPr>
              <a:t>tyre</a:t>
            </a:r>
            <a:endParaRPr lang="en-US" b="1" dirty="0"/>
          </a:p>
          <a:p>
            <a:pPr algn="l"/>
            <a:endParaRPr lang="en-US" sz="1800" b="0" i="0" u="none" strike="noStrike" baseline="0" dirty="0">
              <a:solidFill>
                <a:srgbClr val="CD3300"/>
              </a:solidFill>
              <a:latin typeface="ArialMT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121845"/>
                </a:solidFill>
                <a:latin typeface="Arial" panose="020B0604020202020204" pitchFamily="34" charset="0"/>
              </a:rPr>
              <a:t>M+S </a:t>
            </a:r>
            <a:r>
              <a:rPr lang="en-US" sz="1800" b="0" i="0" u="none" strike="noStrike" baseline="0" dirty="0" err="1">
                <a:solidFill>
                  <a:srgbClr val="121845"/>
                </a:solidFill>
                <a:latin typeface="Arial" panose="020B0604020202020204" pitchFamily="34" charset="0"/>
              </a:rPr>
              <a:t>tyres</a:t>
            </a:r>
            <a:r>
              <a:rPr lang="en-US" sz="1800" b="0" i="0" u="none" strike="noStrike" baseline="0" dirty="0">
                <a:solidFill>
                  <a:srgbClr val="121845"/>
                </a:solidFill>
                <a:latin typeface="Arial" panose="020B0604020202020204" pitchFamily="34" charset="0"/>
              </a:rPr>
              <a:t> more similar to 3PMSF SRTT than to Summer SRTT</a:t>
            </a:r>
            <a:endParaRPr lang="en-US" b="1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2065176-752F-136E-5802-EAFE09489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2303" y="877255"/>
            <a:ext cx="4507606" cy="278183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751C551-FD6D-D93A-2973-206A0501D9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2040" y="3944247"/>
            <a:ext cx="4507606" cy="278183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237F681-6C57-7E2E-42C0-C4FB0763EB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2303" y="3944248"/>
            <a:ext cx="4507606" cy="278183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649EC7F-63C7-CDEF-FB41-3B143D6C9DCA}"/>
              </a:ext>
            </a:extLst>
          </p:cNvPr>
          <p:cNvSpPr txBox="1"/>
          <p:nvPr/>
        </p:nvSpPr>
        <p:spPr>
          <a:xfrm>
            <a:off x="11353800" y="6383547"/>
            <a:ext cx="33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8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076740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T° sensitivity for M+S tires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7" name="TextBox 25">
            <a:extLst>
              <a:ext uri="{FF2B5EF4-FFF2-40B4-BE49-F238E27FC236}">
                <a16:creationId xmlns:a16="http://schemas.microsoft.com/office/drawing/2014/main" id="{16E7A1EF-113D-79F5-642D-93AB7FA0B394}"/>
              </a:ext>
            </a:extLst>
          </p:cNvPr>
          <p:cNvSpPr txBox="1"/>
          <p:nvPr/>
        </p:nvSpPr>
        <p:spPr>
          <a:xfrm>
            <a:off x="6134596" y="5696385"/>
            <a:ext cx="5327374" cy="338554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</a:rPr>
              <a:t>3PMSF SRTT could be considered for M+S tyres</a:t>
            </a:r>
            <a:endParaRPr lang="en-US" sz="1600" b="0" dirty="0">
              <a:solidFill>
                <a:schemeClr val="tx1"/>
              </a:solidFill>
              <a:latin typeface="+mn-lt"/>
              <a:ea typeface="+mn-ea"/>
            </a:endParaRPr>
          </a:p>
        </p:txBody>
      </p:sp>
      <p:pic>
        <p:nvPicPr>
          <p:cNvPr id="8" name="Picture 17">
            <a:extLst>
              <a:ext uri="{FF2B5EF4-FFF2-40B4-BE49-F238E27FC236}">
                <a16:creationId xmlns:a16="http://schemas.microsoft.com/office/drawing/2014/main" id="{3C3D8C20-F925-5B53-D7CF-B80A2194AA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82" y="3388033"/>
            <a:ext cx="3742658" cy="2018561"/>
          </a:xfrm>
          <a:prstGeom prst="rect">
            <a:avLst/>
          </a:prstGeom>
        </p:spPr>
      </p:pic>
      <p:pic>
        <p:nvPicPr>
          <p:cNvPr id="9" name="Picture 12">
            <a:extLst>
              <a:ext uri="{FF2B5EF4-FFF2-40B4-BE49-F238E27FC236}">
                <a16:creationId xmlns:a16="http://schemas.microsoft.com/office/drawing/2014/main" id="{F74B1457-8A5B-3CC2-BF26-FB2A7EAA48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682" y="1343818"/>
            <a:ext cx="3742658" cy="2018561"/>
          </a:xfrm>
          <a:prstGeom prst="rect">
            <a:avLst/>
          </a:prstGeom>
        </p:spPr>
      </p:pic>
      <p:sp>
        <p:nvSpPr>
          <p:cNvPr id="10" name="TextBox 2">
            <a:extLst>
              <a:ext uri="{FF2B5EF4-FFF2-40B4-BE49-F238E27FC236}">
                <a16:creationId xmlns:a16="http://schemas.microsoft.com/office/drawing/2014/main" id="{DB52184F-C317-13AD-D947-7ACC45898890}"/>
              </a:ext>
            </a:extLst>
          </p:cNvPr>
          <p:cNvSpPr txBox="1"/>
          <p:nvPr/>
        </p:nvSpPr>
        <p:spPr>
          <a:xfrm>
            <a:off x="2325683" y="4073001"/>
            <a:ext cx="591829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it-IT" sz="800" dirty="0">
                <a:solidFill>
                  <a:schemeClr val="tx1"/>
                </a:solidFill>
              </a:rPr>
              <a:t>Circuit 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975A99-3498-B9F8-8DF8-1B4EEDD9E7B5}"/>
              </a:ext>
            </a:extLst>
          </p:cNvPr>
          <p:cNvSpPr/>
          <p:nvPr/>
        </p:nvSpPr>
        <p:spPr>
          <a:xfrm>
            <a:off x="2603596" y="3635141"/>
            <a:ext cx="36000" cy="432000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id="{8F741383-7F71-C0A6-2683-FC3DE8633CA6}"/>
              </a:ext>
            </a:extLst>
          </p:cNvPr>
          <p:cNvSpPr txBox="1"/>
          <p:nvPr/>
        </p:nvSpPr>
        <p:spPr>
          <a:xfrm>
            <a:off x="377169" y="5346506"/>
            <a:ext cx="5380383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IE" sz="1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Temperature </a:t>
            </a:r>
            <a:r>
              <a:rPr kumimoji="1" lang="en-IE" sz="1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sensitivity</a:t>
            </a:r>
            <a:r>
              <a:rPr kumimoji="1" lang="en-IE" sz="1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 (slope) of </a:t>
            </a:r>
            <a:r>
              <a:rPr kumimoji="1" lang="en-IE" sz="1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M+S tyres </a:t>
            </a:r>
            <a:r>
              <a:rPr kumimoji="1" lang="en-IE" sz="1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tested on circuit 2 comparable, </a:t>
            </a:r>
            <a:r>
              <a:rPr kumimoji="1" lang="en-IE" sz="1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but opposite trend to Summer SRTT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IE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No data to assess temperature sensitivity of </a:t>
            </a:r>
            <a:r>
              <a:rPr lang="en-IE" b="0" dirty="0">
                <a:solidFill>
                  <a:sysClr val="windowText" lastClr="000000"/>
                </a:solidFill>
                <a:latin typeface="Calibri"/>
              </a:rPr>
              <a:t>M+S</a:t>
            </a:r>
            <a:r>
              <a:rPr kumimoji="1" lang="en-IE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 tyres on circuit 1.</a:t>
            </a: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E23E3F0D-F1CF-0C90-FEC3-E11FDBD8D157}"/>
              </a:ext>
            </a:extLst>
          </p:cNvPr>
          <p:cNvSpPr txBox="1"/>
          <p:nvPr/>
        </p:nvSpPr>
        <p:spPr>
          <a:xfrm>
            <a:off x="996116" y="2681590"/>
            <a:ext cx="853119" cy="1169551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0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Tire 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000" b="1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75000"/>
                  </a:sysClr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Tire J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000" b="1" i="0" u="none" strike="noStrike" kern="1200" cap="none" spc="0" normalizeH="0" baseline="0" noProof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Tire K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000" b="1" i="0" u="none" strike="noStrike" kern="1200" cap="none" spc="0" normalizeH="0" baseline="0" noProof="0">
                <a:ln>
                  <a:noFill/>
                </a:ln>
                <a:solidFill>
                  <a:srgbClr val="9BBB59"/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Tire M</a:t>
            </a:r>
            <a:endParaRPr kumimoji="1" lang="en-GB" sz="1000" b="1" i="0" u="none" strike="noStrike" kern="1200" cap="none" spc="0" normalizeH="0" baseline="0" noProof="0">
              <a:ln>
                <a:noFill/>
              </a:ln>
              <a:solidFill>
                <a:srgbClr val="F79646"/>
              </a:solidFill>
              <a:effectLst/>
              <a:uLnTx/>
              <a:uFillTx/>
              <a:latin typeface="Univers" panose="020B0503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SUM SRTT</a:t>
            </a:r>
          </a:p>
        </p:txBody>
      </p:sp>
      <p:sp>
        <p:nvSpPr>
          <p:cNvPr id="15" name="TextBox 29">
            <a:extLst>
              <a:ext uri="{FF2B5EF4-FFF2-40B4-BE49-F238E27FC236}">
                <a16:creationId xmlns:a16="http://schemas.microsoft.com/office/drawing/2014/main" id="{27F3BED2-0333-2DD9-5DD3-EB95AF8F9609}"/>
              </a:ext>
            </a:extLst>
          </p:cNvPr>
          <p:cNvSpPr txBox="1"/>
          <p:nvPr/>
        </p:nvSpPr>
        <p:spPr>
          <a:xfrm>
            <a:off x="6179975" y="1392351"/>
            <a:ext cx="5035131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285750" indent="-196850" algn="l"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All tested </a:t>
            </a:r>
            <a:r>
              <a:rPr lang="en-GB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M+S</a:t>
            </a:r>
            <a:r>
              <a:rPr lang="en-GB" sz="14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tyres showing inversion of abrasion index ranking vs summer SRTT because of the opposite sensitivity to temperature shown by </a:t>
            </a:r>
            <a:r>
              <a:rPr lang="en-GB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M+S</a:t>
            </a:r>
            <a:r>
              <a:rPr lang="en-GB" sz="14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and summer tyres.</a:t>
            </a:r>
          </a:p>
          <a:p>
            <a:pPr marL="285750" indent="-196850" algn="l"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Ranking among tested </a:t>
            </a:r>
            <a:r>
              <a:rPr lang="en-GB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M+S</a:t>
            </a:r>
            <a:r>
              <a:rPr lang="en-GB" sz="14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tyres roughly maintained on both circuits across the investigated temperature range, but rating in one case largely dependent on the circuit.</a:t>
            </a:r>
          </a:p>
        </p:txBody>
      </p:sp>
      <p:graphicFrame>
        <p:nvGraphicFramePr>
          <p:cNvPr id="16" name="Chart 6">
            <a:extLst>
              <a:ext uri="{FF2B5EF4-FFF2-40B4-BE49-F238E27FC236}">
                <a16:creationId xmlns:a16="http://schemas.microsoft.com/office/drawing/2014/main" id="{F17FF905-3CF0-50F8-6C80-76EA95F96E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0684682"/>
              </p:ext>
            </p:extLst>
          </p:nvPr>
        </p:nvGraphicFramePr>
        <p:xfrm>
          <a:off x="5912035" y="3116996"/>
          <a:ext cx="5436000" cy="24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7" name="Straight Connector 7">
            <a:extLst>
              <a:ext uri="{FF2B5EF4-FFF2-40B4-BE49-F238E27FC236}">
                <a16:creationId xmlns:a16="http://schemas.microsoft.com/office/drawing/2014/main" id="{42BCFDD6-B523-C3EA-EF1B-9A62B690F404}"/>
              </a:ext>
            </a:extLst>
          </p:cNvPr>
          <p:cNvCxnSpPr>
            <a:cxnSpLocks/>
          </p:cNvCxnSpPr>
          <p:nvPr/>
        </p:nvCxnSpPr>
        <p:spPr>
          <a:xfrm>
            <a:off x="6572072" y="4299476"/>
            <a:ext cx="4572000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18" name="TextBox 9">
            <a:extLst>
              <a:ext uri="{FF2B5EF4-FFF2-40B4-BE49-F238E27FC236}">
                <a16:creationId xmlns:a16="http://schemas.microsoft.com/office/drawing/2014/main" id="{A5D3534E-1509-F987-2FB3-9EA11898184B}"/>
              </a:ext>
            </a:extLst>
          </p:cNvPr>
          <p:cNvSpPr txBox="1"/>
          <p:nvPr/>
        </p:nvSpPr>
        <p:spPr>
          <a:xfrm>
            <a:off x="6524936" y="4146687"/>
            <a:ext cx="10080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it-IT" sz="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WORSE THAN SRTT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it-IT" sz="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BETTER THAN SRTT</a:t>
            </a: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F36FB887-AFA9-12C4-177D-B397B3B4DB2C}"/>
              </a:ext>
            </a:extLst>
          </p:cNvPr>
          <p:cNvSpPr txBox="1"/>
          <p:nvPr/>
        </p:nvSpPr>
        <p:spPr>
          <a:xfrm>
            <a:off x="7612068" y="3284362"/>
            <a:ext cx="575799" cy="938719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>
                <a:lumMod val="75000"/>
              </a:sysClr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it-IT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Tire</a:t>
            </a:r>
            <a:r>
              <a:rPr kumimoji="1" lang="it-IT" sz="10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 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it-IT" sz="1000" b="1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>
                    <a:lumMod val="75000"/>
                  </a:sysClr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Tire</a:t>
            </a:r>
            <a:r>
              <a:rPr kumimoji="1" lang="it-IT" sz="10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75000"/>
                  </a:sysClr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 J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it-IT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Tire</a:t>
            </a:r>
            <a:r>
              <a:rPr kumimoji="1" lang="it-IT" sz="1000" b="1" i="0" u="none" strike="noStrike" kern="1200" cap="none" spc="0" normalizeH="0" baseline="0" noProof="0" dirty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 K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it-IT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9BBB59"/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Tire</a:t>
            </a:r>
            <a:r>
              <a:rPr kumimoji="1" lang="it-IT" sz="1000" b="1" i="0" u="none" strike="noStrike" kern="1200" cap="none" spc="0" normalizeH="0" baseline="0" noProof="0" dirty="0">
                <a:ln>
                  <a:noFill/>
                </a:ln>
                <a:solidFill>
                  <a:srgbClr val="9BBB59"/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 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D0C808E-2920-A724-7C17-7C861E39A29D}"/>
              </a:ext>
            </a:extLst>
          </p:cNvPr>
          <p:cNvSpPr/>
          <p:nvPr/>
        </p:nvSpPr>
        <p:spPr>
          <a:xfrm>
            <a:off x="9492180" y="4163799"/>
            <a:ext cx="108000" cy="648000"/>
          </a:xfrm>
          <a:prstGeom prst="rect">
            <a:avLst/>
          </a:prstGeom>
          <a:noFill/>
          <a:ln w="3175" cap="flat" cmpd="sng" algn="ctr">
            <a:solidFill>
              <a:sysClr val="windowText" lastClr="000000"/>
            </a:solidFill>
            <a:prstDash val="lgDash"/>
          </a:ln>
          <a:effectLst/>
        </p:spPr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it-IT" sz="14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77A04E42-5162-DC1F-8363-AA9A67175EBD}"/>
              </a:ext>
            </a:extLst>
          </p:cNvPr>
          <p:cNvSpPr txBox="1"/>
          <p:nvPr/>
        </p:nvSpPr>
        <p:spPr>
          <a:xfrm>
            <a:off x="9284706" y="4760423"/>
            <a:ext cx="540533" cy="20005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it-IT" sz="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rPr>
              <a:t>Circuit 1</a:t>
            </a:r>
          </a:p>
        </p:txBody>
      </p:sp>
      <p:sp>
        <p:nvSpPr>
          <p:cNvPr id="22" name="TextBox 2">
            <a:extLst>
              <a:ext uri="{FF2B5EF4-FFF2-40B4-BE49-F238E27FC236}">
                <a16:creationId xmlns:a16="http://schemas.microsoft.com/office/drawing/2014/main" id="{145B76AF-BB87-907E-8DAD-0AA3755B2EE8}"/>
              </a:ext>
            </a:extLst>
          </p:cNvPr>
          <p:cNvSpPr txBox="1"/>
          <p:nvPr/>
        </p:nvSpPr>
        <p:spPr>
          <a:xfrm>
            <a:off x="2890508" y="2107187"/>
            <a:ext cx="434349" cy="169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it-IT" sz="500" dirty="0">
                <a:solidFill>
                  <a:schemeClr val="tx1"/>
                </a:solidFill>
              </a:rPr>
              <a:t>Circuit 1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66FFC2C-8AAA-B65A-321F-59EC40B83831}"/>
              </a:ext>
            </a:extLst>
          </p:cNvPr>
          <p:cNvSpPr txBox="1"/>
          <p:nvPr/>
        </p:nvSpPr>
        <p:spPr>
          <a:xfrm>
            <a:off x="11353799" y="6392174"/>
            <a:ext cx="42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9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200855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4301</Words>
  <Application>Microsoft Office PowerPoint</Application>
  <PresentationFormat>Widescreen</PresentationFormat>
  <Paragraphs>856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9" baseType="lpstr">
      <vt:lpstr>Arial</vt:lpstr>
      <vt:lpstr>ArialMT</vt:lpstr>
      <vt:lpstr>Barlow</vt:lpstr>
      <vt:lpstr>BridgestoneType</vt:lpstr>
      <vt:lpstr>Calibri</vt:lpstr>
      <vt:lpstr>Calibri Light</vt:lpstr>
      <vt:lpstr>Calibri-Bold</vt:lpstr>
      <vt:lpstr>Cambria Math</vt:lpstr>
      <vt:lpstr>Lucida Grande</vt:lpstr>
      <vt:lpstr>Symbol</vt:lpstr>
      <vt:lpstr>Times New Roman</vt:lpstr>
      <vt:lpstr>Univers</vt:lpstr>
      <vt:lpstr>Wingdings</vt:lpstr>
      <vt:lpstr>Thème Office</vt:lpstr>
      <vt:lpstr>UNECE GRBP TFTA</vt:lpstr>
      <vt:lpstr>Agenda</vt:lpstr>
      <vt:lpstr>Mandate of the TAPP group</vt:lpstr>
      <vt:lpstr>Content of the test campaign</vt:lpstr>
      <vt:lpstr>PowerPoint Presentation</vt:lpstr>
      <vt:lpstr>Analysis of the vehicle abrasion method</vt:lpstr>
      <vt:lpstr>Reference tires</vt:lpstr>
      <vt:lpstr>T° sensitivity for candidate tires</vt:lpstr>
      <vt:lpstr>T° sensitivity for M+S tires</vt:lpstr>
      <vt:lpstr>T° sensitivity per regulatory cluster</vt:lpstr>
      <vt:lpstr>Analysis of vehicle effect</vt:lpstr>
      <vt:lpstr>Analysis of vehicle effect</vt:lpstr>
      <vt:lpstr>Analysis of vehicle effect  ETRTO additional results</vt:lpstr>
      <vt:lpstr>Analysis of vehicle effect  ETRTO additional results</vt:lpstr>
      <vt:lpstr>Analysis of vehicle effect  ETRTO additional results</vt:lpstr>
      <vt:lpstr>Analysis of vehicle effect  New vehicle settings requirement</vt:lpstr>
      <vt:lpstr>Test dispersion of the vehicle method</vt:lpstr>
      <vt:lpstr>Test dispersion of the vehicle method</vt:lpstr>
      <vt:lpstr>Test dispersion of the vehicle method</vt:lpstr>
      <vt:lpstr>Analysis of T° effect on abrasion index</vt:lpstr>
      <vt:lpstr>Analysis of T° effect on abrasion index</vt:lpstr>
      <vt:lpstr>Alignment between vehicle circuits</vt:lpstr>
      <vt:lpstr>Synthesis of the vehicle method improvements</vt:lpstr>
      <vt:lpstr>Agenda</vt:lpstr>
      <vt:lpstr>Analysis of the drum abrasion method</vt:lpstr>
      <vt:lpstr>Drum available data</vt:lpstr>
      <vt:lpstr>SRTT 16’’ vs SRTT 17’’</vt:lpstr>
      <vt:lpstr>Analysis of the abrasion rate &amp; index</vt:lpstr>
      <vt:lpstr>Analysis of the abrasion rate &amp; index</vt:lpstr>
      <vt:lpstr>Limits of abrasion rate for Ref Tires</vt:lpstr>
      <vt:lpstr>T° and drum surface effect</vt:lpstr>
      <vt:lpstr>T° and drum surface effect</vt:lpstr>
      <vt:lpstr>Dispersion of the drum method</vt:lpstr>
      <vt:lpstr>Dispersion of the drum method</vt:lpstr>
      <vt:lpstr>Dispersion of the drum method with ETRTO drums (drums 5 to 7)</vt:lpstr>
      <vt:lpstr>Tyre wear on drum test methods.</vt:lpstr>
      <vt:lpstr>Irregular wear on drum</vt:lpstr>
      <vt:lpstr>Improvements of the drum method</vt:lpstr>
      <vt:lpstr>Agenda</vt:lpstr>
      <vt:lpstr>Analysis of the correlation between the two methods</vt:lpstr>
      <vt:lpstr>Analysis of the correlation between the two methods</vt:lpstr>
      <vt:lpstr>Analysis of the correlation between the two methods</vt:lpstr>
      <vt:lpstr>Analysis of the correlation between the two methods</vt:lpstr>
      <vt:lpstr>Next steps 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UNECE GRBP TFTA</dc:title>
  <dc:creator>Frederic Biesse</dc:creator>
  <cp:lastModifiedBy>Josep Guinjoan</cp:lastModifiedBy>
  <cp:revision>32</cp:revision>
  <dcterms:created xsi:type="dcterms:W3CDTF">2024-01-08T07:04:47Z</dcterms:created>
  <dcterms:modified xsi:type="dcterms:W3CDTF">2024-01-22T09:39:23Z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2024-01-08T07:17:02Z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1f1b5d1c-77ab-46e5-81bf-44121f0f5d36</vt:lpwstr>
  </property>
  <property fmtid="{D5CDD505-2E9C-101B-9397-08002B2CF9AE}" pid="8" name="MSIP_Label_09e9a456-2778-4ca9-be06-1190b1e1118a_ContentBits">
    <vt:lpwstr>0</vt:lpwstr>
  </property>
</Properties>
</file>