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1" r:id="rId2"/>
    <p:sldId id="282" r:id="rId3"/>
    <p:sldId id="292" r:id="rId4"/>
    <p:sldId id="291" r:id="rId5"/>
    <p:sldId id="293" r:id="rId6"/>
    <p:sldId id="279" r:id="rId7"/>
    <p:sldId id="261" r:id="rId8"/>
    <p:sldId id="280" r:id="rId9"/>
    <p:sldId id="258" r:id="rId10"/>
    <p:sldId id="263" r:id="rId11"/>
    <p:sldId id="260" r:id="rId12"/>
    <p:sldId id="269" r:id="rId13"/>
    <p:sldId id="264" r:id="rId14"/>
    <p:sldId id="265" r:id="rId15"/>
    <p:sldId id="287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0" autoAdjust="0"/>
    <p:restoredTop sz="86712" autoAdjust="0"/>
  </p:normalViewPr>
  <p:slideViewPr>
    <p:cSldViewPr snapToGrid="0">
      <p:cViewPr varScale="1">
        <p:scale>
          <a:sx n="113" d="100"/>
          <a:sy n="113" d="100"/>
        </p:scale>
        <p:origin x="117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6A089-B76E-481C-9133-7F6883F615C3}" type="datetimeFigureOut">
              <a:rPr lang="en-IE" smtClean="0"/>
              <a:t>22/01/2024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10ED8-2A3B-4CA3-9C33-6E8B82BD0C2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0757249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6A089-B76E-481C-9133-7F6883F615C3}" type="datetimeFigureOut">
              <a:rPr lang="en-IE" smtClean="0"/>
              <a:t>22/01/2024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10ED8-2A3B-4CA3-9C33-6E8B82BD0C2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939411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6A089-B76E-481C-9133-7F6883F615C3}" type="datetimeFigureOut">
              <a:rPr lang="en-IE" smtClean="0"/>
              <a:t>22/01/2024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10ED8-2A3B-4CA3-9C33-6E8B82BD0C2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71078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6A089-B76E-481C-9133-7F6883F615C3}" type="datetimeFigureOut">
              <a:rPr lang="en-IE" smtClean="0"/>
              <a:t>22/01/2024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10ED8-2A3B-4CA3-9C33-6E8B82BD0C2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450341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6A089-B76E-481C-9133-7F6883F615C3}" type="datetimeFigureOut">
              <a:rPr lang="en-IE" smtClean="0"/>
              <a:t>22/01/2024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10ED8-2A3B-4CA3-9C33-6E8B82BD0C2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078996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6A089-B76E-481C-9133-7F6883F615C3}" type="datetimeFigureOut">
              <a:rPr lang="en-IE" smtClean="0"/>
              <a:t>22/01/2024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10ED8-2A3B-4CA3-9C33-6E8B82BD0C2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115960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6A089-B76E-481C-9133-7F6883F615C3}" type="datetimeFigureOut">
              <a:rPr lang="en-IE" smtClean="0"/>
              <a:t>22/01/2024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10ED8-2A3B-4CA3-9C33-6E8B82BD0C2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0848001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6A089-B76E-481C-9133-7F6883F615C3}" type="datetimeFigureOut">
              <a:rPr lang="en-IE" smtClean="0"/>
              <a:t>22/01/2024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10ED8-2A3B-4CA3-9C33-6E8B82BD0C2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2339012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6A089-B76E-481C-9133-7F6883F615C3}" type="datetimeFigureOut">
              <a:rPr lang="en-IE" smtClean="0"/>
              <a:t>22/01/2024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10ED8-2A3B-4CA3-9C33-6E8B82BD0C2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9212572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6A089-B76E-481C-9133-7F6883F615C3}" type="datetimeFigureOut">
              <a:rPr lang="en-IE" smtClean="0"/>
              <a:t>22/01/2024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10ED8-2A3B-4CA3-9C33-6E8B82BD0C2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1705397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6A089-B76E-481C-9133-7F6883F615C3}" type="datetimeFigureOut">
              <a:rPr lang="en-IE" smtClean="0"/>
              <a:t>22/01/2024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10ED8-2A3B-4CA3-9C33-6E8B82BD0C2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0222610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B6A089-B76E-481C-9133-7F6883F615C3}" type="datetimeFigureOut">
              <a:rPr lang="en-IE" smtClean="0"/>
              <a:t>22/01/2024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D10ED8-2A3B-4CA3-9C33-6E8B82BD0C2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516925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Status report of TADG-ORV to TFTA 20</a:t>
            </a:r>
            <a:r>
              <a:rPr lang="en-US" baseline="30000" dirty="0"/>
              <a:t>th</a:t>
            </a:r>
            <a:r>
              <a:rPr lang="en-US" dirty="0"/>
              <a:t> session</a:t>
            </a:r>
            <a:endParaRPr lang="en-IE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(24 Jan 2024)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6919813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67512"/>
            <a:ext cx="11167872" cy="61264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/>
              <a:t>Reference </a:t>
            </a:r>
            <a:r>
              <a:rPr lang="en-US" sz="3200" dirty="0" err="1"/>
              <a:t>tyres</a:t>
            </a:r>
            <a:endParaRPr lang="en-US" sz="3200" dirty="0"/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r>
              <a:rPr lang="en-US" sz="3200" dirty="0"/>
              <a:t>Convoy</a:t>
            </a:r>
          </a:p>
          <a:p>
            <a:r>
              <a:rPr lang="en-US" dirty="0"/>
              <a:t>General:</a:t>
            </a:r>
            <a:br>
              <a:rPr lang="en-US" dirty="0"/>
            </a:br>
            <a:r>
              <a:rPr lang="en-US" dirty="0"/>
              <a:t>Up to 4 vehicles. </a:t>
            </a:r>
            <a:br>
              <a:rPr lang="en-US" dirty="0"/>
            </a:br>
            <a:r>
              <a:rPr lang="en-US" dirty="0"/>
              <a:t>One is fitted  with reference </a:t>
            </a:r>
            <a:r>
              <a:rPr lang="en-US" dirty="0" err="1"/>
              <a:t>tyres</a:t>
            </a:r>
            <a:endParaRPr lang="en-US" dirty="0"/>
          </a:p>
          <a:p>
            <a:r>
              <a:rPr lang="en-US" dirty="0"/>
              <a:t>Convoy composition. Homogeneous for:</a:t>
            </a:r>
          </a:p>
          <a:p>
            <a:pPr lvl="1"/>
            <a:r>
              <a:rPr lang="en-US" dirty="0"/>
              <a:t>Number and position of driven wheels: FWD or RWD or AWD only in the convoy</a:t>
            </a:r>
          </a:p>
          <a:p>
            <a:pPr lvl="1"/>
            <a:r>
              <a:rPr lang="en-US" dirty="0"/>
              <a:t>Same propulsion energy converters (e.g. ICE, or NOVC-HEV etc.)</a:t>
            </a:r>
          </a:p>
          <a:p>
            <a:pPr lvl="1"/>
            <a:r>
              <a:rPr lang="en-US" dirty="0"/>
              <a:t>Aerodynamics F2 vehicle ref. </a:t>
            </a:r>
            <a:r>
              <a:rPr lang="en-US" dirty="0" err="1"/>
              <a:t>tyres</a:t>
            </a:r>
            <a:r>
              <a:rPr lang="en-US" dirty="0"/>
              <a:t> &lt;1.2 F2 rest vehicles, if available</a:t>
            </a:r>
          </a:p>
          <a:p>
            <a:r>
              <a:rPr lang="en-US" dirty="0"/>
              <a:t>Vehicles and drivers rotation</a:t>
            </a:r>
          </a:p>
          <a:p>
            <a:pPr lvl="1"/>
            <a:r>
              <a:rPr lang="en-US" dirty="0"/>
              <a:t>Each </a:t>
            </a:r>
            <a:r>
              <a:rPr lang="en-US" dirty="0" err="1"/>
              <a:t>tyre</a:t>
            </a:r>
            <a:r>
              <a:rPr lang="en-US" dirty="0"/>
              <a:t> shall be exposed to the same distance (±10%) to all drivers and positions in convoy</a:t>
            </a:r>
          </a:p>
          <a:p>
            <a:endParaRPr lang="en-IE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5475" y="136701"/>
            <a:ext cx="6062037" cy="3301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47268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Preparation and Measurements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1250168" cy="4721480"/>
          </a:xfrm>
        </p:spPr>
        <p:txBody>
          <a:bodyPr>
            <a:normAutofit/>
          </a:bodyPr>
          <a:lstStyle/>
          <a:p>
            <a:r>
              <a:rPr lang="en-US" dirty="0" err="1"/>
              <a:t>Tyres</a:t>
            </a:r>
            <a:r>
              <a:rPr lang="en-US" dirty="0"/>
              <a:t> preparation</a:t>
            </a:r>
          </a:p>
          <a:p>
            <a:pPr lvl="1"/>
            <a:r>
              <a:rPr lang="en-US" dirty="0"/>
              <a:t>Tyre mass measurement (without rim)</a:t>
            </a:r>
          </a:p>
          <a:p>
            <a:pPr lvl="1"/>
            <a:r>
              <a:rPr lang="en-US" dirty="0"/>
              <a:t>Tyre fitment on rim (</a:t>
            </a:r>
            <a:r>
              <a:rPr lang="en-US" i="1" dirty="0"/>
              <a:t>and vehicle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Tyre and wheel assembly mass measurement (optional for candidate </a:t>
            </a:r>
            <a:r>
              <a:rPr lang="en-US" dirty="0" err="1"/>
              <a:t>tyres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Tyre inflation pressure: Ref: 290 </a:t>
            </a:r>
            <a:r>
              <a:rPr lang="en-US" dirty="0" err="1"/>
              <a:t>kPa</a:t>
            </a:r>
            <a:r>
              <a:rPr lang="en-US" dirty="0"/>
              <a:t>, rest 250 </a:t>
            </a:r>
            <a:r>
              <a:rPr lang="en-US" dirty="0" err="1"/>
              <a:t>kPa</a:t>
            </a:r>
            <a:r>
              <a:rPr lang="en-US" dirty="0"/>
              <a:t> or 290 </a:t>
            </a:r>
            <a:r>
              <a:rPr lang="en-US" dirty="0" err="1"/>
              <a:t>kPa</a:t>
            </a:r>
            <a:r>
              <a:rPr lang="en-US" dirty="0"/>
              <a:t> (XL, HL)</a:t>
            </a:r>
          </a:p>
          <a:p>
            <a:r>
              <a:rPr lang="en-US" dirty="0"/>
              <a:t>Vehicles preparation</a:t>
            </a:r>
            <a:endParaRPr lang="en-IE" dirty="0"/>
          </a:p>
          <a:p>
            <a:pPr lvl="1"/>
            <a:r>
              <a:rPr lang="en-US" dirty="0"/>
              <a:t>Vehicle </a:t>
            </a:r>
            <a:r>
              <a:rPr lang="en-US" dirty="0" err="1"/>
              <a:t>balasting</a:t>
            </a:r>
            <a:endParaRPr lang="en-US" dirty="0"/>
          </a:p>
          <a:p>
            <a:pPr lvl="2"/>
            <a:r>
              <a:rPr lang="en-US" b="1" dirty="0" err="1"/>
              <a:t>Tyre</a:t>
            </a:r>
            <a:r>
              <a:rPr lang="en-US" b="1" dirty="0"/>
              <a:t> load 67% (±7%) of </a:t>
            </a:r>
            <a:r>
              <a:rPr lang="en-US" b="1" dirty="0" err="1"/>
              <a:t>tyre</a:t>
            </a:r>
            <a:r>
              <a:rPr lang="en-US" b="1" dirty="0"/>
              <a:t> load capacity </a:t>
            </a:r>
            <a:r>
              <a:rPr lang="en-US" dirty="0"/>
              <a:t>(and not exceeding 85% vehicle max payload)</a:t>
            </a:r>
          </a:p>
          <a:p>
            <a:pPr lvl="2"/>
            <a:r>
              <a:rPr lang="en-US" dirty="0"/>
              <a:t>Load distribution: FWD: 56% (±7%) to 44% (±7%); RWD/AWD: 50% (±7%) to 50% (±7%); </a:t>
            </a:r>
          </a:p>
          <a:p>
            <a:pPr lvl="1"/>
            <a:r>
              <a:rPr lang="en-US" dirty="0"/>
              <a:t>Vehicle tuning (alignment)</a:t>
            </a:r>
          </a:p>
          <a:p>
            <a:pPr lvl="1"/>
            <a:r>
              <a:rPr lang="en-US" dirty="0"/>
              <a:t>Vehicle mass measurement and load at each wheel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6846974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Measurements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1241024" cy="495008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IE" dirty="0"/>
              <a:t>During test</a:t>
            </a:r>
            <a:endParaRPr lang="en-US" dirty="0"/>
          </a:p>
          <a:p>
            <a:r>
              <a:rPr lang="en-US" dirty="0"/>
              <a:t>Long. and lat. acc. of each vehicle ≥</a:t>
            </a:r>
            <a:r>
              <a:rPr lang="en-US" b="1" dirty="0"/>
              <a:t>10 Hz </a:t>
            </a:r>
            <a:r>
              <a:rPr lang="en-US" dirty="0"/>
              <a:t>(cont.)</a:t>
            </a:r>
          </a:p>
          <a:p>
            <a:r>
              <a:rPr lang="en-US" dirty="0"/>
              <a:t>Speed of each vehicle (cont.)</a:t>
            </a:r>
          </a:p>
          <a:p>
            <a:r>
              <a:rPr lang="en-US" dirty="0"/>
              <a:t>Tyre pressure each day (cold condition)</a:t>
            </a:r>
          </a:p>
          <a:p>
            <a:r>
              <a:rPr lang="en-US" dirty="0"/>
              <a:t>Average of five temperature of at least start, mid, end, at lower and higher altitude points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/>
              <a:t>Wet distance measurement, ice on road measurement</a:t>
            </a:r>
          </a:p>
          <a:p>
            <a:pPr marL="0" indent="0">
              <a:buNone/>
            </a:pPr>
            <a:r>
              <a:rPr lang="en-US" dirty="0"/>
              <a:t>At intermediate stops</a:t>
            </a:r>
          </a:p>
          <a:p>
            <a:r>
              <a:rPr lang="en-IE" dirty="0"/>
              <a:t>Vehicle alignment of </a:t>
            </a:r>
            <a:r>
              <a:rPr lang="en-IE" dirty="0">
                <a:sym typeface="Wingdings" panose="05000000000000000000" pitchFamily="2" charset="2"/>
              </a:rPr>
              <a:t>Ref. vehicle every 2000 km</a:t>
            </a:r>
            <a:r>
              <a:rPr lang="en-IE" dirty="0"/>
              <a:t> </a:t>
            </a:r>
          </a:p>
          <a:p>
            <a:r>
              <a:rPr lang="en-IE" dirty="0"/>
              <a:t>Tyre and wheel assembly mass </a:t>
            </a:r>
            <a:r>
              <a:rPr lang="en-US" dirty="0"/>
              <a:t>(optional for candidate </a:t>
            </a:r>
            <a:r>
              <a:rPr lang="en-US" dirty="0" err="1"/>
              <a:t>tyres</a:t>
            </a:r>
            <a:r>
              <a:rPr lang="en-US" dirty="0"/>
              <a:t>)</a:t>
            </a:r>
            <a:endParaRPr lang="en-IE" dirty="0"/>
          </a:p>
          <a:p>
            <a:r>
              <a:rPr lang="en-IE" dirty="0"/>
              <a:t>Vehicle alignment </a:t>
            </a:r>
            <a:r>
              <a:rPr lang="en-US" dirty="0"/>
              <a:t>(optional at half distance for candidate </a:t>
            </a:r>
            <a:r>
              <a:rPr lang="en-US" dirty="0" err="1"/>
              <a:t>tyres</a:t>
            </a:r>
            <a:r>
              <a:rPr lang="en-US" dirty="0"/>
              <a:t> vehicle)</a:t>
            </a:r>
            <a:endParaRPr lang="en-IE" dirty="0"/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2629316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Validation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4"/>
            <a:ext cx="11103865" cy="4876927"/>
          </a:xfrm>
        </p:spPr>
        <p:txBody>
          <a:bodyPr>
            <a:normAutofit/>
          </a:bodyPr>
          <a:lstStyle/>
          <a:p>
            <a:r>
              <a:rPr lang="en-US" dirty="0"/>
              <a:t>Weather and Climate</a:t>
            </a:r>
          </a:p>
          <a:p>
            <a:r>
              <a:rPr lang="en-US" dirty="0"/>
              <a:t>Accelerations</a:t>
            </a:r>
          </a:p>
          <a:p>
            <a:pPr lvl="1"/>
            <a:r>
              <a:rPr lang="en-US" dirty="0"/>
              <a:t>see table below</a:t>
            </a:r>
          </a:p>
          <a:p>
            <a:pPr lvl="1"/>
            <a:r>
              <a:rPr lang="en-US" dirty="0"/>
              <a:t>Long. and lat. acc. </a:t>
            </a:r>
            <a:r>
              <a:rPr lang="en-US" dirty="0" err="1"/>
              <a:t>stdev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within 5% of ref. vehicle values</a:t>
            </a:r>
          </a:p>
          <a:p>
            <a:r>
              <a:rPr lang="en-US" dirty="0"/>
              <a:t>Vehicle alignments</a:t>
            </a:r>
          </a:p>
          <a:p>
            <a:pPr lvl="1"/>
            <a:r>
              <a:rPr lang="en-US" dirty="0"/>
              <a:t>End-Start: ±0.15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°</a:t>
            </a:r>
            <a:r>
              <a:rPr lang="en-US" dirty="0"/>
              <a:t> toe, ±0.3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° camber</a:t>
            </a:r>
            <a:r>
              <a:rPr lang="en-US" dirty="0"/>
              <a:t> </a:t>
            </a:r>
          </a:p>
          <a:p>
            <a:r>
              <a:rPr lang="en-US" dirty="0"/>
              <a:t>Visual inspection</a:t>
            </a:r>
          </a:p>
          <a:p>
            <a:pPr lvl="1"/>
            <a:r>
              <a:rPr lang="en-US" dirty="0"/>
              <a:t>Sidewall marking readable</a:t>
            </a:r>
          </a:p>
          <a:p>
            <a:pPr lvl="1"/>
            <a:r>
              <a:rPr lang="en-US" dirty="0"/>
              <a:t>Tyre  loss &lt;1 cm</a:t>
            </a:r>
            <a:r>
              <a:rPr lang="en-US" baseline="30000" dirty="0"/>
              <a:t>2</a:t>
            </a:r>
            <a:r>
              <a:rPr lang="en-US" dirty="0"/>
              <a:t> of tread chunking area (for Ref tyre: all results invalid)</a:t>
            </a:r>
          </a:p>
          <a:p>
            <a:r>
              <a:rPr lang="en-IE" dirty="0"/>
              <a:t>Ref. tyres abrasion rate value @20</a:t>
            </a:r>
            <a:r>
              <a:rPr lang="en-IE" dirty="0">
                <a:latin typeface="Calibri" panose="020F0502020204030204" pitchFamily="34" charset="0"/>
                <a:cs typeface="Calibri" panose="020F0502020204030204" pitchFamily="34" charset="0"/>
              </a:rPr>
              <a:t>°</a:t>
            </a:r>
            <a:r>
              <a:rPr lang="en-IE" dirty="0"/>
              <a:t>C or @10</a:t>
            </a:r>
            <a:r>
              <a:rPr lang="en-IE" dirty="0">
                <a:latin typeface="Calibri" panose="020F0502020204030204" pitchFamily="34" charset="0"/>
                <a:cs typeface="Calibri" panose="020F0502020204030204" pitchFamily="34" charset="0"/>
              </a:rPr>
              <a:t>°</a:t>
            </a:r>
            <a:r>
              <a:rPr lang="en-IE" dirty="0"/>
              <a:t>C within abrasion rate range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3514551"/>
              </p:ext>
            </p:extLst>
          </p:nvPr>
        </p:nvGraphicFramePr>
        <p:xfrm>
          <a:off x="6928105" y="2769620"/>
          <a:ext cx="5013960" cy="26662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98191">
                  <a:extLst>
                    <a:ext uri="{9D8B030D-6E8A-4147-A177-3AD203B41FA5}">
                      <a16:colId xmlns:a16="http://schemas.microsoft.com/office/drawing/2014/main" val="3351467512"/>
                    </a:ext>
                  </a:extLst>
                </a:gridCol>
                <a:gridCol w="2715769">
                  <a:extLst>
                    <a:ext uri="{9D8B030D-6E8A-4147-A177-3AD203B41FA5}">
                      <a16:colId xmlns:a16="http://schemas.microsoft.com/office/drawing/2014/main" val="3542962008"/>
                    </a:ext>
                  </a:extLst>
                </a:gridCol>
              </a:tblGrid>
              <a:tr h="444372">
                <a:tc>
                  <a:txBody>
                    <a:bodyPr/>
                    <a:lstStyle/>
                    <a:p>
                      <a:pPr algn="ctr"/>
                      <a:endParaRPr lang="en-I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Global</a:t>
                      </a:r>
                      <a:endParaRPr lang="en-IE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48257556"/>
                  </a:ext>
                </a:extLst>
              </a:tr>
              <a:tr h="444372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Max speed (km/h)</a:t>
                      </a:r>
                      <a:endParaRPr lang="en-I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140</a:t>
                      </a:r>
                      <a:endParaRPr lang="en-IE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7886158"/>
                  </a:ext>
                </a:extLst>
              </a:tr>
              <a:tr h="444372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Long.</a:t>
                      </a:r>
                      <a:r>
                        <a:rPr lang="en-US" baseline="0" dirty="0"/>
                        <a:t> acc. </a:t>
                      </a:r>
                      <a:r>
                        <a:rPr lang="en-US" baseline="0" dirty="0" err="1"/>
                        <a:t>stdev</a:t>
                      </a:r>
                      <a:r>
                        <a:rPr lang="en-US" baseline="0" dirty="0"/>
                        <a:t> (m/s</a:t>
                      </a:r>
                      <a:r>
                        <a:rPr lang="en-US" baseline="30000" dirty="0"/>
                        <a:t>2</a:t>
                      </a:r>
                      <a:r>
                        <a:rPr lang="en-US" baseline="0" dirty="0"/>
                        <a:t>)</a:t>
                      </a:r>
                      <a:endParaRPr lang="en-IE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0.35-0.55</a:t>
                      </a:r>
                      <a:endParaRPr lang="en-IE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92880814"/>
                  </a:ext>
                </a:extLst>
              </a:tr>
              <a:tr h="44437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Max long.</a:t>
                      </a:r>
                      <a:r>
                        <a:rPr lang="en-US" baseline="0" dirty="0"/>
                        <a:t> acc. (m/s</a:t>
                      </a:r>
                      <a:r>
                        <a:rPr lang="en-US" baseline="30000" dirty="0"/>
                        <a:t>2</a:t>
                      </a:r>
                      <a:r>
                        <a:rPr lang="en-US" baseline="0" dirty="0"/>
                        <a:t>)</a:t>
                      </a:r>
                      <a:endParaRPr lang="en-IE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±5 (for ≥99.</a:t>
                      </a:r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98</a:t>
                      </a:r>
                      <a:r>
                        <a:rPr lang="en-US" dirty="0"/>
                        <a:t>%</a:t>
                      </a:r>
                      <a:r>
                        <a:rPr lang="en-US" baseline="0" dirty="0"/>
                        <a:t> distance)</a:t>
                      </a:r>
                      <a:endParaRPr lang="en-IE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90491414"/>
                  </a:ext>
                </a:extLst>
              </a:tr>
              <a:tr h="44437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Lat.</a:t>
                      </a:r>
                      <a:r>
                        <a:rPr lang="en-US" baseline="0" dirty="0"/>
                        <a:t> acc. </a:t>
                      </a:r>
                      <a:r>
                        <a:rPr lang="en-US" baseline="0" dirty="0" err="1"/>
                        <a:t>stdev</a:t>
                      </a:r>
                      <a:r>
                        <a:rPr lang="en-US" baseline="0" dirty="0"/>
                        <a:t> (m/s</a:t>
                      </a:r>
                      <a:r>
                        <a:rPr lang="en-US" baseline="30000" dirty="0"/>
                        <a:t>2</a:t>
                      </a:r>
                      <a:r>
                        <a:rPr lang="en-US" baseline="0" dirty="0"/>
                        <a:t>)</a:t>
                      </a:r>
                      <a:endParaRPr lang="en-IE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0.83-1.03</a:t>
                      </a:r>
                      <a:endParaRPr lang="en-IE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80087819"/>
                  </a:ext>
                </a:extLst>
              </a:tr>
              <a:tr h="44437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Max lat.</a:t>
                      </a:r>
                      <a:r>
                        <a:rPr lang="en-US" baseline="0" dirty="0"/>
                        <a:t> acc. (m/s</a:t>
                      </a:r>
                      <a:r>
                        <a:rPr lang="en-US" baseline="30000" dirty="0"/>
                        <a:t>2</a:t>
                      </a:r>
                      <a:r>
                        <a:rPr lang="en-US" baseline="0" dirty="0"/>
                        <a:t>)</a:t>
                      </a:r>
                      <a:endParaRPr lang="en-IE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±5 (for ≥99.</a:t>
                      </a:r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9</a:t>
                      </a:r>
                      <a:r>
                        <a:rPr lang="en-US" dirty="0"/>
                        <a:t>%</a:t>
                      </a:r>
                      <a:r>
                        <a:rPr lang="en-US" baseline="0" dirty="0"/>
                        <a:t> distance)</a:t>
                      </a:r>
                      <a:endParaRPr lang="en-IE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35341626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0618720"/>
              </p:ext>
            </p:extLst>
          </p:nvPr>
        </p:nvGraphicFramePr>
        <p:xfrm>
          <a:off x="5815585" y="158058"/>
          <a:ext cx="6126480" cy="22218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6560">
                  <a:extLst>
                    <a:ext uri="{9D8B030D-6E8A-4147-A177-3AD203B41FA5}">
                      <a16:colId xmlns:a16="http://schemas.microsoft.com/office/drawing/2014/main" val="3351467512"/>
                    </a:ext>
                  </a:extLst>
                </a:gridCol>
                <a:gridCol w="1344168">
                  <a:extLst>
                    <a:ext uri="{9D8B030D-6E8A-4147-A177-3AD203B41FA5}">
                      <a16:colId xmlns:a16="http://schemas.microsoft.com/office/drawing/2014/main" val="3542962008"/>
                    </a:ext>
                  </a:extLst>
                </a:gridCol>
                <a:gridCol w="1825752">
                  <a:extLst>
                    <a:ext uri="{9D8B030D-6E8A-4147-A177-3AD203B41FA5}">
                      <a16:colId xmlns:a16="http://schemas.microsoft.com/office/drawing/2014/main" val="4001773318"/>
                    </a:ext>
                  </a:extLst>
                </a:gridCol>
              </a:tblGrid>
              <a:tr h="444372">
                <a:tc>
                  <a:txBody>
                    <a:bodyPr/>
                    <a:lstStyle/>
                    <a:p>
                      <a:pPr algn="ctr"/>
                      <a:endParaRPr lang="en-I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Normal</a:t>
                      </a:r>
                      <a:endParaRPr lang="en-IE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3PMSF</a:t>
                      </a:r>
                      <a:endParaRPr lang="en-IE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48257556"/>
                  </a:ext>
                </a:extLst>
              </a:tr>
              <a:tr h="444372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Average T (</a:t>
                      </a:r>
                      <a:r>
                        <a:rPr lang="en-US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°C)</a:t>
                      </a:r>
                      <a:endParaRPr lang="en-I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7</a:t>
                      </a:r>
                      <a:r>
                        <a:rPr lang="en-US" baseline="0" dirty="0"/>
                        <a:t> to </a:t>
                      </a:r>
                      <a:r>
                        <a:rPr lang="en-US" dirty="0"/>
                        <a:t>35</a:t>
                      </a:r>
                      <a:endParaRPr lang="en-I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-3 to 20</a:t>
                      </a:r>
                      <a:endParaRPr lang="en-IE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7886158"/>
                  </a:ext>
                </a:extLst>
              </a:tr>
              <a:tr h="44437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/>
                        <a:t>Min/max for 90% of dist.</a:t>
                      </a:r>
                      <a:r>
                        <a:rPr lang="en-US" dirty="0"/>
                        <a:t> (</a:t>
                      </a:r>
                      <a:r>
                        <a:rPr lang="en-US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°C)</a:t>
                      </a:r>
                      <a:endParaRPr lang="en-I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 /</a:t>
                      </a:r>
                      <a:r>
                        <a:rPr lang="en-US" baseline="0" dirty="0"/>
                        <a:t> 40</a:t>
                      </a:r>
                      <a:endParaRPr lang="en-I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-7 /</a:t>
                      </a:r>
                      <a:r>
                        <a:rPr lang="en-US" baseline="0" dirty="0"/>
                        <a:t> 25</a:t>
                      </a:r>
                      <a:endParaRPr lang="en-IE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92880814"/>
                  </a:ext>
                </a:extLst>
              </a:tr>
              <a:tr h="44437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/>
                        <a:t>Wet mileage</a:t>
                      </a:r>
                      <a:endParaRPr lang="en-IE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&lt;20%</a:t>
                      </a:r>
                      <a:endParaRPr lang="en-I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&lt;20%</a:t>
                      </a:r>
                      <a:endParaRPr lang="en-IE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80087819"/>
                  </a:ext>
                </a:extLst>
              </a:tr>
              <a:tr h="44437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/>
                        <a:t>Ice or snow mileage</a:t>
                      </a:r>
                      <a:endParaRPr lang="en-IE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0%</a:t>
                      </a:r>
                      <a:endParaRPr lang="en-I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&lt;5%</a:t>
                      </a:r>
                      <a:endParaRPr lang="en-IE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418624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316725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Calculations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133" y="1346202"/>
            <a:ext cx="12098867" cy="5346192"/>
          </a:xfrm>
        </p:spPr>
        <p:txBody>
          <a:bodyPr>
            <a:normAutofit/>
          </a:bodyPr>
          <a:lstStyle/>
          <a:p>
            <a:pPr defTabSz="584200">
              <a:spcAft>
                <a:spcPts val="600"/>
              </a:spcAft>
              <a:tabLst>
                <a:tab pos="1168400" algn="l"/>
              </a:tabLst>
            </a:pPr>
            <a:r>
              <a:rPr lang="en-US" b="1" dirty="0"/>
              <a:t>A</a:t>
            </a:r>
            <a:r>
              <a:rPr lang="en-US" b="1" dirty="0">
                <a:solidFill>
                  <a:srgbClr val="FF0000"/>
                </a:solidFill>
              </a:rPr>
              <a:t>L</a:t>
            </a:r>
            <a:r>
              <a:rPr lang="en-US" b="1" dirty="0"/>
              <a:t>RT</a:t>
            </a:r>
            <a:r>
              <a:rPr lang="en-US" dirty="0"/>
              <a:t>	= </a:t>
            </a:r>
            <a:r>
              <a:rPr lang="en-US" b="1" dirty="0"/>
              <a:t>A</a:t>
            </a:r>
            <a:r>
              <a:rPr lang="en-US" dirty="0"/>
              <a:t>brasion </a:t>
            </a:r>
            <a:r>
              <a:rPr lang="en-US" b="1" dirty="0">
                <a:solidFill>
                  <a:srgbClr val="FF0000"/>
                </a:solidFill>
              </a:rPr>
              <a:t>L</a:t>
            </a:r>
            <a:r>
              <a:rPr lang="en-US" dirty="0"/>
              <a:t>evel of </a:t>
            </a:r>
            <a:r>
              <a:rPr lang="en-US" b="1" dirty="0"/>
              <a:t>R</a:t>
            </a:r>
            <a:r>
              <a:rPr lang="en-US" dirty="0"/>
              <a:t>ef. </a:t>
            </a:r>
            <a:r>
              <a:rPr lang="en-US" b="1" dirty="0" err="1"/>
              <a:t>T</a:t>
            </a:r>
            <a:r>
              <a:rPr lang="en-US" dirty="0" err="1"/>
              <a:t>yres</a:t>
            </a:r>
            <a:r>
              <a:rPr lang="en-US" dirty="0"/>
              <a:t> (</a:t>
            </a:r>
            <a:r>
              <a:rPr lang="en-US" sz="2000" dirty="0"/>
              <a:t>i.e., </a:t>
            </a:r>
            <a:r>
              <a:rPr lang="en-US" sz="2000" b="1" dirty="0"/>
              <a:t>A</a:t>
            </a:r>
            <a:r>
              <a:rPr lang="en-US" sz="2000" dirty="0"/>
              <a:t>brasion </a:t>
            </a:r>
            <a:r>
              <a:rPr lang="en-US" sz="2000" b="1" dirty="0"/>
              <a:t>R</a:t>
            </a:r>
            <a:r>
              <a:rPr lang="en-US" sz="2000" dirty="0"/>
              <a:t>ate of </a:t>
            </a:r>
            <a:r>
              <a:rPr lang="en-US" sz="2000" b="1" dirty="0"/>
              <a:t>R</a:t>
            </a:r>
            <a:r>
              <a:rPr lang="en-US" sz="2000" dirty="0"/>
              <a:t>ef. </a:t>
            </a:r>
            <a:r>
              <a:rPr lang="en-US" sz="2000" b="1" dirty="0" err="1"/>
              <a:t>T</a:t>
            </a:r>
            <a:r>
              <a:rPr lang="en-US" sz="2000" dirty="0" err="1"/>
              <a:t>yres</a:t>
            </a:r>
            <a:r>
              <a:rPr lang="en-US" sz="2000" dirty="0"/>
              <a:t> normalized to load</a:t>
            </a:r>
            <a:r>
              <a:rPr lang="en-US" dirty="0"/>
              <a:t>) @T</a:t>
            </a:r>
            <a:r>
              <a:rPr lang="en-US" baseline="-25000" dirty="0"/>
              <a:t>ave</a:t>
            </a:r>
            <a:endParaRPr lang="en-US" dirty="0"/>
          </a:p>
          <a:p>
            <a:pPr marL="0" indent="0">
              <a:spcAft>
                <a:spcPts val="600"/>
              </a:spcAft>
              <a:buNone/>
              <a:tabLst>
                <a:tab pos="1168400" algn="l"/>
              </a:tabLst>
            </a:pPr>
            <a:r>
              <a:rPr lang="en-US" dirty="0"/>
              <a:t>            		</a:t>
            </a:r>
            <a:r>
              <a:rPr lang="en-US" b="1" dirty="0">
                <a:solidFill>
                  <a:schemeClr val="accent5"/>
                </a:solidFill>
              </a:rPr>
              <a:t>A</a:t>
            </a:r>
            <a:r>
              <a:rPr lang="en-US" b="1" dirty="0">
                <a:solidFill>
                  <a:srgbClr val="FF0000"/>
                </a:solidFill>
              </a:rPr>
              <a:t>L</a:t>
            </a:r>
            <a:r>
              <a:rPr lang="en-US" b="1" dirty="0">
                <a:solidFill>
                  <a:schemeClr val="accent5"/>
                </a:solidFill>
              </a:rPr>
              <a:t>RT</a:t>
            </a:r>
            <a:r>
              <a:rPr lang="en-US" dirty="0"/>
              <a:t> = (</a:t>
            </a:r>
            <a:r>
              <a:rPr lang="el-GR" dirty="0"/>
              <a:t>Σ</a:t>
            </a:r>
            <a:r>
              <a:rPr lang="en-US" dirty="0"/>
              <a:t>(</a:t>
            </a:r>
            <a:r>
              <a:rPr lang="en-US" dirty="0" err="1">
                <a:solidFill>
                  <a:schemeClr val="accent5"/>
                </a:solidFill>
              </a:rPr>
              <a:t>MRTS</a:t>
            </a:r>
            <a:r>
              <a:rPr lang="en-US" baseline="-25000" dirty="0" err="1">
                <a:solidFill>
                  <a:schemeClr val="accent5"/>
                </a:solidFill>
              </a:rPr>
              <a:t>i</a:t>
            </a:r>
            <a:r>
              <a:rPr lang="en-US" dirty="0" err="1"/>
              <a:t>-</a:t>
            </a:r>
            <a:r>
              <a:rPr lang="en-US" dirty="0" err="1">
                <a:solidFill>
                  <a:schemeClr val="accent5"/>
                </a:solidFill>
              </a:rPr>
              <a:t>MRTF</a:t>
            </a:r>
            <a:r>
              <a:rPr lang="en-US" baseline="-25000" dirty="0" err="1">
                <a:solidFill>
                  <a:schemeClr val="accent5"/>
                </a:solidFill>
              </a:rPr>
              <a:t>i</a:t>
            </a:r>
            <a:r>
              <a:rPr lang="en-US" dirty="0"/>
              <a:t>) / </a:t>
            </a:r>
            <a:r>
              <a:rPr lang="en-US" dirty="0" err="1">
                <a:solidFill>
                  <a:schemeClr val="accent5"/>
                </a:solidFill>
              </a:rPr>
              <a:t>D</a:t>
            </a:r>
            <a:r>
              <a:rPr lang="en-US" baseline="-25000" dirty="0" err="1">
                <a:solidFill>
                  <a:schemeClr val="accent5"/>
                </a:solidFill>
              </a:rPr>
              <a:t>Ri</a:t>
            </a:r>
            <a:r>
              <a:rPr lang="en-US" dirty="0">
                <a:solidFill>
                  <a:schemeClr val="accent5"/>
                </a:solidFill>
              </a:rPr>
              <a:t> </a:t>
            </a:r>
            <a:r>
              <a:rPr lang="en-US" dirty="0"/>
              <a:t>) / </a:t>
            </a:r>
            <a:r>
              <a:rPr lang="el-GR" dirty="0"/>
              <a:t>Σ</a:t>
            </a:r>
            <a:r>
              <a:rPr lang="en-US" dirty="0"/>
              <a:t>(</a:t>
            </a:r>
            <a:r>
              <a:rPr lang="en-US" dirty="0" err="1">
                <a:solidFill>
                  <a:schemeClr val="accent5"/>
                </a:solidFill>
              </a:rPr>
              <a:t>Q</a:t>
            </a:r>
            <a:r>
              <a:rPr lang="en-US" baseline="-25000" dirty="0" err="1">
                <a:solidFill>
                  <a:schemeClr val="accent5"/>
                </a:solidFill>
              </a:rPr>
              <a:t>R,i</a:t>
            </a:r>
            <a:r>
              <a:rPr lang="en-US" dirty="0"/>
              <a:t>)</a:t>
            </a:r>
          </a:p>
          <a:p>
            <a:pPr marL="0" indent="0">
              <a:spcAft>
                <a:spcPts val="600"/>
              </a:spcAft>
              <a:buNone/>
              <a:tabLst>
                <a:tab pos="1168400" algn="l"/>
              </a:tabLst>
            </a:pPr>
            <a:r>
              <a:rPr lang="en-US" dirty="0"/>
              <a:t>  </a:t>
            </a:r>
            <a:r>
              <a:rPr lang="en-US" dirty="0" err="1"/>
              <a:t>MRTS</a:t>
            </a:r>
            <a:r>
              <a:rPr lang="en-US" baseline="-25000" dirty="0" err="1"/>
              <a:t>i</a:t>
            </a:r>
            <a:r>
              <a:rPr lang="en-US" dirty="0"/>
              <a:t>	= </a:t>
            </a:r>
            <a:r>
              <a:rPr lang="en-US" b="1" dirty="0"/>
              <a:t>M</a:t>
            </a:r>
            <a:r>
              <a:rPr lang="en-US" dirty="0"/>
              <a:t>ass of </a:t>
            </a:r>
            <a:r>
              <a:rPr lang="en-US" b="1" dirty="0"/>
              <a:t>R</a:t>
            </a:r>
            <a:r>
              <a:rPr lang="en-US" dirty="0"/>
              <a:t>eference </a:t>
            </a:r>
            <a:r>
              <a:rPr lang="en-US" b="1" dirty="0"/>
              <a:t>T</a:t>
            </a:r>
            <a:r>
              <a:rPr lang="en-US" dirty="0"/>
              <a:t>yre Start (wheel </a:t>
            </a:r>
            <a:r>
              <a:rPr lang="en-US" i="1" dirty="0" err="1"/>
              <a:t>i</a:t>
            </a:r>
            <a:r>
              <a:rPr lang="en-US" dirty="0"/>
              <a:t>)</a:t>
            </a:r>
          </a:p>
          <a:p>
            <a:pPr marL="0" indent="0">
              <a:spcAft>
                <a:spcPts val="600"/>
              </a:spcAft>
              <a:buNone/>
              <a:tabLst>
                <a:tab pos="1168400" algn="l"/>
              </a:tabLst>
            </a:pPr>
            <a:r>
              <a:rPr lang="en-US" sz="2400" dirty="0"/>
              <a:t>   </a:t>
            </a:r>
            <a:r>
              <a:rPr lang="en-US" dirty="0" err="1"/>
              <a:t>MRTF</a:t>
            </a:r>
            <a:r>
              <a:rPr lang="en-US" baseline="-25000" dirty="0" err="1"/>
              <a:t>i</a:t>
            </a:r>
            <a:r>
              <a:rPr lang="en-US" dirty="0"/>
              <a:t>	= </a:t>
            </a:r>
            <a:r>
              <a:rPr lang="en-US" b="1" dirty="0"/>
              <a:t>M</a:t>
            </a:r>
            <a:r>
              <a:rPr lang="en-US" dirty="0"/>
              <a:t>ass of </a:t>
            </a:r>
            <a:r>
              <a:rPr lang="en-US" b="1" dirty="0"/>
              <a:t>R</a:t>
            </a:r>
            <a:r>
              <a:rPr lang="en-US" dirty="0"/>
              <a:t>eference </a:t>
            </a:r>
            <a:r>
              <a:rPr lang="en-US" b="1" dirty="0"/>
              <a:t>T</a:t>
            </a:r>
            <a:r>
              <a:rPr lang="en-US" dirty="0"/>
              <a:t>yre Final (wheel </a:t>
            </a:r>
            <a:r>
              <a:rPr lang="en-US" i="1" dirty="0" err="1"/>
              <a:t>i</a:t>
            </a:r>
            <a:r>
              <a:rPr lang="en-US" dirty="0"/>
              <a:t>)</a:t>
            </a:r>
          </a:p>
          <a:p>
            <a:pPr marL="0" indent="0">
              <a:spcAft>
                <a:spcPts val="600"/>
              </a:spcAft>
              <a:buNone/>
              <a:tabLst>
                <a:tab pos="1168400" algn="l"/>
              </a:tabLst>
            </a:pPr>
            <a:r>
              <a:rPr lang="en-US" sz="2400" i="1" dirty="0"/>
              <a:t>   </a:t>
            </a:r>
            <a:r>
              <a:rPr lang="en-US" dirty="0" err="1"/>
              <a:t>D</a:t>
            </a:r>
            <a:r>
              <a:rPr lang="en-US" baseline="-25000" dirty="0" err="1"/>
              <a:t>ri</a:t>
            </a:r>
            <a:r>
              <a:rPr lang="en-US" baseline="-25000" dirty="0"/>
              <a:t>	</a:t>
            </a:r>
            <a:r>
              <a:rPr lang="en-US" dirty="0"/>
              <a:t>= </a:t>
            </a:r>
            <a:r>
              <a:rPr lang="en-US" b="1" dirty="0"/>
              <a:t>D</a:t>
            </a:r>
            <a:r>
              <a:rPr lang="en-US" dirty="0"/>
              <a:t>istance of reference tire </a:t>
            </a:r>
            <a:r>
              <a:rPr lang="en-US" i="1" dirty="0" err="1"/>
              <a:t>i</a:t>
            </a:r>
            <a:endParaRPr lang="en-US" i="1" dirty="0"/>
          </a:p>
          <a:p>
            <a:pPr marL="0" indent="0">
              <a:spcAft>
                <a:spcPts val="600"/>
              </a:spcAft>
              <a:buNone/>
              <a:tabLst>
                <a:tab pos="1168400" algn="l"/>
              </a:tabLst>
            </a:pPr>
            <a:r>
              <a:rPr lang="en-US" sz="2400" dirty="0"/>
              <a:t>   </a:t>
            </a:r>
            <a:r>
              <a:rPr lang="en-US" dirty="0"/>
              <a:t>Q</a:t>
            </a:r>
            <a:r>
              <a:rPr lang="en-US" baseline="-25000" dirty="0"/>
              <a:t>R,I</a:t>
            </a:r>
            <a:r>
              <a:rPr lang="en-US" dirty="0"/>
              <a:t>	= Test load of each reference tyre </a:t>
            </a:r>
            <a:r>
              <a:rPr lang="en-US" i="1" dirty="0" err="1"/>
              <a:t>i</a:t>
            </a:r>
            <a:endParaRPr lang="en-US" i="1" dirty="0"/>
          </a:p>
          <a:p>
            <a:pPr>
              <a:spcAft>
                <a:spcPts val="600"/>
              </a:spcAft>
              <a:tabLst>
                <a:tab pos="1168400" algn="l"/>
              </a:tabLst>
            </a:pPr>
            <a:r>
              <a:rPr lang="en-US" b="1" dirty="0"/>
              <a:t>A</a:t>
            </a:r>
            <a:r>
              <a:rPr lang="en-US" b="1" dirty="0">
                <a:solidFill>
                  <a:srgbClr val="FF0000"/>
                </a:solidFill>
              </a:rPr>
              <a:t>L</a:t>
            </a:r>
            <a:r>
              <a:rPr lang="en-US" b="1" dirty="0"/>
              <a:t>CT</a:t>
            </a:r>
            <a:r>
              <a:rPr lang="en-US" dirty="0"/>
              <a:t>	= </a:t>
            </a:r>
            <a:r>
              <a:rPr lang="en-US" b="1" dirty="0"/>
              <a:t>A</a:t>
            </a:r>
            <a:r>
              <a:rPr lang="en-US" dirty="0"/>
              <a:t>brasion </a:t>
            </a:r>
            <a:r>
              <a:rPr lang="en-US" b="1" dirty="0">
                <a:solidFill>
                  <a:srgbClr val="FF0000"/>
                </a:solidFill>
              </a:rPr>
              <a:t>L</a:t>
            </a:r>
            <a:r>
              <a:rPr lang="en-US" dirty="0"/>
              <a:t>evel of </a:t>
            </a:r>
            <a:r>
              <a:rPr lang="en-US" b="1" dirty="0"/>
              <a:t>C</a:t>
            </a:r>
            <a:r>
              <a:rPr lang="en-US" dirty="0"/>
              <a:t>and. </a:t>
            </a:r>
            <a:r>
              <a:rPr lang="en-US" b="1" dirty="0" err="1"/>
              <a:t>T</a:t>
            </a:r>
            <a:r>
              <a:rPr lang="en-US" dirty="0" err="1"/>
              <a:t>yres</a:t>
            </a:r>
            <a:r>
              <a:rPr lang="en-US" dirty="0"/>
              <a:t> (</a:t>
            </a:r>
            <a:r>
              <a:rPr lang="en-US" sz="1800" dirty="0"/>
              <a:t>i.e., </a:t>
            </a:r>
            <a:r>
              <a:rPr lang="en-US" sz="1800" b="1" dirty="0"/>
              <a:t>A</a:t>
            </a:r>
            <a:r>
              <a:rPr lang="en-US" sz="1800" dirty="0"/>
              <a:t>brasion </a:t>
            </a:r>
            <a:r>
              <a:rPr lang="en-US" sz="1800" b="1" dirty="0"/>
              <a:t>R</a:t>
            </a:r>
            <a:r>
              <a:rPr lang="en-US" sz="1800" dirty="0"/>
              <a:t>ate of </a:t>
            </a:r>
            <a:r>
              <a:rPr lang="en-US" sz="1800" b="1" dirty="0"/>
              <a:t>C</a:t>
            </a:r>
            <a:r>
              <a:rPr lang="en-US" sz="1800" dirty="0"/>
              <a:t>and. </a:t>
            </a:r>
            <a:r>
              <a:rPr lang="en-US" sz="1800" b="1" dirty="0" err="1"/>
              <a:t>T</a:t>
            </a:r>
            <a:r>
              <a:rPr lang="en-US" sz="1800" dirty="0" err="1"/>
              <a:t>yres</a:t>
            </a:r>
            <a:r>
              <a:rPr lang="en-US" sz="1800" dirty="0"/>
              <a:t> normalized to load</a:t>
            </a:r>
            <a:r>
              <a:rPr lang="en-US" dirty="0"/>
              <a:t>) @T</a:t>
            </a:r>
            <a:r>
              <a:rPr lang="en-US" baseline="-25000" dirty="0"/>
              <a:t>ave</a:t>
            </a:r>
            <a:endParaRPr lang="en-US" dirty="0"/>
          </a:p>
          <a:p>
            <a:pPr>
              <a:spcAft>
                <a:spcPts val="600"/>
              </a:spcAft>
              <a:tabLst>
                <a:tab pos="1168400" algn="l"/>
              </a:tabLst>
            </a:pPr>
            <a:r>
              <a:rPr lang="en-US" b="1" dirty="0"/>
              <a:t>AICT</a:t>
            </a:r>
            <a:r>
              <a:rPr lang="en-US" dirty="0"/>
              <a:t>	= </a:t>
            </a:r>
            <a:r>
              <a:rPr lang="en-US" b="1" dirty="0"/>
              <a:t>A</a:t>
            </a:r>
            <a:r>
              <a:rPr lang="en-US" dirty="0"/>
              <a:t>brasion </a:t>
            </a:r>
            <a:r>
              <a:rPr lang="en-US" b="1" dirty="0"/>
              <a:t>I</a:t>
            </a:r>
            <a:r>
              <a:rPr lang="en-US" dirty="0"/>
              <a:t>ndex of </a:t>
            </a:r>
            <a:r>
              <a:rPr lang="en-US" b="1" dirty="0"/>
              <a:t>C</a:t>
            </a:r>
            <a:r>
              <a:rPr lang="en-US" dirty="0"/>
              <a:t>andidate </a:t>
            </a:r>
            <a:r>
              <a:rPr lang="en-US" b="1" dirty="0"/>
              <a:t>T</a:t>
            </a:r>
            <a:r>
              <a:rPr lang="en-US" dirty="0"/>
              <a:t>yre (</a:t>
            </a:r>
            <a:r>
              <a:rPr lang="en-US" dirty="0" err="1"/>
              <a:t>indep</a:t>
            </a:r>
            <a:r>
              <a:rPr lang="en-US" dirty="0"/>
              <a:t>. from </a:t>
            </a:r>
            <a:r>
              <a:rPr lang="en-US" dirty="0" err="1"/>
              <a:t>T</a:t>
            </a:r>
            <a:r>
              <a:rPr lang="en-US" baseline="-25000" dirty="0" err="1"/>
              <a:t>ave</a:t>
            </a:r>
            <a:r>
              <a:rPr lang="en-US" dirty="0"/>
              <a:t>)</a:t>
            </a:r>
          </a:p>
          <a:p>
            <a:pPr marL="0" indent="0">
              <a:spcAft>
                <a:spcPts val="600"/>
              </a:spcAft>
              <a:buNone/>
              <a:tabLst>
                <a:tab pos="1168400" algn="l"/>
              </a:tabLst>
            </a:pPr>
            <a:r>
              <a:rPr lang="en-US" dirty="0"/>
              <a:t>		  </a:t>
            </a:r>
            <a:r>
              <a:rPr lang="en-US" b="1" dirty="0">
                <a:solidFill>
                  <a:schemeClr val="accent5"/>
                </a:solidFill>
              </a:rPr>
              <a:t>AICT</a:t>
            </a:r>
            <a:r>
              <a:rPr lang="en-US" dirty="0"/>
              <a:t> = </a:t>
            </a:r>
            <a:r>
              <a:rPr lang="en-US" dirty="0">
                <a:solidFill>
                  <a:schemeClr val="accent5"/>
                </a:solidFill>
              </a:rPr>
              <a:t>A</a:t>
            </a:r>
            <a:r>
              <a:rPr lang="en-US" b="1" dirty="0">
                <a:solidFill>
                  <a:srgbClr val="FF0000"/>
                </a:solidFill>
              </a:rPr>
              <a:t>L</a:t>
            </a:r>
            <a:r>
              <a:rPr lang="en-US" dirty="0">
                <a:solidFill>
                  <a:schemeClr val="accent5"/>
                </a:solidFill>
              </a:rPr>
              <a:t>CT</a:t>
            </a:r>
            <a:r>
              <a:rPr lang="en-US" dirty="0"/>
              <a:t> / </a:t>
            </a:r>
            <a:r>
              <a:rPr lang="en-US" dirty="0">
                <a:solidFill>
                  <a:schemeClr val="accent5"/>
                </a:solidFill>
              </a:rPr>
              <a:t>A</a:t>
            </a:r>
            <a:r>
              <a:rPr lang="en-US" b="1" dirty="0">
                <a:solidFill>
                  <a:srgbClr val="FF0000"/>
                </a:solidFill>
              </a:rPr>
              <a:t>L</a:t>
            </a:r>
            <a:r>
              <a:rPr lang="en-US" dirty="0">
                <a:solidFill>
                  <a:schemeClr val="accent5"/>
                </a:solidFill>
              </a:rPr>
              <a:t>RT</a:t>
            </a:r>
            <a:r>
              <a:rPr lang="en-US" dirty="0"/>
              <a:t> </a:t>
            </a:r>
            <a:endParaRPr lang="en-IE" dirty="0"/>
          </a:p>
        </p:txBody>
      </p:sp>
      <p:sp>
        <p:nvSpPr>
          <p:cNvPr id="4" name="Rectangle 3"/>
          <p:cNvSpPr/>
          <p:nvPr/>
        </p:nvSpPr>
        <p:spPr>
          <a:xfrm>
            <a:off x="1898905" y="1882777"/>
            <a:ext cx="5669280" cy="53949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5" name="Rectangle 4"/>
          <p:cNvSpPr/>
          <p:nvPr/>
        </p:nvSpPr>
        <p:spPr>
          <a:xfrm>
            <a:off x="1972056" y="6036734"/>
            <a:ext cx="3218688" cy="53949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2917338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 points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1136464" cy="4893228"/>
          </a:xfrm>
        </p:spPr>
        <p:txBody>
          <a:bodyPr>
            <a:normAutofit/>
          </a:bodyPr>
          <a:lstStyle/>
          <a:p>
            <a:r>
              <a:rPr lang="en-US" dirty="0"/>
              <a:t>Total length 8000 km or 6000 km</a:t>
            </a:r>
            <a:br>
              <a:rPr lang="en-US" dirty="0"/>
            </a:br>
            <a:r>
              <a:rPr lang="en-US" dirty="0"/>
              <a:t>	Proposal: during market assessment check at least at 6000, 8000 km</a:t>
            </a:r>
          </a:p>
          <a:p>
            <a:r>
              <a:rPr lang="en-US" dirty="0">
                <a:sym typeface="Wingdings" panose="05000000000000000000" pitchFamily="2" charset="2"/>
              </a:rPr>
              <a:t>Ref. </a:t>
            </a:r>
            <a:r>
              <a:rPr lang="en-US" dirty="0" err="1">
                <a:sym typeface="Wingdings" panose="05000000000000000000" pitchFamily="2" charset="2"/>
              </a:rPr>
              <a:t>tyres</a:t>
            </a:r>
            <a:r>
              <a:rPr lang="en-US" dirty="0">
                <a:sym typeface="Wingdings" panose="05000000000000000000" pitchFamily="2" charset="2"/>
              </a:rPr>
              <a:t> abrasion rates to be confirmed (paragraph 1.6.16.)</a:t>
            </a:r>
          </a:p>
          <a:p>
            <a:r>
              <a:rPr lang="en-US" dirty="0"/>
              <a:t>Driving styles description (Annex 1, paragraph 2.)</a:t>
            </a:r>
          </a:p>
          <a:p>
            <a:r>
              <a:rPr lang="en-US" dirty="0"/>
              <a:t>Collection of data supporting decisions</a:t>
            </a:r>
          </a:p>
          <a:p>
            <a:r>
              <a:rPr lang="en-US" dirty="0"/>
              <a:t>Tread depth procedure (at least the measurement part)</a:t>
            </a:r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8186225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status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1113008" cy="4351338"/>
          </a:xfrm>
        </p:spPr>
        <p:txBody>
          <a:bodyPr>
            <a:normAutofit/>
          </a:bodyPr>
          <a:lstStyle/>
          <a:p>
            <a:r>
              <a:rPr lang="en-US" dirty="0"/>
              <a:t>02 Aug 2023: GRBP-78-17e_Onroad method (informal doc)</a:t>
            </a:r>
          </a:p>
          <a:p>
            <a:r>
              <a:rPr lang="en-US" dirty="0"/>
              <a:t>31 Aug 2023: GRBP-78-26e_TFTA s</a:t>
            </a:r>
            <a:r>
              <a:rPr lang="en-IE" dirty="0" err="1"/>
              <a:t>tatus</a:t>
            </a:r>
            <a:r>
              <a:rPr lang="en-IE" dirty="0"/>
              <a:t> report to 78th GRBP</a:t>
            </a:r>
          </a:p>
          <a:p>
            <a:r>
              <a:rPr lang="en-IE" dirty="0"/>
              <a:t>13 Nov 2023: TA-18-04/05 TADG-ORV (Main and Annex 10 to TFTA)</a:t>
            </a:r>
          </a:p>
          <a:p>
            <a:r>
              <a:rPr lang="en-IE" dirty="0"/>
              <a:t>14 Nov 2023: GRBP 79: ECE-TRANS-WP29-GRBP-2024-10e (formal doc)</a:t>
            </a:r>
          </a:p>
          <a:p>
            <a:endParaRPr lang="en-IE" dirty="0"/>
          </a:p>
          <a:p>
            <a:r>
              <a:rPr lang="en-IE" dirty="0"/>
              <a:t>This document summarises the main changes to GRBP-2024-10</a:t>
            </a:r>
          </a:p>
          <a:p>
            <a:pPr lvl="1"/>
            <a:r>
              <a:rPr lang="en-US" dirty="0"/>
              <a:t>TADG-ORV-74</a:t>
            </a:r>
            <a:r>
              <a:rPr lang="en-US" dirty="0">
                <a:solidFill>
                  <a:srgbClr val="FF0000"/>
                </a:solidFill>
              </a:rPr>
              <a:t>   </a:t>
            </a:r>
            <a:endParaRPr lang="en-IE" dirty="0">
              <a:solidFill>
                <a:srgbClr val="FF0000"/>
              </a:solidFill>
            </a:endParaRPr>
          </a:p>
          <a:p>
            <a:r>
              <a:rPr lang="en-IE" dirty="0"/>
              <a:t>One more meeting will take place </a:t>
            </a:r>
            <a:r>
              <a:rPr lang="en-IE" b="1" dirty="0"/>
              <a:t>31/1</a:t>
            </a:r>
            <a:r>
              <a:rPr lang="en-IE" dirty="0">
                <a:solidFill>
                  <a:srgbClr val="FF0000"/>
                </a:solidFill>
              </a:rPr>
              <a:t> </a:t>
            </a:r>
            <a:r>
              <a:rPr lang="en-IE" dirty="0"/>
              <a:t>to finalise any comments received by GRPE and TFTA (deadline 30/1/2024)</a:t>
            </a:r>
          </a:p>
          <a:p>
            <a:endParaRPr lang="en-US" dirty="0"/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1392549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Color coding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Bold </a:t>
            </a:r>
            <a:r>
              <a:rPr lang="en-US" dirty="0"/>
              <a:t>/ </a:t>
            </a:r>
            <a:r>
              <a:rPr lang="en-US" strike="sngStrike" dirty="0"/>
              <a:t>strikethrough</a:t>
            </a:r>
            <a:r>
              <a:rPr lang="en-US" dirty="0"/>
              <a:t>: Changes already in formal (working) document</a:t>
            </a:r>
          </a:p>
          <a:p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Yellow</a:t>
            </a:r>
            <a:r>
              <a:rPr lang="en-US" dirty="0"/>
              <a:t>: text in brackets 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>
                <a:solidFill>
                  <a:srgbClr val="C00000"/>
                </a:solidFill>
                <a:sym typeface="Wingdings" panose="05000000000000000000" pitchFamily="2" charset="2"/>
              </a:rPr>
              <a:t>To be decided at TFTA level</a:t>
            </a:r>
            <a:endParaRPr lang="en-US" dirty="0">
              <a:solidFill>
                <a:srgbClr val="C00000"/>
              </a:solidFill>
            </a:endParaRPr>
          </a:p>
          <a:p>
            <a:r>
              <a:rPr lang="en-US" dirty="0">
                <a:solidFill>
                  <a:srgbClr val="C00000"/>
                </a:solidFill>
              </a:rPr>
              <a:t>Red: </a:t>
            </a:r>
            <a:r>
              <a:rPr lang="en-US" dirty="0"/>
              <a:t>Corrections agreed by TFDG-ORV</a:t>
            </a:r>
          </a:p>
          <a:p>
            <a:r>
              <a:rPr lang="en-GB" dirty="0">
                <a:highlight>
                  <a:srgbClr val="FFFF00"/>
                </a:highlight>
              </a:rPr>
              <a:t>[… …] </a:t>
            </a:r>
            <a:r>
              <a:rPr lang="en-GB" dirty="0"/>
              <a:t>to be removed by TFTA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57321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UNR 117: Main text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Improvement of Abrasion level definition </a:t>
            </a:r>
          </a:p>
          <a:p>
            <a:r>
              <a:rPr lang="en-US" dirty="0"/>
              <a:t>Addition of 8.6.1 that specifies the method that was used (on-road or drum)</a:t>
            </a:r>
          </a:p>
          <a:p>
            <a:r>
              <a:rPr lang="en-US" dirty="0"/>
              <a:t>Brackets to be discussed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5373024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UNR: Annex 10 (on-road method part)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Feedback from the post-processing group (TAPP)</a:t>
            </a:r>
          </a:p>
          <a:p>
            <a:pPr lvl="1"/>
            <a:r>
              <a:rPr lang="en-US" dirty="0"/>
              <a:t>M+S with SRTT-17S </a:t>
            </a:r>
            <a:r>
              <a:rPr lang="en-US" dirty="0">
                <a:sym typeface="Wingdings" panose="05000000000000000000" pitchFamily="2" charset="2"/>
              </a:rPr>
              <a:t> Already in formal document</a:t>
            </a:r>
            <a:endParaRPr lang="en-US" dirty="0"/>
          </a:p>
          <a:p>
            <a:pPr lvl="1"/>
            <a:r>
              <a:rPr lang="en-US" dirty="0"/>
              <a:t>Vehicle alignment improvements </a:t>
            </a:r>
            <a:r>
              <a:rPr lang="en-US" dirty="0">
                <a:sym typeface="Wingdings" panose="05000000000000000000" pitchFamily="2" charset="2"/>
              </a:rPr>
              <a:t> Already in formal document</a:t>
            </a:r>
            <a:endParaRPr lang="en-US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r>
              <a:rPr lang="en-US" dirty="0"/>
              <a:t>Other changes</a:t>
            </a:r>
          </a:p>
          <a:p>
            <a:pPr lvl="1"/>
            <a:r>
              <a:rPr lang="en-US" dirty="0"/>
              <a:t>Editorial minor changes</a:t>
            </a:r>
          </a:p>
          <a:p>
            <a:pPr lvl="1"/>
            <a:r>
              <a:rPr lang="en-US" dirty="0"/>
              <a:t>Symbols and abbreviations additions</a:t>
            </a:r>
          </a:p>
          <a:p>
            <a:pPr lvl="1"/>
            <a:r>
              <a:rPr lang="en-US" dirty="0"/>
              <a:t>Improvement of equations</a:t>
            </a:r>
          </a:p>
          <a:p>
            <a:pPr lvl="1"/>
            <a:r>
              <a:rPr lang="en-US" dirty="0"/>
              <a:t>Text clarity (e.g. default mode, temperature difference for ref abrasion tests)</a:t>
            </a:r>
          </a:p>
          <a:p>
            <a:pPr lvl="1"/>
            <a:r>
              <a:rPr lang="en-US" dirty="0"/>
              <a:t>Reference abrasion rate values and update over time</a:t>
            </a:r>
          </a:p>
          <a:p>
            <a:r>
              <a:rPr lang="en-US" dirty="0"/>
              <a:t>Not addressed (needs further evaluation)</a:t>
            </a:r>
          </a:p>
          <a:p>
            <a:pPr lvl="1"/>
            <a:r>
              <a:rPr lang="en-US" dirty="0"/>
              <a:t>GPS 10 Hz to change to 1 Hz</a:t>
            </a:r>
          </a:p>
          <a:p>
            <a:pPr lvl="1"/>
            <a:endParaRPr lang="en-US" dirty="0"/>
          </a:p>
          <a:p>
            <a:pPr lvl="1"/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7198893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014984" y="1212977"/>
            <a:ext cx="10515600" cy="4351338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sz="4400" dirty="0"/>
              <a:t>		Thank you for your attention!</a:t>
            </a:r>
            <a:endParaRPr lang="en-IE" sz="4400" dirty="0"/>
          </a:p>
        </p:txBody>
      </p:sp>
    </p:spTree>
    <p:extLst>
      <p:ext uri="{BB962C8B-B14F-4D97-AF65-F5344CB8AC3E}">
        <p14:creationId xmlns:p14="http://schemas.microsoft.com/office/powerpoint/2010/main" val="28832020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(Table of Contents)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4986528" cy="4351338"/>
          </a:xfrm>
        </p:spPr>
        <p:txBody>
          <a:bodyPr/>
          <a:lstStyle/>
          <a:p>
            <a:r>
              <a:rPr lang="en-US" dirty="0"/>
              <a:t>Scope [1]</a:t>
            </a:r>
          </a:p>
          <a:p>
            <a:r>
              <a:rPr lang="en-US" dirty="0"/>
              <a:t>Definitions [2]</a:t>
            </a:r>
          </a:p>
          <a:p>
            <a:r>
              <a:rPr lang="en-US" dirty="0"/>
              <a:t>Symbols and Abbreviations [3]</a:t>
            </a:r>
          </a:p>
          <a:p>
            <a:r>
              <a:rPr lang="en-US" dirty="0"/>
              <a:t>Instrumentation [4]</a:t>
            </a:r>
          </a:p>
          <a:p>
            <a:r>
              <a:rPr lang="en-US" dirty="0"/>
              <a:t>Tyre, vehicle measurements [5]</a:t>
            </a:r>
          </a:p>
          <a:p>
            <a:r>
              <a:rPr lang="en-US" dirty="0"/>
              <a:t>Vehicle requirements [6]</a:t>
            </a:r>
          </a:p>
          <a:p>
            <a:r>
              <a:rPr lang="en-US" dirty="0"/>
              <a:t>Circuit, acceleration </a:t>
            </a:r>
            <a:r>
              <a:rPr lang="en-US" dirty="0" err="1"/>
              <a:t>requir</a:t>
            </a:r>
            <a:r>
              <a:rPr lang="en-US" dirty="0"/>
              <a:t>. [</a:t>
            </a:r>
            <a:r>
              <a:rPr lang="en-US" dirty="0">
                <a:solidFill>
                  <a:srgbClr val="FF0000"/>
                </a:solidFill>
              </a:rPr>
              <a:t>x</a:t>
            </a:r>
            <a:r>
              <a:rPr lang="en-US" dirty="0"/>
              <a:t>]</a:t>
            </a:r>
          </a:p>
          <a:p>
            <a:endParaRPr lang="en-US" dirty="0"/>
          </a:p>
          <a:p>
            <a:endParaRPr lang="en-US" dirty="0"/>
          </a:p>
          <a:p>
            <a:endParaRPr lang="en-IE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010656" y="1825624"/>
            <a:ext cx="6059424" cy="46757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Weather requirements [7]</a:t>
            </a:r>
          </a:p>
          <a:p>
            <a:r>
              <a:rPr lang="en-US" dirty="0"/>
              <a:t>Reference </a:t>
            </a:r>
            <a:r>
              <a:rPr lang="en-US" dirty="0" err="1"/>
              <a:t>tyres</a:t>
            </a:r>
            <a:r>
              <a:rPr lang="en-US" dirty="0"/>
              <a:t> [8]</a:t>
            </a:r>
          </a:p>
          <a:p>
            <a:r>
              <a:rPr lang="en-US" dirty="0" err="1"/>
              <a:t>Tyres</a:t>
            </a:r>
            <a:r>
              <a:rPr lang="en-US" dirty="0"/>
              <a:t> and vehicles preparation [9, 10]</a:t>
            </a:r>
          </a:p>
          <a:p>
            <a:r>
              <a:rPr lang="en-US" dirty="0"/>
              <a:t>Test method and measurements [11]</a:t>
            </a:r>
          </a:p>
          <a:p>
            <a:r>
              <a:rPr lang="en-US" dirty="0"/>
              <a:t>Test report [12]</a:t>
            </a:r>
          </a:p>
          <a:p>
            <a:r>
              <a:rPr lang="en-US" dirty="0"/>
              <a:t>Appendix 1: Acceleration calculations</a:t>
            </a:r>
          </a:p>
          <a:p>
            <a:r>
              <a:rPr lang="en-US" dirty="0"/>
              <a:t>Appendix 2: Test report example</a:t>
            </a:r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3091775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Scope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811256" cy="4351338"/>
          </a:xfrm>
        </p:spPr>
        <p:txBody>
          <a:bodyPr>
            <a:normAutofit fontScale="92500" lnSpcReduction="10000"/>
          </a:bodyPr>
          <a:lstStyle/>
          <a:p>
            <a:r>
              <a:rPr lang="en-IE" dirty="0"/>
              <a:t>This method applies to C1 tyres in scope of this regulation except ice grip tyres and tyres having a nominal rim diameter code ≤ 13.</a:t>
            </a: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Exempted in UNR 117:</a:t>
            </a:r>
          </a:p>
          <a:p>
            <a:pPr lvl="1"/>
            <a:r>
              <a:rPr lang="en-IE" dirty="0">
                <a:solidFill>
                  <a:schemeClr val="bg1">
                    <a:lumMod val="50000"/>
                  </a:schemeClr>
                </a:solidFill>
              </a:rPr>
              <a:t>Temporary tyres </a:t>
            </a:r>
          </a:p>
          <a:p>
            <a:pPr lvl="1"/>
            <a:r>
              <a:rPr lang="en-IE" dirty="0">
                <a:solidFill>
                  <a:schemeClr val="bg1">
                    <a:lumMod val="50000"/>
                  </a:schemeClr>
                </a:solidFill>
              </a:rPr>
              <a:t>Tyres having a nominal rim diameter code ≤ 10 or ≥ 25 </a:t>
            </a:r>
          </a:p>
          <a:p>
            <a:pPr lvl="1"/>
            <a:r>
              <a:rPr lang="en-IE" dirty="0">
                <a:solidFill>
                  <a:schemeClr val="bg1">
                    <a:lumMod val="50000"/>
                  </a:schemeClr>
                </a:solidFill>
              </a:rPr>
              <a:t>Tyres designed for competitions;</a:t>
            </a:r>
          </a:p>
          <a:p>
            <a:pPr lvl="1"/>
            <a:r>
              <a:rPr lang="en-IE" dirty="0">
                <a:solidFill>
                  <a:schemeClr val="bg1">
                    <a:lumMod val="50000"/>
                  </a:schemeClr>
                </a:solidFill>
              </a:rPr>
              <a:t>Tyres intended to be fitted to road vehicles of categories other than M, N and O</a:t>
            </a:r>
          </a:p>
          <a:p>
            <a:pPr lvl="1"/>
            <a:r>
              <a:rPr lang="en-IE" dirty="0">
                <a:solidFill>
                  <a:schemeClr val="bg1">
                    <a:lumMod val="50000"/>
                  </a:schemeClr>
                </a:solidFill>
              </a:rPr>
              <a:t>Tyres fitted with additional devices to improve traction properties (e.g. studded tyres);</a:t>
            </a:r>
          </a:p>
          <a:p>
            <a:pPr lvl="1"/>
            <a:r>
              <a:rPr lang="en-IE" dirty="0">
                <a:solidFill>
                  <a:schemeClr val="bg1">
                    <a:lumMod val="50000"/>
                  </a:schemeClr>
                </a:solidFill>
              </a:rPr>
              <a:t>Tyres with a speed category less than 80 km/h (speed category symbol F)</a:t>
            </a:r>
          </a:p>
          <a:p>
            <a:pPr lvl="1"/>
            <a:r>
              <a:rPr lang="en-IE" dirty="0">
                <a:solidFill>
                  <a:schemeClr val="bg1">
                    <a:lumMod val="50000"/>
                  </a:schemeClr>
                </a:solidFill>
              </a:rPr>
              <a:t>Tyres designed only to be fitted to vehicles registered for the first time before 1 October 2000;</a:t>
            </a:r>
          </a:p>
          <a:p>
            <a:pPr lvl="1"/>
            <a:r>
              <a:rPr lang="en-IE" dirty="0">
                <a:solidFill>
                  <a:schemeClr val="bg1">
                    <a:lumMod val="50000"/>
                  </a:schemeClr>
                </a:solidFill>
              </a:rPr>
              <a:t>Professional off-road tyres.</a:t>
            </a:r>
          </a:p>
          <a:p>
            <a:pPr lvl="1"/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5922710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Circuit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690688"/>
            <a:ext cx="11353801" cy="5035443"/>
          </a:xfrm>
        </p:spPr>
        <p:txBody>
          <a:bodyPr>
            <a:normAutofit/>
          </a:bodyPr>
          <a:lstStyle/>
          <a:p>
            <a:r>
              <a:rPr lang="en-US" sz="2400" dirty="0"/>
              <a:t>Open public roads</a:t>
            </a:r>
          </a:p>
          <a:p>
            <a:r>
              <a:rPr lang="en-US" sz="2400" dirty="0"/>
              <a:t>Total distance 8000 km (-300 to +300 km) along selected circuit</a:t>
            </a:r>
          </a:p>
          <a:p>
            <a:r>
              <a:rPr lang="en-US" sz="2400" dirty="0"/>
              <a:t>Circuit of at least 300 km consisting of one or more loops </a:t>
            </a:r>
          </a:p>
          <a:p>
            <a:r>
              <a:rPr lang="en-US" sz="2400" dirty="0"/>
              <a:t>Driving style distribution (see table)</a:t>
            </a:r>
          </a:p>
          <a:p>
            <a:r>
              <a:rPr lang="en-US" sz="2400" dirty="0"/>
              <a:t>Circuit abrasion rate determination:</a:t>
            </a:r>
          </a:p>
          <a:p>
            <a:pPr lvl="1"/>
            <a:r>
              <a:rPr lang="en-US" dirty="0"/>
              <a:t>Convoy of at least 1 vehicle with ref. </a:t>
            </a:r>
            <a:r>
              <a:rPr lang="en-US" dirty="0" err="1"/>
              <a:t>tyres</a:t>
            </a:r>
            <a:endParaRPr lang="en-US" dirty="0"/>
          </a:p>
          <a:p>
            <a:pPr lvl="1"/>
            <a:r>
              <a:rPr lang="en-US" dirty="0"/>
              <a:t>At three ambient temperatures: one at least </a:t>
            </a:r>
            <a:br>
              <a:rPr lang="en-US" dirty="0"/>
            </a:br>
            <a:r>
              <a:rPr lang="en-US" dirty="0"/>
              <a:t>15-25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°C (SRTT17S) or 5-15°C (SRTT17W) </a:t>
            </a:r>
          </a:p>
          <a:p>
            <a:pPr lvl="1"/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Slope updated over time with new points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sz="2400" dirty="0"/>
              <a:t>Abrasion level of Ref. </a:t>
            </a:r>
            <a:r>
              <a:rPr lang="en-US" sz="2400" dirty="0" err="1"/>
              <a:t>tyres</a:t>
            </a:r>
            <a:r>
              <a:rPr lang="en-US" sz="2400" dirty="0"/>
              <a:t> at </a:t>
            </a:r>
          </a:p>
          <a:p>
            <a:pPr lvl="1"/>
            <a:r>
              <a:rPr lang="en-US" dirty="0"/>
              <a:t>20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°C (SRTT17S) </a:t>
            </a:r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[25-75 mg/km/t]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lvl="1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10°C (SRTT17W) </a:t>
            </a:r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[25-75 mg/km/t]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9715985"/>
              </p:ext>
            </p:extLst>
          </p:nvPr>
        </p:nvGraphicFramePr>
        <p:xfrm>
          <a:off x="5128723" y="197116"/>
          <a:ext cx="6821426" cy="17774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76857">
                  <a:extLst>
                    <a:ext uri="{9D8B030D-6E8A-4147-A177-3AD203B41FA5}">
                      <a16:colId xmlns:a16="http://schemas.microsoft.com/office/drawing/2014/main" val="3351467512"/>
                    </a:ext>
                  </a:extLst>
                </a:gridCol>
                <a:gridCol w="1110778">
                  <a:extLst>
                    <a:ext uri="{9D8B030D-6E8A-4147-A177-3AD203B41FA5}">
                      <a16:colId xmlns:a16="http://schemas.microsoft.com/office/drawing/2014/main" val="1343919896"/>
                    </a:ext>
                  </a:extLst>
                </a:gridCol>
                <a:gridCol w="1144597">
                  <a:extLst>
                    <a:ext uri="{9D8B030D-6E8A-4147-A177-3AD203B41FA5}">
                      <a16:colId xmlns:a16="http://schemas.microsoft.com/office/drawing/2014/main" val="1537971298"/>
                    </a:ext>
                  </a:extLst>
                </a:gridCol>
                <a:gridCol w="1144597">
                  <a:extLst>
                    <a:ext uri="{9D8B030D-6E8A-4147-A177-3AD203B41FA5}">
                      <a16:colId xmlns:a16="http://schemas.microsoft.com/office/drawing/2014/main" val="3542962008"/>
                    </a:ext>
                  </a:extLst>
                </a:gridCol>
                <a:gridCol w="1144597">
                  <a:extLst>
                    <a:ext uri="{9D8B030D-6E8A-4147-A177-3AD203B41FA5}">
                      <a16:colId xmlns:a16="http://schemas.microsoft.com/office/drawing/2014/main" val="4001773318"/>
                    </a:ext>
                  </a:extLst>
                </a:gridCol>
              </a:tblGrid>
              <a:tr h="444372">
                <a:tc>
                  <a:txBody>
                    <a:bodyPr/>
                    <a:lstStyle/>
                    <a:p>
                      <a:pPr algn="ctr"/>
                      <a:endParaRPr lang="en-I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Urban</a:t>
                      </a:r>
                      <a:endParaRPr lang="en-I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Regional</a:t>
                      </a:r>
                      <a:endParaRPr lang="en-I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Highway</a:t>
                      </a:r>
                      <a:endParaRPr lang="en-I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Global</a:t>
                      </a:r>
                      <a:endParaRPr lang="en-IE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48257556"/>
                  </a:ext>
                </a:extLst>
              </a:tr>
              <a:tr h="444372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Share</a:t>
                      </a:r>
                      <a:r>
                        <a:rPr lang="en-US" baseline="0" dirty="0"/>
                        <a:t> (% distance)</a:t>
                      </a:r>
                      <a:endParaRPr lang="en-I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30 (±5)</a:t>
                      </a:r>
                      <a:endParaRPr lang="en-I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30 (±5)</a:t>
                      </a:r>
                      <a:endParaRPr lang="en-I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40 (±5)</a:t>
                      </a:r>
                      <a:endParaRPr lang="en-I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-</a:t>
                      </a:r>
                      <a:endParaRPr lang="en-IE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7886158"/>
                  </a:ext>
                </a:extLst>
              </a:tr>
              <a:tr h="444372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Long.</a:t>
                      </a:r>
                      <a:r>
                        <a:rPr lang="en-US" baseline="0" dirty="0"/>
                        <a:t> acc. </a:t>
                      </a:r>
                      <a:r>
                        <a:rPr lang="en-US" baseline="0" dirty="0" err="1"/>
                        <a:t>stdev</a:t>
                      </a:r>
                      <a:r>
                        <a:rPr lang="en-US" baseline="0" dirty="0"/>
                        <a:t> (m/s</a:t>
                      </a:r>
                      <a:r>
                        <a:rPr lang="en-US" baseline="30000" dirty="0"/>
                        <a:t>2</a:t>
                      </a:r>
                      <a:r>
                        <a:rPr lang="en-US" baseline="0" dirty="0"/>
                        <a:t>)</a:t>
                      </a:r>
                      <a:endParaRPr lang="en-IE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0.42-0.80</a:t>
                      </a:r>
                      <a:endParaRPr lang="en-I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0.34-0.78</a:t>
                      </a:r>
                      <a:endParaRPr lang="en-I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0.18-0.53</a:t>
                      </a:r>
                      <a:endParaRPr lang="en-I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0.35-0.55</a:t>
                      </a:r>
                      <a:endParaRPr lang="en-IE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92880814"/>
                  </a:ext>
                </a:extLst>
              </a:tr>
              <a:tr h="44437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Lat.</a:t>
                      </a:r>
                      <a:r>
                        <a:rPr lang="en-US" baseline="0" dirty="0"/>
                        <a:t> acc. </a:t>
                      </a:r>
                      <a:r>
                        <a:rPr lang="en-US" baseline="0" dirty="0" err="1"/>
                        <a:t>stdev</a:t>
                      </a:r>
                      <a:r>
                        <a:rPr lang="en-US" baseline="0" dirty="0"/>
                        <a:t> (m/s</a:t>
                      </a:r>
                      <a:r>
                        <a:rPr lang="en-US" baseline="30000" dirty="0"/>
                        <a:t>2</a:t>
                      </a:r>
                      <a:r>
                        <a:rPr lang="en-US" baseline="0" dirty="0"/>
                        <a:t>)</a:t>
                      </a:r>
                      <a:endParaRPr lang="en-IE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0.54-1.27</a:t>
                      </a:r>
                      <a:endParaRPr lang="en-I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0.52-1.46</a:t>
                      </a:r>
                      <a:endParaRPr lang="en-I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0.32-0.78</a:t>
                      </a:r>
                      <a:endParaRPr lang="en-I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0.83-1.03</a:t>
                      </a:r>
                      <a:endParaRPr lang="en-IE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80087819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0757450" y="2109540"/>
            <a:ext cx="11926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End of test</a:t>
            </a:r>
            <a:endParaRPr lang="en-IE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6328" y="3194380"/>
            <a:ext cx="4995672" cy="3661324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 flipV="1">
            <a:off x="10149840" y="3895344"/>
            <a:ext cx="0" cy="105156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0757450" y="3972444"/>
            <a:ext cx="14232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5"/>
                </a:solidFill>
              </a:rPr>
              <a:t>SRTT-S abrasion rate range</a:t>
            </a:r>
            <a:endParaRPr lang="en-IE" dirty="0">
              <a:solidFill>
                <a:schemeClr val="accent5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10232136" y="4153293"/>
            <a:ext cx="780288" cy="1260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9287256" y="3480564"/>
            <a:ext cx="0" cy="105156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653388" y="4601301"/>
            <a:ext cx="17720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SRTT-W abrasion rate range</a:t>
            </a:r>
            <a:endParaRPr lang="en-IE" dirty="0">
              <a:solidFill>
                <a:srgbClr val="C00000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8539435" y="4401701"/>
            <a:ext cx="664842" cy="19960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01503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1547</TotalTime>
  <Words>1356</Words>
  <Application>Microsoft Office PowerPoint</Application>
  <PresentationFormat>Widescreen</PresentationFormat>
  <Paragraphs>182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Wingdings</vt:lpstr>
      <vt:lpstr>Office Theme</vt:lpstr>
      <vt:lpstr>Status report of TADG-ORV to TFTA 20th session</vt:lpstr>
      <vt:lpstr>Current status</vt:lpstr>
      <vt:lpstr>Color coding</vt:lpstr>
      <vt:lpstr>UNR 117: Main text</vt:lpstr>
      <vt:lpstr>UNR: Annex 10 (on-road method part)</vt:lpstr>
      <vt:lpstr>PowerPoint Presentation</vt:lpstr>
      <vt:lpstr>General (Table of Contents)</vt:lpstr>
      <vt:lpstr>Scope</vt:lpstr>
      <vt:lpstr>Circuit</vt:lpstr>
      <vt:lpstr>PowerPoint Presentation</vt:lpstr>
      <vt:lpstr>Preparation and Measurements</vt:lpstr>
      <vt:lpstr>Measurements</vt:lpstr>
      <vt:lpstr>Validation</vt:lpstr>
      <vt:lpstr>Calculations</vt:lpstr>
      <vt:lpstr>Open points</vt:lpstr>
    </vt:vector>
  </TitlesOfParts>
  <Company>JRC-Ispra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GIECHASKIEL Barouch (JRC-ISPRA)</dc:creator>
  <cp:lastModifiedBy>Marco Tosca</cp:lastModifiedBy>
  <cp:revision>131</cp:revision>
  <dcterms:created xsi:type="dcterms:W3CDTF">2023-06-11T15:53:39Z</dcterms:created>
  <dcterms:modified xsi:type="dcterms:W3CDTF">2024-01-22T17:09:51Z</dcterms:modified>
</cp:coreProperties>
</file>