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63" r:id="rId3"/>
    <p:sldId id="259" r:id="rId4"/>
    <p:sldId id="257" r:id="rId5"/>
    <p:sldId id="260" r:id="rId6"/>
    <p:sldId id="261" r:id="rId7"/>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0" d="100"/>
          <a:sy n="100" d="100"/>
        </p:scale>
        <p:origin x="-408"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507EDF1B-4C3B-4989-9DB9-1C4080B49D5F}" type="datetimeFigureOut">
              <a:rPr kumimoji="1" lang="ja-JP" altLang="en-US" smtClean="0"/>
              <a:t>2014/3/19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017AB5D-157F-4EBC-9039-68359D2419AE}" type="slidenum">
              <a:rPr kumimoji="1" lang="ja-JP" altLang="en-US" smtClean="0"/>
              <a:t>‹#›</a:t>
            </a:fld>
            <a:endParaRPr kumimoji="1" lang="ja-JP" altLang="en-US"/>
          </a:p>
        </p:txBody>
      </p:sp>
    </p:spTree>
    <p:extLst>
      <p:ext uri="{BB962C8B-B14F-4D97-AF65-F5344CB8AC3E}">
        <p14:creationId xmlns:p14="http://schemas.microsoft.com/office/powerpoint/2010/main" val="41614746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507EDF1B-4C3B-4989-9DB9-1C4080B49D5F}" type="datetimeFigureOut">
              <a:rPr kumimoji="1" lang="ja-JP" altLang="en-US" smtClean="0"/>
              <a:t>2014/3/19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017AB5D-157F-4EBC-9039-68359D2419AE}" type="slidenum">
              <a:rPr kumimoji="1" lang="ja-JP" altLang="en-US" smtClean="0"/>
              <a:t>‹#›</a:t>
            </a:fld>
            <a:endParaRPr kumimoji="1" lang="ja-JP" altLang="en-US"/>
          </a:p>
        </p:txBody>
      </p:sp>
    </p:spTree>
    <p:extLst>
      <p:ext uri="{BB962C8B-B14F-4D97-AF65-F5344CB8AC3E}">
        <p14:creationId xmlns:p14="http://schemas.microsoft.com/office/powerpoint/2010/main" val="2496738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507EDF1B-4C3B-4989-9DB9-1C4080B49D5F}" type="datetimeFigureOut">
              <a:rPr kumimoji="1" lang="ja-JP" altLang="en-US" smtClean="0"/>
              <a:t>2014/3/19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017AB5D-157F-4EBC-9039-68359D2419AE}" type="slidenum">
              <a:rPr kumimoji="1" lang="ja-JP" altLang="en-US" smtClean="0"/>
              <a:t>‹#›</a:t>
            </a:fld>
            <a:endParaRPr kumimoji="1" lang="ja-JP" altLang="en-US"/>
          </a:p>
        </p:txBody>
      </p:sp>
    </p:spTree>
    <p:extLst>
      <p:ext uri="{BB962C8B-B14F-4D97-AF65-F5344CB8AC3E}">
        <p14:creationId xmlns:p14="http://schemas.microsoft.com/office/powerpoint/2010/main" val="35527471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507EDF1B-4C3B-4989-9DB9-1C4080B49D5F}" type="datetimeFigureOut">
              <a:rPr kumimoji="1" lang="ja-JP" altLang="en-US" smtClean="0"/>
              <a:t>2014/3/19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017AB5D-157F-4EBC-9039-68359D2419AE}" type="slidenum">
              <a:rPr kumimoji="1" lang="ja-JP" altLang="en-US" smtClean="0"/>
              <a:t>‹#›</a:t>
            </a:fld>
            <a:endParaRPr kumimoji="1" lang="ja-JP" altLang="en-US"/>
          </a:p>
        </p:txBody>
      </p:sp>
    </p:spTree>
    <p:extLst>
      <p:ext uri="{BB962C8B-B14F-4D97-AF65-F5344CB8AC3E}">
        <p14:creationId xmlns:p14="http://schemas.microsoft.com/office/powerpoint/2010/main" val="16114871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507EDF1B-4C3B-4989-9DB9-1C4080B49D5F}" type="datetimeFigureOut">
              <a:rPr kumimoji="1" lang="ja-JP" altLang="en-US" smtClean="0"/>
              <a:t>2014/3/19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017AB5D-157F-4EBC-9039-68359D2419AE}" type="slidenum">
              <a:rPr kumimoji="1" lang="ja-JP" altLang="en-US" smtClean="0"/>
              <a:t>‹#›</a:t>
            </a:fld>
            <a:endParaRPr kumimoji="1" lang="ja-JP" altLang="en-US"/>
          </a:p>
        </p:txBody>
      </p:sp>
    </p:spTree>
    <p:extLst>
      <p:ext uri="{BB962C8B-B14F-4D97-AF65-F5344CB8AC3E}">
        <p14:creationId xmlns:p14="http://schemas.microsoft.com/office/powerpoint/2010/main" val="29967106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507EDF1B-4C3B-4989-9DB9-1C4080B49D5F}" type="datetimeFigureOut">
              <a:rPr kumimoji="1" lang="ja-JP" altLang="en-US" smtClean="0"/>
              <a:t>2014/3/19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017AB5D-157F-4EBC-9039-68359D2419AE}" type="slidenum">
              <a:rPr kumimoji="1" lang="ja-JP" altLang="en-US" smtClean="0"/>
              <a:t>‹#›</a:t>
            </a:fld>
            <a:endParaRPr kumimoji="1" lang="ja-JP" altLang="en-US"/>
          </a:p>
        </p:txBody>
      </p:sp>
    </p:spTree>
    <p:extLst>
      <p:ext uri="{BB962C8B-B14F-4D97-AF65-F5344CB8AC3E}">
        <p14:creationId xmlns:p14="http://schemas.microsoft.com/office/powerpoint/2010/main" val="34391999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507EDF1B-4C3B-4989-9DB9-1C4080B49D5F}" type="datetimeFigureOut">
              <a:rPr kumimoji="1" lang="ja-JP" altLang="en-US" smtClean="0"/>
              <a:t>2014/3/19</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9017AB5D-157F-4EBC-9039-68359D2419AE}" type="slidenum">
              <a:rPr kumimoji="1" lang="ja-JP" altLang="en-US" smtClean="0"/>
              <a:t>‹#›</a:t>
            </a:fld>
            <a:endParaRPr kumimoji="1" lang="ja-JP" altLang="en-US"/>
          </a:p>
        </p:txBody>
      </p:sp>
    </p:spTree>
    <p:extLst>
      <p:ext uri="{BB962C8B-B14F-4D97-AF65-F5344CB8AC3E}">
        <p14:creationId xmlns:p14="http://schemas.microsoft.com/office/powerpoint/2010/main" val="6147284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507EDF1B-4C3B-4989-9DB9-1C4080B49D5F}" type="datetimeFigureOut">
              <a:rPr kumimoji="1" lang="ja-JP" altLang="en-US" smtClean="0"/>
              <a:t>2014/3/19</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9017AB5D-157F-4EBC-9039-68359D2419AE}" type="slidenum">
              <a:rPr kumimoji="1" lang="ja-JP" altLang="en-US" smtClean="0"/>
              <a:t>‹#›</a:t>
            </a:fld>
            <a:endParaRPr kumimoji="1" lang="ja-JP" altLang="en-US"/>
          </a:p>
        </p:txBody>
      </p:sp>
    </p:spTree>
    <p:extLst>
      <p:ext uri="{BB962C8B-B14F-4D97-AF65-F5344CB8AC3E}">
        <p14:creationId xmlns:p14="http://schemas.microsoft.com/office/powerpoint/2010/main" val="325716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507EDF1B-4C3B-4989-9DB9-1C4080B49D5F}" type="datetimeFigureOut">
              <a:rPr kumimoji="1" lang="ja-JP" altLang="en-US" smtClean="0"/>
              <a:t>2014/3/19</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9017AB5D-157F-4EBC-9039-68359D2419AE}" type="slidenum">
              <a:rPr kumimoji="1" lang="ja-JP" altLang="en-US" smtClean="0"/>
              <a:t>‹#›</a:t>
            </a:fld>
            <a:endParaRPr kumimoji="1" lang="ja-JP" altLang="en-US"/>
          </a:p>
        </p:txBody>
      </p:sp>
    </p:spTree>
    <p:extLst>
      <p:ext uri="{BB962C8B-B14F-4D97-AF65-F5344CB8AC3E}">
        <p14:creationId xmlns:p14="http://schemas.microsoft.com/office/powerpoint/2010/main" val="702287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507EDF1B-4C3B-4989-9DB9-1C4080B49D5F}" type="datetimeFigureOut">
              <a:rPr kumimoji="1" lang="ja-JP" altLang="en-US" smtClean="0"/>
              <a:t>2014/3/19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017AB5D-157F-4EBC-9039-68359D2419AE}" type="slidenum">
              <a:rPr kumimoji="1" lang="ja-JP" altLang="en-US" smtClean="0"/>
              <a:t>‹#›</a:t>
            </a:fld>
            <a:endParaRPr kumimoji="1" lang="ja-JP" altLang="en-US"/>
          </a:p>
        </p:txBody>
      </p:sp>
    </p:spTree>
    <p:extLst>
      <p:ext uri="{BB962C8B-B14F-4D97-AF65-F5344CB8AC3E}">
        <p14:creationId xmlns:p14="http://schemas.microsoft.com/office/powerpoint/2010/main" val="36726926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507EDF1B-4C3B-4989-9DB9-1C4080B49D5F}" type="datetimeFigureOut">
              <a:rPr kumimoji="1" lang="ja-JP" altLang="en-US" smtClean="0"/>
              <a:t>2014/3/19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017AB5D-157F-4EBC-9039-68359D2419AE}" type="slidenum">
              <a:rPr kumimoji="1" lang="ja-JP" altLang="en-US" smtClean="0"/>
              <a:t>‹#›</a:t>
            </a:fld>
            <a:endParaRPr kumimoji="1" lang="ja-JP" altLang="en-US"/>
          </a:p>
        </p:txBody>
      </p:sp>
    </p:spTree>
    <p:extLst>
      <p:ext uri="{BB962C8B-B14F-4D97-AF65-F5344CB8AC3E}">
        <p14:creationId xmlns:p14="http://schemas.microsoft.com/office/powerpoint/2010/main" val="29205660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07EDF1B-4C3B-4989-9DB9-1C4080B49D5F}" type="datetimeFigureOut">
              <a:rPr kumimoji="1" lang="ja-JP" altLang="en-US" smtClean="0"/>
              <a:t>2014/3/19</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017AB5D-157F-4EBC-9039-68359D2419AE}" type="slidenum">
              <a:rPr kumimoji="1" lang="ja-JP" altLang="en-US" smtClean="0"/>
              <a:t>‹#›</a:t>
            </a:fld>
            <a:endParaRPr kumimoji="1" lang="ja-JP" altLang="en-US"/>
          </a:p>
        </p:txBody>
      </p:sp>
    </p:spTree>
    <p:extLst>
      <p:ext uri="{BB962C8B-B14F-4D97-AF65-F5344CB8AC3E}">
        <p14:creationId xmlns:p14="http://schemas.microsoft.com/office/powerpoint/2010/main" val="24161682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1331640" y="260648"/>
            <a:ext cx="6610784" cy="523220"/>
          </a:xfrm>
          <a:prstGeom prst="rect">
            <a:avLst/>
          </a:prstGeom>
          <a:noFill/>
        </p:spPr>
        <p:txBody>
          <a:bodyPr wrap="none" rtlCol="0">
            <a:spAutoFit/>
          </a:bodyPr>
          <a:lstStyle/>
          <a:p>
            <a:r>
              <a:rPr kumimoji="1" lang="en-US" altLang="ja-JP" sz="2800" b="1" u="sng" dirty="0" smtClean="0"/>
              <a:t>Combined Approach for electrified vehicles</a:t>
            </a:r>
            <a:endParaRPr kumimoji="1" lang="ja-JP" altLang="en-US" sz="2800" b="1" u="sng" dirty="0"/>
          </a:p>
        </p:txBody>
      </p:sp>
      <p:sp>
        <p:nvSpPr>
          <p:cNvPr id="3" name="テキスト ボックス 2"/>
          <p:cNvSpPr txBox="1"/>
          <p:nvPr/>
        </p:nvSpPr>
        <p:spPr>
          <a:xfrm>
            <a:off x="323528" y="764704"/>
            <a:ext cx="7829131" cy="1200329"/>
          </a:xfrm>
          <a:prstGeom prst="rect">
            <a:avLst/>
          </a:prstGeom>
          <a:noFill/>
        </p:spPr>
        <p:txBody>
          <a:bodyPr wrap="none" rtlCol="0">
            <a:spAutoFit/>
          </a:bodyPr>
          <a:lstStyle/>
          <a:p>
            <a:r>
              <a:rPr kumimoji="1" lang="en-US" altLang="ja-JP" dirty="0" smtClean="0"/>
              <a:t>&lt; Background &gt;</a:t>
            </a:r>
          </a:p>
          <a:p>
            <a:r>
              <a:rPr lang="en-US" altLang="ja-JP" dirty="0" smtClean="0"/>
              <a:t>Due to its technical difficulty and time shortage, it was agreed to  take care of</a:t>
            </a:r>
          </a:p>
          <a:p>
            <a:r>
              <a:rPr kumimoji="1" lang="en-US" altLang="ja-JP" dirty="0" smtClean="0"/>
              <a:t>applicability of “combined approach” to electrified vehicle  during Phase1b.</a:t>
            </a:r>
          </a:p>
          <a:p>
            <a:r>
              <a:rPr lang="en-US" altLang="ja-JP" dirty="0" smtClean="0"/>
              <a:t>Current </a:t>
            </a:r>
            <a:r>
              <a:rPr lang="en-US" altLang="ja-JP" dirty="0" err="1" smtClean="0"/>
              <a:t>gtr</a:t>
            </a:r>
            <a:r>
              <a:rPr lang="en-US" altLang="ja-JP" dirty="0" smtClean="0"/>
              <a:t> allows to apply “combined approach” only to ICE vehicles (see below).</a:t>
            </a:r>
            <a:endParaRPr kumimoji="1" lang="ja-JP" altLang="en-US" dirty="0"/>
          </a:p>
        </p:txBody>
      </p:sp>
      <p:graphicFrame>
        <p:nvGraphicFramePr>
          <p:cNvPr id="4" name="Group 1909"/>
          <p:cNvGraphicFramePr>
            <a:graphicFrameLocks noGrp="1"/>
          </p:cNvGraphicFramePr>
          <p:nvPr>
            <p:extLst>
              <p:ext uri="{D42A27DB-BD31-4B8C-83A1-F6EECF244321}">
                <p14:modId xmlns:p14="http://schemas.microsoft.com/office/powerpoint/2010/main" val="932618578"/>
              </p:ext>
            </p:extLst>
          </p:nvPr>
        </p:nvGraphicFramePr>
        <p:xfrm>
          <a:off x="142751" y="1961623"/>
          <a:ext cx="8821737" cy="3719387"/>
        </p:xfrm>
        <a:graphic>
          <a:graphicData uri="http://schemas.openxmlformats.org/drawingml/2006/table">
            <a:tbl>
              <a:tblPr/>
              <a:tblGrid>
                <a:gridCol w="719137"/>
                <a:gridCol w="579438"/>
                <a:gridCol w="466725"/>
                <a:gridCol w="503237"/>
                <a:gridCol w="433388"/>
                <a:gridCol w="431800"/>
                <a:gridCol w="647700"/>
                <a:gridCol w="431800"/>
                <a:gridCol w="504825"/>
                <a:gridCol w="431800"/>
                <a:gridCol w="431800"/>
                <a:gridCol w="719137"/>
                <a:gridCol w="433388"/>
                <a:gridCol w="503237"/>
                <a:gridCol w="431800"/>
                <a:gridCol w="504825"/>
                <a:gridCol w="647700"/>
              </a:tblGrid>
              <a:tr h="2873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0" i="0" u="none" strike="noStrike" cap="none" normalizeH="0" baseline="0" dirty="0" smtClean="0">
                        <a:ln>
                          <a:noFill/>
                        </a:ln>
                        <a:solidFill>
                          <a:schemeClr val="tx1"/>
                        </a:solidFill>
                        <a:effectLst/>
                        <a:latin typeface="Arial" charset="0"/>
                        <a:ea typeface="ＭＳ Ｐゴシック" pitchFamily="50" charset="-128"/>
                      </a:endParaRP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0" i="0" u="none" strike="noStrike" cap="none" normalizeH="0" baseline="0" dirty="0" smtClean="0">
                        <a:ln>
                          <a:noFill/>
                        </a:ln>
                        <a:solidFill>
                          <a:schemeClr val="tx1"/>
                        </a:solidFill>
                        <a:effectLst/>
                        <a:latin typeface="Arial" charset="0"/>
                        <a:ea typeface="ＭＳ Ｐゴシック" pitchFamily="50" charset="-128"/>
                      </a:endParaRP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5">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Each phase</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L+M (regional option)</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L+M+H(+Ex-H)</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r>
              <a:tr h="2889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0" i="0" u="none" strike="noStrike" cap="none" normalizeH="0" baseline="0" dirty="0" smtClean="0">
                        <a:ln>
                          <a:noFill/>
                        </a:ln>
                        <a:solidFill>
                          <a:schemeClr val="tx1"/>
                        </a:solidFill>
                        <a:effectLst/>
                        <a:latin typeface="Arial" charset="0"/>
                        <a:ea typeface="ＭＳ Ｐゴシック" pitchFamily="50" charset="-128"/>
                      </a:endParaRP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0" i="0" u="none" strike="noStrike" cap="none" normalizeH="0" baseline="0" dirty="0" smtClean="0">
                        <a:ln>
                          <a:noFill/>
                        </a:ln>
                        <a:solidFill>
                          <a:schemeClr val="tx1"/>
                        </a:solidFill>
                        <a:effectLst/>
                        <a:latin typeface="Arial" charset="0"/>
                        <a:ea typeface="ＭＳ Ｐゴシック" pitchFamily="50" charset="-128"/>
                      </a:endParaRP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EM</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CO2</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FC</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EC</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Range</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EM</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CO2</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FC</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EC</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Range</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EM</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CO2</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FC</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EC</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Range</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431800">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ICE</a:t>
                      </a:r>
                    </a:p>
                  </a:txBody>
                  <a:tcPr marL="0" marR="0" marT="0" marB="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 </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1800">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NOVC-HEV</a:t>
                      </a:r>
                    </a:p>
                  </a:txBody>
                  <a:tcPr marL="0" marR="0" marT="0" marB="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1800">
                <a:tc rowSpan="3">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OVC-</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HEV</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CS</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22313">
                <a:tc vMerge="1">
                  <a:txBody>
                    <a:bodyPr/>
                    <a:lstStyle/>
                    <a:p>
                      <a:endParaRPr kumimoji="1" lang="ja-JP" altLang="en-US"/>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CD</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AER</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EAER</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err="1" smtClean="0">
                          <a:ln>
                            <a:noFill/>
                          </a:ln>
                          <a:solidFill>
                            <a:schemeClr val="tx1"/>
                          </a:solidFill>
                          <a:effectLst/>
                          <a:latin typeface="Arial" charset="0"/>
                          <a:ea typeface="ＭＳ Ｐゴシック" pitchFamily="50" charset="-128"/>
                        </a:rPr>
                        <a:t>Rcda</a:t>
                      </a:r>
                      <a:endParaRPr kumimoji="1" lang="en-US" altLang="ja-JP" sz="1200" b="0" i="0" u="none" strike="noStrike" cap="none" normalizeH="0" baseline="0" dirty="0" smtClean="0">
                        <a:ln>
                          <a:noFill/>
                        </a:ln>
                        <a:solidFill>
                          <a:schemeClr val="tx1"/>
                        </a:solidFill>
                        <a:effectLst/>
                        <a:latin typeface="Arial" charset="0"/>
                        <a:ea typeface="ＭＳ Ｐゴシック" pitchFamily="50" charset="-128"/>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R</a:t>
                      </a:r>
                      <a:r>
                        <a:rPr kumimoji="1" lang="ja-JP" altLang="en-US" sz="1200" b="0" i="0" u="none" strike="noStrike" cap="none" normalizeH="0" baseline="0" dirty="0" smtClean="0">
                          <a:ln>
                            <a:noFill/>
                          </a:ln>
                          <a:solidFill>
                            <a:schemeClr val="tx1"/>
                          </a:solidFill>
                          <a:effectLst/>
                          <a:latin typeface="Arial" charset="0"/>
                          <a:ea typeface="ＭＳ Ｐゴシック" pitchFamily="50" charset="-128"/>
                        </a:rPr>
                        <a:t>ｃｄｃ</a:t>
                      </a:r>
                      <a:endParaRPr kumimoji="1" lang="en-US" altLang="ja-JP" sz="1200" b="0" i="0" u="none" strike="noStrike" cap="none" normalizeH="0" baseline="0" dirty="0" smtClean="0">
                        <a:ln>
                          <a:noFill/>
                        </a:ln>
                        <a:solidFill>
                          <a:schemeClr val="tx1"/>
                        </a:solidFill>
                        <a:effectLst/>
                        <a:latin typeface="Arial" charset="0"/>
                        <a:ea typeface="ＭＳ Ｐゴシック" pitchFamily="50" charset="-128"/>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AER</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EAER</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err="1" smtClean="0">
                          <a:ln>
                            <a:noFill/>
                          </a:ln>
                          <a:solidFill>
                            <a:schemeClr val="tx1"/>
                          </a:solidFill>
                          <a:effectLst/>
                          <a:latin typeface="Arial" charset="0"/>
                          <a:ea typeface="ＭＳ Ｐゴシック" pitchFamily="50" charset="-128"/>
                        </a:rPr>
                        <a:t>Rcda</a:t>
                      </a:r>
                      <a:endParaRPr kumimoji="1" lang="en-US" altLang="ja-JP" sz="1200" b="0" i="0" u="none" strike="noStrike" cap="none" normalizeH="0" baseline="0" dirty="0" smtClean="0">
                        <a:ln>
                          <a:noFill/>
                        </a:ln>
                        <a:solidFill>
                          <a:schemeClr val="tx1"/>
                        </a:solidFill>
                        <a:effectLst/>
                        <a:latin typeface="Arial" charset="0"/>
                        <a:ea typeface="ＭＳ Ｐゴシック" pitchFamily="50" charset="-128"/>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R</a:t>
                      </a:r>
                      <a:r>
                        <a:rPr kumimoji="1" lang="ja-JP" altLang="en-US" sz="1200" b="0" i="0" u="none" strike="noStrike" cap="none" normalizeH="0" baseline="0" dirty="0" smtClean="0">
                          <a:ln>
                            <a:noFill/>
                          </a:ln>
                          <a:solidFill>
                            <a:schemeClr val="tx1"/>
                          </a:solidFill>
                          <a:effectLst/>
                          <a:latin typeface="Arial" charset="0"/>
                          <a:ea typeface="ＭＳ Ｐゴシック" pitchFamily="50" charset="-128"/>
                        </a:rPr>
                        <a:t>ｃｄｃ</a:t>
                      </a:r>
                      <a:endParaRPr kumimoji="1" lang="en-US" altLang="ja-JP" sz="1200" b="0" i="0" u="none" strike="noStrike" cap="none" normalizeH="0" baseline="0" dirty="0" smtClean="0">
                        <a:ln>
                          <a:noFill/>
                        </a:ln>
                        <a:solidFill>
                          <a:schemeClr val="tx1"/>
                        </a:solidFill>
                        <a:effectLst/>
                        <a:latin typeface="Arial" charset="0"/>
                        <a:ea typeface="ＭＳ Ｐゴシック" pitchFamily="50" charset="-128"/>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AER</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EAER</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err="1" smtClean="0">
                          <a:ln>
                            <a:noFill/>
                          </a:ln>
                          <a:solidFill>
                            <a:schemeClr val="tx1"/>
                          </a:solidFill>
                          <a:effectLst/>
                          <a:latin typeface="Arial" charset="0"/>
                          <a:ea typeface="ＭＳ Ｐゴシック" pitchFamily="50" charset="-128"/>
                        </a:rPr>
                        <a:t>Rcda</a:t>
                      </a:r>
                      <a:endParaRPr kumimoji="1" lang="en-US" altLang="ja-JP" sz="1200" b="0" i="0" u="none" strike="noStrike" cap="none" normalizeH="0" baseline="0" dirty="0" smtClean="0">
                        <a:ln>
                          <a:noFill/>
                        </a:ln>
                        <a:solidFill>
                          <a:schemeClr val="tx1"/>
                        </a:solidFill>
                        <a:effectLst/>
                        <a:latin typeface="Arial" charset="0"/>
                        <a:ea typeface="ＭＳ Ｐゴシック" pitchFamily="50" charset="-128"/>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err="1" smtClean="0">
                          <a:ln>
                            <a:noFill/>
                          </a:ln>
                          <a:solidFill>
                            <a:schemeClr val="tx1"/>
                          </a:solidFill>
                          <a:effectLst/>
                          <a:latin typeface="Arial" charset="0"/>
                          <a:ea typeface="ＭＳ Ｐゴシック" pitchFamily="50" charset="-128"/>
                        </a:rPr>
                        <a:t>Rcdc</a:t>
                      </a:r>
                      <a:endParaRPr kumimoji="1" lang="en-US" altLang="ja-JP" sz="1200" b="0" i="0" u="none" strike="noStrike" cap="none" normalizeH="0" baseline="0" dirty="0" smtClean="0">
                        <a:ln>
                          <a:noFill/>
                        </a:ln>
                        <a:solidFill>
                          <a:schemeClr val="tx1"/>
                        </a:solidFill>
                        <a:effectLst/>
                        <a:latin typeface="Arial" charset="0"/>
                        <a:ea typeface="ＭＳ Ｐゴシック" pitchFamily="50" charset="-128"/>
                      </a:endParaRP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85788">
                <a:tc vMerge="1">
                  <a:txBody>
                    <a:bodyPr/>
                    <a:lstStyle/>
                    <a:p>
                      <a:endParaRPr kumimoji="1" lang="ja-JP" altLang="en-US"/>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smtClean="0">
                          <a:ln>
                            <a:noFill/>
                          </a:ln>
                          <a:solidFill>
                            <a:schemeClr val="tx1"/>
                          </a:solidFill>
                          <a:effectLst/>
                          <a:latin typeface="Arial" charset="0"/>
                          <a:ea typeface="ＭＳ Ｐゴシック" pitchFamily="50" charset="-128"/>
                        </a:rPr>
                        <a:t>Comb</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smtClean="0">
                          <a:ln>
                            <a:noFill/>
                          </a:ln>
                          <a:solidFill>
                            <a:schemeClr val="tx1"/>
                          </a:solidFill>
                          <a:effectLst/>
                          <a:latin typeface="Arial" charset="0"/>
                          <a:ea typeface="ＭＳ Ｐゴシック" pitchFamily="50" charset="-128"/>
                        </a:rPr>
                        <a:t>ined</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endParaRPr kumimoji="1" lang="en-US" altLang="ja-JP" sz="1200" b="0" i="0" u="none" strike="noStrike" cap="none" normalizeH="0" baseline="0" dirty="0" smtClean="0">
                        <a:ln>
                          <a:noFill/>
                        </a:ln>
                        <a:solidFill>
                          <a:schemeClr val="tx1"/>
                        </a:solidFill>
                        <a:effectLst/>
                        <a:latin typeface="Arial" charset="0"/>
                        <a:ea typeface="ＭＳ Ｐゴシック" pitchFamily="50" charset="-128"/>
                      </a:endParaRPr>
                    </a:p>
                  </a:txBody>
                  <a:tcPr marL="0" marR="0" marT="0" marB="0"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0688">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PEV</a:t>
                      </a:r>
                    </a:p>
                  </a:txBody>
                  <a:tcPr marL="0" marR="0" marT="0" marB="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5" name="Text Box 1709"/>
          <p:cNvSpPr txBox="1">
            <a:spLocks noChangeArrowheads="1"/>
          </p:cNvSpPr>
          <p:nvPr/>
        </p:nvSpPr>
        <p:spPr bwMode="auto">
          <a:xfrm>
            <a:off x="322303" y="5716398"/>
            <a:ext cx="8496944"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ja-JP" dirty="0"/>
              <a:t>● : emission </a:t>
            </a:r>
            <a:r>
              <a:rPr lang="en-US" altLang="ja-JP" dirty="0" smtClean="0"/>
              <a:t>compliance, ○ </a:t>
            </a:r>
            <a:r>
              <a:rPr lang="en-US" altLang="ja-JP" dirty="0"/>
              <a:t>: user information / </a:t>
            </a:r>
            <a:r>
              <a:rPr lang="en-US" altLang="ja-JP" dirty="0" smtClean="0"/>
              <a:t>incentive,        *) </a:t>
            </a:r>
            <a:r>
              <a:rPr lang="en-US" altLang="ja-JP" dirty="0"/>
              <a:t>no PM data is </a:t>
            </a:r>
            <a:r>
              <a:rPr lang="en-US" altLang="ja-JP" dirty="0" smtClean="0"/>
              <a:t>available</a:t>
            </a:r>
          </a:p>
          <a:p>
            <a:r>
              <a:rPr lang="en-US" altLang="ja-JP" dirty="0" smtClean="0"/>
              <a:t>     : apply combined approach</a:t>
            </a:r>
            <a:endParaRPr lang="en-US" altLang="ja-JP" dirty="0"/>
          </a:p>
        </p:txBody>
      </p:sp>
      <p:sp>
        <p:nvSpPr>
          <p:cNvPr id="6" name="正方形/長方形 5"/>
          <p:cNvSpPr/>
          <p:nvPr/>
        </p:nvSpPr>
        <p:spPr>
          <a:xfrm>
            <a:off x="458752" y="6112552"/>
            <a:ext cx="144016" cy="144016"/>
          </a:xfrm>
          <a:prstGeom prst="rect">
            <a:avLst/>
          </a:prstGeom>
          <a:solidFill>
            <a:srgbClr val="FFFF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0318123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395536" y="206052"/>
            <a:ext cx="8136904" cy="2031325"/>
          </a:xfrm>
          <a:prstGeom prst="rect">
            <a:avLst/>
          </a:prstGeom>
          <a:noFill/>
        </p:spPr>
        <p:txBody>
          <a:bodyPr wrap="square" rtlCol="0">
            <a:spAutoFit/>
          </a:bodyPr>
          <a:lstStyle/>
          <a:p>
            <a:r>
              <a:rPr lang="en-US" altLang="ja-JP" sz="2800" b="1" u="sng" dirty="0" smtClean="0"/>
              <a:t>Proposal</a:t>
            </a:r>
          </a:p>
          <a:p>
            <a:endParaRPr lang="en-US" altLang="ja-JP" dirty="0"/>
          </a:p>
          <a:p>
            <a:r>
              <a:rPr lang="en-US" altLang="ja-JP" sz="2000" dirty="0" smtClean="0"/>
              <a:t>apply for both NOVC and OVC-HEVs with the following conditions.</a:t>
            </a:r>
          </a:p>
          <a:p>
            <a:r>
              <a:rPr lang="en-US" altLang="ja-JP" sz="2000" dirty="0" smtClean="0"/>
              <a:t>    </a:t>
            </a:r>
            <a:r>
              <a:rPr lang="en-US" altLang="ja-JP" sz="2000" dirty="0"/>
              <a:t>conditions : (1) same specification of </a:t>
            </a:r>
            <a:r>
              <a:rPr lang="en-US" altLang="ja-JP" sz="2000" dirty="0" smtClean="0"/>
              <a:t>battery/inverter/motor</a:t>
            </a:r>
            <a:endParaRPr lang="en-US" altLang="ja-JP" sz="2000" dirty="0"/>
          </a:p>
          <a:p>
            <a:r>
              <a:rPr lang="en-US" altLang="ja-JP" sz="2000" dirty="0" smtClean="0">
                <a:sym typeface="Wingdings" panose="05000000000000000000" pitchFamily="2" charset="2"/>
              </a:rPr>
              <a:t>                          (2) </a:t>
            </a:r>
            <a:r>
              <a:rPr lang="en-US" altLang="ja-JP" sz="2000" dirty="0">
                <a:sym typeface="Wingdings" panose="05000000000000000000" pitchFamily="2" charset="2"/>
              </a:rPr>
              <a:t>SOC correction factor need to be developed for both points  </a:t>
            </a:r>
            <a:endParaRPr lang="en-US" altLang="ja-JP" sz="2000" dirty="0" smtClean="0">
              <a:sym typeface="Wingdings" panose="05000000000000000000" pitchFamily="2" charset="2"/>
            </a:endParaRPr>
          </a:p>
          <a:p>
            <a:r>
              <a:rPr lang="en-US" altLang="ja-JP" sz="2000" dirty="0">
                <a:sym typeface="Wingdings" panose="05000000000000000000" pitchFamily="2" charset="2"/>
              </a:rPr>
              <a:t> </a:t>
            </a:r>
            <a:r>
              <a:rPr lang="en-US" altLang="ja-JP" sz="2000" dirty="0" smtClean="0">
                <a:sym typeface="Wingdings" panose="05000000000000000000" pitchFamily="2" charset="2"/>
              </a:rPr>
              <a:t>                         (3) </a:t>
            </a:r>
            <a:r>
              <a:rPr lang="en-US" altLang="ja-JP" sz="2000" dirty="0" err="1" smtClean="0">
                <a:sym typeface="Wingdings" panose="05000000000000000000" pitchFamily="2" charset="2"/>
              </a:rPr>
              <a:t>Rcdc</a:t>
            </a:r>
            <a:r>
              <a:rPr lang="en-US" altLang="ja-JP" sz="2000" dirty="0" smtClean="0">
                <a:sym typeface="Wingdings" panose="05000000000000000000" pitchFamily="2" charset="2"/>
              </a:rPr>
              <a:t> shall be same for OVC-HEV</a:t>
            </a:r>
          </a:p>
        </p:txBody>
      </p:sp>
    </p:spTree>
    <p:extLst>
      <p:ext uri="{BB962C8B-B14F-4D97-AF65-F5344CB8AC3E}">
        <p14:creationId xmlns:p14="http://schemas.microsoft.com/office/powerpoint/2010/main" val="24196063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179512" y="168467"/>
            <a:ext cx="6682599" cy="523220"/>
          </a:xfrm>
          <a:prstGeom prst="rect">
            <a:avLst/>
          </a:prstGeom>
          <a:noFill/>
        </p:spPr>
        <p:txBody>
          <a:bodyPr wrap="none" rtlCol="0">
            <a:spAutoFit/>
          </a:bodyPr>
          <a:lstStyle/>
          <a:p>
            <a:r>
              <a:rPr kumimoji="1" lang="en-US" altLang="ja-JP" sz="2800" b="1" u="sng" dirty="0" smtClean="0"/>
              <a:t>Applicability to OVC-HEV and NOVC-HEV (1)</a:t>
            </a:r>
            <a:endParaRPr kumimoji="1" lang="ja-JP" altLang="en-US" sz="2800" b="1" u="sng" dirty="0"/>
          </a:p>
        </p:txBody>
      </p:sp>
      <p:graphicFrame>
        <p:nvGraphicFramePr>
          <p:cNvPr id="4" name="Group 1909"/>
          <p:cNvGraphicFramePr>
            <a:graphicFrameLocks noGrp="1"/>
          </p:cNvGraphicFramePr>
          <p:nvPr>
            <p:extLst>
              <p:ext uri="{D42A27DB-BD31-4B8C-83A1-F6EECF244321}">
                <p14:modId xmlns:p14="http://schemas.microsoft.com/office/powerpoint/2010/main" val="4067828919"/>
              </p:ext>
            </p:extLst>
          </p:nvPr>
        </p:nvGraphicFramePr>
        <p:xfrm>
          <a:off x="136532" y="854374"/>
          <a:ext cx="8821737" cy="3719387"/>
        </p:xfrm>
        <a:graphic>
          <a:graphicData uri="http://schemas.openxmlformats.org/drawingml/2006/table">
            <a:tbl>
              <a:tblPr/>
              <a:tblGrid>
                <a:gridCol w="719137"/>
                <a:gridCol w="579438"/>
                <a:gridCol w="466725"/>
                <a:gridCol w="503237"/>
                <a:gridCol w="433388"/>
                <a:gridCol w="431800"/>
                <a:gridCol w="647700"/>
                <a:gridCol w="431800"/>
                <a:gridCol w="504825"/>
                <a:gridCol w="431800"/>
                <a:gridCol w="431800"/>
                <a:gridCol w="719137"/>
                <a:gridCol w="433388"/>
                <a:gridCol w="503237"/>
                <a:gridCol w="431800"/>
                <a:gridCol w="504825"/>
                <a:gridCol w="647700"/>
              </a:tblGrid>
              <a:tr h="2873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0" i="0" u="none" strike="noStrike" cap="none" normalizeH="0" baseline="0" dirty="0" smtClean="0">
                        <a:ln>
                          <a:noFill/>
                        </a:ln>
                        <a:solidFill>
                          <a:schemeClr val="tx1"/>
                        </a:solidFill>
                        <a:effectLst/>
                        <a:latin typeface="Arial" charset="0"/>
                        <a:ea typeface="ＭＳ Ｐゴシック" pitchFamily="50" charset="-128"/>
                      </a:endParaRP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0" i="0" u="none" strike="noStrike" cap="none" normalizeH="0" baseline="0" dirty="0" smtClean="0">
                        <a:ln>
                          <a:noFill/>
                        </a:ln>
                        <a:solidFill>
                          <a:schemeClr val="tx1"/>
                        </a:solidFill>
                        <a:effectLst/>
                        <a:latin typeface="Arial" charset="0"/>
                        <a:ea typeface="ＭＳ Ｐゴシック" pitchFamily="50" charset="-128"/>
                      </a:endParaRP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5">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Each phase</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L+M (regional option)</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L+M+H(+Ex-H)</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r>
              <a:tr h="2889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0" i="0" u="none" strike="noStrike" cap="none" normalizeH="0" baseline="0" dirty="0" smtClean="0">
                        <a:ln>
                          <a:noFill/>
                        </a:ln>
                        <a:solidFill>
                          <a:schemeClr val="tx1"/>
                        </a:solidFill>
                        <a:effectLst/>
                        <a:latin typeface="Arial" charset="0"/>
                        <a:ea typeface="ＭＳ Ｐゴシック" pitchFamily="50" charset="-128"/>
                      </a:endParaRP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0" i="0" u="none" strike="noStrike" cap="none" normalizeH="0" baseline="0" dirty="0" smtClean="0">
                        <a:ln>
                          <a:noFill/>
                        </a:ln>
                        <a:solidFill>
                          <a:schemeClr val="tx1"/>
                        </a:solidFill>
                        <a:effectLst/>
                        <a:latin typeface="Arial" charset="0"/>
                        <a:ea typeface="ＭＳ Ｐゴシック" pitchFamily="50" charset="-128"/>
                      </a:endParaRP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EM</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CO2</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FC</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EC</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Range</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EM</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CO2</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FC</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EC</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Range</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EM</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CO2</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FC</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EC</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Range</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431800">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ICE</a:t>
                      </a:r>
                    </a:p>
                  </a:txBody>
                  <a:tcPr marL="0" marR="0" marT="0" marB="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 </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1800">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NOVC-HEV</a:t>
                      </a:r>
                    </a:p>
                  </a:txBody>
                  <a:tcPr marL="0" marR="0" marT="0" marB="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1800">
                <a:tc rowSpan="3">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OVC-</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HEV</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CS</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22313">
                <a:tc vMerge="1">
                  <a:txBody>
                    <a:bodyPr/>
                    <a:lstStyle/>
                    <a:p>
                      <a:endParaRPr kumimoji="1" lang="ja-JP" altLang="en-US"/>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CD</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AER</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EAER</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err="1" smtClean="0">
                          <a:ln>
                            <a:noFill/>
                          </a:ln>
                          <a:solidFill>
                            <a:schemeClr val="tx1"/>
                          </a:solidFill>
                          <a:effectLst/>
                          <a:latin typeface="Arial" charset="0"/>
                          <a:ea typeface="ＭＳ Ｐゴシック" pitchFamily="50" charset="-128"/>
                        </a:rPr>
                        <a:t>Rcda</a:t>
                      </a:r>
                      <a:endParaRPr kumimoji="1" lang="en-US" altLang="ja-JP" sz="1200" b="0" i="0" u="none" strike="noStrike" cap="none" normalizeH="0" baseline="0" dirty="0" smtClean="0">
                        <a:ln>
                          <a:noFill/>
                        </a:ln>
                        <a:solidFill>
                          <a:schemeClr val="tx1"/>
                        </a:solidFill>
                        <a:effectLst/>
                        <a:latin typeface="Arial" charset="0"/>
                        <a:ea typeface="ＭＳ Ｐゴシック" pitchFamily="50" charset="-128"/>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R</a:t>
                      </a:r>
                      <a:r>
                        <a:rPr kumimoji="1" lang="ja-JP" altLang="en-US" sz="1200" b="0" i="0" u="none" strike="noStrike" cap="none" normalizeH="0" baseline="0" dirty="0" smtClean="0">
                          <a:ln>
                            <a:noFill/>
                          </a:ln>
                          <a:solidFill>
                            <a:schemeClr val="tx1"/>
                          </a:solidFill>
                          <a:effectLst/>
                          <a:latin typeface="Arial" charset="0"/>
                          <a:ea typeface="ＭＳ Ｐゴシック" pitchFamily="50" charset="-128"/>
                        </a:rPr>
                        <a:t>ｃｄｃ</a:t>
                      </a:r>
                      <a:endParaRPr kumimoji="1" lang="en-US" altLang="ja-JP" sz="1200" b="0" i="0" u="none" strike="noStrike" cap="none" normalizeH="0" baseline="0" dirty="0" smtClean="0">
                        <a:ln>
                          <a:noFill/>
                        </a:ln>
                        <a:solidFill>
                          <a:schemeClr val="tx1"/>
                        </a:solidFill>
                        <a:effectLst/>
                        <a:latin typeface="Arial" charset="0"/>
                        <a:ea typeface="ＭＳ Ｐゴシック" pitchFamily="50" charset="-128"/>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AER</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EAER</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err="1" smtClean="0">
                          <a:ln>
                            <a:noFill/>
                          </a:ln>
                          <a:solidFill>
                            <a:schemeClr val="tx1"/>
                          </a:solidFill>
                          <a:effectLst/>
                          <a:latin typeface="Arial" charset="0"/>
                          <a:ea typeface="ＭＳ Ｐゴシック" pitchFamily="50" charset="-128"/>
                        </a:rPr>
                        <a:t>Rcda</a:t>
                      </a:r>
                      <a:endParaRPr kumimoji="1" lang="en-US" altLang="ja-JP" sz="1200" b="0" i="0" u="none" strike="noStrike" cap="none" normalizeH="0" baseline="0" dirty="0" smtClean="0">
                        <a:ln>
                          <a:noFill/>
                        </a:ln>
                        <a:solidFill>
                          <a:schemeClr val="tx1"/>
                        </a:solidFill>
                        <a:effectLst/>
                        <a:latin typeface="Arial" charset="0"/>
                        <a:ea typeface="ＭＳ Ｐゴシック" pitchFamily="50" charset="-128"/>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R</a:t>
                      </a:r>
                      <a:r>
                        <a:rPr kumimoji="1" lang="ja-JP" altLang="en-US" sz="1200" b="0" i="0" u="none" strike="noStrike" cap="none" normalizeH="0" baseline="0" dirty="0" smtClean="0">
                          <a:ln>
                            <a:noFill/>
                          </a:ln>
                          <a:solidFill>
                            <a:schemeClr val="tx1"/>
                          </a:solidFill>
                          <a:effectLst/>
                          <a:latin typeface="Arial" charset="0"/>
                          <a:ea typeface="ＭＳ Ｐゴシック" pitchFamily="50" charset="-128"/>
                        </a:rPr>
                        <a:t>ｃｄｃ</a:t>
                      </a:r>
                      <a:endParaRPr kumimoji="1" lang="en-US" altLang="ja-JP" sz="1200" b="0" i="0" u="none" strike="noStrike" cap="none" normalizeH="0" baseline="0" dirty="0" smtClean="0">
                        <a:ln>
                          <a:noFill/>
                        </a:ln>
                        <a:solidFill>
                          <a:schemeClr val="tx1"/>
                        </a:solidFill>
                        <a:effectLst/>
                        <a:latin typeface="Arial" charset="0"/>
                        <a:ea typeface="ＭＳ Ｐゴシック" pitchFamily="50" charset="-128"/>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AER</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EAER</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err="1" smtClean="0">
                          <a:ln>
                            <a:noFill/>
                          </a:ln>
                          <a:solidFill>
                            <a:schemeClr val="tx1"/>
                          </a:solidFill>
                          <a:effectLst/>
                          <a:latin typeface="Arial" charset="0"/>
                          <a:ea typeface="ＭＳ Ｐゴシック" pitchFamily="50" charset="-128"/>
                        </a:rPr>
                        <a:t>Rcda</a:t>
                      </a:r>
                      <a:endParaRPr kumimoji="1" lang="en-US" altLang="ja-JP" sz="1200" b="0" i="0" u="none" strike="noStrike" cap="none" normalizeH="0" baseline="0" dirty="0" smtClean="0">
                        <a:ln>
                          <a:noFill/>
                        </a:ln>
                        <a:solidFill>
                          <a:schemeClr val="tx1"/>
                        </a:solidFill>
                        <a:effectLst/>
                        <a:latin typeface="Arial" charset="0"/>
                        <a:ea typeface="ＭＳ Ｐゴシック" pitchFamily="50" charset="-128"/>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err="1" smtClean="0">
                          <a:ln>
                            <a:noFill/>
                          </a:ln>
                          <a:solidFill>
                            <a:schemeClr val="tx1"/>
                          </a:solidFill>
                          <a:effectLst/>
                          <a:latin typeface="Arial" charset="0"/>
                          <a:ea typeface="ＭＳ Ｐゴシック" pitchFamily="50" charset="-128"/>
                        </a:rPr>
                        <a:t>Rcdc</a:t>
                      </a:r>
                      <a:endParaRPr kumimoji="1" lang="en-US" altLang="ja-JP" sz="1200" b="0" i="0" u="none" strike="noStrike" cap="none" normalizeH="0" baseline="0" dirty="0" smtClean="0">
                        <a:ln>
                          <a:noFill/>
                        </a:ln>
                        <a:solidFill>
                          <a:schemeClr val="tx1"/>
                        </a:solidFill>
                        <a:effectLst/>
                        <a:latin typeface="Arial" charset="0"/>
                        <a:ea typeface="ＭＳ Ｐゴシック" pitchFamily="50" charset="-128"/>
                      </a:endParaRP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85788">
                <a:tc vMerge="1">
                  <a:txBody>
                    <a:bodyPr/>
                    <a:lstStyle/>
                    <a:p>
                      <a:endParaRPr kumimoji="1" lang="ja-JP" altLang="en-US"/>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smtClean="0">
                          <a:ln>
                            <a:noFill/>
                          </a:ln>
                          <a:solidFill>
                            <a:schemeClr val="tx1"/>
                          </a:solidFill>
                          <a:effectLst/>
                          <a:latin typeface="Arial" charset="0"/>
                          <a:ea typeface="ＭＳ Ｐゴシック" pitchFamily="50" charset="-128"/>
                        </a:rPr>
                        <a:t>Comb</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smtClean="0">
                          <a:ln>
                            <a:noFill/>
                          </a:ln>
                          <a:solidFill>
                            <a:schemeClr val="tx1"/>
                          </a:solidFill>
                          <a:effectLst/>
                          <a:latin typeface="Arial" charset="0"/>
                          <a:ea typeface="ＭＳ Ｐゴシック" pitchFamily="50" charset="-128"/>
                        </a:rPr>
                        <a:t>ined</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endParaRPr kumimoji="1" lang="en-US" altLang="ja-JP" sz="1200" b="0" i="0" u="none" strike="noStrike" cap="none" normalizeH="0" baseline="0" dirty="0" smtClean="0">
                        <a:ln>
                          <a:noFill/>
                        </a:ln>
                        <a:solidFill>
                          <a:schemeClr val="tx1"/>
                        </a:solidFill>
                        <a:effectLst/>
                        <a:latin typeface="Arial" charset="0"/>
                        <a:ea typeface="ＭＳ Ｐゴシック" pitchFamily="50" charset="-128"/>
                      </a:endParaRPr>
                    </a:p>
                  </a:txBody>
                  <a:tcPr marL="0" marR="0" marT="0" marB="0"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0688">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PEV</a:t>
                      </a:r>
                    </a:p>
                  </a:txBody>
                  <a:tcPr marL="0" marR="0" marT="0" marB="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5" name="角丸四角形 4"/>
          <p:cNvSpPr/>
          <p:nvPr/>
        </p:nvSpPr>
        <p:spPr>
          <a:xfrm>
            <a:off x="1979712" y="1916832"/>
            <a:ext cx="792088" cy="720080"/>
          </a:xfrm>
          <a:prstGeom prst="roundRect">
            <a:avLst/>
          </a:prstGeom>
          <a:noFill/>
          <a:ln>
            <a:solidFill>
              <a:schemeClr val="tx1"/>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6" name="角丸四角形 5"/>
          <p:cNvSpPr/>
          <p:nvPr/>
        </p:nvSpPr>
        <p:spPr>
          <a:xfrm>
            <a:off x="6933750" y="1916832"/>
            <a:ext cx="792088" cy="720080"/>
          </a:xfrm>
          <a:prstGeom prst="roundRect">
            <a:avLst/>
          </a:prstGeom>
          <a:noFill/>
          <a:ln>
            <a:solidFill>
              <a:schemeClr val="tx1"/>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7" name="角丸四角形 6"/>
          <p:cNvSpPr/>
          <p:nvPr/>
        </p:nvSpPr>
        <p:spPr>
          <a:xfrm>
            <a:off x="521550" y="4845315"/>
            <a:ext cx="396044" cy="360040"/>
          </a:xfrm>
          <a:prstGeom prst="roundRect">
            <a:avLst/>
          </a:prstGeom>
          <a:noFill/>
          <a:ln>
            <a:solidFill>
              <a:schemeClr val="tx1"/>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8" name="テキスト ボックス 7"/>
          <p:cNvSpPr txBox="1"/>
          <p:nvPr/>
        </p:nvSpPr>
        <p:spPr>
          <a:xfrm>
            <a:off x="917594" y="4861031"/>
            <a:ext cx="3524876" cy="369332"/>
          </a:xfrm>
          <a:prstGeom prst="rect">
            <a:avLst/>
          </a:prstGeom>
          <a:noFill/>
        </p:spPr>
        <p:txBody>
          <a:bodyPr wrap="none" rtlCol="0">
            <a:spAutoFit/>
          </a:bodyPr>
          <a:lstStyle/>
          <a:p>
            <a:r>
              <a:rPr kumimoji="1" lang="en-US" altLang="ja-JP" dirty="0" smtClean="0"/>
              <a:t>NOVC-HEV and CS test for OVC-HEV</a:t>
            </a:r>
            <a:endParaRPr kumimoji="1" lang="ja-JP" altLang="en-US" dirty="0"/>
          </a:p>
        </p:txBody>
      </p:sp>
      <p:sp>
        <p:nvSpPr>
          <p:cNvPr id="9" name="テキスト ボックス 8"/>
          <p:cNvSpPr txBox="1"/>
          <p:nvPr/>
        </p:nvSpPr>
        <p:spPr>
          <a:xfrm>
            <a:off x="373403" y="5469645"/>
            <a:ext cx="8640960" cy="646331"/>
          </a:xfrm>
          <a:prstGeom prst="rect">
            <a:avLst/>
          </a:prstGeom>
          <a:noFill/>
        </p:spPr>
        <p:txBody>
          <a:bodyPr wrap="square" rtlCol="0">
            <a:spAutoFit/>
          </a:bodyPr>
          <a:lstStyle/>
          <a:p>
            <a:pPr marL="285750" indent="-285750">
              <a:buFont typeface="Wingdings"/>
              <a:buChar char="à"/>
            </a:pPr>
            <a:r>
              <a:rPr kumimoji="1" lang="en-US" altLang="ja-JP" dirty="0" smtClean="0">
                <a:sym typeface="Wingdings" panose="05000000000000000000" pitchFamily="2" charset="2"/>
              </a:rPr>
              <a:t>it’s straight-forward to apply same concept as ICE with additional family concept (*1).</a:t>
            </a:r>
          </a:p>
          <a:p>
            <a:pPr marL="285750" indent="-285750">
              <a:buFont typeface="Wingdings"/>
              <a:buChar char="à"/>
            </a:pPr>
            <a:r>
              <a:rPr kumimoji="1" lang="en-US" altLang="ja-JP" dirty="0" smtClean="0">
                <a:sym typeface="Wingdings" panose="05000000000000000000" pitchFamily="2" charset="2"/>
              </a:rPr>
              <a:t>However, SOC correction factor shall be developed for both conditions, </a:t>
            </a:r>
            <a:endParaRPr kumimoji="1" lang="ja-JP" altLang="en-US" dirty="0"/>
          </a:p>
        </p:txBody>
      </p:sp>
    </p:spTree>
    <p:extLst>
      <p:ext uri="{BB962C8B-B14F-4D97-AF65-F5344CB8AC3E}">
        <p14:creationId xmlns:p14="http://schemas.microsoft.com/office/powerpoint/2010/main" val="3873340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179512" y="168467"/>
            <a:ext cx="6682599" cy="523220"/>
          </a:xfrm>
          <a:prstGeom prst="rect">
            <a:avLst/>
          </a:prstGeom>
          <a:noFill/>
        </p:spPr>
        <p:txBody>
          <a:bodyPr wrap="none" rtlCol="0">
            <a:spAutoFit/>
          </a:bodyPr>
          <a:lstStyle/>
          <a:p>
            <a:r>
              <a:rPr kumimoji="1" lang="en-US" altLang="ja-JP" sz="2800" b="1" u="sng" dirty="0" smtClean="0"/>
              <a:t>Applicability to OVC-HEV and NOVC-HEV (2)</a:t>
            </a:r>
            <a:endParaRPr kumimoji="1" lang="ja-JP" altLang="en-US" sz="2800" b="1" u="sng" dirty="0"/>
          </a:p>
        </p:txBody>
      </p:sp>
      <p:graphicFrame>
        <p:nvGraphicFramePr>
          <p:cNvPr id="6" name="Group 1909"/>
          <p:cNvGraphicFramePr>
            <a:graphicFrameLocks noGrp="1"/>
          </p:cNvGraphicFramePr>
          <p:nvPr>
            <p:extLst>
              <p:ext uri="{D42A27DB-BD31-4B8C-83A1-F6EECF244321}">
                <p14:modId xmlns:p14="http://schemas.microsoft.com/office/powerpoint/2010/main" val="1481314328"/>
              </p:ext>
            </p:extLst>
          </p:nvPr>
        </p:nvGraphicFramePr>
        <p:xfrm>
          <a:off x="136532" y="854374"/>
          <a:ext cx="8821737" cy="3719387"/>
        </p:xfrm>
        <a:graphic>
          <a:graphicData uri="http://schemas.openxmlformats.org/drawingml/2006/table">
            <a:tbl>
              <a:tblPr/>
              <a:tblGrid>
                <a:gridCol w="719137"/>
                <a:gridCol w="579438"/>
                <a:gridCol w="466725"/>
                <a:gridCol w="503237"/>
                <a:gridCol w="433388"/>
                <a:gridCol w="431800"/>
                <a:gridCol w="647700"/>
                <a:gridCol w="431800"/>
                <a:gridCol w="504825"/>
                <a:gridCol w="431800"/>
                <a:gridCol w="431800"/>
                <a:gridCol w="719137"/>
                <a:gridCol w="433388"/>
                <a:gridCol w="503237"/>
                <a:gridCol w="431800"/>
                <a:gridCol w="504825"/>
                <a:gridCol w="647700"/>
              </a:tblGrid>
              <a:tr h="2873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0" i="0" u="none" strike="noStrike" cap="none" normalizeH="0" baseline="0" dirty="0" smtClean="0">
                        <a:ln>
                          <a:noFill/>
                        </a:ln>
                        <a:solidFill>
                          <a:schemeClr val="tx1"/>
                        </a:solidFill>
                        <a:effectLst/>
                        <a:latin typeface="Arial" charset="0"/>
                        <a:ea typeface="ＭＳ Ｐゴシック" pitchFamily="50" charset="-128"/>
                      </a:endParaRP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0" i="0" u="none" strike="noStrike" cap="none" normalizeH="0" baseline="0" dirty="0" smtClean="0">
                        <a:ln>
                          <a:noFill/>
                        </a:ln>
                        <a:solidFill>
                          <a:schemeClr val="tx1"/>
                        </a:solidFill>
                        <a:effectLst/>
                        <a:latin typeface="Arial" charset="0"/>
                        <a:ea typeface="ＭＳ Ｐゴシック" pitchFamily="50" charset="-128"/>
                      </a:endParaRP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5">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Each phase</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L+M (regional option)</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L+M+H(+Ex-H)</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r>
              <a:tr h="2889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0" i="0" u="none" strike="noStrike" cap="none" normalizeH="0" baseline="0" dirty="0" smtClean="0">
                        <a:ln>
                          <a:noFill/>
                        </a:ln>
                        <a:solidFill>
                          <a:schemeClr val="tx1"/>
                        </a:solidFill>
                        <a:effectLst/>
                        <a:latin typeface="Arial" charset="0"/>
                        <a:ea typeface="ＭＳ Ｐゴシック" pitchFamily="50" charset="-128"/>
                      </a:endParaRP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0" i="0" u="none" strike="noStrike" cap="none" normalizeH="0" baseline="0" dirty="0" smtClean="0">
                        <a:ln>
                          <a:noFill/>
                        </a:ln>
                        <a:solidFill>
                          <a:schemeClr val="tx1"/>
                        </a:solidFill>
                        <a:effectLst/>
                        <a:latin typeface="Arial" charset="0"/>
                        <a:ea typeface="ＭＳ Ｐゴシック" pitchFamily="50" charset="-128"/>
                      </a:endParaRP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EM</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CO2</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FC</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EC</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Range</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EM</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CO2</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FC</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EC</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Range</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EM</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CO2</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FC</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EC</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Range</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431800">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ICE</a:t>
                      </a:r>
                    </a:p>
                  </a:txBody>
                  <a:tcPr marL="0" marR="0" marT="0" marB="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 </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1800">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NOVC-HEV</a:t>
                      </a:r>
                    </a:p>
                  </a:txBody>
                  <a:tcPr marL="0" marR="0" marT="0" marB="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1800">
                <a:tc rowSpan="3">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OVC-</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HEV</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CS</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22313">
                <a:tc vMerge="1">
                  <a:txBody>
                    <a:bodyPr/>
                    <a:lstStyle/>
                    <a:p>
                      <a:endParaRPr kumimoji="1" lang="ja-JP" altLang="en-US"/>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CD</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AER</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EAER</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err="1" smtClean="0">
                          <a:ln>
                            <a:noFill/>
                          </a:ln>
                          <a:solidFill>
                            <a:schemeClr val="tx1"/>
                          </a:solidFill>
                          <a:effectLst/>
                          <a:latin typeface="Arial" charset="0"/>
                          <a:ea typeface="ＭＳ Ｐゴシック" pitchFamily="50" charset="-128"/>
                        </a:rPr>
                        <a:t>Rcda</a:t>
                      </a:r>
                      <a:endParaRPr kumimoji="1" lang="en-US" altLang="ja-JP" sz="1200" b="0" i="0" u="none" strike="noStrike" cap="none" normalizeH="0" baseline="0" dirty="0" smtClean="0">
                        <a:ln>
                          <a:noFill/>
                        </a:ln>
                        <a:solidFill>
                          <a:schemeClr val="tx1"/>
                        </a:solidFill>
                        <a:effectLst/>
                        <a:latin typeface="Arial" charset="0"/>
                        <a:ea typeface="ＭＳ Ｐゴシック" pitchFamily="50" charset="-128"/>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R</a:t>
                      </a:r>
                      <a:r>
                        <a:rPr kumimoji="1" lang="ja-JP" altLang="en-US" sz="1200" b="0" i="0" u="none" strike="noStrike" cap="none" normalizeH="0" baseline="0" dirty="0" smtClean="0">
                          <a:ln>
                            <a:noFill/>
                          </a:ln>
                          <a:solidFill>
                            <a:schemeClr val="tx1"/>
                          </a:solidFill>
                          <a:effectLst/>
                          <a:latin typeface="Arial" charset="0"/>
                          <a:ea typeface="ＭＳ Ｐゴシック" pitchFamily="50" charset="-128"/>
                        </a:rPr>
                        <a:t>ｃｄｃ</a:t>
                      </a:r>
                      <a:endParaRPr kumimoji="1" lang="en-US" altLang="ja-JP" sz="1200" b="0" i="0" u="none" strike="noStrike" cap="none" normalizeH="0" baseline="0" dirty="0" smtClean="0">
                        <a:ln>
                          <a:noFill/>
                        </a:ln>
                        <a:solidFill>
                          <a:schemeClr val="tx1"/>
                        </a:solidFill>
                        <a:effectLst/>
                        <a:latin typeface="Arial" charset="0"/>
                        <a:ea typeface="ＭＳ Ｐゴシック" pitchFamily="50" charset="-128"/>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AER</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EAER</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err="1" smtClean="0">
                          <a:ln>
                            <a:noFill/>
                          </a:ln>
                          <a:solidFill>
                            <a:schemeClr val="tx1"/>
                          </a:solidFill>
                          <a:effectLst/>
                          <a:latin typeface="Arial" charset="0"/>
                          <a:ea typeface="ＭＳ Ｐゴシック" pitchFamily="50" charset="-128"/>
                        </a:rPr>
                        <a:t>Rcda</a:t>
                      </a:r>
                      <a:endParaRPr kumimoji="1" lang="en-US" altLang="ja-JP" sz="1200" b="0" i="0" u="none" strike="noStrike" cap="none" normalizeH="0" baseline="0" dirty="0" smtClean="0">
                        <a:ln>
                          <a:noFill/>
                        </a:ln>
                        <a:solidFill>
                          <a:schemeClr val="tx1"/>
                        </a:solidFill>
                        <a:effectLst/>
                        <a:latin typeface="Arial" charset="0"/>
                        <a:ea typeface="ＭＳ Ｐゴシック" pitchFamily="50" charset="-128"/>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R</a:t>
                      </a:r>
                      <a:r>
                        <a:rPr kumimoji="1" lang="ja-JP" altLang="en-US" sz="1200" b="0" i="0" u="none" strike="noStrike" cap="none" normalizeH="0" baseline="0" dirty="0" smtClean="0">
                          <a:ln>
                            <a:noFill/>
                          </a:ln>
                          <a:solidFill>
                            <a:schemeClr val="tx1"/>
                          </a:solidFill>
                          <a:effectLst/>
                          <a:latin typeface="Arial" charset="0"/>
                          <a:ea typeface="ＭＳ Ｐゴシック" pitchFamily="50" charset="-128"/>
                        </a:rPr>
                        <a:t>ｃｄｃ</a:t>
                      </a:r>
                      <a:endParaRPr kumimoji="1" lang="en-US" altLang="ja-JP" sz="1200" b="0" i="0" u="none" strike="noStrike" cap="none" normalizeH="0" baseline="0" dirty="0" smtClean="0">
                        <a:ln>
                          <a:noFill/>
                        </a:ln>
                        <a:solidFill>
                          <a:schemeClr val="tx1"/>
                        </a:solidFill>
                        <a:effectLst/>
                        <a:latin typeface="Arial" charset="0"/>
                        <a:ea typeface="ＭＳ Ｐゴシック" pitchFamily="50" charset="-128"/>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AER</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EAER</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err="1" smtClean="0">
                          <a:ln>
                            <a:noFill/>
                          </a:ln>
                          <a:solidFill>
                            <a:schemeClr val="tx1"/>
                          </a:solidFill>
                          <a:effectLst/>
                          <a:latin typeface="Arial" charset="0"/>
                          <a:ea typeface="ＭＳ Ｐゴシック" pitchFamily="50" charset="-128"/>
                        </a:rPr>
                        <a:t>Rcda</a:t>
                      </a:r>
                      <a:endParaRPr kumimoji="1" lang="en-US" altLang="ja-JP" sz="1200" b="0" i="0" u="none" strike="noStrike" cap="none" normalizeH="0" baseline="0" dirty="0" smtClean="0">
                        <a:ln>
                          <a:noFill/>
                        </a:ln>
                        <a:solidFill>
                          <a:schemeClr val="tx1"/>
                        </a:solidFill>
                        <a:effectLst/>
                        <a:latin typeface="Arial" charset="0"/>
                        <a:ea typeface="ＭＳ Ｐゴシック" pitchFamily="50" charset="-128"/>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err="1" smtClean="0">
                          <a:ln>
                            <a:noFill/>
                          </a:ln>
                          <a:solidFill>
                            <a:schemeClr val="tx1"/>
                          </a:solidFill>
                          <a:effectLst/>
                          <a:latin typeface="Arial" charset="0"/>
                          <a:ea typeface="ＭＳ Ｐゴシック" pitchFamily="50" charset="-128"/>
                        </a:rPr>
                        <a:t>Rcdc</a:t>
                      </a:r>
                      <a:endParaRPr kumimoji="1" lang="en-US" altLang="ja-JP" sz="1200" b="0" i="0" u="none" strike="noStrike" cap="none" normalizeH="0" baseline="0" dirty="0" smtClean="0">
                        <a:ln>
                          <a:noFill/>
                        </a:ln>
                        <a:solidFill>
                          <a:schemeClr val="tx1"/>
                        </a:solidFill>
                        <a:effectLst/>
                        <a:latin typeface="Arial" charset="0"/>
                        <a:ea typeface="ＭＳ Ｐゴシック" pitchFamily="50" charset="-128"/>
                      </a:endParaRP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85788">
                <a:tc vMerge="1">
                  <a:txBody>
                    <a:bodyPr/>
                    <a:lstStyle/>
                    <a:p>
                      <a:endParaRPr kumimoji="1" lang="ja-JP" altLang="en-US"/>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smtClean="0">
                          <a:ln>
                            <a:noFill/>
                          </a:ln>
                          <a:solidFill>
                            <a:schemeClr val="tx1"/>
                          </a:solidFill>
                          <a:effectLst/>
                          <a:latin typeface="Arial" charset="0"/>
                          <a:ea typeface="ＭＳ Ｐゴシック" pitchFamily="50" charset="-128"/>
                        </a:rPr>
                        <a:t>Comb</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smtClean="0">
                          <a:ln>
                            <a:noFill/>
                          </a:ln>
                          <a:solidFill>
                            <a:schemeClr val="tx1"/>
                          </a:solidFill>
                          <a:effectLst/>
                          <a:latin typeface="Arial" charset="0"/>
                          <a:ea typeface="ＭＳ Ｐゴシック" pitchFamily="50" charset="-128"/>
                        </a:rPr>
                        <a:t>ined</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endParaRPr kumimoji="1" lang="en-US" altLang="ja-JP" sz="1200" b="0" i="0" u="none" strike="noStrike" cap="none" normalizeH="0" baseline="0" dirty="0" smtClean="0">
                        <a:ln>
                          <a:noFill/>
                        </a:ln>
                        <a:solidFill>
                          <a:schemeClr val="tx1"/>
                        </a:solidFill>
                        <a:effectLst/>
                        <a:latin typeface="Arial" charset="0"/>
                        <a:ea typeface="ＭＳ Ｐゴシック" pitchFamily="50" charset="-128"/>
                      </a:endParaRPr>
                    </a:p>
                  </a:txBody>
                  <a:tcPr marL="0" marR="0" marT="0" marB="0"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0688">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PEV</a:t>
                      </a:r>
                    </a:p>
                  </a:txBody>
                  <a:tcPr marL="0" marR="0" marT="0" marB="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7" name="角丸四角形 6"/>
          <p:cNvSpPr/>
          <p:nvPr/>
        </p:nvSpPr>
        <p:spPr>
          <a:xfrm>
            <a:off x="1950683" y="2766414"/>
            <a:ext cx="1953659" cy="775072"/>
          </a:xfrm>
          <a:prstGeom prst="roundRect">
            <a:avLst/>
          </a:prstGeom>
          <a:noFill/>
          <a:ln>
            <a:solidFill>
              <a:srgbClr val="FF0000"/>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9" name="角丸四角形 8"/>
          <p:cNvSpPr/>
          <p:nvPr/>
        </p:nvSpPr>
        <p:spPr>
          <a:xfrm>
            <a:off x="467544" y="4725144"/>
            <a:ext cx="396044" cy="360040"/>
          </a:xfrm>
          <a:prstGeom prst="roundRect">
            <a:avLst/>
          </a:prstGeom>
          <a:noFill/>
          <a:ln>
            <a:solidFill>
              <a:srgbClr val="FF0000"/>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10" name="テキスト ボックス 9"/>
          <p:cNvSpPr txBox="1"/>
          <p:nvPr/>
        </p:nvSpPr>
        <p:spPr>
          <a:xfrm>
            <a:off x="863588" y="4740860"/>
            <a:ext cx="2091855" cy="369332"/>
          </a:xfrm>
          <a:prstGeom prst="rect">
            <a:avLst/>
          </a:prstGeom>
          <a:noFill/>
        </p:spPr>
        <p:txBody>
          <a:bodyPr wrap="none" rtlCol="0">
            <a:spAutoFit/>
          </a:bodyPr>
          <a:lstStyle/>
          <a:p>
            <a:r>
              <a:rPr kumimoji="1" lang="en-US" altLang="ja-JP" dirty="0" smtClean="0"/>
              <a:t>CD test for OVC-HEV</a:t>
            </a:r>
            <a:endParaRPr kumimoji="1" lang="ja-JP" altLang="en-US" dirty="0"/>
          </a:p>
        </p:txBody>
      </p:sp>
      <p:sp>
        <p:nvSpPr>
          <p:cNvPr id="11" name="テキスト ボックス 10"/>
          <p:cNvSpPr txBox="1"/>
          <p:nvPr/>
        </p:nvSpPr>
        <p:spPr>
          <a:xfrm>
            <a:off x="323528" y="5120024"/>
            <a:ext cx="8712968" cy="923330"/>
          </a:xfrm>
          <a:prstGeom prst="rect">
            <a:avLst/>
          </a:prstGeom>
          <a:noFill/>
        </p:spPr>
        <p:txBody>
          <a:bodyPr wrap="square" rtlCol="0">
            <a:spAutoFit/>
          </a:bodyPr>
          <a:lstStyle/>
          <a:p>
            <a:r>
              <a:rPr lang="en-US" altLang="ja-JP" dirty="0" err="1">
                <a:sym typeface="Wingdings" panose="05000000000000000000" pitchFamily="2" charset="2"/>
              </a:rPr>
              <a:t>Rcdc</a:t>
            </a:r>
            <a:r>
              <a:rPr lang="en-US" altLang="ja-JP" dirty="0">
                <a:sym typeface="Wingdings" panose="05000000000000000000" pitchFamily="2" charset="2"/>
              </a:rPr>
              <a:t>  same </a:t>
            </a:r>
            <a:r>
              <a:rPr lang="en-US" altLang="ja-JP" dirty="0" smtClean="0">
                <a:sym typeface="Wingdings" panose="05000000000000000000" pitchFamily="2" charset="2"/>
              </a:rPr>
              <a:t>value </a:t>
            </a:r>
            <a:r>
              <a:rPr lang="en-US" altLang="ja-JP" dirty="0">
                <a:sym typeface="Wingdings" panose="05000000000000000000" pitchFamily="2" charset="2"/>
              </a:rPr>
              <a:t>is one of conditions to apply “combined approach”. </a:t>
            </a:r>
          </a:p>
          <a:p>
            <a:r>
              <a:rPr lang="en-US" altLang="ja-JP" dirty="0" smtClean="0">
                <a:sym typeface="Wingdings" panose="05000000000000000000" pitchFamily="2" charset="2"/>
              </a:rPr>
              <a:t>CO</a:t>
            </a:r>
            <a:r>
              <a:rPr lang="en-US" altLang="ja-JP" sz="1200" dirty="0" smtClean="0">
                <a:sym typeface="Wingdings" panose="05000000000000000000" pitchFamily="2" charset="2"/>
              </a:rPr>
              <a:t>2</a:t>
            </a:r>
            <a:r>
              <a:rPr lang="en-US" altLang="ja-JP" dirty="0" smtClean="0">
                <a:sym typeface="Wingdings" panose="05000000000000000000" pitchFamily="2" charset="2"/>
              </a:rPr>
              <a:t>/FC/EC/EAER/</a:t>
            </a:r>
            <a:r>
              <a:rPr lang="en-US" altLang="ja-JP" dirty="0" err="1" smtClean="0">
                <a:sym typeface="Wingdings" panose="05000000000000000000" pitchFamily="2" charset="2"/>
              </a:rPr>
              <a:t>Rcda</a:t>
            </a:r>
            <a:r>
              <a:rPr lang="en-US" altLang="ja-JP" dirty="0" smtClean="0">
                <a:sym typeface="Wingdings" panose="05000000000000000000" pitchFamily="2" charset="2"/>
              </a:rPr>
              <a:t>  </a:t>
            </a:r>
            <a:r>
              <a:rPr lang="en-US" altLang="ja-JP" dirty="0">
                <a:sym typeface="Wingdings" panose="05000000000000000000" pitchFamily="2" charset="2"/>
              </a:rPr>
              <a:t>Both </a:t>
            </a:r>
            <a:r>
              <a:rPr lang="en-US" altLang="ja-JP" dirty="0" smtClean="0">
                <a:sym typeface="Wingdings" panose="05000000000000000000" pitchFamily="2" charset="2"/>
              </a:rPr>
              <a:t>conditions (TM</a:t>
            </a:r>
            <a:r>
              <a:rPr lang="en-US" altLang="ja-JP" sz="1200" dirty="0" smtClean="0">
                <a:sym typeface="Wingdings" panose="05000000000000000000" pitchFamily="2" charset="2"/>
              </a:rPr>
              <a:t>H</a:t>
            </a:r>
            <a:r>
              <a:rPr lang="en-US" altLang="ja-JP" dirty="0" smtClean="0">
                <a:sym typeface="Wingdings" panose="05000000000000000000" pitchFamily="2" charset="2"/>
              </a:rPr>
              <a:t> and TM</a:t>
            </a:r>
            <a:r>
              <a:rPr lang="en-US" altLang="ja-JP" sz="1200" dirty="0" smtClean="0">
                <a:sym typeface="Wingdings" panose="05000000000000000000" pitchFamily="2" charset="2"/>
              </a:rPr>
              <a:t>L</a:t>
            </a:r>
            <a:r>
              <a:rPr lang="en-US" altLang="ja-JP" dirty="0" smtClean="0">
                <a:sym typeface="Wingdings" panose="05000000000000000000" pitchFamily="2" charset="2"/>
              </a:rPr>
              <a:t> ) shall be tested to check </a:t>
            </a:r>
            <a:r>
              <a:rPr lang="en-US" altLang="ja-JP" dirty="0" err="1" smtClean="0">
                <a:sym typeface="Wingdings" panose="05000000000000000000" pitchFamily="2" charset="2"/>
              </a:rPr>
              <a:t>Rcdc</a:t>
            </a:r>
            <a:r>
              <a:rPr lang="en-US" altLang="ja-JP" dirty="0" smtClean="0">
                <a:sym typeface="Wingdings" panose="05000000000000000000" pitchFamily="2" charset="2"/>
              </a:rPr>
              <a:t> value anyway, then apply “combined approach” concept.</a:t>
            </a:r>
            <a:endParaRPr kumimoji="1" lang="en-US" altLang="ja-JP" dirty="0" smtClean="0">
              <a:sym typeface="Wingdings" panose="05000000000000000000" pitchFamily="2" charset="2"/>
            </a:endParaRPr>
          </a:p>
        </p:txBody>
      </p:sp>
      <p:sp>
        <p:nvSpPr>
          <p:cNvPr id="12" name="角丸四角形 11"/>
          <p:cNvSpPr/>
          <p:nvPr/>
        </p:nvSpPr>
        <p:spPr>
          <a:xfrm>
            <a:off x="6938821" y="2766414"/>
            <a:ext cx="1953659" cy="775072"/>
          </a:xfrm>
          <a:prstGeom prst="roundRect">
            <a:avLst/>
          </a:prstGeom>
          <a:noFill/>
          <a:ln>
            <a:solidFill>
              <a:srgbClr val="FF0000"/>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13" name="角丸四角形 12"/>
          <p:cNvSpPr/>
          <p:nvPr/>
        </p:nvSpPr>
        <p:spPr>
          <a:xfrm>
            <a:off x="5754109" y="2766414"/>
            <a:ext cx="648072" cy="775072"/>
          </a:xfrm>
          <a:prstGeom prst="roundRect">
            <a:avLst/>
          </a:prstGeom>
          <a:noFill/>
          <a:ln>
            <a:solidFill>
              <a:srgbClr val="FF0000"/>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Tree>
    <p:extLst>
      <p:ext uri="{BB962C8B-B14F-4D97-AF65-F5344CB8AC3E}">
        <p14:creationId xmlns:p14="http://schemas.microsoft.com/office/powerpoint/2010/main" val="278175013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179512" y="168467"/>
            <a:ext cx="6682599" cy="523220"/>
          </a:xfrm>
          <a:prstGeom prst="rect">
            <a:avLst/>
          </a:prstGeom>
          <a:noFill/>
        </p:spPr>
        <p:txBody>
          <a:bodyPr wrap="none" rtlCol="0">
            <a:spAutoFit/>
          </a:bodyPr>
          <a:lstStyle/>
          <a:p>
            <a:r>
              <a:rPr kumimoji="1" lang="en-US" altLang="ja-JP" sz="2800" b="1" u="sng" dirty="0" smtClean="0"/>
              <a:t>Applicability to OVC-HEV and NOVC-HEV (3)</a:t>
            </a:r>
            <a:endParaRPr kumimoji="1" lang="ja-JP" altLang="en-US" sz="2800" b="1" u="sng" dirty="0"/>
          </a:p>
        </p:txBody>
      </p:sp>
      <p:graphicFrame>
        <p:nvGraphicFramePr>
          <p:cNvPr id="3" name="Group 1909"/>
          <p:cNvGraphicFramePr>
            <a:graphicFrameLocks noGrp="1"/>
          </p:cNvGraphicFramePr>
          <p:nvPr>
            <p:extLst>
              <p:ext uri="{D42A27DB-BD31-4B8C-83A1-F6EECF244321}">
                <p14:modId xmlns:p14="http://schemas.microsoft.com/office/powerpoint/2010/main" val="1476539061"/>
              </p:ext>
            </p:extLst>
          </p:nvPr>
        </p:nvGraphicFramePr>
        <p:xfrm>
          <a:off x="136532" y="854374"/>
          <a:ext cx="8821737" cy="3719387"/>
        </p:xfrm>
        <a:graphic>
          <a:graphicData uri="http://schemas.openxmlformats.org/drawingml/2006/table">
            <a:tbl>
              <a:tblPr/>
              <a:tblGrid>
                <a:gridCol w="719137"/>
                <a:gridCol w="579438"/>
                <a:gridCol w="466725"/>
                <a:gridCol w="503237"/>
                <a:gridCol w="433388"/>
                <a:gridCol w="431800"/>
                <a:gridCol w="647700"/>
                <a:gridCol w="431800"/>
                <a:gridCol w="504825"/>
                <a:gridCol w="431800"/>
                <a:gridCol w="431800"/>
                <a:gridCol w="719137"/>
                <a:gridCol w="433388"/>
                <a:gridCol w="503237"/>
                <a:gridCol w="431800"/>
                <a:gridCol w="504825"/>
                <a:gridCol w="647700"/>
              </a:tblGrid>
              <a:tr h="2873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0" i="0" u="none" strike="noStrike" cap="none" normalizeH="0" baseline="0" dirty="0" smtClean="0">
                        <a:ln>
                          <a:noFill/>
                        </a:ln>
                        <a:solidFill>
                          <a:schemeClr val="tx1"/>
                        </a:solidFill>
                        <a:effectLst/>
                        <a:latin typeface="Arial" charset="0"/>
                        <a:ea typeface="ＭＳ Ｐゴシック" pitchFamily="50" charset="-128"/>
                      </a:endParaRP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0" i="0" u="none" strike="noStrike" cap="none" normalizeH="0" baseline="0" dirty="0" smtClean="0">
                        <a:ln>
                          <a:noFill/>
                        </a:ln>
                        <a:solidFill>
                          <a:schemeClr val="tx1"/>
                        </a:solidFill>
                        <a:effectLst/>
                        <a:latin typeface="Arial" charset="0"/>
                        <a:ea typeface="ＭＳ Ｐゴシック" pitchFamily="50" charset="-128"/>
                      </a:endParaRP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5">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Each phase</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L+M (regional option)</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5">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L+M+H(+Ex-H)</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r>
              <a:tr h="2889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0" i="0" u="none" strike="noStrike" cap="none" normalizeH="0" baseline="0" dirty="0" smtClean="0">
                        <a:ln>
                          <a:noFill/>
                        </a:ln>
                        <a:solidFill>
                          <a:schemeClr val="tx1"/>
                        </a:solidFill>
                        <a:effectLst/>
                        <a:latin typeface="Arial" charset="0"/>
                        <a:ea typeface="ＭＳ Ｐゴシック" pitchFamily="50" charset="-128"/>
                      </a:endParaRP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200" b="0" i="0" u="none" strike="noStrike" cap="none" normalizeH="0" baseline="0" dirty="0" smtClean="0">
                        <a:ln>
                          <a:noFill/>
                        </a:ln>
                        <a:solidFill>
                          <a:schemeClr val="tx1"/>
                        </a:solidFill>
                        <a:effectLst/>
                        <a:latin typeface="Arial" charset="0"/>
                        <a:ea typeface="ＭＳ Ｐゴシック" pitchFamily="50" charset="-128"/>
                      </a:endParaRP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EM</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CO2</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FC</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EC</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Range</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EM</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CO2</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FC</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EC</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Range</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EM</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CO2</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FC</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EC</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Range</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431800">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ICE</a:t>
                      </a:r>
                    </a:p>
                  </a:txBody>
                  <a:tcPr marL="0" marR="0" marT="0" marB="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 </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1800">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NOVC-HEV</a:t>
                      </a:r>
                    </a:p>
                  </a:txBody>
                  <a:tcPr marL="0" marR="0" marT="0" marB="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1800">
                <a:tc rowSpan="3">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OVC-</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HEV</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CS</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22313">
                <a:tc vMerge="1">
                  <a:txBody>
                    <a:bodyPr/>
                    <a:lstStyle/>
                    <a:p>
                      <a:endParaRPr kumimoji="1" lang="ja-JP" altLang="en-US"/>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CD</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AER</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EAER</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err="1" smtClean="0">
                          <a:ln>
                            <a:noFill/>
                          </a:ln>
                          <a:solidFill>
                            <a:schemeClr val="tx1"/>
                          </a:solidFill>
                          <a:effectLst/>
                          <a:latin typeface="Arial" charset="0"/>
                          <a:ea typeface="ＭＳ Ｐゴシック" pitchFamily="50" charset="-128"/>
                        </a:rPr>
                        <a:t>Rcda</a:t>
                      </a:r>
                      <a:endParaRPr kumimoji="1" lang="en-US" altLang="ja-JP" sz="1200" b="0" i="0" u="none" strike="noStrike" cap="none" normalizeH="0" baseline="0" dirty="0" smtClean="0">
                        <a:ln>
                          <a:noFill/>
                        </a:ln>
                        <a:solidFill>
                          <a:schemeClr val="tx1"/>
                        </a:solidFill>
                        <a:effectLst/>
                        <a:latin typeface="Arial" charset="0"/>
                        <a:ea typeface="ＭＳ Ｐゴシック" pitchFamily="50" charset="-128"/>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R</a:t>
                      </a:r>
                      <a:r>
                        <a:rPr kumimoji="1" lang="ja-JP" altLang="en-US" sz="1200" b="0" i="0" u="none" strike="noStrike" cap="none" normalizeH="0" baseline="0" dirty="0" smtClean="0">
                          <a:ln>
                            <a:noFill/>
                          </a:ln>
                          <a:solidFill>
                            <a:schemeClr val="tx1"/>
                          </a:solidFill>
                          <a:effectLst/>
                          <a:latin typeface="Arial" charset="0"/>
                          <a:ea typeface="ＭＳ Ｐゴシック" pitchFamily="50" charset="-128"/>
                        </a:rPr>
                        <a:t>ｃｄｃ</a:t>
                      </a:r>
                      <a:endParaRPr kumimoji="1" lang="en-US" altLang="ja-JP" sz="1200" b="0" i="0" u="none" strike="noStrike" cap="none" normalizeH="0" baseline="0" dirty="0" smtClean="0">
                        <a:ln>
                          <a:noFill/>
                        </a:ln>
                        <a:solidFill>
                          <a:schemeClr val="tx1"/>
                        </a:solidFill>
                        <a:effectLst/>
                        <a:latin typeface="Arial" charset="0"/>
                        <a:ea typeface="ＭＳ Ｐゴシック" pitchFamily="50" charset="-128"/>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AER</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EAER</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err="1" smtClean="0">
                          <a:ln>
                            <a:noFill/>
                          </a:ln>
                          <a:solidFill>
                            <a:schemeClr val="tx1"/>
                          </a:solidFill>
                          <a:effectLst/>
                          <a:latin typeface="Arial" charset="0"/>
                          <a:ea typeface="ＭＳ Ｐゴシック" pitchFamily="50" charset="-128"/>
                        </a:rPr>
                        <a:t>Rcda</a:t>
                      </a:r>
                      <a:endParaRPr kumimoji="1" lang="en-US" altLang="ja-JP" sz="1200" b="0" i="0" u="none" strike="noStrike" cap="none" normalizeH="0" baseline="0" dirty="0" smtClean="0">
                        <a:ln>
                          <a:noFill/>
                        </a:ln>
                        <a:solidFill>
                          <a:schemeClr val="tx1"/>
                        </a:solidFill>
                        <a:effectLst/>
                        <a:latin typeface="Arial" charset="0"/>
                        <a:ea typeface="ＭＳ Ｐゴシック" pitchFamily="50" charset="-128"/>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R</a:t>
                      </a:r>
                      <a:r>
                        <a:rPr kumimoji="1" lang="ja-JP" altLang="en-US" sz="1200" b="0" i="0" u="none" strike="noStrike" cap="none" normalizeH="0" baseline="0" dirty="0" smtClean="0">
                          <a:ln>
                            <a:noFill/>
                          </a:ln>
                          <a:solidFill>
                            <a:schemeClr val="tx1"/>
                          </a:solidFill>
                          <a:effectLst/>
                          <a:latin typeface="Arial" charset="0"/>
                          <a:ea typeface="ＭＳ Ｐゴシック" pitchFamily="50" charset="-128"/>
                        </a:rPr>
                        <a:t>ｃｄｃ</a:t>
                      </a:r>
                      <a:endParaRPr kumimoji="1" lang="en-US" altLang="ja-JP" sz="1200" b="0" i="0" u="none" strike="noStrike" cap="none" normalizeH="0" baseline="0" dirty="0" smtClean="0">
                        <a:ln>
                          <a:noFill/>
                        </a:ln>
                        <a:solidFill>
                          <a:schemeClr val="tx1"/>
                        </a:solidFill>
                        <a:effectLst/>
                        <a:latin typeface="Arial" charset="0"/>
                        <a:ea typeface="ＭＳ Ｐゴシック" pitchFamily="50" charset="-128"/>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AER</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EAER</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err="1" smtClean="0">
                          <a:ln>
                            <a:noFill/>
                          </a:ln>
                          <a:solidFill>
                            <a:schemeClr val="tx1"/>
                          </a:solidFill>
                          <a:effectLst/>
                          <a:latin typeface="Arial" charset="0"/>
                          <a:ea typeface="ＭＳ Ｐゴシック" pitchFamily="50" charset="-128"/>
                        </a:rPr>
                        <a:t>Rcda</a:t>
                      </a:r>
                      <a:endParaRPr kumimoji="1" lang="en-US" altLang="ja-JP" sz="1200" b="0" i="0" u="none" strike="noStrike" cap="none" normalizeH="0" baseline="0" dirty="0" smtClean="0">
                        <a:ln>
                          <a:noFill/>
                        </a:ln>
                        <a:solidFill>
                          <a:schemeClr val="tx1"/>
                        </a:solidFill>
                        <a:effectLst/>
                        <a:latin typeface="Arial" charset="0"/>
                        <a:ea typeface="ＭＳ Ｐゴシック" pitchFamily="50" charset="-128"/>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err="1" smtClean="0">
                          <a:ln>
                            <a:noFill/>
                          </a:ln>
                          <a:solidFill>
                            <a:schemeClr val="tx1"/>
                          </a:solidFill>
                          <a:effectLst/>
                          <a:latin typeface="Arial" charset="0"/>
                          <a:ea typeface="ＭＳ Ｐゴシック" pitchFamily="50" charset="-128"/>
                        </a:rPr>
                        <a:t>Rcdc</a:t>
                      </a:r>
                      <a:endParaRPr kumimoji="1" lang="en-US" altLang="ja-JP" sz="1200" b="0" i="0" u="none" strike="noStrike" cap="none" normalizeH="0" baseline="0" dirty="0" smtClean="0">
                        <a:ln>
                          <a:noFill/>
                        </a:ln>
                        <a:solidFill>
                          <a:schemeClr val="tx1"/>
                        </a:solidFill>
                        <a:effectLst/>
                        <a:latin typeface="Arial" charset="0"/>
                        <a:ea typeface="ＭＳ Ｐゴシック" pitchFamily="50" charset="-128"/>
                      </a:endParaRP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85788">
                <a:tc vMerge="1">
                  <a:txBody>
                    <a:bodyPr/>
                    <a:lstStyle/>
                    <a:p>
                      <a:endParaRPr kumimoji="1" lang="ja-JP" altLang="en-US"/>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smtClean="0">
                          <a:ln>
                            <a:noFill/>
                          </a:ln>
                          <a:solidFill>
                            <a:schemeClr val="tx1"/>
                          </a:solidFill>
                          <a:effectLst/>
                          <a:latin typeface="Arial" charset="0"/>
                          <a:ea typeface="ＭＳ Ｐゴシック" pitchFamily="50" charset="-128"/>
                        </a:rPr>
                        <a:t>Comb</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smtClean="0">
                          <a:ln>
                            <a:noFill/>
                          </a:ln>
                          <a:solidFill>
                            <a:schemeClr val="tx1"/>
                          </a:solidFill>
                          <a:effectLst/>
                          <a:latin typeface="Arial" charset="0"/>
                          <a:ea typeface="ＭＳ Ｐゴシック" pitchFamily="50" charset="-128"/>
                        </a:rPr>
                        <a:t>ined</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endParaRPr kumimoji="1" lang="en-US" altLang="ja-JP" sz="1200" b="0" i="0" u="none" strike="noStrike" cap="none" normalizeH="0" baseline="0" dirty="0" smtClean="0">
                        <a:ln>
                          <a:noFill/>
                        </a:ln>
                        <a:solidFill>
                          <a:schemeClr val="tx1"/>
                        </a:solidFill>
                        <a:effectLst/>
                        <a:latin typeface="Arial" charset="0"/>
                        <a:ea typeface="ＭＳ Ｐゴシック" pitchFamily="50" charset="-128"/>
                      </a:endParaRPr>
                    </a:p>
                  </a:txBody>
                  <a:tcPr marL="0" marR="0" marT="0" marB="0"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0688">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PEV</a:t>
                      </a:r>
                    </a:p>
                  </a:txBody>
                  <a:tcPr marL="0" marR="0" marT="0" marB="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NA</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Arial" charset="0"/>
                          <a:ea typeface="ＭＳ Ｐゴシック" pitchFamily="50" charset="-128"/>
                        </a:rPr>
                        <a:t>○</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5" name="角丸四角形 4"/>
          <p:cNvSpPr/>
          <p:nvPr/>
        </p:nvSpPr>
        <p:spPr>
          <a:xfrm>
            <a:off x="521550" y="4845315"/>
            <a:ext cx="396044" cy="360040"/>
          </a:xfrm>
          <a:prstGeom prst="roundRect">
            <a:avLst/>
          </a:prstGeom>
          <a:noFill/>
          <a:ln>
            <a:solidFill>
              <a:srgbClr val="0070C0"/>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6" name="テキスト ボックス 5"/>
          <p:cNvSpPr txBox="1"/>
          <p:nvPr/>
        </p:nvSpPr>
        <p:spPr>
          <a:xfrm>
            <a:off x="917594" y="4861031"/>
            <a:ext cx="2925032" cy="369332"/>
          </a:xfrm>
          <a:prstGeom prst="rect">
            <a:avLst/>
          </a:prstGeom>
          <a:noFill/>
        </p:spPr>
        <p:txBody>
          <a:bodyPr wrap="none" rtlCol="0">
            <a:spAutoFit/>
          </a:bodyPr>
          <a:lstStyle/>
          <a:p>
            <a:r>
              <a:rPr kumimoji="1" lang="en-US" altLang="ja-JP" dirty="0" smtClean="0"/>
              <a:t>Combined data for OVC-HEV</a:t>
            </a:r>
            <a:endParaRPr kumimoji="1" lang="ja-JP" altLang="en-US" dirty="0"/>
          </a:p>
        </p:txBody>
      </p:sp>
      <p:sp>
        <p:nvSpPr>
          <p:cNvPr id="7" name="テキスト ボックス 6"/>
          <p:cNvSpPr txBox="1"/>
          <p:nvPr/>
        </p:nvSpPr>
        <p:spPr>
          <a:xfrm>
            <a:off x="467544" y="5301208"/>
            <a:ext cx="8226406" cy="1200329"/>
          </a:xfrm>
          <a:prstGeom prst="rect">
            <a:avLst/>
          </a:prstGeom>
          <a:noFill/>
        </p:spPr>
        <p:txBody>
          <a:bodyPr wrap="square" rtlCol="0">
            <a:spAutoFit/>
          </a:bodyPr>
          <a:lstStyle/>
          <a:p>
            <a:r>
              <a:rPr kumimoji="1" lang="en-US" altLang="ja-JP" dirty="0" smtClean="0">
                <a:sym typeface="Wingdings" panose="05000000000000000000" pitchFamily="2" charset="2"/>
              </a:rPr>
              <a:t>CO</a:t>
            </a:r>
            <a:r>
              <a:rPr kumimoji="1" lang="en-US" altLang="ja-JP" sz="1200" dirty="0" smtClean="0">
                <a:sym typeface="Wingdings" panose="05000000000000000000" pitchFamily="2" charset="2"/>
              </a:rPr>
              <a:t>2</a:t>
            </a:r>
            <a:r>
              <a:rPr kumimoji="1" lang="en-US" altLang="ja-JP" dirty="0" smtClean="0">
                <a:sym typeface="Wingdings" panose="05000000000000000000" pitchFamily="2" charset="2"/>
              </a:rPr>
              <a:t>/FC  apply “combined approach” only when </a:t>
            </a:r>
            <a:r>
              <a:rPr kumimoji="1" lang="en-US" altLang="ja-JP" dirty="0" err="1" smtClean="0">
                <a:sym typeface="Wingdings" panose="05000000000000000000" pitchFamily="2" charset="2"/>
              </a:rPr>
              <a:t>Rcdc</a:t>
            </a:r>
            <a:r>
              <a:rPr kumimoji="1" lang="en-US" altLang="ja-JP" dirty="0" smtClean="0">
                <a:sym typeface="Wingdings" panose="05000000000000000000" pitchFamily="2" charset="2"/>
              </a:rPr>
              <a:t> are same </a:t>
            </a:r>
            <a:r>
              <a:rPr lang="en-US" altLang="ja-JP" dirty="0">
                <a:sym typeface="Wingdings" panose="05000000000000000000" pitchFamily="2" charset="2"/>
              </a:rPr>
              <a:t>under TM</a:t>
            </a:r>
            <a:r>
              <a:rPr lang="en-US" altLang="ja-JP" sz="1200" dirty="0">
                <a:sym typeface="Wingdings" panose="05000000000000000000" pitchFamily="2" charset="2"/>
              </a:rPr>
              <a:t>H</a:t>
            </a:r>
            <a:r>
              <a:rPr lang="en-US" altLang="ja-JP" dirty="0">
                <a:sym typeface="Wingdings" panose="05000000000000000000" pitchFamily="2" charset="2"/>
              </a:rPr>
              <a:t> and TM</a:t>
            </a:r>
            <a:r>
              <a:rPr lang="en-US" altLang="ja-JP" sz="1200" dirty="0">
                <a:sym typeface="Wingdings" panose="05000000000000000000" pitchFamily="2" charset="2"/>
              </a:rPr>
              <a:t>L</a:t>
            </a:r>
            <a:r>
              <a:rPr lang="en-US" altLang="ja-JP" dirty="0">
                <a:sym typeface="Wingdings" panose="05000000000000000000" pitchFamily="2" charset="2"/>
              </a:rPr>
              <a:t> </a:t>
            </a:r>
            <a:r>
              <a:rPr lang="en-US" altLang="ja-JP" dirty="0" smtClean="0">
                <a:sym typeface="Wingdings" panose="05000000000000000000" pitchFamily="2" charset="2"/>
              </a:rPr>
              <a:t>conditions.</a:t>
            </a:r>
          </a:p>
          <a:p>
            <a:r>
              <a:rPr lang="en-US" altLang="ja-JP" dirty="0" smtClean="0">
                <a:sym typeface="Wingdings" panose="05000000000000000000" pitchFamily="2" charset="2"/>
              </a:rPr>
              <a:t>EC  current </a:t>
            </a:r>
            <a:r>
              <a:rPr lang="en-US" altLang="ja-JP" dirty="0" err="1" smtClean="0">
                <a:sym typeface="Wingdings" panose="05000000000000000000" pitchFamily="2" charset="2"/>
              </a:rPr>
              <a:t>gtr</a:t>
            </a:r>
            <a:r>
              <a:rPr lang="en-US" altLang="ja-JP" dirty="0" smtClean="0">
                <a:sym typeface="Wingdings" panose="05000000000000000000" pitchFamily="2" charset="2"/>
              </a:rPr>
              <a:t> doesn’t define combined EC.</a:t>
            </a:r>
          </a:p>
          <a:p>
            <a:endParaRPr kumimoji="1" lang="ja-JP" altLang="en-US" dirty="0"/>
          </a:p>
        </p:txBody>
      </p:sp>
      <p:sp>
        <p:nvSpPr>
          <p:cNvPr id="8" name="角丸四角形 7"/>
          <p:cNvSpPr/>
          <p:nvPr/>
        </p:nvSpPr>
        <p:spPr>
          <a:xfrm>
            <a:off x="6944187" y="3608242"/>
            <a:ext cx="1300221" cy="513815"/>
          </a:xfrm>
          <a:prstGeom prst="roundRect">
            <a:avLst/>
          </a:prstGeom>
          <a:noFill/>
          <a:ln>
            <a:solidFill>
              <a:srgbClr val="0070C0"/>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Tree>
    <p:extLst>
      <p:ext uri="{BB962C8B-B14F-4D97-AF65-F5344CB8AC3E}">
        <p14:creationId xmlns:p14="http://schemas.microsoft.com/office/powerpoint/2010/main" val="28839643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186408" y="476672"/>
            <a:ext cx="5616025" cy="369332"/>
          </a:xfrm>
          <a:prstGeom prst="rect">
            <a:avLst/>
          </a:prstGeom>
          <a:noFill/>
        </p:spPr>
        <p:txBody>
          <a:bodyPr wrap="none" rtlCol="0">
            <a:spAutoFit/>
          </a:bodyPr>
          <a:lstStyle/>
          <a:p>
            <a:r>
              <a:rPr kumimoji="1" lang="en-US" altLang="ja-JP" dirty="0" smtClean="0"/>
              <a:t>*1) additional family concept for NOVC-HEV and OVC-HEV</a:t>
            </a:r>
            <a:endParaRPr kumimoji="1" lang="ja-JP" altLang="en-US" dirty="0"/>
          </a:p>
        </p:txBody>
      </p:sp>
      <p:sp>
        <p:nvSpPr>
          <p:cNvPr id="4" name="正方形/長方形 3"/>
          <p:cNvSpPr/>
          <p:nvPr/>
        </p:nvSpPr>
        <p:spPr>
          <a:xfrm>
            <a:off x="395536" y="980728"/>
            <a:ext cx="8389440" cy="5078313"/>
          </a:xfrm>
          <a:prstGeom prst="rect">
            <a:avLst/>
          </a:prstGeom>
        </p:spPr>
        <p:txBody>
          <a:bodyPr wrap="square">
            <a:spAutoFit/>
          </a:bodyPr>
          <a:lstStyle/>
          <a:p>
            <a:r>
              <a:rPr lang="en-US" altLang="ja-JP" dirty="0"/>
              <a:t>(a) Type of internal combustion engine: fuel type, combustion type, engine displacement, full-load characteristics, engine technology, and charging system shall be identical, but also other engine subsystems or characteristics that have a non-negligible influence on CO2 under WLTP conditions;</a:t>
            </a:r>
          </a:p>
          <a:p>
            <a:r>
              <a:rPr lang="en-US" altLang="ja-JP" dirty="0"/>
              <a:t>(b) Operation strategy of all CO2-influencing components within the powertrain;</a:t>
            </a:r>
          </a:p>
          <a:p>
            <a:r>
              <a:rPr lang="en-US" altLang="ja-JP" dirty="0"/>
              <a:t>(c) Transmission type (e.g. manual, automatic, CVT);</a:t>
            </a:r>
          </a:p>
          <a:p>
            <a:r>
              <a:rPr lang="en-US" altLang="ja-JP" dirty="0"/>
              <a:t>(d) n/v ratios (engine rotational speed divided by vehicle speed). This requirement shall be considered fulfilled if, for all transmission ratios concerned, the difference with respect to the transmission ratios of the most commonly installed transmission type is within 8 per cent;</a:t>
            </a:r>
          </a:p>
          <a:p>
            <a:r>
              <a:rPr lang="en-US" altLang="ja-JP" dirty="0"/>
              <a:t>(e) Number of powered axles;</a:t>
            </a:r>
          </a:p>
          <a:p>
            <a:r>
              <a:rPr lang="en-US" altLang="ja-JP" dirty="0" smtClean="0">
                <a:solidFill>
                  <a:srgbClr val="0070C0"/>
                </a:solidFill>
              </a:rPr>
              <a:t>In addition above, the following specifications/characteristics shall be identical for NOVC-HEV and OVC-HEV.</a:t>
            </a:r>
          </a:p>
          <a:p>
            <a:r>
              <a:rPr lang="en-US" altLang="ja-JP" dirty="0" smtClean="0">
                <a:solidFill>
                  <a:srgbClr val="0070C0"/>
                </a:solidFill>
              </a:rPr>
              <a:t>(f</a:t>
            </a:r>
            <a:r>
              <a:rPr lang="en-US" altLang="ja-JP" dirty="0">
                <a:solidFill>
                  <a:srgbClr val="0070C0"/>
                </a:solidFill>
              </a:rPr>
              <a:t>) </a:t>
            </a:r>
            <a:r>
              <a:rPr lang="en-US" altLang="ja-JP" dirty="0" smtClean="0">
                <a:solidFill>
                  <a:srgbClr val="0070C0"/>
                </a:solidFill>
              </a:rPr>
              <a:t>Hybrid system configuration  (series/parallel/split) </a:t>
            </a:r>
          </a:p>
          <a:p>
            <a:r>
              <a:rPr lang="en-US" altLang="ja-JP" dirty="0" smtClean="0">
                <a:solidFill>
                  <a:srgbClr val="0070C0"/>
                </a:solidFill>
              </a:rPr>
              <a:t>(g) Battery specifications</a:t>
            </a:r>
            <a:r>
              <a:rPr lang="ja-JP" altLang="en-US" dirty="0">
                <a:solidFill>
                  <a:srgbClr val="0070C0"/>
                </a:solidFill>
              </a:rPr>
              <a:t> </a:t>
            </a:r>
            <a:r>
              <a:rPr lang="en-US" altLang="ja-JP" dirty="0" smtClean="0">
                <a:solidFill>
                  <a:srgbClr val="0070C0"/>
                </a:solidFill>
              </a:rPr>
              <a:t>(type, voltage, output) </a:t>
            </a:r>
          </a:p>
          <a:p>
            <a:r>
              <a:rPr lang="en-US" altLang="ja-JP" dirty="0" smtClean="0">
                <a:solidFill>
                  <a:srgbClr val="0070C0"/>
                </a:solidFill>
              </a:rPr>
              <a:t>(</a:t>
            </a:r>
            <a:r>
              <a:rPr lang="en-US" altLang="ja-JP" dirty="0">
                <a:solidFill>
                  <a:srgbClr val="0070C0"/>
                </a:solidFill>
              </a:rPr>
              <a:t>h) </a:t>
            </a:r>
            <a:r>
              <a:rPr lang="en-US" altLang="ja-JP" dirty="0" err="1" smtClean="0">
                <a:solidFill>
                  <a:srgbClr val="0070C0"/>
                </a:solidFill>
              </a:rPr>
              <a:t>Rcdc</a:t>
            </a:r>
            <a:r>
              <a:rPr lang="en-US" altLang="ja-JP" dirty="0" smtClean="0">
                <a:solidFill>
                  <a:srgbClr val="0070C0"/>
                </a:solidFill>
              </a:rPr>
              <a:t> value</a:t>
            </a:r>
          </a:p>
          <a:p>
            <a:r>
              <a:rPr lang="en-US" altLang="ja-JP" dirty="0" smtClean="0">
                <a:solidFill>
                  <a:srgbClr val="0070C0"/>
                </a:solidFill>
              </a:rPr>
              <a:t>(</a:t>
            </a:r>
            <a:r>
              <a:rPr lang="en-US" altLang="ja-JP" dirty="0" err="1" smtClean="0">
                <a:solidFill>
                  <a:srgbClr val="0070C0"/>
                </a:solidFill>
              </a:rPr>
              <a:t>i</a:t>
            </a:r>
            <a:r>
              <a:rPr lang="en-US" altLang="ja-JP" dirty="0" smtClean="0">
                <a:solidFill>
                  <a:srgbClr val="0070C0"/>
                </a:solidFill>
              </a:rPr>
              <a:t>) Motor </a:t>
            </a:r>
            <a:r>
              <a:rPr lang="en-US" altLang="ja-JP" dirty="0">
                <a:solidFill>
                  <a:srgbClr val="0070C0"/>
                </a:solidFill>
              </a:rPr>
              <a:t>specification </a:t>
            </a:r>
            <a:r>
              <a:rPr lang="en-US" altLang="ja-JP" dirty="0" smtClean="0">
                <a:solidFill>
                  <a:srgbClr val="0070C0"/>
                </a:solidFill>
              </a:rPr>
              <a:t>(type, voltage, output) </a:t>
            </a:r>
          </a:p>
          <a:p>
            <a:r>
              <a:rPr lang="en-US" altLang="ja-JP" dirty="0" smtClean="0">
                <a:solidFill>
                  <a:srgbClr val="0070C0"/>
                </a:solidFill>
              </a:rPr>
              <a:t>(j) Inverter specifications</a:t>
            </a:r>
            <a:r>
              <a:rPr lang="ja-JP" altLang="en-US" dirty="0" smtClean="0">
                <a:solidFill>
                  <a:srgbClr val="0070C0"/>
                </a:solidFill>
              </a:rPr>
              <a:t>　</a:t>
            </a:r>
            <a:endParaRPr lang="en-US" altLang="ja-JP" dirty="0" smtClean="0">
              <a:solidFill>
                <a:srgbClr val="0070C0"/>
              </a:solidFill>
            </a:endParaRPr>
          </a:p>
        </p:txBody>
      </p:sp>
    </p:spTree>
    <p:extLst>
      <p:ext uri="{BB962C8B-B14F-4D97-AF65-F5344CB8AC3E}">
        <p14:creationId xmlns:p14="http://schemas.microsoft.com/office/powerpoint/2010/main" val="1546134758"/>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957</TotalTime>
  <Words>1015</Words>
  <Application>Microsoft Office PowerPoint</Application>
  <PresentationFormat>画面に合わせる (4:3)</PresentationFormat>
  <Paragraphs>541</Paragraphs>
  <Slides>6</Slides>
  <Notes>0</Notes>
  <HiddenSlides>0</HiddenSlides>
  <MMClips>0</MMClips>
  <ScaleCrop>false</ScaleCrop>
  <HeadingPairs>
    <vt:vector size="4" baseType="variant">
      <vt:variant>
        <vt:lpstr>テーマ</vt:lpstr>
      </vt:variant>
      <vt:variant>
        <vt:i4>1</vt:i4>
      </vt:variant>
      <vt:variant>
        <vt:lpstr>スライド タイトル</vt:lpstr>
      </vt:variant>
      <vt:variant>
        <vt:i4>6</vt:i4>
      </vt:variant>
    </vt:vector>
  </HeadingPairs>
  <TitlesOfParts>
    <vt:vector size="7" baseType="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PC</dc:creator>
  <cp:lastModifiedBy>niikuni</cp:lastModifiedBy>
  <cp:revision>45</cp:revision>
  <dcterms:created xsi:type="dcterms:W3CDTF">2013-09-13T05:04:29Z</dcterms:created>
  <dcterms:modified xsi:type="dcterms:W3CDTF">2014-03-19T05:32:56Z</dcterms:modified>
</cp:coreProperties>
</file>