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78" r:id="rId2"/>
    <p:sldId id="282" r:id="rId3"/>
    <p:sldId id="287" r:id="rId4"/>
    <p:sldId id="298" r:id="rId5"/>
    <p:sldId id="299" r:id="rId6"/>
    <p:sldId id="296" r:id="rId7"/>
    <p:sldId id="291" r:id="rId8"/>
  </p:sldIdLst>
  <p:sldSz cx="9144000" cy="6858000" type="screen4x3"/>
  <p:notesSz cx="6858000" cy="9144000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73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798A6-631C-46D1-8096-1A5788AD521E}" type="datetimeFigureOut">
              <a:rPr lang="de-DE" smtClean="0"/>
              <a:pPr/>
              <a:t>27.05.2014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5CC6C-4216-4BD6-B41C-67697A01251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3633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35843" name="Notizenplatzhalt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Arial" charset="0"/>
            </a:endParaRPr>
          </a:p>
        </p:txBody>
      </p:sp>
      <p:sp>
        <p:nvSpPr>
          <p:cNvPr id="35844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25559C-0493-4C68-A6C2-25CB8D502636}" type="slidenum">
              <a:rPr lang="en-GB" smtClean="0">
                <a:latin typeface="Arial" charset="0"/>
              </a:rPr>
              <a:pPr/>
              <a:t>1</a:t>
            </a:fld>
            <a:endParaRPr lang="en-GB" smtClean="0">
              <a:latin typeface="Arial" charset="0"/>
            </a:endParaRPr>
          </a:p>
        </p:txBody>
      </p:sp>
      <p:sp>
        <p:nvSpPr>
          <p:cNvPr id="35845" name="Datumsplatzhalt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endParaRPr lang="en-GB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3588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2E9561-A655-4BC1-A9D1-1495F335B0D6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3588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2E9561-A655-4BC1-A9D1-1495F335B0D6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3588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2E9561-A655-4BC1-A9D1-1495F335B0D6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3588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2E9561-A655-4BC1-A9D1-1495F335B0D6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3588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2E9561-A655-4BC1-A9D1-1495F335B0D6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3588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2E9561-A655-4BC1-A9D1-1495F335B0D6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0" y="3933825"/>
            <a:ext cx="9144000" cy="1792288"/>
          </a:xfrm>
        </p:spPr>
        <p:txBody>
          <a:bodyPr tIns="1486800" anchor="b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0" y="5715000"/>
            <a:ext cx="9144000" cy="1143000"/>
          </a:xfrm>
        </p:spPr>
        <p:txBody>
          <a:bodyPr lIns="360000" rIns="360000"/>
          <a:lstStyle>
            <a:lvl1pPr marL="0" indent="0">
              <a:buFont typeface="Arial" pitchFamily="-110" charset="0"/>
              <a:buNone/>
              <a:defRPr sz="1800">
                <a:solidFill>
                  <a:schemeClr val="tx1"/>
                </a:solidFill>
                <a:latin typeface="Audi Type Extended" pitchFamily="34" charset="0"/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Fußzeilenplatzhalt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dirty="0"/>
              <a:t>Titel oder Name, Abteilung, Datum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88125" y="6237288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Page </a:t>
            </a:r>
            <a:fld id="{8A5EC4B7-F7B4-40F6-90FF-E0AD43030D0C}" type="slidenum">
              <a:rPr lang="en-US" altLang="ja-JP"/>
              <a:pPr>
                <a:defRPr/>
              </a:pPr>
              <a:t>‹Nr.›</a:t>
            </a:fld>
            <a:r>
              <a:rPr lang="en-US" altLang="ja-JP"/>
              <a:t>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0" tIns="442800" rIns="360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8775" y="1341438"/>
            <a:ext cx="8426450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051" name="Rectangle 27"/>
          <p:cNvSpPr>
            <a:spLocks noChangeArrowheads="1"/>
          </p:cNvSpPr>
          <p:nvPr/>
        </p:nvSpPr>
        <p:spPr bwMode="auto">
          <a:xfrm>
            <a:off x="-3175" y="6237288"/>
            <a:ext cx="70326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216000" rIns="0" bIns="144000" anchor="b"/>
          <a:lstStyle/>
          <a:p>
            <a:pPr algn="l">
              <a:defRPr/>
            </a:pPr>
            <a:fld id="{4FF6E821-E3FC-4DED-B265-84F47A75BB76}" type="slidenum">
              <a:rPr lang="de-DE" sz="700">
                <a:latin typeface="Audi Type" pitchFamily="34" charset="0"/>
              </a:rPr>
              <a:pPr algn="l">
                <a:defRPr/>
              </a:pPr>
              <a:t>‹Nr.›</a:t>
            </a:fld>
            <a:endParaRPr lang="de-DE" sz="700" dirty="0">
              <a:latin typeface="Audi Type" pitchFamily="34" charset="0"/>
            </a:endParaRP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554038" y="6238875"/>
            <a:ext cx="3975100" cy="579438"/>
          </a:xfrm>
          <a:prstGeom prst="rect">
            <a:avLst/>
          </a:prstGeom>
        </p:spPr>
        <p:txBody>
          <a:bodyPr vert="horz" lIns="0" tIns="216000" rIns="360000" bIns="144000" rtlCol="0" anchor="b" anchorCtr="0"/>
          <a:lstStyle>
            <a:lvl1pPr algn="l">
              <a:spcBef>
                <a:spcPct val="30000"/>
              </a:spcBef>
              <a:buClr>
                <a:schemeClr val="accent2"/>
              </a:buClr>
              <a:buFont typeface="Audi Type" pitchFamily="34" charset="0"/>
              <a:buNone/>
              <a:defRPr sz="700" dirty="0" smtClean="0">
                <a:solidFill>
                  <a:schemeClr val="tx1"/>
                </a:solidFill>
                <a:latin typeface="Audi Type" pitchFamily="34" charset="0"/>
              </a:defRPr>
            </a:lvl1pPr>
          </a:lstStyle>
          <a:p>
            <a:pPr>
              <a:defRPr/>
            </a:pPr>
            <a:r>
              <a:rPr lang="de-DE" dirty="0" smtClean="0"/>
              <a:t>Working </a:t>
            </a:r>
            <a:r>
              <a:rPr lang="de-DE" dirty="0" err="1" smtClean="0"/>
              <a:t>Structure</a:t>
            </a:r>
            <a:r>
              <a:rPr lang="de-DE" dirty="0" smtClean="0"/>
              <a:t>  </a:t>
            </a:r>
            <a:r>
              <a:rPr lang="de-DE" dirty="0" err="1" smtClean="0"/>
              <a:t>of</a:t>
            </a:r>
            <a:r>
              <a:rPr lang="de-DE" dirty="0" smtClean="0"/>
              <a:t>  </a:t>
            </a:r>
            <a:r>
              <a:rPr lang="de-DE" dirty="0" err="1" smtClean="0"/>
              <a:t>WLTPinfWG</a:t>
            </a:r>
            <a:r>
              <a:rPr lang="de-DE" dirty="0" smtClean="0"/>
              <a:t> 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60" r:id="rId3"/>
  </p:sldLayoutIdLst>
  <p:transition>
    <p:fade/>
  </p:transition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tx2"/>
          </a:solidFill>
          <a:latin typeface="Audi Type Extended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-110" charset="0"/>
          <a:ea typeface="Arial" pitchFamily="-110" charset="0"/>
          <a:cs typeface="Arial" pitchFamily="-110" charset="0"/>
        </a:defRPr>
      </a:lvl9pPr>
    </p:titleStyle>
    <p:bodyStyle>
      <a:lvl1pPr marL="266700" indent="-266700" algn="l" rtl="0" eaLnBrk="1" fontAlgn="ctr" hangingPunct="1">
        <a:lnSpc>
          <a:spcPct val="110000"/>
        </a:lnSpc>
        <a:spcBef>
          <a:spcPct val="30000"/>
        </a:spcBef>
        <a:spcAft>
          <a:spcPct val="0"/>
        </a:spcAft>
        <a:buClr>
          <a:srgbClr val="CC0033"/>
        </a:buClr>
        <a:buSzPct val="80000"/>
        <a:buFont typeface="Arial" charset="0"/>
        <a:buChar char="►"/>
        <a:defRPr sz="1600">
          <a:solidFill>
            <a:schemeClr val="tx1"/>
          </a:solidFill>
          <a:latin typeface="Audi Type" pitchFamily="34" charset="0"/>
          <a:ea typeface="+mn-ea"/>
          <a:cs typeface="+mn-cs"/>
        </a:defRPr>
      </a:lvl1pPr>
      <a:lvl2pPr marL="531813" indent="-255588" algn="l" rtl="0" eaLnBrk="1" fontAlgn="ctr" hangingPunct="1">
        <a:lnSpc>
          <a:spcPct val="110000"/>
        </a:lnSpc>
        <a:spcBef>
          <a:spcPct val="30000"/>
        </a:spcBef>
        <a:spcAft>
          <a:spcPct val="0"/>
        </a:spcAft>
        <a:buClr>
          <a:srgbClr val="6D7579"/>
        </a:buClr>
        <a:buSzPct val="80000"/>
        <a:buFont typeface="Arial" charset="0"/>
        <a:buChar char="►"/>
        <a:defRPr sz="1600">
          <a:solidFill>
            <a:schemeClr val="tx1"/>
          </a:solidFill>
          <a:latin typeface="Audi Type" pitchFamily="34" charset="0"/>
          <a:ea typeface="+mn-ea"/>
          <a:cs typeface="+mn-cs"/>
        </a:defRPr>
      </a:lvl2pPr>
      <a:lvl3pPr marL="714375" indent="0" algn="l" rtl="0" eaLnBrk="1" fontAlgn="base" hangingPunct="1">
        <a:lnSpc>
          <a:spcPct val="110000"/>
        </a:lnSpc>
        <a:spcBef>
          <a:spcPct val="30000"/>
        </a:spcBef>
        <a:spcAft>
          <a:spcPct val="0"/>
        </a:spcAft>
        <a:buFontTx/>
        <a:buNone/>
        <a:defRPr sz="1600">
          <a:solidFill>
            <a:schemeClr val="tx1"/>
          </a:solidFill>
          <a:latin typeface="Audi Type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udi Type" pitchFamily="34" charset="0"/>
        <a:buChar char="►"/>
        <a:defRPr sz="1600">
          <a:solidFill>
            <a:schemeClr val="hlink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628775"/>
            <a:ext cx="7561262" cy="1497013"/>
          </a:xfrm>
        </p:spPr>
        <p:txBody>
          <a:bodyPr/>
          <a:lstStyle/>
          <a:p>
            <a:pPr eaLnBrk="1" hangingPunct="1"/>
            <a:r>
              <a:rPr lang="en-US" altLang="ja-JP" sz="3200" dirty="0" smtClean="0"/>
              <a:t>WLTP </a:t>
            </a:r>
            <a:br>
              <a:rPr lang="en-US" altLang="ja-JP" sz="3200" dirty="0" smtClean="0"/>
            </a:br>
            <a:r>
              <a:rPr lang="en-US" altLang="ja-JP" sz="3200" dirty="0" smtClean="0"/>
              <a:t>Open Issue Phase 1B</a:t>
            </a:r>
            <a:r>
              <a:rPr lang="en-US" altLang="ja-JP" sz="1600" dirty="0" smtClean="0"/>
              <a:t/>
            </a:r>
            <a:br>
              <a:rPr lang="en-US" altLang="ja-JP" sz="1600" dirty="0" smtClean="0"/>
            </a:br>
            <a:endParaRPr lang="en-US" altLang="ja-JP" sz="1600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2996952"/>
            <a:ext cx="7921427" cy="151288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altLang="ja-JP" sz="2400" dirty="0" smtClean="0"/>
          </a:p>
          <a:p>
            <a:pPr marL="0" indent="0">
              <a:buNone/>
            </a:pPr>
            <a:r>
              <a:rPr lang="en-US" altLang="ja-JP" sz="2400" dirty="0" smtClean="0"/>
              <a:t>Issue: Generic formula for total hydrocarbon density 			</a:t>
            </a:r>
          </a:p>
          <a:p>
            <a:pPr eaLnBrk="1" hangingPunct="1">
              <a:buFontTx/>
              <a:buNone/>
            </a:pPr>
            <a:endParaRPr lang="en-US" altLang="ja-JP" sz="2400" dirty="0" smtClean="0"/>
          </a:p>
        </p:txBody>
      </p:sp>
      <p:sp>
        <p:nvSpPr>
          <p:cNvPr id="13316" name="Text Box 7"/>
          <p:cNvSpPr txBox="1">
            <a:spLocks noChangeArrowheads="1"/>
          </p:cNvSpPr>
          <p:nvPr/>
        </p:nvSpPr>
        <p:spPr bwMode="auto">
          <a:xfrm>
            <a:off x="6948488" y="6165850"/>
            <a:ext cx="201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       </a:t>
            </a:r>
          </a:p>
        </p:txBody>
      </p:sp>
      <p:sp>
        <p:nvSpPr>
          <p:cNvPr id="13317" name="Rectangle 8"/>
          <p:cNvSpPr>
            <a:spLocks noChangeArrowheads="1"/>
          </p:cNvSpPr>
          <p:nvPr/>
        </p:nvSpPr>
        <p:spPr bwMode="auto">
          <a:xfrm>
            <a:off x="7451725" y="6092825"/>
            <a:ext cx="1441450" cy="5762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318" name="Rectangle 9"/>
          <p:cNvSpPr>
            <a:spLocks noChangeArrowheads="1"/>
          </p:cNvSpPr>
          <p:nvPr/>
        </p:nvSpPr>
        <p:spPr bwMode="auto">
          <a:xfrm>
            <a:off x="2379710" y="4508500"/>
            <a:ext cx="452906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ja-JP" sz="2000" dirty="0">
                <a:solidFill>
                  <a:schemeClr val="accent5">
                    <a:lumMod val="25000"/>
                  </a:schemeClr>
                </a:solidFill>
              </a:rPr>
              <a:t>ACEA Informal Document </a:t>
            </a:r>
            <a:r>
              <a:rPr lang="en-US" altLang="ja-JP" sz="2000" dirty="0" smtClean="0">
                <a:solidFill>
                  <a:schemeClr val="accent5">
                    <a:lumMod val="25000"/>
                  </a:schemeClr>
                </a:solidFill>
              </a:rPr>
              <a:t> 04.06.2014</a:t>
            </a:r>
            <a:endParaRPr lang="en-US" altLang="ja-JP" sz="2000" dirty="0">
              <a:solidFill>
                <a:schemeClr val="accent5">
                  <a:lumMod val="25000"/>
                </a:schemeClr>
              </a:solidFill>
            </a:endParaRPr>
          </a:p>
        </p:txBody>
      </p:sp>
      <p:pic>
        <p:nvPicPr>
          <p:cNvPr id="7" name="Picture 5" descr="ACEA full 2010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23528" y="260648"/>
            <a:ext cx="3240360" cy="135311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6738123" y="338172"/>
            <a:ext cx="1743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2000" u="sng" dirty="0" smtClean="0">
                <a:latin typeface="+mj-lt"/>
              </a:rPr>
              <a:t>WLTP-07-11e</a:t>
            </a:r>
            <a:endParaRPr lang="de-DE" sz="2000" u="sng" dirty="0"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platzhalter 2"/>
          <p:cNvSpPr>
            <a:spLocks noGrp="1"/>
          </p:cNvSpPr>
          <p:nvPr>
            <p:ph type="body" idx="1"/>
          </p:nvPr>
        </p:nvSpPr>
        <p:spPr>
          <a:xfrm>
            <a:off x="251520" y="1268760"/>
            <a:ext cx="8424936" cy="4752528"/>
          </a:xfrm>
        </p:spPr>
        <p:txBody>
          <a:bodyPr anchor="t"/>
          <a:lstStyle/>
          <a:p>
            <a:pPr algn="just"/>
            <a:r>
              <a:rPr lang="en-US" b="1" dirty="0" smtClean="0"/>
              <a:t>Proposal:</a:t>
            </a:r>
            <a:endParaRPr lang="en-US" dirty="0" smtClean="0"/>
          </a:p>
          <a:p>
            <a:pPr algn="just"/>
            <a:r>
              <a:rPr lang="en-US" b="1" dirty="0" smtClean="0">
                <a:solidFill>
                  <a:srgbClr val="0070C0"/>
                </a:solidFill>
              </a:rPr>
              <a:t>A generic formula for the density of total hydrocarbons should be added. The ratios of H/C and O/C for reference fuels shall be taken from Annex 3. These numbers have to be added to the actual draft. The density shall be rounded to three decimal places. </a:t>
            </a:r>
          </a:p>
          <a:p>
            <a:pPr algn="just"/>
            <a:endParaRPr lang="en-US" sz="400" b="1" dirty="0" smtClean="0">
              <a:solidFill>
                <a:srgbClr val="0070C0"/>
              </a:solidFill>
            </a:endParaRPr>
          </a:p>
          <a:p>
            <a:pPr algn="just"/>
            <a:r>
              <a:rPr lang="en-US" b="1" dirty="0" smtClean="0"/>
              <a:t>Rationale:</a:t>
            </a:r>
            <a:endParaRPr lang="en-US" dirty="0" smtClean="0"/>
          </a:p>
          <a:p>
            <a:pPr algn="just"/>
            <a:r>
              <a:rPr lang="en-US" dirty="0" smtClean="0"/>
              <a:t>The density of total hydrocarbons  (THC) of different types of fuel differ due to varying H/C and O/C ratios.  This approach supports the simple adaption to future reference fuels or changes to the existing ones. A generic formula in combination with the nomination of the H/C and O/C ratios in Annex 3 results in clarification and standardization of the density values.</a:t>
            </a:r>
          </a:p>
          <a:p>
            <a:endParaRPr lang="de-DE" dirty="0" smtClean="0"/>
          </a:p>
          <a:p>
            <a:endParaRPr lang="en-US" b="1" dirty="0" smtClean="0">
              <a:solidFill>
                <a:srgbClr val="0070C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800100" lvl="1" indent="-342900">
              <a:buFontTx/>
              <a:buAutoNum type="arabicPeriod"/>
            </a:pPr>
            <a:endParaRPr lang="en-US" sz="2000" dirty="0" smtClean="0"/>
          </a:p>
        </p:txBody>
      </p:sp>
      <p:sp>
        <p:nvSpPr>
          <p:cNvPr id="14339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ja-JP" dirty="0" smtClean="0">
                <a:latin typeface="Arial" charset="0"/>
              </a:rPr>
              <a:t>Page </a:t>
            </a:r>
            <a:fld id="{6BACD84E-CBE7-4FF2-979B-B67086E226B2}" type="slidenum">
              <a:rPr lang="en-US" altLang="ja-JP" smtClean="0">
                <a:latin typeface="Arial" charset="0"/>
              </a:rPr>
              <a:pPr/>
              <a:t>2</a:t>
            </a:fld>
            <a:r>
              <a:rPr lang="en-US" altLang="ja-JP" dirty="0" smtClean="0">
                <a:latin typeface="Arial" charset="0"/>
              </a:rPr>
              <a:t> </a:t>
            </a:r>
          </a:p>
        </p:txBody>
      </p:sp>
      <p:pic>
        <p:nvPicPr>
          <p:cNvPr id="4" name="Picture 5" descr="ACEA full 2010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3528" y="260648"/>
            <a:ext cx="1931154" cy="79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4713" y="1931661"/>
            <a:ext cx="6915122" cy="99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8" name="Textplatzhalter 2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8424936" cy="4752528"/>
          </a:xfrm>
        </p:spPr>
        <p:txBody>
          <a:bodyPr anchor="t"/>
          <a:lstStyle/>
          <a:p>
            <a:endParaRPr lang="de-DE" dirty="0" smtClean="0"/>
          </a:p>
          <a:p>
            <a:endParaRPr lang="en-US" b="1" dirty="0" smtClean="0">
              <a:solidFill>
                <a:srgbClr val="0070C0"/>
              </a:solidFill>
            </a:endParaRPr>
          </a:p>
          <a:p>
            <a:endParaRPr lang="en-US" dirty="0" smtClean="0"/>
          </a:p>
          <a:p>
            <a:endParaRPr lang="en-US" sz="1600" dirty="0" smtClean="0"/>
          </a:p>
          <a:p>
            <a:r>
              <a:rPr lang="de-DE" sz="1600" dirty="0" smtClean="0"/>
              <a:t>   </a:t>
            </a:r>
          </a:p>
          <a:p>
            <a:r>
              <a:rPr lang="de-DE" sz="1600" dirty="0" smtClean="0"/>
              <a:t>   ρ</a:t>
            </a:r>
            <a:r>
              <a:rPr lang="en-US" sz="1600" baseline="-25000" dirty="0" smtClean="0"/>
              <a:t>THC</a:t>
            </a:r>
            <a:r>
              <a:rPr lang="en-US" sz="1600" dirty="0" smtClean="0"/>
              <a:t>: density of total hydrocarbons and non-methane hydrocarbons [g/l]</a:t>
            </a:r>
            <a:endParaRPr lang="de-DE" sz="1600" dirty="0" smtClean="0"/>
          </a:p>
          <a:p>
            <a:r>
              <a:rPr lang="en-US" sz="1600" dirty="0" smtClean="0"/>
              <a:t>   MW</a:t>
            </a:r>
            <a:r>
              <a:rPr lang="en-US" sz="1600" baseline="-25000" dirty="0" smtClean="0"/>
              <a:t>C</a:t>
            </a:r>
            <a:r>
              <a:rPr lang="en-US" sz="1600" dirty="0" smtClean="0"/>
              <a:t>: molecular weight of carbon = 12.011 g/mol</a:t>
            </a:r>
            <a:endParaRPr lang="de-DE" sz="1600" dirty="0" smtClean="0"/>
          </a:p>
          <a:p>
            <a:r>
              <a:rPr lang="en-US" sz="1600" dirty="0" smtClean="0"/>
              <a:t>   MW</a:t>
            </a:r>
            <a:r>
              <a:rPr lang="en-US" sz="1600" baseline="-25000" dirty="0" smtClean="0"/>
              <a:t>H</a:t>
            </a:r>
            <a:r>
              <a:rPr lang="en-US" sz="1600" dirty="0" smtClean="0"/>
              <a:t>: molecular weight of hydrogen = 1.008 g/mol</a:t>
            </a:r>
            <a:endParaRPr lang="de-DE" sz="1600" dirty="0" smtClean="0"/>
          </a:p>
          <a:p>
            <a:r>
              <a:rPr lang="en-US" sz="1600" dirty="0" smtClean="0"/>
              <a:t>   MW</a:t>
            </a:r>
            <a:r>
              <a:rPr lang="en-US" sz="1600" baseline="-25000" dirty="0" smtClean="0"/>
              <a:t>O</a:t>
            </a:r>
            <a:r>
              <a:rPr lang="en-US" sz="1600" dirty="0" smtClean="0"/>
              <a:t>: molecular weight of oxygen = 15.999 g/mol</a:t>
            </a:r>
            <a:endParaRPr lang="de-DE" sz="1600" dirty="0" smtClean="0"/>
          </a:p>
          <a:p>
            <a:r>
              <a:rPr lang="en-US" sz="1600" dirty="0" smtClean="0"/>
              <a:t>   V</a:t>
            </a:r>
            <a:r>
              <a:rPr lang="en-US" sz="1600" baseline="-25000" dirty="0" smtClean="0"/>
              <a:t>M</a:t>
            </a:r>
            <a:r>
              <a:rPr lang="en-US" sz="1600" dirty="0" smtClean="0"/>
              <a:t>: molar volume for an ideal gas at 0°C and 101.325 </a:t>
            </a:r>
            <a:r>
              <a:rPr lang="en-US" sz="1600" dirty="0" err="1" smtClean="0"/>
              <a:t>kPa</a:t>
            </a:r>
            <a:r>
              <a:rPr lang="en-US" sz="1600" dirty="0" smtClean="0"/>
              <a:t> = 22.413 l/mol</a:t>
            </a:r>
            <a:endParaRPr lang="de-DE" sz="1600" dirty="0" smtClean="0"/>
          </a:p>
          <a:p>
            <a:r>
              <a:rPr lang="en-US" sz="1600" dirty="0" smtClean="0"/>
              <a:t>   H/C: ratio of hydrogen to carbon for a specific fuel </a:t>
            </a:r>
            <a:r>
              <a:rPr lang="en-US" sz="1600" dirty="0" err="1" smtClean="0"/>
              <a:t>C</a:t>
            </a:r>
            <a:r>
              <a:rPr lang="en-US" sz="1600" baseline="-25000" dirty="0" err="1" smtClean="0"/>
              <a:t>x</a:t>
            </a:r>
            <a:r>
              <a:rPr lang="en-US" sz="1600" dirty="0" err="1" smtClean="0"/>
              <a:t>H</a:t>
            </a:r>
            <a:r>
              <a:rPr lang="en-US" sz="1600" baseline="-25000" dirty="0" err="1" smtClean="0"/>
              <a:t>y</a:t>
            </a:r>
            <a:r>
              <a:rPr lang="en-US" sz="1600" dirty="0" err="1" smtClean="0"/>
              <a:t>O</a:t>
            </a:r>
            <a:r>
              <a:rPr lang="en-US" sz="1600" baseline="-25000" dirty="0" err="1" smtClean="0"/>
              <a:t>z</a:t>
            </a:r>
            <a:endParaRPr lang="de-DE" sz="1600" dirty="0" smtClean="0"/>
          </a:p>
          <a:p>
            <a:r>
              <a:rPr lang="en-US" sz="1600" dirty="0" smtClean="0"/>
              <a:t>   O/C: ratio of oxygen to carbon for a specific fuel </a:t>
            </a:r>
            <a:r>
              <a:rPr lang="en-US" sz="1600" dirty="0" err="1" smtClean="0"/>
              <a:t>C</a:t>
            </a:r>
            <a:r>
              <a:rPr lang="en-US" sz="1600" baseline="-25000" dirty="0" err="1" smtClean="0"/>
              <a:t>x</a:t>
            </a:r>
            <a:r>
              <a:rPr lang="en-US" sz="1600" dirty="0" err="1" smtClean="0"/>
              <a:t>H</a:t>
            </a:r>
            <a:r>
              <a:rPr lang="en-US" sz="1600" baseline="-25000" dirty="0" err="1" smtClean="0"/>
              <a:t>y</a:t>
            </a:r>
            <a:r>
              <a:rPr lang="en-US" sz="1600" dirty="0" err="1" smtClean="0"/>
              <a:t>O</a:t>
            </a:r>
            <a:r>
              <a:rPr lang="en-US" sz="1600" baseline="-25000" dirty="0" err="1" smtClean="0"/>
              <a:t>z</a:t>
            </a:r>
            <a:endParaRPr lang="de-DE" sz="1600" dirty="0" smtClean="0"/>
          </a:p>
          <a:p>
            <a:endParaRPr lang="en-US" dirty="0" smtClean="0"/>
          </a:p>
          <a:p>
            <a:endParaRPr lang="en-US" dirty="0" smtClean="0"/>
          </a:p>
          <a:p>
            <a:pPr marL="800100" lvl="1" indent="-342900">
              <a:buFontTx/>
              <a:buAutoNum type="arabicPeriod"/>
            </a:pPr>
            <a:endParaRPr lang="en-US" sz="2000" dirty="0" smtClean="0"/>
          </a:p>
        </p:txBody>
      </p:sp>
      <p:sp>
        <p:nvSpPr>
          <p:cNvPr id="14339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ja-JP" dirty="0" smtClean="0">
                <a:latin typeface="Arial" charset="0"/>
              </a:rPr>
              <a:t>Page </a:t>
            </a:r>
            <a:fld id="{6BACD84E-CBE7-4FF2-979B-B67086E226B2}" type="slidenum">
              <a:rPr lang="en-US" altLang="ja-JP" smtClean="0">
                <a:latin typeface="Arial" charset="0"/>
              </a:rPr>
              <a:pPr/>
              <a:t>3</a:t>
            </a:fld>
            <a:r>
              <a:rPr lang="en-US" altLang="ja-JP" dirty="0" smtClean="0">
                <a:latin typeface="Arial" charset="0"/>
              </a:rPr>
              <a:t> </a:t>
            </a:r>
          </a:p>
        </p:txBody>
      </p:sp>
      <p:pic>
        <p:nvPicPr>
          <p:cNvPr id="4" name="Picture 5" descr="ACEA full 2010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3528" y="260648"/>
            <a:ext cx="1931154" cy="79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27013" y="1285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267744" y="620688"/>
            <a:ext cx="6408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 smtClean="0">
                <a:latin typeface="Audi Type" pitchFamily="34" charset="0"/>
              </a:rPr>
              <a:t>Generic</a:t>
            </a:r>
            <a:r>
              <a:rPr lang="de-DE" sz="2000" b="1" dirty="0" smtClean="0">
                <a:latin typeface="Audi Type" pitchFamily="34" charset="0"/>
              </a:rPr>
              <a:t> </a:t>
            </a:r>
            <a:r>
              <a:rPr lang="de-DE" sz="2000" b="1" dirty="0" err="1" smtClean="0">
                <a:latin typeface="Audi Type" pitchFamily="34" charset="0"/>
              </a:rPr>
              <a:t>formula</a:t>
            </a:r>
            <a:endParaRPr lang="de-DE" sz="2000" b="1" dirty="0" smtClean="0">
              <a:latin typeface="Audi Typ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platzhalter 2"/>
          <p:cNvSpPr>
            <a:spLocks noGrp="1"/>
          </p:cNvSpPr>
          <p:nvPr>
            <p:ph type="body" idx="1"/>
          </p:nvPr>
        </p:nvSpPr>
        <p:spPr>
          <a:xfrm>
            <a:off x="323528" y="1412776"/>
            <a:ext cx="8424936" cy="4636864"/>
          </a:xfrm>
        </p:spPr>
        <p:txBody>
          <a:bodyPr anchor="t"/>
          <a:lstStyle/>
          <a:p>
            <a:r>
              <a:rPr lang="en-GB" i="1" dirty="0" smtClean="0"/>
              <a:t>Hydrocarbons: </a:t>
            </a:r>
            <a:endParaRPr lang="de-DE" b="1" i="1" dirty="0" smtClean="0">
              <a:solidFill>
                <a:srgbClr val="FF0000"/>
              </a:solidFill>
            </a:endParaRPr>
          </a:p>
          <a:p>
            <a:r>
              <a:rPr lang="en-GB" i="1" dirty="0" smtClean="0"/>
              <a:t>	</a:t>
            </a:r>
            <a:r>
              <a:rPr lang="es-ES" sz="1600" i="1" dirty="0" err="1" smtClean="0"/>
              <a:t>for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petrol</a:t>
            </a:r>
            <a:r>
              <a:rPr lang="es-ES" sz="1600" i="1" dirty="0" smtClean="0"/>
              <a:t> (E0) (C</a:t>
            </a:r>
            <a:r>
              <a:rPr lang="es-ES" sz="1600" i="1" baseline="-25000" dirty="0" smtClean="0"/>
              <a:t>1</a:t>
            </a:r>
            <a:r>
              <a:rPr lang="es-ES" sz="1600" i="1" dirty="0" smtClean="0"/>
              <a:t>H</a:t>
            </a:r>
            <a:r>
              <a:rPr lang="es-ES" sz="1600" i="1" baseline="-25000" dirty="0" smtClean="0"/>
              <a:t>1.85</a:t>
            </a:r>
            <a:r>
              <a:rPr lang="es-ES" sz="1600" i="1" dirty="0" smtClean="0"/>
              <a:t>)	         </a:t>
            </a:r>
            <a:r>
              <a:rPr lang="el-GR" sz="1600" i="1" dirty="0" smtClean="0">
                <a:latin typeface="Arial"/>
                <a:cs typeface="Arial"/>
              </a:rPr>
              <a:t>ρ</a:t>
            </a:r>
            <a:r>
              <a:rPr lang="de-DE" sz="1600" i="1" dirty="0" smtClean="0">
                <a:cs typeface="Arial"/>
              </a:rPr>
              <a:t> = 0.619 </a:t>
            </a:r>
            <a:r>
              <a:rPr lang="es-ES" sz="1600" i="1" dirty="0" smtClean="0"/>
              <a:t>g/l</a:t>
            </a:r>
            <a:endParaRPr lang="de-DE" sz="1600" b="1" i="1" dirty="0" smtClean="0">
              <a:solidFill>
                <a:srgbClr val="FF0000"/>
              </a:solidFill>
            </a:endParaRPr>
          </a:p>
          <a:p>
            <a:r>
              <a:rPr lang="es-ES" sz="1600" i="1" dirty="0" smtClean="0"/>
              <a:t>	</a:t>
            </a:r>
            <a:r>
              <a:rPr lang="es-ES" sz="1600" i="1" dirty="0" err="1" smtClean="0"/>
              <a:t>for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petrol</a:t>
            </a:r>
            <a:r>
              <a:rPr lang="es-ES" sz="1600" i="1" dirty="0" smtClean="0"/>
              <a:t> (E5) (C</a:t>
            </a:r>
            <a:r>
              <a:rPr lang="es-ES" sz="1600" i="1" baseline="-25000" dirty="0" smtClean="0"/>
              <a:t>1</a:t>
            </a:r>
            <a:r>
              <a:rPr lang="es-ES" sz="1600" i="1" dirty="0" smtClean="0"/>
              <a:t>H</a:t>
            </a:r>
            <a:r>
              <a:rPr lang="es-ES" sz="1600" i="1" baseline="-25000" dirty="0" smtClean="0"/>
              <a:t>1.89</a:t>
            </a:r>
            <a:r>
              <a:rPr lang="es-ES" sz="1600" i="1" dirty="0" smtClean="0"/>
              <a:t>O</a:t>
            </a:r>
            <a:r>
              <a:rPr lang="es-ES" sz="1600" i="1" baseline="-25000" dirty="0" smtClean="0"/>
              <a:t>0.033</a:t>
            </a:r>
            <a:r>
              <a:rPr lang="es-ES" sz="1600" i="1" dirty="0" smtClean="0"/>
              <a:t>)         </a:t>
            </a:r>
            <a:r>
              <a:rPr lang="el-GR" sz="1600" i="1" dirty="0" smtClean="0">
                <a:latin typeface="Arial"/>
              </a:rPr>
              <a:t>ρ</a:t>
            </a:r>
            <a:r>
              <a:rPr lang="de-DE" sz="1600" i="1" dirty="0" smtClean="0"/>
              <a:t> = 0.645</a:t>
            </a:r>
            <a:r>
              <a:rPr lang="es-ES" sz="1600" i="1" dirty="0" smtClean="0"/>
              <a:t>g/l</a:t>
            </a:r>
            <a:endParaRPr lang="es-ES" sz="1600" b="1" i="1" dirty="0" smtClean="0">
              <a:solidFill>
                <a:srgbClr val="FF0000"/>
              </a:solidFill>
            </a:endParaRPr>
          </a:p>
          <a:p>
            <a:r>
              <a:rPr lang="es-ES" sz="1600" i="1" dirty="0" smtClean="0"/>
              <a:t>                  </a:t>
            </a:r>
            <a:r>
              <a:rPr lang="es-ES" sz="1600" i="1" dirty="0" err="1" smtClean="0">
                <a:solidFill>
                  <a:srgbClr val="FF0000"/>
                </a:solidFill>
              </a:rPr>
              <a:t>for</a:t>
            </a:r>
            <a:r>
              <a:rPr lang="es-ES" sz="1600" i="1" dirty="0" smtClean="0">
                <a:solidFill>
                  <a:srgbClr val="FF0000"/>
                </a:solidFill>
              </a:rPr>
              <a:t> </a:t>
            </a:r>
            <a:r>
              <a:rPr lang="es-ES" sz="1600" i="1" dirty="0" err="1" smtClean="0">
                <a:solidFill>
                  <a:srgbClr val="FF0000"/>
                </a:solidFill>
              </a:rPr>
              <a:t>petrol</a:t>
            </a:r>
            <a:r>
              <a:rPr lang="es-ES" sz="1600" i="1" dirty="0" smtClean="0">
                <a:solidFill>
                  <a:srgbClr val="FF0000"/>
                </a:solidFill>
              </a:rPr>
              <a:t> (E10) (C</a:t>
            </a:r>
            <a:r>
              <a:rPr lang="es-ES" sz="1600" i="1" baseline="-25000" dirty="0" smtClean="0">
                <a:solidFill>
                  <a:srgbClr val="FF0000"/>
                </a:solidFill>
              </a:rPr>
              <a:t>1</a:t>
            </a:r>
            <a:r>
              <a:rPr lang="es-ES" sz="1600" i="1" dirty="0" smtClean="0">
                <a:solidFill>
                  <a:srgbClr val="FF0000"/>
                </a:solidFill>
              </a:rPr>
              <a:t>H</a:t>
            </a:r>
            <a:r>
              <a:rPr lang="es-ES" sz="1600" i="1" baseline="-25000" dirty="0" smtClean="0">
                <a:solidFill>
                  <a:srgbClr val="FF0000"/>
                </a:solidFill>
              </a:rPr>
              <a:t>1.93</a:t>
            </a:r>
            <a:r>
              <a:rPr lang="es-ES" sz="1600" i="1" dirty="0" smtClean="0">
                <a:solidFill>
                  <a:srgbClr val="FF0000"/>
                </a:solidFill>
              </a:rPr>
              <a:t>O</a:t>
            </a:r>
            <a:r>
              <a:rPr lang="es-ES" sz="1600" i="1" baseline="-25000" dirty="0" smtClean="0">
                <a:solidFill>
                  <a:srgbClr val="FF0000"/>
                </a:solidFill>
              </a:rPr>
              <a:t>0.016</a:t>
            </a:r>
            <a:r>
              <a:rPr lang="es-ES" sz="1600" i="1" dirty="0" smtClean="0">
                <a:solidFill>
                  <a:srgbClr val="FF0000"/>
                </a:solidFill>
              </a:rPr>
              <a:t>)       </a:t>
            </a:r>
            <a:r>
              <a:rPr lang="el-GR" sz="1600" i="1" dirty="0" smtClean="0">
                <a:solidFill>
                  <a:srgbClr val="FF0000"/>
                </a:solidFill>
                <a:latin typeface="Arial"/>
              </a:rPr>
              <a:t>ρ</a:t>
            </a:r>
            <a:r>
              <a:rPr lang="de-DE" sz="1600" i="1" dirty="0" smtClean="0">
                <a:solidFill>
                  <a:srgbClr val="FF0000"/>
                </a:solidFill>
              </a:rPr>
              <a:t> = 0.631 </a:t>
            </a:r>
            <a:r>
              <a:rPr lang="es-ES" sz="1600" i="1" dirty="0" smtClean="0">
                <a:solidFill>
                  <a:srgbClr val="FF0000"/>
                </a:solidFill>
              </a:rPr>
              <a:t>g/l       </a:t>
            </a:r>
            <a:r>
              <a:rPr lang="es-ES" sz="1600" dirty="0" err="1" smtClean="0">
                <a:solidFill>
                  <a:srgbClr val="FF0000"/>
                </a:solidFill>
              </a:rPr>
              <a:t>added</a:t>
            </a:r>
            <a:r>
              <a:rPr lang="es-ES" sz="1600" dirty="0" smtClean="0">
                <a:solidFill>
                  <a:srgbClr val="FF0000"/>
                </a:solidFill>
              </a:rPr>
              <a:t> </a:t>
            </a:r>
            <a:r>
              <a:rPr lang="es-ES" sz="1600" dirty="0" err="1" smtClean="0">
                <a:solidFill>
                  <a:srgbClr val="FF0000"/>
                </a:solidFill>
              </a:rPr>
              <a:t>to</a:t>
            </a:r>
            <a:r>
              <a:rPr lang="es-ES" sz="1600" dirty="0" smtClean="0">
                <a:solidFill>
                  <a:srgbClr val="FF0000"/>
                </a:solidFill>
              </a:rPr>
              <a:t> </a:t>
            </a:r>
            <a:r>
              <a:rPr lang="es-ES" sz="1600" dirty="0" err="1" smtClean="0">
                <a:solidFill>
                  <a:srgbClr val="FF0000"/>
                </a:solidFill>
              </a:rPr>
              <a:t>current</a:t>
            </a:r>
            <a:r>
              <a:rPr lang="es-ES" sz="1600" dirty="0" smtClean="0">
                <a:solidFill>
                  <a:srgbClr val="FF0000"/>
                </a:solidFill>
              </a:rPr>
              <a:t> GTR</a:t>
            </a:r>
            <a:endParaRPr lang="de-DE" sz="1600" b="1" dirty="0" smtClean="0">
              <a:solidFill>
                <a:srgbClr val="FF0000"/>
              </a:solidFill>
            </a:endParaRPr>
          </a:p>
          <a:p>
            <a:r>
              <a:rPr lang="es-ES" sz="1600" i="1" dirty="0" smtClean="0"/>
              <a:t>	</a:t>
            </a:r>
            <a:r>
              <a:rPr lang="es-ES" sz="1600" i="1" dirty="0" err="1" smtClean="0"/>
              <a:t>for</a:t>
            </a:r>
            <a:r>
              <a:rPr lang="es-ES" sz="1600" i="1" dirty="0" smtClean="0"/>
              <a:t> diesel (B0) (C</a:t>
            </a:r>
            <a:r>
              <a:rPr lang="es-ES" sz="1600" i="1" baseline="-25000" dirty="0" smtClean="0"/>
              <a:t>1</a:t>
            </a:r>
            <a:r>
              <a:rPr lang="es-ES" sz="1600" i="1" dirty="0" smtClean="0"/>
              <a:t>H</a:t>
            </a:r>
            <a:r>
              <a:rPr lang="es-ES" sz="1600" i="1" baseline="-25000" dirty="0" smtClean="0"/>
              <a:t>1.86</a:t>
            </a:r>
            <a:r>
              <a:rPr lang="es-ES" sz="1600" i="1" dirty="0" smtClean="0"/>
              <a:t>)	         </a:t>
            </a:r>
            <a:r>
              <a:rPr lang="el-GR" sz="1600" i="1" dirty="0" smtClean="0">
                <a:latin typeface="Arial"/>
              </a:rPr>
              <a:t>ρ</a:t>
            </a:r>
            <a:r>
              <a:rPr lang="de-DE" sz="1600" i="1" dirty="0" smtClean="0"/>
              <a:t> = 0.619 </a:t>
            </a:r>
            <a:r>
              <a:rPr lang="es-ES" sz="1600" i="1" dirty="0" smtClean="0"/>
              <a:t>g/l</a:t>
            </a:r>
            <a:endParaRPr lang="de-DE" sz="1600" b="1" i="1" dirty="0" smtClean="0">
              <a:solidFill>
                <a:srgbClr val="FF0000"/>
              </a:solidFill>
            </a:endParaRPr>
          </a:p>
          <a:p>
            <a:r>
              <a:rPr lang="es-ES" sz="1600" i="1" dirty="0" smtClean="0"/>
              <a:t>	</a:t>
            </a:r>
            <a:r>
              <a:rPr lang="es-ES" sz="1600" i="1" dirty="0" err="1" smtClean="0"/>
              <a:t>for</a:t>
            </a:r>
            <a:r>
              <a:rPr lang="es-ES" sz="1600" i="1" dirty="0" smtClean="0"/>
              <a:t> diesel (B5) (C</a:t>
            </a:r>
            <a:r>
              <a:rPr lang="es-ES" sz="1600" i="1" baseline="-25000" dirty="0" smtClean="0"/>
              <a:t>1</a:t>
            </a:r>
            <a:r>
              <a:rPr lang="es-ES" sz="1600" i="1" dirty="0" smtClean="0"/>
              <a:t>H</a:t>
            </a:r>
            <a:r>
              <a:rPr lang="es-ES" sz="1600" i="1" baseline="-25000" dirty="0" smtClean="0"/>
              <a:t>1.86</a:t>
            </a:r>
            <a:r>
              <a:rPr lang="es-ES" sz="1600" i="1" dirty="0" smtClean="0"/>
              <a:t>O</a:t>
            </a:r>
            <a:r>
              <a:rPr lang="es-ES" sz="1600" i="1" baseline="-25000" dirty="0" smtClean="0"/>
              <a:t>0.005</a:t>
            </a:r>
            <a:r>
              <a:rPr lang="es-ES" sz="1600" i="1" dirty="0" smtClean="0"/>
              <a:t>)	         </a:t>
            </a:r>
            <a:r>
              <a:rPr lang="el-GR" sz="1600" i="1" dirty="0" smtClean="0">
                <a:latin typeface="Arial"/>
              </a:rPr>
              <a:t>ρ</a:t>
            </a:r>
            <a:r>
              <a:rPr lang="de-DE" sz="1600" i="1" dirty="0" smtClean="0"/>
              <a:t> = 0.622 </a:t>
            </a:r>
            <a:r>
              <a:rPr lang="es-ES" sz="1600" i="1" dirty="0" smtClean="0"/>
              <a:t>g/l</a:t>
            </a:r>
            <a:endParaRPr lang="es-ES" sz="1600" b="1" i="1" dirty="0" smtClean="0">
              <a:solidFill>
                <a:srgbClr val="FF0000"/>
              </a:solidFill>
            </a:endParaRPr>
          </a:p>
          <a:p>
            <a:r>
              <a:rPr lang="es-ES" sz="1600" i="1" dirty="0" smtClean="0"/>
              <a:t>                  </a:t>
            </a:r>
            <a:r>
              <a:rPr lang="es-ES" sz="1600" i="1" dirty="0" err="1" smtClean="0">
                <a:solidFill>
                  <a:srgbClr val="FF0000"/>
                </a:solidFill>
              </a:rPr>
              <a:t>for</a:t>
            </a:r>
            <a:r>
              <a:rPr lang="es-ES" sz="1600" i="1" dirty="0" smtClean="0">
                <a:solidFill>
                  <a:srgbClr val="FF0000"/>
                </a:solidFill>
              </a:rPr>
              <a:t> diesel (B7) (C</a:t>
            </a:r>
            <a:r>
              <a:rPr lang="es-ES" sz="1600" i="1" baseline="-25000" dirty="0" smtClean="0">
                <a:solidFill>
                  <a:srgbClr val="FF0000"/>
                </a:solidFill>
              </a:rPr>
              <a:t>1</a:t>
            </a:r>
            <a:r>
              <a:rPr lang="es-ES" sz="1600" i="1" dirty="0" smtClean="0">
                <a:solidFill>
                  <a:srgbClr val="FF0000"/>
                </a:solidFill>
              </a:rPr>
              <a:t>H</a:t>
            </a:r>
            <a:r>
              <a:rPr lang="es-ES" sz="1600" i="1" baseline="-25000" dirty="0" smtClean="0">
                <a:solidFill>
                  <a:srgbClr val="FF0000"/>
                </a:solidFill>
              </a:rPr>
              <a:t>1.86</a:t>
            </a:r>
            <a:r>
              <a:rPr lang="es-ES" sz="1600" i="1" dirty="0" smtClean="0">
                <a:solidFill>
                  <a:srgbClr val="FF0000"/>
                </a:solidFill>
              </a:rPr>
              <a:t>O</a:t>
            </a:r>
            <a:r>
              <a:rPr lang="es-ES" sz="1600" i="1" baseline="-25000" dirty="0" smtClean="0">
                <a:solidFill>
                  <a:srgbClr val="FF0000"/>
                </a:solidFill>
              </a:rPr>
              <a:t>0.007</a:t>
            </a:r>
            <a:r>
              <a:rPr lang="es-ES" sz="1600" i="1" dirty="0" smtClean="0">
                <a:solidFill>
                  <a:srgbClr val="FF0000"/>
                </a:solidFill>
              </a:rPr>
              <a:t>)	         </a:t>
            </a:r>
            <a:r>
              <a:rPr lang="el-GR" sz="1600" i="1" dirty="0" smtClean="0">
                <a:solidFill>
                  <a:srgbClr val="FF0000"/>
                </a:solidFill>
                <a:latin typeface="Arial"/>
              </a:rPr>
              <a:t>ρ</a:t>
            </a:r>
            <a:r>
              <a:rPr lang="de-DE" sz="1600" i="1" dirty="0" smtClean="0">
                <a:solidFill>
                  <a:srgbClr val="FF0000"/>
                </a:solidFill>
              </a:rPr>
              <a:t> = 0.623 </a:t>
            </a:r>
            <a:r>
              <a:rPr lang="es-ES" sz="1600" i="1" dirty="0" smtClean="0">
                <a:solidFill>
                  <a:srgbClr val="FF0000"/>
                </a:solidFill>
              </a:rPr>
              <a:t>g/l       </a:t>
            </a:r>
            <a:r>
              <a:rPr lang="es-ES" sz="1600" dirty="0" err="1" smtClean="0">
                <a:solidFill>
                  <a:srgbClr val="FF0000"/>
                </a:solidFill>
              </a:rPr>
              <a:t>added</a:t>
            </a:r>
            <a:r>
              <a:rPr lang="es-ES" sz="1600" dirty="0" smtClean="0">
                <a:solidFill>
                  <a:srgbClr val="FF0000"/>
                </a:solidFill>
              </a:rPr>
              <a:t> </a:t>
            </a:r>
            <a:r>
              <a:rPr lang="es-ES" sz="1600" dirty="0" err="1" smtClean="0">
                <a:solidFill>
                  <a:srgbClr val="FF0000"/>
                </a:solidFill>
              </a:rPr>
              <a:t>to</a:t>
            </a:r>
            <a:r>
              <a:rPr lang="es-ES" sz="1600" dirty="0" smtClean="0">
                <a:solidFill>
                  <a:srgbClr val="FF0000"/>
                </a:solidFill>
              </a:rPr>
              <a:t> </a:t>
            </a:r>
            <a:r>
              <a:rPr lang="es-ES" sz="1600" dirty="0" err="1" smtClean="0">
                <a:solidFill>
                  <a:srgbClr val="FF0000"/>
                </a:solidFill>
              </a:rPr>
              <a:t>current</a:t>
            </a:r>
            <a:r>
              <a:rPr lang="es-ES" sz="1600" dirty="0" smtClean="0">
                <a:solidFill>
                  <a:srgbClr val="FF0000"/>
                </a:solidFill>
              </a:rPr>
              <a:t> GTR</a:t>
            </a:r>
            <a:endParaRPr lang="es-ES" sz="1600" b="1" dirty="0" smtClean="0">
              <a:solidFill>
                <a:srgbClr val="FF0000"/>
              </a:solidFill>
            </a:endParaRPr>
          </a:p>
          <a:p>
            <a:r>
              <a:rPr lang="es-ES" sz="1600" i="1" dirty="0" smtClean="0"/>
              <a:t>	</a:t>
            </a:r>
            <a:r>
              <a:rPr lang="en-GB" sz="1600" i="1" dirty="0" smtClean="0"/>
              <a:t>for LPG (C</a:t>
            </a:r>
            <a:r>
              <a:rPr lang="en-GB" sz="1600" i="1" baseline="-25000" dirty="0" smtClean="0"/>
              <a:t>1</a:t>
            </a:r>
            <a:r>
              <a:rPr lang="en-GB" sz="1600" i="1" dirty="0" smtClean="0"/>
              <a:t>H</a:t>
            </a:r>
            <a:r>
              <a:rPr lang="en-GB" sz="1600" i="1" baseline="-25000" dirty="0" smtClean="0"/>
              <a:t>2.525</a:t>
            </a:r>
            <a:r>
              <a:rPr lang="en-GB" sz="1600" i="1" dirty="0" smtClean="0"/>
              <a:t>)	 </a:t>
            </a:r>
            <a:r>
              <a:rPr lang="es-ES" sz="1600" i="1" dirty="0" smtClean="0"/>
              <a:t>                          </a:t>
            </a:r>
            <a:r>
              <a:rPr lang="el-GR" sz="1600" i="1" dirty="0" smtClean="0">
                <a:latin typeface="Arial"/>
              </a:rPr>
              <a:t>ρ</a:t>
            </a:r>
            <a:r>
              <a:rPr lang="de-DE" sz="1600" i="1" dirty="0" smtClean="0"/>
              <a:t> = 0.649 </a:t>
            </a:r>
            <a:r>
              <a:rPr lang="en-GB" sz="1600" i="1" dirty="0" smtClean="0"/>
              <a:t>g/l</a:t>
            </a:r>
            <a:endParaRPr lang="de-DE" sz="1600" b="1" i="1" dirty="0" smtClean="0">
              <a:solidFill>
                <a:srgbClr val="FF0000"/>
              </a:solidFill>
            </a:endParaRPr>
          </a:p>
          <a:p>
            <a:r>
              <a:rPr lang="en-GB" sz="1600" i="1" dirty="0" smtClean="0"/>
              <a:t>	for NG/</a:t>
            </a:r>
            <a:r>
              <a:rPr lang="en-GB" sz="1600" i="1" dirty="0" err="1" smtClean="0"/>
              <a:t>biomethane</a:t>
            </a:r>
            <a:r>
              <a:rPr lang="en-GB" sz="1600" i="1" dirty="0" smtClean="0"/>
              <a:t> (CH</a:t>
            </a:r>
            <a:r>
              <a:rPr lang="en-GB" sz="1600" i="1" baseline="-25000" dirty="0" smtClean="0"/>
              <a:t>4</a:t>
            </a:r>
            <a:r>
              <a:rPr lang="en-GB" sz="1600" i="1" dirty="0" smtClean="0"/>
              <a:t>)	 </a:t>
            </a:r>
            <a:r>
              <a:rPr lang="es-ES" sz="1600" i="1" dirty="0" smtClean="0"/>
              <a:t>        </a:t>
            </a:r>
            <a:r>
              <a:rPr lang="el-GR" sz="1600" i="1" dirty="0" smtClean="0">
                <a:latin typeface="Arial"/>
              </a:rPr>
              <a:t>ρ</a:t>
            </a:r>
            <a:r>
              <a:rPr lang="de-DE" sz="1600" i="1" dirty="0" smtClean="0"/>
              <a:t> = 0.714 </a:t>
            </a:r>
            <a:r>
              <a:rPr lang="en-GB" sz="1600" i="1" dirty="0" smtClean="0"/>
              <a:t>g/l</a:t>
            </a:r>
            <a:endParaRPr lang="de-DE" sz="1600" b="1" i="1" dirty="0" smtClean="0">
              <a:solidFill>
                <a:srgbClr val="FF0000"/>
              </a:solidFill>
            </a:endParaRPr>
          </a:p>
          <a:p>
            <a:r>
              <a:rPr lang="en-GB" sz="1600" i="1" dirty="0" smtClean="0"/>
              <a:t>	for ethanol (E85) (C</a:t>
            </a:r>
            <a:r>
              <a:rPr lang="en-GB" sz="1600" i="1" baseline="-25000" dirty="0" smtClean="0"/>
              <a:t>1</a:t>
            </a:r>
            <a:r>
              <a:rPr lang="en-GB" sz="1600" i="1" dirty="0" smtClean="0"/>
              <a:t>H</a:t>
            </a:r>
            <a:r>
              <a:rPr lang="en-GB" sz="1600" i="1" baseline="-25000" dirty="0" smtClean="0"/>
              <a:t>2.74</a:t>
            </a:r>
            <a:r>
              <a:rPr lang="en-GB" sz="1600" i="1" dirty="0" smtClean="0"/>
              <a:t>O</a:t>
            </a:r>
            <a:r>
              <a:rPr lang="en-GB" sz="1600" i="1" baseline="-25000" dirty="0" smtClean="0"/>
              <a:t>0.385</a:t>
            </a:r>
            <a:r>
              <a:rPr lang="en-GB" sz="1600" i="1" dirty="0" smtClean="0"/>
              <a:t>)   </a:t>
            </a:r>
            <a:r>
              <a:rPr lang="el-GR" sz="1600" i="1" dirty="0" smtClean="0">
                <a:latin typeface="Arial"/>
              </a:rPr>
              <a:t>ρ</a:t>
            </a:r>
            <a:r>
              <a:rPr lang="de-DE" sz="1600" i="1" dirty="0" smtClean="0"/>
              <a:t> = 0.932 </a:t>
            </a:r>
            <a:r>
              <a:rPr lang="en-GB" sz="1600" i="1" dirty="0" smtClean="0"/>
              <a:t>g/l</a:t>
            </a:r>
            <a:endParaRPr lang="en-GB" sz="1600" b="1" i="1" dirty="0" smtClean="0">
              <a:solidFill>
                <a:srgbClr val="FF0000"/>
              </a:solidFill>
            </a:endParaRPr>
          </a:p>
          <a:p>
            <a:endParaRPr lang="en-GB" sz="1600" i="1" dirty="0" smtClean="0"/>
          </a:p>
          <a:p>
            <a:pPr lvl="1" algn="just"/>
            <a:r>
              <a:rPr lang="en-GB" sz="2000" i="1" dirty="0" smtClean="0"/>
              <a:t>The density for NMHC mass calculations shall be equal to that of total hydrocarbons at 273.15 K and 101.325 </a:t>
            </a:r>
            <a:r>
              <a:rPr lang="en-GB" sz="2000" i="1" dirty="0" err="1" smtClean="0"/>
              <a:t>kPa</a:t>
            </a:r>
            <a:r>
              <a:rPr lang="en-GB" sz="2000" i="1" dirty="0" smtClean="0"/>
              <a:t> and is fuel-dependent.</a:t>
            </a:r>
            <a:endParaRPr lang="de-DE" sz="2000" i="1" dirty="0" smtClean="0"/>
          </a:p>
          <a:p>
            <a:endParaRPr lang="en-GB" sz="1600" i="1" dirty="0" smtClean="0"/>
          </a:p>
          <a:p>
            <a:endParaRPr lang="de-DE" i="1" dirty="0" smtClean="0"/>
          </a:p>
        </p:txBody>
      </p:sp>
      <p:sp>
        <p:nvSpPr>
          <p:cNvPr id="14339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charset="0"/>
              </a:rPr>
              <a:t>Page </a:t>
            </a:r>
            <a:fld id="{6BACD84E-CBE7-4FF2-979B-B67086E226B2}" type="slidenum">
              <a:rPr lang="en-US" altLang="ja-JP" smtClean="0">
                <a:latin typeface="Arial" charset="0"/>
              </a:rPr>
              <a:pPr/>
              <a:t>4</a:t>
            </a:fld>
            <a:r>
              <a:rPr lang="en-US" altLang="ja-JP" smtClean="0">
                <a:latin typeface="Arial" charset="0"/>
              </a:rPr>
              <a:t> </a:t>
            </a:r>
          </a:p>
        </p:txBody>
      </p:sp>
      <p:pic>
        <p:nvPicPr>
          <p:cNvPr id="4" name="Picture 5" descr="ACEA full 2010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3528" y="260648"/>
            <a:ext cx="1931154" cy="79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2267744" y="620688"/>
            <a:ext cx="6408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latin typeface="Audi Type" pitchFamily="34" charset="0"/>
              </a:rPr>
              <a:t>Text </a:t>
            </a:r>
            <a:r>
              <a:rPr lang="de-DE" sz="2000" b="1" dirty="0" err="1" smtClean="0">
                <a:latin typeface="Audi Type" pitchFamily="34" charset="0"/>
              </a:rPr>
              <a:t>of</a:t>
            </a:r>
            <a:r>
              <a:rPr lang="de-DE" sz="2000" b="1" dirty="0" smtClean="0">
                <a:latin typeface="Audi Type" pitchFamily="34" charset="0"/>
              </a:rPr>
              <a:t> WLTP GTR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platzhalter 2"/>
          <p:cNvSpPr>
            <a:spLocks noGrp="1"/>
          </p:cNvSpPr>
          <p:nvPr>
            <p:ph type="body" idx="1"/>
          </p:nvPr>
        </p:nvSpPr>
        <p:spPr>
          <a:xfrm>
            <a:off x="323528" y="1412776"/>
            <a:ext cx="8424936" cy="4636864"/>
          </a:xfrm>
        </p:spPr>
        <p:txBody>
          <a:bodyPr anchor="t"/>
          <a:lstStyle/>
          <a:p>
            <a:r>
              <a:rPr lang="en-GB" i="1" dirty="0" smtClean="0"/>
              <a:t>Hydrocarbons:                                            </a:t>
            </a:r>
            <a:r>
              <a:rPr lang="en-GB" dirty="0" smtClean="0"/>
              <a:t>GTR </a:t>
            </a:r>
            <a:r>
              <a:rPr lang="en-GB" i="1" dirty="0" smtClean="0"/>
              <a:t>        </a:t>
            </a:r>
            <a:r>
              <a:rPr lang="en-GB" i="1" dirty="0" smtClean="0">
                <a:solidFill>
                  <a:srgbClr val="FF0000"/>
                </a:solidFill>
              </a:rPr>
              <a:t>       </a:t>
            </a:r>
            <a:r>
              <a:rPr lang="en-GB" dirty="0" smtClean="0">
                <a:solidFill>
                  <a:srgbClr val="FF0000"/>
                </a:solidFill>
              </a:rPr>
              <a:t>Calc.</a:t>
            </a:r>
            <a:endParaRPr lang="de-DE" dirty="0" smtClean="0">
              <a:solidFill>
                <a:srgbClr val="FF0000"/>
              </a:solidFill>
            </a:endParaRPr>
          </a:p>
          <a:p>
            <a:r>
              <a:rPr lang="en-GB" i="1" dirty="0" smtClean="0"/>
              <a:t>	</a:t>
            </a:r>
            <a:r>
              <a:rPr lang="es-ES" sz="1600" i="1" dirty="0" err="1" smtClean="0"/>
              <a:t>for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petrol</a:t>
            </a:r>
            <a:r>
              <a:rPr lang="es-ES" sz="1600" i="1" dirty="0" smtClean="0"/>
              <a:t> (E0) (C</a:t>
            </a:r>
            <a:r>
              <a:rPr lang="es-ES" sz="1600" i="1" baseline="-25000" dirty="0" smtClean="0"/>
              <a:t>1</a:t>
            </a:r>
            <a:r>
              <a:rPr lang="es-ES" sz="1600" i="1" dirty="0" smtClean="0"/>
              <a:t>H</a:t>
            </a:r>
            <a:r>
              <a:rPr lang="es-ES" sz="1600" i="1" baseline="-25000" dirty="0" smtClean="0"/>
              <a:t>1.85</a:t>
            </a:r>
            <a:r>
              <a:rPr lang="es-ES" sz="1600" i="1" dirty="0" smtClean="0"/>
              <a:t>)	         </a:t>
            </a:r>
            <a:r>
              <a:rPr lang="el-GR" sz="1600" i="1" dirty="0" smtClean="0">
                <a:latin typeface="Arial"/>
                <a:cs typeface="Arial"/>
              </a:rPr>
              <a:t>ρ</a:t>
            </a:r>
            <a:r>
              <a:rPr lang="de-DE" sz="1600" i="1" dirty="0" smtClean="0">
                <a:cs typeface="Arial"/>
              </a:rPr>
              <a:t> = 0.619 </a:t>
            </a:r>
            <a:r>
              <a:rPr lang="es-ES" sz="1600" i="1" dirty="0" smtClean="0"/>
              <a:t>g/l         </a:t>
            </a:r>
            <a:r>
              <a:rPr lang="de-DE" sz="1600" dirty="0" smtClean="0">
                <a:solidFill>
                  <a:srgbClr val="FF0000"/>
                </a:solidFill>
              </a:rPr>
              <a:t>0.619 </a:t>
            </a:r>
            <a:r>
              <a:rPr lang="es-ES" sz="1600" dirty="0" smtClean="0">
                <a:solidFill>
                  <a:srgbClr val="FF0000"/>
                </a:solidFill>
              </a:rPr>
              <a:t>g/l</a:t>
            </a:r>
            <a:endParaRPr lang="de-DE" sz="1600" dirty="0" smtClean="0">
              <a:solidFill>
                <a:srgbClr val="FF0000"/>
              </a:solidFill>
            </a:endParaRPr>
          </a:p>
          <a:p>
            <a:r>
              <a:rPr lang="es-ES" sz="1600" i="1" dirty="0" smtClean="0"/>
              <a:t>	</a:t>
            </a:r>
            <a:r>
              <a:rPr lang="es-ES" sz="1600" i="1" dirty="0" err="1" smtClean="0"/>
              <a:t>for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petrol</a:t>
            </a:r>
            <a:r>
              <a:rPr lang="es-ES" sz="1600" i="1" dirty="0" smtClean="0"/>
              <a:t> (E5) (C</a:t>
            </a:r>
            <a:r>
              <a:rPr lang="es-ES" sz="1600" i="1" baseline="-25000" dirty="0" smtClean="0"/>
              <a:t>1</a:t>
            </a:r>
            <a:r>
              <a:rPr lang="es-ES" sz="1600" i="1" dirty="0" smtClean="0"/>
              <a:t>H</a:t>
            </a:r>
            <a:r>
              <a:rPr lang="es-ES" sz="1600" i="1" baseline="-25000" dirty="0" smtClean="0"/>
              <a:t>1.89</a:t>
            </a:r>
            <a:r>
              <a:rPr lang="es-ES" sz="1600" i="1" dirty="0" smtClean="0"/>
              <a:t>O</a:t>
            </a:r>
            <a:r>
              <a:rPr lang="es-ES" sz="1600" i="1" baseline="-25000" dirty="0" smtClean="0"/>
              <a:t>0.033</a:t>
            </a:r>
            <a:r>
              <a:rPr lang="es-ES" sz="1600" i="1" dirty="0" smtClean="0"/>
              <a:t>)         </a:t>
            </a:r>
            <a:r>
              <a:rPr lang="el-GR" sz="1600" i="1" dirty="0" smtClean="0">
                <a:latin typeface="Arial"/>
              </a:rPr>
              <a:t>ρ</a:t>
            </a:r>
            <a:r>
              <a:rPr lang="de-DE" sz="1600" i="1" dirty="0" smtClean="0"/>
              <a:t> = 0.645</a:t>
            </a:r>
            <a:r>
              <a:rPr lang="es-ES" sz="1600" i="1" dirty="0" smtClean="0"/>
              <a:t>g/l          </a:t>
            </a:r>
            <a:r>
              <a:rPr lang="de-DE" sz="1600" dirty="0" smtClean="0">
                <a:solidFill>
                  <a:srgbClr val="FF0000"/>
                </a:solidFill>
              </a:rPr>
              <a:t>0.646 </a:t>
            </a:r>
            <a:r>
              <a:rPr lang="es-ES" sz="1600" dirty="0" smtClean="0">
                <a:solidFill>
                  <a:srgbClr val="FF0000"/>
                </a:solidFill>
              </a:rPr>
              <a:t>g/l</a:t>
            </a:r>
          </a:p>
          <a:p>
            <a:r>
              <a:rPr lang="es-ES" sz="1600" i="1" dirty="0" smtClean="0"/>
              <a:t>                  </a:t>
            </a:r>
            <a:r>
              <a:rPr lang="es-ES" sz="1600" i="1" dirty="0" err="1" smtClean="0"/>
              <a:t>for</a:t>
            </a:r>
            <a:r>
              <a:rPr lang="es-ES" sz="1600" i="1" dirty="0" smtClean="0"/>
              <a:t> </a:t>
            </a:r>
            <a:r>
              <a:rPr lang="es-ES" sz="1600" i="1" dirty="0" err="1" smtClean="0"/>
              <a:t>petrol</a:t>
            </a:r>
            <a:r>
              <a:rPr lang="es-ES" sz="1600" i="1" dirty="0" smtClean="0"/>
              <a:t> (E10) (C</a:t>
            </a:r>
            <a:r>
              <a:rPr lang="es-ES" sz="1600" i="1" baseline="-25000" dirty="0" smtClean="0"/>
              <a:t>1</a:t>
            </a:r>
            <a:r>
              <a:rPr lang="es-ES" sz="1600" i="1" dirty="0" smtClean="0"/>
              <a:t>H</a:t>
            </a:r>
            <a:r>
              <a:rPr lang="es-ES" sz="1600" i="1" baseline="-25000" dirty="0" smtClean="0"/>
              <a:t>1.93</a:t>
            </a:r>
            <a:r>
              <a:rPr lang="es-ES" sz="1600" i="1" dirty="0" smtClean="0"/>
              <a:t>O</a:t>
            </a:r>
            <a:r>
              <a:rPr lang="es-ES" sz="1600" i="1" baseline="-25000" dirty="0" smtClean="0"/>
              <a:t>0.016</a:t>
            </a:r>
            <a:r>
              <a:rPr lang="es-ES" sz="1600" i="1" dirty="0" smtClean="0"/>
              <a:t>)       </a:t>
            </a:r>
            <a:r>
              <a:rPr lang="el-GR" sz="1600" i="1" dirty="0" smtClean="0">
                <a:latin typeface="Arial"/>
              </a:rPr>
              <a:t>ρ</a:t>
            </a:r>
            <a:r>
              <a:rPr lang="de-DE" sz="1600" i="1" dirty="0" smtClean="0"/>
              <a:t> = 0.631 </a:t>
            </a:r>
            <a:r>
              <a:rPr lang="es-ES" sz="1600" i="1" dirty="0" smtClean="0"/>
              <a:t>g/l        </a:t>
            </a:r>
            <a:r>
              <a:rPr lang="de-DE" sz="1600" dirty="0" smtClean="0">
                <a:solidFill>
                  <a:srgbClr val="FF0000"/>
                </a:solidFill>
              </a:rPr>
              <a:t>0.632 </a:t>
            </a:r>
            <a:r>
              <a:rPr lang="es-ES" sz="1600" dirty="0" smtClean="0">
                <a:solidFill>
                  <a:srgbClr val="FF0000"/>
                </a:solidFill>
              </a:rPr>
              <a:t>g/l</a:t>
            </a:r>
            <a:endParaRPr lang="de-DE" sz="1600" dirty="0" smtClean="0">
              <a:solidFill>
                <a:srgbClr val="FF0000"/>
              </a:solidFill>
            </a:endParaRPr>
          </a:p>
          <a:p>
            <a:r>
              <a:rPr lang="es-ES" sz="1600" i="1" dirty="0" smtClean="0"/>
              <a:t>	</a:t>
            </a:r>
            <a:r>
              <a:rPr lang="es-ES" sz="1600" i="1" dirty="0" err="1" smtClean="0"/>
              <a:t>for</a:t>
            </a:r>
            <a:r>
              <a:rPr lang="es-ES" sz="1600" i="1" dirty="0" smtClean="0"/>
              <a:t> diesel (B0) (C</a:t>
            </a:r>
            <a:r>
              <a:rPr lang="es-ES" sz="1600" i="1" baseline="-25000" dirty="0" smtClean="0"/>
              <a:t>1</a:t>
            </a:r>
            <a:r>
              <a:rPr lang="es-ES" sz="1600" i="1" dirty="0" smtClean="0"/>
              <a:t>H</a:t>
            </a:r>
            <a:r>
              <a:rPr lang="es-ES" sz="1600" i="1" baseline="-25000" dirty="0" smtClean="0"/>
              <a:t>1.86</a:t>
            </a:r>
            <a:r>
              <a:rPr lang="es-ES" sz="1600" i="1" dirty="0" smtClean="0"/>
              <a:t>)	         </a:t>
            </a:r>
            <a:r>
              <a:rPr lang="el-GR" sz="1600" i="1" dirty="0" smtClean="0">
                <a:latin typeface="Arial"/>
              </a:rPr>
              <a:t>ρ</a:t>
            </a:r>
            <a:r>
              <a:rPr lang="de-DE" sz="1600" i="1" dirty="0" smtClean="0"/>
              <a:t> = 0.619 </a:t>
            </a:r>
            <a:r>
              <a:rPr lang="es-ES" sz="1600" i="1" dirty="0" smtClean="0"/>
              <a:t>g/l         </a:t>
            </a:r>
            <a:r>
              <a:rPr lang="de-DE" sz="1600" dirty="0" smtClean="0">
                <a:solidFill>
                  <a:srgbClr val="FF0000"/>
                </a:solidFill>
              </a:rPr>
              <a:t>0.620 </a:t>
            </a:r>
            <a:r>
              <a:rPr lang="es-ES" sz="1600" dirty="0" smtClean="0">
                <a:solidFill>
                  <a:srgbClr val="FF0000"/>
                </a:solidFill>
              </a:rPr>
              <a:t>g/l</a:t>
            </a:r>
            <a:endParaRPr lang="de-DE" sz="1600" dirty="0" smtClean="0">
              <a:solidFill>
                <a:srgbClr val="FF0000"/>
              </a:solidFill>
            </a:endParaRPr>
          </a:p>
          <a:p>
            <a:r>
              <a:rPr lang="es-ES" sz="1600" i="1" dirty="0" smtClean="0"/>
              <a:t>	</a:t>
            </a:r>
            <a:r>
              <a:rPr lang="es-ES" sz="1600" i="1" dirty="0" err="1" smtClean="0"/>
              <a:t>for</a:t>
            </a:r>
            <a:r>
              <a:rPr lang="es-ES" sz="1600" i="1" dirty="0" smtClean="0"/>
              <a:t> diesel (B5) (C</a:t>
            </a:r>
            <a:r>
              <a:rPr lang="es-ES" sz="1600" i="1" baseline="-25000" dirty="0" smtClean="0"/>
              <a:t>1</a:t>
            </a:r>
            <a:r>
              <a:rPr lang="es-ES" sz="1600" i="1" dirty="0" smtClean="0"/>
              <a:t>H</a:t>
            </a:r>
            <a:r>
              <a:rPr lang="es-ES" sz="1600" i="1" baseline="-25000" dirty="0" smtClean="0"/>
              <a:t>1.86</a:t>
            </a:r>
            <a:r>
              <a:rPr lang="es-ES" sz="1600" i="1" dirty="0" smtClean="0"/>
              <a:t>O</a:t>
            </a:r>
            <a:r>
              <a:rPr lang="es-ES" sz="1600" i="1" baseline="-25000" dirty="0" smtClean="0"/>
              <a:t>0.005</a:t>
            </a:r>
            <a:r>
              <a:rPr lang="es-ES" sz="1600" i="1" dirty="0" smtClean="0"/>
              <a:t>)	         </a:t>
            </a:r>
            <a:r>
              <a:rPr lang="el-GR" sz="1600" i="1" dirty="0" smtClean="0">
                <a:latin typeface="Arial"/>
              </a:rPr>
              <a:t>ρ</a:t>
            </a:r>
            <a:r>
              <a:rPr lang="de-DE" sz="1600" i="1" dirty="0" smtClean="0"/>
              <a:t> = 0.622 </a:t>
            </a:r>
            <a:r>
              <a:rPr lang="es-ES" sz="1600" i="1" dirty="0" smtClean="0"/>
              <a:t>g/l         </a:t>
            </a:r>
            <a:r>
              <a:rPr lang="de-DE" sz="1600" dirty="0" smtClean="0">
                <a:solidFill>
                  <a:srgbClr val="FF0000"/>
                </a:solidFill>
              </a:rPr>
              <a:t>0.623 </a:t>
            </a:r>
            <a:r>
              <a:rPr lang="es-ES" sz="1600" dirty="0" smtClean="0">
                <a:solidFill>
                  <a:srgbClr val="FF0000"/>
                </a:solidFill>
              </a:rPr>
              <a:t>g/l</a:t>
            </a:r>
          </a:p>
          <a:p>
            <a:r>
              <a:rPr lang="es-ES" sz="1600" i="1" dirty="0" smtClean="0"/>
              <a:t>                  </a:t>
            </a:r>
            <a:r>
              <a:rPr lang="es-ES" sz="1600" i="1" dirty="0" err="1" smtClean="0"/>
              <a:t>for</a:t>
            </a:r>
            <a:r>
              <a:rPr lang="es-ES" sz="1600" i="1" dirty="0" smtClean="0"/>
              <a:t> diesel (B7) (C</a:t>
            </a:r>
            <a:r>
              <a:rPr lang="es-ES" sz="1600" i="1" baseline="-25000" dirty="0" smtClean="0"/>
              <a:t>1</a:t>
            </a:r>
            <a:r>
              <a:rPr lang="es-ES" sz="1600" i="1" dirty="0" smtClean="0"/>
              <a:t>H</a:t>
            </a:r>
            <a:r>
              <a:rPr lang="es-ES" sz="1600" i="1" baseline="-25000" dirty="0" smtClean="0"/>
              <a:t>1.86</a:t>
            </a:r>
            <a:r>
              <a:rPr lang="es-ES" sz="1600" i="1" dirty="0" smtClean="0"/>
              <a:t>O</a:t>
            </a:r>
            <a:r>
              <a:rPr lang="es-ES" sz="1600" i="1" baseline="-25000" dirty="0" smtClean="0"/>
              <a:t>0.007</a:t>
            </a:r>
            <a:r>
              <a:rPr lang="es-ES" sz="1600" i="1" dirty="0" smtClean="0"/>
              <a:t>)	         </a:t>
            </a:r>
            <a:r>
              <a:rPr lang="el-GR" sz="1600" i="1" dirty="0" smtClean="0">
                <a:latin typeface="Arial"/>
              </a:rPr>
              <a:t>ρ</a:t>
            </a:r>
            <a:r>
              <a:rPr lang="de-DE" sz="1600" i="1" dirty="0" smtClean="0"/>
              <a:t> = 0.623 </a:t>
            </a:r>
            <a:r>
              <a:rPr lang="es-ES" sz="1600" i="1" dirty="0" smtClean="0"/>
              <a:t>g/l         </a:t>
            </a:r>
            <a:r>
              <a:rPr lang="de-DE" sz="1600" dirty="0" smtClean="0">
                <a:solidFill>
                  <a:srgbClr val="FF0000"/>
                </a:solidFill>
              </a:rPr>
              <a:t>0.625 </a:t>
            </a:r>
            <a:r>
              <a:rPr lang="es-ES" sz="1600" dirty="0" smtClean="0">
                <a:solidFill>
                  <a:srgbClr val="FF0000"/>
                </a:solidFill>
              </a:rPr>
              <a:t>g/l</a:t>
            </a:r>
          </a:p>
          <a:p>
            <a:r>
              <a:rPr lang="es-ES" sz="1600" i="1" dirty="0" smtClean="0"/>
              <a:t>	</a:t>
            </a:r>
            <a:r>
              <a:rPr lang="en-GB" sz="1600" i="1" dirty="0" smtClean="0"/>
              <a:t>for LPG (C</a:t>
            </a:r>
            <a:r>
              <a:rPr lang="en-GB" sz="1600" i="1" baseline="-25000" dirty="0" smtClean="0"/>
              <a:t>1</a:t>
            </a:r>
            <a:r>
              <a:rPr lang="en-GB" sz="1600" i="1" dirty="0" smtClean="0"/>
              <a:t>H</a:t>
            </a:r>
            <a:r>
              <a:rPr lang="en-GB" sz="1600" i="1" baseline="-25000" dirty="0" smtClean="0"/>
              <a:t>2.525</a:t>
            </a:r>
            <a:r>
              <a:rPr lang="en-GB" sz="1600" i="1" dirty="0" smtClean="0"/>
              <a:t>)	 </a:t>
            </a:r>
            <a:r>
              <a:rPr lang="es-ES" sz="1600" i="1" dirty="0" smtClean="0"/>
              <a:t>                          </a:t>
            </a:r>
            <a:r>
              <a:rPr lang="el-GR" sz="1600" i="1" dirty="0" smtClean="0">
                <a:latin typeface="Arial"/>
              </a:rPr>
              <a:t>ρ</a:t>
            </a:r>
            <a:r>
              <a:rPr lang="de-DE" sz="1600" i="1" dirty="0" smtClean="0"/>
              <a:t> = 0.649 </a:t>
            </a:r>
            <a:r>
              <a:rPr lang="en-GB" sz="1600" i="1" dirty="0" smtClean="0"/>
              <a:t>g/l         </a:t>
            </a:r>
            <a:r>
              <a:rPr lang="de-DE" sz="1600" dirty="0" smtClean="0">
                <a:solidFill>
                  <a:srgbClr val="FF0000"/>
                </a:solidFill>
              </a:rPr>
              <a:t>0.649 </a:t>
            </a:r>
            <a:r>
              <a:rPr lang="en-GB" sz="1600" dirty="0" smtClean="0">
                <a:solidFill>
                  <a:srgbClr val="FF0000"/>
                </a:solidFill>
              </a:rPr>
              <a:t>g/l</a:t>
            </a:r>
            <a:endParaRPr lang="de-DE" sz="1600" dirty="0" smtClean="0">
              <a:solidFill>
                <a:srgbClr val="FF0000"/>
              </a:solidFill>
            </a:endParaRPr>
          </a:p>
          <a:p>
            <a:r>
              <a:rPr lang="en-GB" sz="1600" i="1" dirty="0" smtClean="0"/>
              <a:t>	for NG/</a:t>
            </a:r>
            <a:r>
              <a:rPr lang="en-GB" sz="1600" i="1" dirty="0" err="1" smtClean="0"/>
              <a:t>biomethane</a:t>
            </a:r>
            <a:r>
              <a:rPr lang="en-GB" sz="1600" i="1" dirty="0" smtClean="0"/>
              <a:t> (CH</a:t>
            </a:r>
            <a:r>
              <a:rPr lang="en-GB" sz="1600" i="1" baseline="-25000" dirty="0" smtClean="0"/>
              <a:t>4</a:t>
            </a:r>
            <a:r>
              <a:rPr lang="en-GB" sz="1600" i="1" dirty="0" smtClean="0"/>
              <a:t>)	 </a:t>
            </a:r>
            <a:r>
              <a:rPr lang="es-ES" sz="1600" i="1" dirty="0" smtClean="0"/>
              <a:t>        </a:t>
            </a:r>
            <a:r>
              <a:rPr lang="el-GR" sz="1600" i="1" dirty="0" smtClean="0">
                <a:latin typeface="Arial"/>
              </a:rPr>
              <a:t>ρ</a:t>
            </a:r>
            <a:r>
              <a:rPr lang="de-DE" sz="1600" i="1" dirty="0" smtClean="0"/>
              <a:t> = 0.714 </a:t>
            </a:r>
            <a:r>
              <a:rPr lang="en-GB" sz="1600" i="1" dirty="0" smtClean="0"/>
              <a:t>g/l         </a:t>
            </a:r>
            <a:r>
              <a:rPr lang="de-DE" sz="1600" dirty="0" smtClean="0">
                <a:solidFill>
                  <a:srgbClr val="FF0000"/>
                </a:solidFill>
              </a:rPr>
              <a:t>0.716 </a:t>
            </a:r>
            <a:r>
              <a:rPr lang="en-GB" sz="1600" dirty="0" smtClean="0">
                <a:solidFill>
                  <a:srgbClr val="FF0000"/>
                </a:solidFill>
              </a:rPr>
              <a:t>g/l</a:t>
            </a:r>
            <a:endParaRPr lang="de-DE" sz="1600" dirty="0" smtClean="0">
              <a:solidFill>
                <a:srgbClr val="FF0000"/>
              </a:solidFill>
            </a:endParaRPr>
          </a:p>
          <a:p>
            <a:r>
              <a:rPr lang="en-GB" sz="1600" i="1" dirty="0" smtClean="0"/>
              <a:t>	for ethanol (E85) (C</a:t>
            </a:r>
            <a:r>
              <a:rPr lang="en-GB" sz="1600" i="1" baseline="-25000" dirty="0" smtClean="0"/>
              <a:t>1</a:t>
            </a:r>
            <a:r>
              <a:rPr lang="en-GB" sz="1600" i="1" dirty="0" smtClean="0"/>
              <a:t>H</a:t>
            </a:r>
            <a:r>
              <a:rPr lang="en-GB" sz="1600" i="1" baseline="-25000" dirty="0" smtClean="0"/>
              <a:t>2.74</a:t>
            </a:r>
            <a:r>
              <a:rPr lang="en-GB" sz="1600" i="1" dirty="0" smtClean="0"/>
              <a:t>O</a:t>
            </a:r>
            <a:r>
              <a:rPr lang="en-GB" sz="1600" i="1" baseline="-25000" dirty="0" smtClean="0"/>
              <a:t>0.385</a:t>
            </a:r>
            <a:r>
              <a:rPr lang="en-GB" sz="1600" i="1" dirty="0" smtClean="0"/>
              <a:t>)   </a:t>
            </a:r>
            <a:r>
              <a:rPr lang="el-GR" sz="1600" i="1" dirty="0" smtClean="0">
                <a:latin typeface="Arial"/>
              </a:rPr>
              <a:t>ρ</a:t>
            </a:r>
            <a:r>
              <a:rPr lang="de-DE" sz="1600" i="1" dirty="0" smtClean="0"/>
              <a:t> = 0.932 </a:t>
            </a:r>
            <a:r>
              <a:rPr lang="en-GB" sz="1600" i="1" dirty="0" smtClean="0"/>
              <a:t>g/l         </a:t>
            </a:r>
            <a:r>
              <a:rPr lang="de-DE" sz="1600" dirty="0" smtClean="0">
                <a:solidFill>
                  <a:srgbClr val="FF0000"/>
                </a:solidFill>
              </a:rPr>
              <a:t>0.934 </a:t>
            </a:r>
            <a:r>
              <a:rPr lang="en-GB" sz="1600" dirty="0" smtClean="0">
                <a:solidFill>
                  <a:srgbClr val="FF0000"/>
                </a:solidFill>
              </a:rPr>
              <a:t>g/l</a:t>
            </a:r>
          </a:p>
          <a:p>
            <a:endParaRPr lang="en-GB" sz="1600" i="1" dirty="0" smtClean="0"/>
          </a:p>
          <a:p>
            <a:pPr lvl="1" algn="just"/>
            <a:r>
              <a:rPr lang="en-GB" sz="2000" i="1" dirty="0" smtClean="0"/>
              <a:t>The density for NMHC mass calculations shall be equal to that of total hydrocarbons at 273.15 K and 101.325 </a:t>
            </a:r>
            <a:r>
              <a:rPr lang="en-GB" sz="2000" i="1" dirty="0" err="1" smtClean="0"/>
              <a:t>kPa</a:t>
            </a:r>
            <a:r>
              <a:rPr lang="en-GB" sz="2000" i="1" dirty="0" smtClean="0"/>
              <a:t> and is fuel-dependent.</a:t>
            </a:r>
            <a:endParaRPr lang="de-DE" sz="2000" i="1" dirty="0" smtClean="0"/>
          </a:p>
          <a:p>
            <a:endParaRPr lang="en-GB" sz="1600" dirty="0" smtClean="0"/>
          </a:p>
          <a:p>
            <a:endParaRPr lang="de-DE" dirty="0" smtClean="0"/>
          </a:p>
        </p:txBody>
      </p:sp>
      <p:sp>
        <p:nvSpPr>
          <p:cNvPr id="14339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charset="0"/>
              </a:rPr>
              <a:t>Page </a:t>
            </a:r>
            <a:fld id="{6BACD84E-CBE7-4FF2-979B-B67086E226B2}" type="slidenum">
              <a:rPr lang="en-US" altLang="ja-JP" smtClean="0">
                <a:latin typeface="Arial" charset="0"/>
              </a:rPr>
              <a:pPr/>
              <a:t>5</a:t>
            </a:fld>
            <a:r>
              <a:rPr lang="en-US" altLang="ja-JP" smtClean="0">
                <a:latin typeface="Arial" charset="0"/>
              </a:rPr>
              <a:t> </a:t>
            </a:r>
          </a:p>
        </p:txBody>
      </p:sp>
      <p:pic>
        <p:nvPicPr>
          <p:cNvPr id="4" name="Picture 5" descr="ACEA full 2010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3528" y="260648"/>
            <a:ext cx="1931154" cy="79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feld 4"/>
          <p:cNvSpPr txBox="1"/>
          <p:nvPr/>
        </p:nvSpPr>
        <p:spPr>
          <a:xfrm>
            <a:off x="2267744" y="620688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latin typeface="Audi Type" pitchFamily="34" charset="0"/>
              </a:rPr>
              <a:t>Deviation: GTR vs. </a:t>
            </a:r>
            <a:r>
              <a:rPr lang="de-DE" sz="2000" b="1" dirty="0" err="1" smtClean="0">
                <a:latin typeface="Audi Type" pitchFamily="34" charset="0"/>
              </a:rPr>
              <a:t>Calculation</a:t>
            </a:r>
            <a:endParaRPr lang="de-DE" sz="2000" b="1" dirty="0" smtClean="0">
              <a:latin typeface="Audi Typ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4713" y="1916832"/>
            <a:ext cx="6915122" cy="99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38" name="Textplatzhalter 2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8424936" cy="4752528"/>
          </a:xfrm>
        </p:spPr>
        <p:txBody>
          <a:bodyPr anchor="t"/>
          <a:lstStyle/>
          <a:p>
            <a:endParaRPr lang="de-DE" dirty="0" smtClean="0"/>
          </a:p>
          <a:p>
            <a:endParaRPr lang="de-DE" dirty="0" smtClean="0"/>
          </a:p>
          <a:p>
            <a:endParaRPr lang="en-US" b="1" dirty="0" smtClean="0">
              <a:solidFill>
                <a:srgbClr val="0070C0"/>
              </a:solidFill>
            </a:endParaRPr>
          </a:p>
          <a:p>
            <a:endParaRPr lang="en-US" dirty="0" smtClean="0"/>
          </a:p>
          <a:p>
            <a:endParaRPr lang="en-US" sz="1600" dirty="0" smtClean="0"/>
          </a:p>
          <a:p>
            <a:r>
              <a:rPr lang="de-DE" sz="1600" dirty="0" smtClean="0"/>
              <a:t>   ρ</a:t>
            </a:r>
            <a:r>
              <a:rPr lang="en-US" sz="1600" baseline="-25000" dirty="0" smtClean="0"/>
              <a:t>THC</a:t>
            </a:r>
            <a:r>
              <a:rPr lang="en-US" sz="1600" dirty="0" smtClean="0"/>
              <a:t>: density of total hydrocarbons and non-methane hydrocarbons [g/l]</a:t>
            </a:r>
            <a:endParaRPr lang="de-DE" sz="1600" dirty="0" smtClean="0"/>
          </a:p>
          <a:p>
            <a:r>
              <a:rPr lang="en-US" sz="1600" dirty="0" smtClean="0"/>
              <a:t>   MW</a:t>
            </a:r>
            <a:r>
              <a:rPr lang="en-US" sz="1600" baseline="-25000" dirty="0" smtClean="0"/>
              <a:t>C</a:t>
            </a:r>
            <a:r>
              <a:rPr lang="en-US" sz="1600" dirty="0" smtClean="0"/>
              <a:t>: molecular weight of carbon = </a:t>
            </a:r>
            <a:r>
              <a:rPr lang="en-US" sz="1600" strike="sngStrike" dirty="0" smtClean="0"/>
              <a:t>12.011</a:t>
            </a:r>
            <a:r>
              <a:rPr lang="en-US" sz="1600" dirty="0" smtClean="0"/>
              <a:t>     </a:t>
            </a:r>
            <a:r>
              <a:rPr lang="en-US" sz="1600" b="1" dirty="0" smtClean="0">
                <a:solidFill>
                  <a:srgbClr val="FF0000"/>
                </a:solidFill>
              </a:rPr>
              <a:t>12 g/mol</a:t>
            </a:r>
            <a:endParaRPr lang="de-DE" sz="1600" b="1" dirty="0" smtClean="0">
              <a:solidFill>
                <a:srgbClr val="FF0000"/>
              </a:solidFill>
            </a:endParaRPr>
          </a:p>
          <a:p>
            <a:r>
              <a:rPr lang="en-US" sz="1600" dirty="0" smtClean="0"/>
              <a:t>   MW</a:t>
            </a:r>
            <a:r>
              <a:rPr lang="en-US" sz="1600" baseline="-25000" dirty="0" smtClean="0"/>
              <a:t>H</a:t>
            </a:r>
            <a:r>
              <a:rPr lang="en-US" sz="1600" dirty="0" smtClean="0"/>
              <a:t>: molecular weight of hydrogen = </a:t>
            </a:r>
            <a:r>
              <a:rPr lang="en-US" sz="1600" strike="sngStrike" dirty="0" smtClean="0"/>
              <a:t>1.008</a:t>
            </a:r>
            <a:r>
              <a:rPr lang="en-US" sz="1600" dirty="0" smtClean="0"/>
              <a:t>  </a:t>
            </a:r>
            <a:r>
              <a:rPr lang="en-US" sz="1600" b="1" dirty="0" smtClean="0">
                <a:solidFill>
                  <a:srgbClr val="FF0000"/>
                </a:solidFill>
              </a:rPr>
              <a:t>1 g/mol</a:t>
            </a:r>
            <a:endParaRPr lang="de-DE" sz="1600" b="1" dirty="0" smtClean="0">
              <a:solidFill>
                <a:srgbClr val="FF0000"/>
              </a:solidFill>
            </a:endParaRPr>
          </a:p>
          <a:p>
            <a:r>
              <a:rPr lang="en-US" sz="1600" dirty="0" smtClean="0"/>
              <a:t>   MW</a:t>
            </a:r>
            <a:r>
              <a:rPr lang="en-US" sz="1600" baseline="-25000" dirty="0" smtClean="0"/>
              <a:t>O</a:t>
            </a:r>
            <a:r>
              <a:rPr lang="en-US" sz="1600" dirty="0" smtClean="0"/>
              <a:t>: molecular weight of oxygen = </a:t>
            </a:r>
            <a:r>
              <a:rPr lang="en-US" sz="1600" strike="sngStrike" dirty="0" smtClean="0"/>
              <a:t>15.999</a:t>
            </a:r>
            <a:r>
              <a:rPr lang="en-US" sz="1600" dirty="0" smtClean="0"/>
              <a:t>    </a:t>
            </a:r>
            <a:r>
              <a:rPr lang="en-US" sz="1600" b="1" dirty="0" smtClean="0">
                <a:solidFill>
                  <a:srgbClr val="FF0000"/>
                </a:solidFill>
              </a:rPr>
              <a:t>16 g/mol</a:t>
            </a:r>
            <a:endParaRPr lang="de-DE" sz="1600" b="1" dirty="0" smtClean="0">
              <a:solidFill>
                <a:srgbClr val="FF0000"/>
              </a:solidFill>
            </a:endParaRPr>
          </a:p>
          <a:p>
            <a:r>
              <a:rPr lang="en-US" sz="1600" dirty="0" smtClean="0"/>
              <a:t>   V</a:t>
            </a:r>
            <a:r>
              <a:rPr lang="en-US" sz="1600" baseline="-25000" dirty="0" smtClean="0"/>
              <a:t>M</a:t>
            </a:r>
            <a:r>
              <a:rPr lang="en-US" sz="1600" dirty="0" smtClean="0"/>
              <a:t>: molar volume for an ideal gas at 0°C and 101.325 </a:t>
            </a:r>
            <a:r>
              <a:rPr lang="en-US" sz="1600" dirty="0" err="1" smtClean="0"/>
              <a:t>kPa</a:t>
            </a:r>
            <a:r>
              <a:rPr lang="en-US" sz="1600" dirty="0" smtClean="0"/>
              <a:t> = 22.413 l/mol</a:t>
            </a:r>
            <a:endParaRPr lang="de-DE" sz="1600" dirty="0" smtClean="0"/>
          </a:p>
          <a:p>
            <a:r>
              <a:rPr lang="en-US" sz="1600" dirty="0" smtClean="0"/>
              <a:t>   H/C: ratio of hydrogen to carbon for a specific fuel </a:t>
            </a:r>
            <a:r>
              <a:rPr lang="en-US" sz="1600" dirty="0" err="1" smtClean="0"/>
              <a:t>C</a:t>
            </a:r>
            <a:r>
              <a:rPr lang="en-US" sz="1600" baseline="-25000" dirty="0" err="1" smtClean="0"/>
              <a:t>x</a:t>
            </a:r>
            <a:r>
              <a:rPr lang="en-US" sz="1600" dirty="0" err="1" smtClean="0"/>
              <a:t>H</a:t>
            </a:r>
            <a:r>
              <a:rPr lang="en-US" sz="1600" baseline="-25000" dirty="0" err="1" smtClean="0"/>
              <a:t>y</a:t>
            </a:r>
            <a:r>
              <a:rPr lang="en-US" sz="1600" dirty="0" err="1" smtClean="0"/>
              <a:t>O</a:t>
            </a:r>
            <a:r>
              <a:rPr lang="en-US" sz="1600" baseline="-25000" dirty="0" err="1" smtClean="0"/>
              <a:t>z</a:t>
            </a:r>
            <a:endParaRPr lang="de-DE" sz="1600" dirty="0" smtClean="0"/>
          </a:p>
          <a:p>
            <a:r>
              <a:rPr lang="en-US" sz="1600" dirty="0" smtClean="0"/>
              <a:t>   O/C: ratio of oxygen to carbon for a specific fuel </a:t>
            </a:r>
            <a:r>
              <a:rPr lang="en-US" sz="1600" dirty="0" err="1" smtClean="0"/>
              <a:t>C</a:t>
            </a:r>
            <a:r>
              <a:rPr lang="en-US" sz="1600" baseline="-25000" dirty="0" err="1" smtClean="0"/>
              <a:t>x</a:t>
            </a:r>
            <a:r>
              <a:rPr lang="en-US" sz="1600" dirty="0" err="1" smtClean="0"/>
              <a:t>H</a:t>
            </a:r>
            <a:r>
              <a:rPr lang="en-US" sz="1600" baseline="-25000" dirty="0" err="1" smtClean="0"/>
              <a:t>y</a:t>
            </a:r>
            <a:r>
              <a:rPr lang="en-US" sz="1600" dirty="0" err="1" smtClean="0"/>
              <a:t>O</a:t>
            </a:r>
            <a:r>
              <a:rPr lang="en-US" sz="1600" baseline="-25000" dirty="0" err="1" smtClean="0"/>
              <a:t>z</a:t>
            </a:r>
            <a:endParaRPr lang="de-DE" sz="1600" dirty="0" smtClean="0"/>
          </a:p>
          <a:p>
            <a:endParaRPr lang="en-US" dirty="0" smtClean="0"/>
          </a:p>
          <a:p>
            <a:endParaRPr lang="en-US" dirty="0" smtClean="0"/>
          </a:p>
          <a:p>
            <a:pPr marL="800100" lvl="1" indent="-342900">
              <a:buFontTx/>
              <a:buAutoNum type="arabicPeriod"/>
            </a:pPr>
            <a:endParaRPr lang="en-US" sz="2000" dirty="0" smtClean="0"/>
          </a:p>
        </p:txBody>
      </p:sp>
      <p:sp>
        <p:nvSpPr>
          <p:cNvPr id="14339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ja-JP" dirty="0" smtClean="0">
                <a:latin typeface="Arial" charset="0"/>
              </a:rPr>
              <a:t>Page </a:t>
            </a:r>
            <a:fld id="{6BACD84E-CBE7-4FF2-979B-B67086E226B2}" type="slidenum">
              <a:rPr lang="en-US" altLang="ja-JP" smtClean="0">
                <a:latin typeface="Arial" charset="0"/>
              </a:rPr>
              <a:pPr/>
              <a:t>6</a:t>
            </a:fld>
            <a:r>
              <a:rPr lang="en-US" altLang="ja-JP" dirty="0" smtClean="0">
                <a:latin typeface="Arial" charset="0"/>
              </a:rPr>
              <a:t> </a:t>
            </a:r>
          </a:p>
        </p:txBody>
      </p:sp>
      <p:pic>
        <p:nvPicPr>
          <p:cNvPr id="4" name="Picture 5" descr="ACEA full 2010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3528" y="260648"/>
            <a:ext cx="1931154" cy="79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27013" y="1285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2267744" y="476672"/>
            <a:ext cx="6264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err="1" smtClean="0">
                <a:latin typeface="Audi Type" pitchFamily="34" charset="0"/>
              </a:rPr>
              <a:t>Reason</a:t>
            </a:r>
            <a:r>
              <a:rPr lang="de-DE" sz="2000" b="1" dirty="0" smtClean="0">
                <a:latin typeface="Audi Type" pitchFamily="34" charset="0"/>
              </a:rPr>
              <a:t> </a:t>
            </a:r>
            <a:r>
              <a:rPr lang="de-DE" sz="2000" b="1" dirty="0" err="1" smtClean="0">
                <a:latin typeface="Audi Type" pitchFamily="34" charset="0"/>
              </a:rPr>
              <a:t>for</a:t>
            </a:r>
            <a:r>
              <a:rPr lang="de-DE" sz="2000" b="1" dirty="0" smtClean="0">
                <a:latin typeface="Audi Type" pitchFamily="34" charset="0"/>
              </a:rPr>
              <a:t> </a:t>
            </a:r>
            <a:r>
              <a:rPr lang="de-DE" sz="2000" b="1" dirty="0" err="1" smtClean="0">
                <a:latin typeface="Audi Type" pitchFamily="34" charset="0"/>
              </a:rPr>
              <a:t>deviation</a:t>
            </a:r>
            <a:r>
              <a:rPr lang="de-DE" sz="2000" b="1" dirty="0" smtClean="0">
                <a:latin typeface="Audi Type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oliennummernplatzhalt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US" altLang="ja-JP" dirty="0" smtClean="0">
                <a:latin typeface="Arial" charset="0"/>
              </a:rPr>
              <a:t>Page </a:t>
            </a:r>
            <a:fld id="{6BACD84E-CBE7-4FF2-979B-B67086E226B2}" type="slidenum">
              <a:rPr lang="en-US" altLang="ja-JP" smtClean="0">
                <a:latin typeface="Arial" charset="0"/>
              </a:rPr>
              <a:pPr/>
              <a:t>7</a:t>
            </a:fld>
            <a:r>
              <a:rPr lang="en-US" altLang="ja-JP" dirty="0" smtClean="0">
                <a:latin typeface="Arial" charset="0"/>
              </a:rPr>
              <a:t> </a:t>
            </a:r>
          </a:p>
        </p:txBody>
      </p:sp>
      <p:pic>
        <p:nvPicPr>
          <p:cNvPr id="4" name="Picture 5" descr="ACEA full 2010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23528" y="260648"/>
            <a:ext cx="1931154" cy="79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27013" y="1285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227013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2267744" y="476672"/>
            <a:ext cx="64087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latin typeface="Audi Type" pitchFamily="34" charset="0"/>
              </a:rPr>
              <a:t>Approach</a:t>
            </a:r>
          </a:p>
        </p:txBody>
      </p:sp>
      <p:sp>
        <p:nvSpPr>
          <p:cNvPr id="12" name="Textplatzhalter 2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8496944" cy="4636864"/>
          </a:xfrm>
        </p:spPr>
        <p:txBody>
          <a:bodyPr anchor="t"/>
          <a:lstStyle/>
          <a:p>
            <a:r>
              <a:rPr lang="en-GB" dirty="0" smtClean="0"/>
              <a:t>- Generic formula will be added to GTR</a:t>
            </a:r>
          </a:p>
          <a:p>
            <a:endParaRPr lang="en-GB" dirty="0" smtClean="0"/>
          </a:p>
          <a:p>
            <a:r>
              <a:rPr lang="en-GB" dirty="0" smtClean="0"/>
              <a:t>- Any new fuel will be added to Annex 3</a:t>
            </a:r>
          </a:p>
          <a:p>
            <a:pPr>
              <a:buFontTx/>
              <a:buChar char="-"/>
            </a:pPr>
            <a:endParaRPr lang="en-GB" dirty="0" smtClean="0"/>
          </a:p>
          <a:p>
            <a:r>
              <a:rPr lang="en-GB" dirty="0" smtClean="0"/>
              <a:t>- Based on generic formula and new ref. fuel the density will be calc.</a:t>
            </a:r>
          </a:p>
          <a:p>
            <a:endParaRPr lang="en-GB" dirty="0" smtClean="0"/>
          </a:p>
          <a:p>
            <a:r>
              <a:rPr lang="en-GB" dirty="0" smtClean="0"/>
              <a:t>- Density of new ref. fuel will be added to Annex 7</a:t>
            </a:r>
          </a:p>
          <a:p>
            <a:endParaRPr lang="en-GB" dirty="0" smtClean="0"/>
          </a:p>
          <a:p>
            <a:r>
              <a:rPr lang="en-GB" smtClean="0"/>
              <a:t>- Density </a:t>
            </a:r>
            <a:r>
              <a:rPr lang="en-GB" dirty="0" smtClean="0"/>
              <a:t>values in GTR will be adjusted (molecular weight C, H, O </a:t>
            </a:r>
          </a:p>
          <a:p>
            <a:r>
              <a:rPr lang="en-GB" dirty="0" smtClean="0"/>
              <a:t>  with 3 decimal places)</a:t>
            </a:r>
          </a:p>
          <a:p>
            <a:pPr>
              <a:buFontTx/>
              <a:buChar char="-"/>
            </a:pPr>
            <a:endParaRPr lang="en-GB" dirty="0" smtClean="0"/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Audi Standard">
      <a:dk1>
        <a:srgbClr val="000000"/>
      </a:dk1>
      <a:lt1>
        <a:srgbClr val="FFFFFF"/>
      </a:lt1>
      <a:dk2>
        <a:srgbClr val="000000"/>
      </a:dk2>
      <a:lt2>
        <a:srgbClr val="B0B6B8"/>
      </a:lt2>
      <a:accent1>
        <a:srgbClr val="434C53"/>
      </a:accent1>
      <a:accent2>
        <a:srgbClr val="D5D9D8"/>
      </a:accent2>
      <a:accent3>
        <a:srgbClr val="6D7579"/>
      </a:accent3>
      <a:accent4>
        <a:srgbClr val="CACE98"/>
      </a:accent4>
      <a:accent5>
        <a:srgbClr val="B0B6AD"/>
      </a:accent5>
      <a:accent6>
        <a:srgbClr val="CC0033"/>
      </a:accent6>
      <a:hlink>
        <a:srgbClr val="6682A4"/>
      </a:hlink>
      <a:folHlink>
        <a:srgbClr val="6C4859"/>
      </a:folHlink>
    </a:clrScheme>
    <a:fontScheme name="Audi Master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30000"/>
          </a:spcBef>
          <a:spcAft>
            <a:spcPct val="0"/>
          </a:spcAft>
          <a:buClr>
            <a:schemeClr val="accent2"/>
          </a:buClr>
          <a:buSzTx/>
          <a:buFont typeface="Audi Type" pitchFamily="34" charset="0"/>
          <a:buNone/>
          <a:tabLst/>
          <a:defRPr kumimoji="0" sz="12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udi Type" pitchFamily="34" charset="0"/>
            <a:ea typeface="Arial" pitchFamily="-110" charset="0"/>
            <a:cs typeface="Arial" pitchFamily="-110" charset="0"/>
          </a:defRPr>
        </a:defPPr>
      </a:lstStyle>
    </a:spDef>
    <a:lnDef>
      <a:spPr bwMode="auto">
        <a:noFill/>
        <a:ln w="9525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 algn="l">
          <a:defRPr dirty="0">
            <a:latin typeface="Audi Type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425</Words>
  <Application>Microsoft Office PowerPoint</Application>
  <PresentationFormat>Bildschirmpräsentation (4:3)</PresentationFormat>
  <Paragraphs>95</Paragraphs>
  <Slides>7</Slides>
  <Notes>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Default Theme</vt:lpstr>
      <vt:lpstr>WLTP  Open Issue Phase 1B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AUDI AG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Structure Informal WG WLTP</dc:title>
  <dc:creator>Kolesa, Konrad, Dr. (I/EA-52)</dc:creator>
  <cp:lastModifiedBy>Redmann, Stephan</cp:lastModifiedBy>
  <cp:revision>219</cp:revision>
  <dcterms:created xsi:type="dcterms:W3CDTF">2013-11-20T14:19:05Z</dcterms:created>
  <dcterms:modified xsi:type="dcterms:W3CDTF">2014-05-27T08:10:53Z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2130422915</vt:i4>
  </property>
  <property fmtid="{D5CDD505-2E9C-101B-9397-08002B2CF9AE}" pid="3" name="_NewReviewCycle">
    <vt:lpwstr/>
  </property>
  <property fmtid="{D5CDD505-2E9C-101B-9397-08002B2CF9AE}" pid="4" name="_EmailSubject">
    <vt:lpwstr>7th WLTP IWG  - REMINDER working documents</vt:lpwstr>
  </property>
  <property fmtid="{D5CDD505-2E9C-101B-9397-08002B2CF9AE}" pid="5" name="_AuthorEmail">
    <vt:lpwstr>Thomas1.Adam@AUDI.DE</vt:lpwstr>
  </property>
  <property fmtid="{D5CDD505-2E9C-101B-9397-08002B2CF9AE}" pid="6" name="_AuthorEmailDisplayName">
    <vt:lpwstr>Adam, Thomas, Dr. (I/EA-524)</vt:lpwstr>
  </property>
</Properties>
</file>