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60" r:id="rId3"/>
    <p:sldMasterId id="2147483664" r:id="rId4"/>
    <p:sldMasterId id="2147483668" r:id="rId5"/>
    <p:sldMasterId id="2147483672" r:id="rId6"/>
  </p:sldMasterIdLst>
  <p:handoutMasterIdLst>
    <p:handoutMasterId r:id="rId27"/>
  </p:handoutMasterIdLst>
  <p:sldIdLst>
    <p:sldId id="256" r:id="rId7"/>
    <p:sldId id="257" r:id="rId8"/>
    <p:sldId id="273" r:id="rId9"/>
    <p:sldId id="262" r:id="rId10"/>
    <p:sldId id="275" r:id="rId11"/>
    <p:sldId id="263" r:id="rId12"/>
    <p:sldId id="276" r:id="rId13"/>
    <p:sldId id="281" r:id="rId14"/>
    <p:sldId id="282" r:id="rId15"/>
    <p:sldId id="277" r:id="rId16"/>
    <p:sldId id="289" r:id="rId17"/>
    <p:sldId id="285" r:id="rId18"/>
    <p:sldId id="287" r:id="rId19"/>
    <p:sldId id="293" r:id="rId20"/>
    <p:sldId id="292" r:id="rId21"/>
    <p:sldId id="290" r:id="rId22"/>
    <p:sldId id="291" r:id="rId23"/>
    <p:sldId id="286" r:id="rId24"/>
    <p:sldId id="288" r:id="rId25"/>
    <p:sldId id="294" r:id="rId2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6AB16"/>
    <a:srgbClr val="D56F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E8E161-490C-4C30-A46D-78B76A24B1B5}" type="doc">
      <dgm:prSet loTypeId="urn:microsoft.com/office/officeart/2005/8/layout/matrix3" loCatId="matrix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GB"/>
        </a:p>
      </dgm:t>
    </dgm:pt>
    <dgm:pt modelId="{73D116C7-8F3B-4448-A25B-0BBF63AAEDDA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1. Some history and a conclusion</a:t>
          </a:r>
        </a:p>
      </dgm:t>
    </dgm:pt>
    <dgm:pt modelId="{EDF3D46E-C064-4906-9E56-86BF5979C7C5}" type="parTrans" cxnId="{7CBBEF09-D92F-474C-9DEB-1CBA33156174}">
      <dgm:prSet/>
      <dgm:spPr/>
      <dgm:t>
        <a:bodyPr/>
        <a:lstStyle/>
        <a:p>
          <a:endParaRPr lang="en-GB"/>
        </a:p>
      </dgm:t>
    </dgm:pt>
    <dgm:pt modelId="{344B7006-E4F9-471D-B7F0-47E2BFD5F34E}" type="sibTrans" cxnId="{7CBBEF09-D92F-474C-9DEB-1CBA33156174}">
      <dgm:prSet/>
      <dgm:spPr/>
      <dgm:t>
        <a:bodyPr/>
        <a:lstStyle/>
        <a:p>
          <a:endParaRPr lang="en-GB"/>
        </a:p>
      </dgm:t>
    </dgm:pt>
    <dgm:pt modelId="{EB6F8903-5355-43E0-927E-D91483F532D5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2.How did this latest discussion start? </a:t>
          </a:r>
          <a:endParaRPr lang="en-GB" dirty="0"/>
        </a:p>
      </dgm:t>
    </dgm:pt>
    <dgm:pt modelId="{D3EDA4A6-CE74-4296-9903-127A82E9AFB1}" type="parTrans" cxnId="{B39137CF-1F69-402D-90F9-063BD6501DEE}">
      <dgm:prSet/>
      <dgm:spPr/>
      <dgm:t>
        <a:bodyPr/>
        <a:lstStyle/>
        <a:p>
          <a:endParaRPr lang="en-GB"/>
        </a:p>
      </dgm:t>
    </dgm:pt>
    <dgm:pt modelId="{9A81F6B3-2C50-4540-AC3A-605CCA262B58}" type="sibTrans" cxnId="{B39137CF-1F69-402D-90F9-063BD6501DEE}">
      <dgm:prSet/>
      <dgm:spPr/>
      <dgm:t>
        <a:bodyPr/>
        <a:lstStyle/>
        <a:p>
          <a:endParaRPr lang="en-GB"/>
        </a:p>
      </dgm:t>
    </dgm:pt>
    <dgm:pt modelId="{81ED3E31-2BCD-4C3C-A102-DB5B1C5E2CF2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3. What do we mean?</a:t>
          </a:r>
        </a:p>
        <a:p>
          <a:pPr rtl="0"/>
          <a:r>
            <a:rPr lang="en-US" dirty="0" smtClean="0"/>
            <a:t>Merging cadastre and land registration?</a:t>
          </a:r>
          <a:endParaRPr lang="en-GB" dirty="0"/>
        </a:p>
      </dgm:t>
    </dgm:pt>
    <dgm:pt modelId="{A5AEF039-61A9-4EDE-95A9-93D65AAF092C}" type="parTrans" cxnId="{0D0F6642-0697-4E72-8E9C-BD9221603AE9}">
      <dgm:prSet/>
      <dgm:spPr/>
      <dgm:t>
        <a:bodyPr/>
        <a:lstStyle/>
        <a:p>
          <a:endParaRPr lang="en-GB"/>
        </a:p>
      </dgm:t>
    </dgm:pt>
    <dgm:pt modelId="{30D2DB2F-BDF0-4498-A78F-D475AECB0FEF}" type="sibTrans" cxnId="{0D0F6642-0697-4E72-8E9C-BD9221603AE9}">
      <dgm:prSet/>
      <dgm:spPr/>
      <dgm:t>
        <a:bodyPr/>
        <a:lstStyle/>
        <a:p>
          <a:endParaRPr lang="en-GB"/>
        </a:p>
      </dgm:t>
    </dgm:pt>
    <dgm:pt modelId="{5F36B166-27AC-4BFF-B991-250C1DF805B6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4. Further research by UNECE/WPLA</a:t>
          </a:r>
          <a:endParaRPr lang="en-GB" dirty="0"/>
        </a:p>
      </dgm:t>
    </dgm:pt>
    <dgm:pt modelId="{B3D50497-F2B8-4C70-9159-8213D76B1BF8}" type="parTrans" cxnId="{F5272FFF-E760-49F0-9476-3D697C75ACE5}">
      <dgm:prSet/>
      <dgm:spPr/>
      <dgm:t>
        <a:bodyPr/>
        <a:lstStyle/>
        <a:p>
          <a:endParaRPr lang="en-GB"/>
        </a:p>
      </dgm:t>
    </dgm:pt>
    <dgm:pt modelId="{C2B33ADC-AC55-42E1-88D6-99E5A5BDCE87}" type="sibTrans" cxnId="{F5272FFF-E760-49F0-9476-3D697C75ACE5}">
      <dgm:prSet/>
      <dgm:spPr/>
      <dgm:t>
        <a:bodyPr/>
        <a:lstStyle/>
        <a:p>
          <a:endParaRPr lang="en-GB"/>
        </a:p>
      </dgm:t>
    </dgm:pt>
    <dgm:pt modelId="{3B4A63EC-2A5D-4D84-A004-6091AEF2842F}">
      <dgm:prSet/>
      <dgm:spPr/>
      <dgm:t>
        <a:bodyPr/>
        <a:lstStyle/>
        <a:p>
          <a:endParaRPr lang="en-GB" dirty="0"/>
        </a:p>
      </dgm:t>
    </dgm:pt>
    <dgm:pt modelId="{64C36EB8-850C-409F-9F9B-9AB7B66F94A8}" type="parTrans" cxnId="{9842A5DD-7CD3-43B1-BA38-00FDEA74F9CF}">
      <dgm:prSet/>
      <dgm:spPr/>
      <dgm:t>
        <a:bodyPr/>
        <a:lstStyle/>
        <a:p>
          <a:endParaRPr lang="en-GB"/>
        </a:p>
      </dgm:t>
    </dgm:pt>
    <dgm:pt modelId="{B6847E62-7363-4A69-A8C3-D4C2CFE33D74}" type="sibTrans" cxnId="{9842A5DD-7CD3-43B1-BA38-00FDEA74F9CF}">
      <dgm:prSet/>
      <dgm:spPr/>
      <dgm:t>
        <a:bodyPr/>
        <a:lstStyle/>
        <a:p>
          <a:endParaRPr lang="en-GB"/>
        </a:p>
      </dgm:t>
    </dgm:pt>
    <dgm:pt modelId="{85688473-4E78-404F-B61D-262B79FAA8DD}">
      <dgm:prSet/>
      <dgm:spPr/>
      <dgm:t>
        <a:bodyPr/>
        <a:lstStyle/>
        <a:p>
          <a:pPr rtl="0"/>
          <a:endParaRPr lang="en-GB" dirty="0"/>
        </a:p>
      </dgm:t>
    </dgm:pt>
    <dgm:pt modelId="{F36F365C-5E19-4F7F-B428-9E7F5B557D5B}" type="parTrans" cxnId="{560C692C-771A-4AE8-806A-4D1BEAD829D3}">
      <dgm:prSet/>
      <dgm:spPr/>
      <dgm:t>
        <a:bodyPr/>
        <a:lstStyle/>
        <a:p>
          <a:endParaRPr lang="en-GB"/>
        </a:p>
      </dgm:t>
    </dgm:pt>
    <dgm:pt modelId="{794C67DE-DB05-4FDA-B3C7-5B6B6ADE3EFB}" type="sibTrans" cxnId="{560C692C-771A-4AE8-806A-4D1BEAD829D3}">
      <dgm:prSet/>
      <dgm:spPr/>
      <dgm:t>
        <a:bodyPr/>
        <a:lstStyle/>
        <a:p>
          <a:endParaRPr lang="en-GB"/>
        </a:p>
      </dgm:t>
    </dgm:pt>
    <dgm:pt modelId="{A2C21CF0-A85C-4A00-BAD9-0E393C01E052}">
      <dgm:prSet/>
      <dgm:spPr/>
      <dgm:t>
        <a:bodyPr/>
        <a:lstStyle/>
        <a:p>
          <a:endParaRPr lang="en-GB" dirty="0"/>
        </a:p>
      </dgm:t>
    </dgm:pt>
    <dgm:pt modelId="{18F5EAA2-586A-4B69-8D5B-15A20AF0854C}" type="parTrans" cxnId="{2C9D2F62-30A9-443D-8809-FC63B542FBB6}">
      <dgm:prSet/>
      <dgm:spPr/>
      <dgm:t>
        <a:bodyPr/>
        <a:lstStyle/>
        <a:p>
          <a:endParaRPr lang="en-GB"/>
        </a:p>
      </dgm:t>
    </dgm:pt>
    <dgm:pt modelId="{9C5054F6-8E6E-43E6-A4A5-2B0498471579}" type="sibTrans" cxnId="{2C9D2F62-30A9-443D-8809-FC63B542FBB6}">
      <dgm:prSet/>
      <dgm:spPr/>
      <dgm:t>
        <a:bodyPr/>
        <a:lstStyle/>
        <a:p>
          <a:endParaRPr lang="en-GB"/>
        </a:p>
      </dgm:t>
    </dgm:pt>
    <dgm:pt modelId="{9FB7FF5F-4352-49CD-B737-414B97272709}">
      <dgm:prSet/>
      <dgm:spPr/>
      <dgm:t>
        <a:bodyPr/>
        <a:lstStyle/>
        <a:p>
          <a:endParaRPr lang="en-GB" dirty="0"/>
        </a:p>
      </dgm:t>
    </dgm:pt>
    <dgm:pt modelId="{AC67654F-BBC4-46E4-B945-82CED773FD69}" type="parTrans" cxnId="{564DEF21-52D1-466B-90DD-02C68AFDA0E8}">
      <dgm:prSet/>
      <dgm:spPr/>
      <dgm:t>
        <a:bodyPr/>
        <a:lstStyle/>
        <a:p>
          <a:endParaRPr lang="en-GB"/>
        </a:p>
      </dgm:t>
    </dgm:pt>
    <dgm:pt modelId="{9D784051-A6C2-48A7-A994-D30BE419B18A}" type="sibTrans" cxnId="{564DEF21-52D1-466B-90DD-02C68AFDA0E8}">
      <dgm:prSet/>
      <dgm:spPr/>
      <dgm:t>
        <a:bodyPr/>
        <a:lstStyle/>
        <a:p>
          <a:endParaRPr lang="en-GB"/>
        </a:p>
      </dgm:t>
    </dgm:pt>
    <dgm:pt modelId="{B4D35F5C-2073-44EB-8283-5FB4DC95A294}">
      <dgm:prSet/>
      <dgm:spPr/>
      <dgm:t>
        <a:bodyPr/>
        <a:lstStyle/>
        <a:p>
          <a:endParaRPr lang="en-GB" dirty="0"/>
        </a:p>
      </dgm:t>
    </dgm:pt>
    <dgm:pt modelId="{BDA3D198-31D4-4976-AC3E-9B9C079F5081}" type="parTrans" cxnId="{DDB1F034-08A3-48D5-95F8-88F430D3D701}">
      <dgm:prSet/>
      <dgm:spPr/>
      <dgm:t>
        <a:bodyPr/>
        <a:lstStyle/>
        <a:p>
          <a:endParaRPr lang="en-GB"/>
        </a:p>
      </dgm:t>
    </dgm:pt>
    <dgm:pt modelId="{564DFFC4-0AB7-47B3-88AE-5A7ABA4C335A}" type="sibTrans" cxnId="{DDB1F034-08A3-48D5-95F8-88F430D3D701}">
      <dgm:prSet/>
      <dgm:spPr/>
      <dgm:t>
        <a:bodyPr/>
        <a:lstStyle/>
        <a:p>
          <a:endParaRPr lang="en-GB"/>
        </a:p>
      </dgm:t>
    </dgm:pt>
    <dgm:pt modelId="{DD9C12B8-E627-4820-B082-AFFD8D0842A8}">
      <dgm:prSet/>
      <dgm:spPr/>
      <dgm:t>
        <a:bodyPr/>
        <a:lstStyle/>
        <a:p>
          <a:endParaRPr lang="en-GB" dirty="0"/>
        </a:p>
      </dgm:t>
    </dgm:pt>
    <dgm:pt modelId="{9C08E0F7-10F2-4190-B59D-8C81E352D3A6}" type="parTrans" cxnId="{D7C0E57A-4774-48F9-BD93-DABD9B386C4A}">
      <dgm:prSet/>
      <dgm:spPr/>
      <dgm:t>
        <a:bodyPr/>
        <a:lstStyle/>
        <a:p>
          <a:endParaRPr lang="en-GB"/>
        </a:p>
      </dgm:t>
    </dgm:pt>
    <dgm:pt modelId="{DF63EB07-F9CA-4DD9-B48A-5EA72E8DD7EC}" type="sibTrans" cxnId="{D7C0E57A-4774-48F9-BD93-DABD9B386C4A}">
      <dgm:prSet/>
      <dgm:spPr/>
      <dgm:t>
        <a:bodyPr/>
        <a:lstStyle/>
        <a:p>
          <a:endParaRPr lang="en-GB"/>
        </a:p>
      </dgm:t>
    </dgm:pt>
    <dgm:pt modelId="{56AAD6DC-4741-42D2-96DC-FDDBBFD9481B}">
      <dgm:prSet/>
      <dgm:spPr/>
      <dgm:t>
        <a:bodyPr/>
        <a:lstStyle/>
        <a:p>
          <a:endParaRPr lang="en-GB" dirty="0"/>
        </a:p>
      </dgm:t>
    </dgm:pt>
    <dgm:pt modelId="{22AE9CBC-0A77-400F-8A6E-0D5518D57642}" type="parTrans" cxnId="{8D6EF99B-5133-4F9B-A30C-3783D788BA11}">
      <dgm:prSet/>
      <dgm:spPr/>
      <dgm:t>
        <a:bodyPr/>
        <a:lstStyle/>
        <a:p>
          <a:endParaRPr lang="en-GB"/>
        </a:p>
      </dgm:t>
    </dgm:pt>
    <dgm:pt modelId="{331A2955-4C6D-4EB1-ACD9-1F511B7CA0B3}" type="sibTrans" cxnId="{8D6EF99B-5133-4F9B-A30C-3783D788BA11}">
      <dgm:prSet/>
      <dgm:spPr/>
      <dgm:t>
        <a:bodyPr/>
        <a:lstStyle/>
        <a:p>
          <a:endParaRPr lang="en-GB"/>
        </a:p>
      </dgm:t>
    </dgm:pt>
    <dgm:pt modelId="{F75E54E3-15BE-409A-85C6-BDCFE2D509C1}">
      <dgm:prSet/>
      <dgm:spPr/>
      <dgm:t>
        <a:bodyPr/>
        <a:lstStyle/>
        <a:p>
          <a:endParaRPr lang="en-GB" dirty="0"/>
        </a:p>
      </dgm:t>
    </dgm:pt>
    <dgm:pt modelId="{9F45BC03-8072-405A-BDB4-D912F511B601}" type="parTrans" cxnId="{812F6330-8F07-4229-88E9-BFC9AA31C05D}">
      <dgm:prSet/>
      <dgm:spPr/>
      <dgm:t>
        <a:bodyPr/>
        <a:lstStyle/>
        <a:p>
          <a:endParaRPr lang="en-GB"/>
        </a:p>
      </dgm:t>
    </dgm:pt>
    <dgm:pt modelId="{4917EA8E-5889-4F4F-A16D-EFE76CF351D6}" type="sibTrans" cxnId="{812F6330-8F07-4229-88E9-BFC9AA31C05D}">
      <dgm:prSet/>
      <dgm:spPr/>
      <dgm:t>
        <a:bodyPr/>
        <a:lstStyle/>
        <a:p>
          <a:endParaRPr lang="en-GB"/>
        </a:p>
      </dgm:t>
    </dgm:pt>
    <dgm:pt modelId="{FF390447-E42E-450A-A6CD-4B22812C0D9A}">
      <dgm:prSet/>
      <dgm:spPr/>
      <dgm:t>
        <a:bodyPr/>
        <a:lstStyle/>
        <a:p>
          <a:pPr rtl="0"/>
          <a:endParaRPr lang="en-GB" dirty="0"/>
        </a:p>
      </dgm:t>
    </dgm:pt>
    <dgm:pt modelId="{06AED6C3-1961-4299-B5DB-B39D09030F5A}" type="parTrans" cxnId="{F3E82796-B2EC-4B72-93A8-1A97BA408C77}">
      <dgm:prSet/>
      <dgm:spPr/>
      <dgm:t>
        <a:bodyPr/>
        <a:lstStyle/>
        <a:p>
          <a:endParaRPr lang="en-GB"/>
        </a:p>
      </dgm:t>
    </dgm:pt>
    <dgm:pt modelId="{20E3186E-6273-4F51-9D2D-27C5227ADF2D}" type="sibTrans" cxnId="{F3E82796-B2EC-4B72-93A8-1A97BA408C77}">
      <dgm:prSet/>
      <dgm:spPr/>
      <dgm:t>
        <a:bodyPr/>
        <a:lstStyle/>
        <a:p>
          <a:endParaRPr lang="en-GB"/>
        </a:p>
      </dgm:t>
    </dgm:pt>
    <dgm:pt modelId="{B94FCBFF-877D-4EF3-B407-E1B9B20E384B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GB" dirty="0"/>
        </a:p>
      </dgm:t>
    </dgm:pt>
    <dgm:pt modelId="{15F1D938-6B4E-4644-8BBF-844043A84FD4}" type="parTrans" cxnId="{C0EFFEB3-829A-4D6B-80D8-7DDE25E1A3BF}">
      <dgm:prSet/>
      <dgm:spPr/>
      <dgm:t>
        <a:bodyPr/>
        <a:lstStyle/>
        <a:p>
          <a:endParaRPr lang="en-GB"/>
        </a:p>
      </dgm:t>
    </dgm:pt>
    <dgm:pt modelId="{18306095-7B37-4990-A3F0-BAD370F74D1E}" type="sibTrans" cxnId="{C0EFFEB3-829A-4D6B-80D8-7DDE25E1A3BF}">
      <dgm:prSet/>
      <dgm:spPr/>
      <dgm:t>
        <a:bodyPr/>
        <a:lstStyle/>
        <a:p>
          <a:endParaRPr lang="en-GB"/>
        </a:p>
      </dgm:t>
    </dgm:pt>
    <dgm:pt modelId="{E067CC73-7211-4B63-BB31-89E1029CEB79}">
      <dgm:prSet custLinFactX="-19060" custLinFactNeighborX="-100000" custLinFactNeighborY="-19272"/>
      <dgm:spPr/>
      <dgm:t>
        <a:bodyPr/>
        <a:lstStyle/>
        <a:p>
          <a:endParaRPr lang="en-GB" dirty="0"/>
        </a:p>
      </dgm:t>
    </dgm:pt>
    <dgm:pt modelId="{BF3D416F-C168-4A0E-B2AB-A8214B3C983E}" type="parTrans" cxnId="{41285A63-C5D3-489E-80D8-162E68DDE2F6}">
      <dgm:prSet/>
      <dgm:spPr/>
      <dgm:t>
        <a:bodyPr/>
        <a:lstStyle/>
        <a:p>
          <a:endParaRPr lang="en-GB"/>
        </a:p>
      </dgm:t>
    </dgm:pt>
    <dgm:pt modelId="{55A6E56F-D59A-4CAD-9059-29D00F3DFC99}" type="sibTrans" cxnId="{41285A63-C5D3-489E-80D8-162E68DDE2F6}">
      <dgm:prSet/>
      <dgm:spPr/>
      <dgm:t>
        <a:bodyPr/>
        <a:lstStyle/>
        <a:p>
          <a:endParaRPr lang="en-GB"/>
        </a:p>
      </dgm:t>
    </dgm:pt>
    <dgm:pt modelId="{EC31B2A3-D5F2-4132-8834-5C0A39B6DF24}">
      <dgm:prSet/>
      <dgm:spPr/>
      <dgm:t>
        <a:bodyPr/>
        <a:lstStyle/>
        <a:p>
          <a:endParaRPr lang="en-GB" dirty="0"/>
        </a:p>
      </dgm:t>
    </dgm:pt>
    <dgm:pt modelId="{98D1CB35-BA01-4CA7-848C-32E44D06C58B}" type="parTrans" cxnId="{C99AB802-306B-49AF-943C-ACAF399A3E2B}">
      <dgm:prSet/>
      <dgm:spPr/>
      <dgm:t>
        <a:bodyPr/>
        <a:lstStyle/>
        <a:p>
          <a:endParaRPr lang="en-GB"/>
        </a:p>
      </dgm:t>
    </dgm:pt>
    <dgm:pt modelId="{5CC24DD3-B5DB-4463-B29A-BF639E237890}" type="sibTrans" cxnId="{C99AB802-306B-49AF-943C-ACAF399A3E2B}">
      <dgm:prSet/>
      <dgm:spPr/>
      <dgm:t>
        <a:bodyPr/>
        <a:lstStyle/>
        <a:p>
          <a:endParaRPr lang="en-GB"/>
        </a:p>
      </dgm:t>
    </dgm:pt>
    <dgm:pt modelId="{2F2BB1A0-9BE6-4EFF-BCD6-38B9441CC6A9}" type="pres">
      <dgm:prSet presAssocID="{08E8E161-490C-4C30-A46D-78B76A24B1B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6C25530-896B-4132-8385-738CFD74A460}" type="pres">
      <dgm:prSet presAssocID="{08E8E161-490C-4C30-A46D-78B76A24B1B5}" presName="diamond" presStyleLbl="bgShp" presStyleIdx="0" presStyleCnt="1"/>
      <dgm:spPr/>
      <dgm:t>
        <a:bodyPr/>
        <a:lstStyle/>
        <a:p>
          <a:endParaRPr lang="en-GB"/>
        </a:p>
      </dgm:t>
    </dgm:pt>
    <dgm:pt modelId="{20402E4F-3AEC-4BF8-A078-0906B0EED0C2}" type="pres">
      <dgm:prSet presAssocID="{08E8E161-490C-4C30-A46D-78B76A24B1B5}" presName="quad1" presStyleLbl="node1" presStyleIdx="0" presStyleCnt="4" custScaleX="92054" custScaleY="82703" custLinFactNeighborX="3444" custLinFactNeighborY="-14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C0EB39-A0E5-46B2-B807-C909556654D6}" type="pres">
      <dgm:prSet presAssocID="{08E8E161-490C-4C30-A46D-78B76A24B1B5}" presName="quad2" presStyleLbl="node1" presStyleIdx="1" presStyleCnt="4" custScaleX="88726" custScaleY="82268" custLinFactNeighborX="1337" custLinFactNeighborY="-1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B2D431-2A44-4081-9EE6-25341D3B3A67}" type="pres">
      <dgm:prSet presAssocID="{08E8E161-490C-4C30-A46D-78B76A24B1B5}" presName="quad3" presStyleLbl="node1" presStyleIdx="2" presStyleCnt="4" custScaleX="92055" custScaleY="84112" custLinFactNeighborX="-527" custLinFactNeighborY="-131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3CA5A5-D1F8-4478-8A80-EF6415B71328}" type="pres">
      <dgm:prSet presAssocID="{08E8E161-490C-4C30-A46D-78B76A24B1B5}" presName="quad4" presStyleLbl="node1" presStyleIdx="3" presStyleCnt="4" custScaleX="90666" custScaleY="84112" custLinFactNeighborX="2307" custLinFactNeighborY="-131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BF0B758-5C26-4B1C-BCDB-3EE9C88ADB9E}" type="presOf" srcId="{5F36B166-27AC-4BFF-B991-250C1DF805B6}" destId="{D73CA5A5-D1F8-4478-8A80-EF6415B71328}" srcOrd="0" destOrd="0" presId="urn:microsoft.com/office/officeart/2005/8/layout/matrix3"/>
    <dgm:cxn modelId="{0D0F6642-0697-4E72-8E9C-BD9221603AE9}" srcId="{08E8E161-490C-4C30-A46D-78B76A24B1B5}" destId="{81ED3E31-2BCD-4C3C-A102-DB5B1C5E2CF2}" srcOrd="2" destOrd="0" parTransId="{A5AEF039-61A9-4EDE-95A9-93D65AAF092C}" sibTransId="{30D2DB2F-BDF0-4498-A78F-D475AECB0FEF}"/>
    <dgm:cxn modelId="{B39137CF-1F69-402D-90F9-063BD6501DEE}" srcId="{08E8E161-490C-4C30-A46D-78B76A24B1B5}" destId="{EB6F8903-5355-43E0-927E-D91483F532D5}" srcOrd="1" destOrd="0" parTransId="{D3EDA4A6-CE74-4296-9903-127A82E9AFB1}" sibTransId="{9A81F6B3-2C50-4540-AC3A-605CCA262B58}"/>
    <dgm:cxn modelId="{8867F5D0-04D2-41BB-977A-0233A45D4AF6}" type="presOf" srcId="{73D116C7-8F3B-4448-A25B-0BBF63AAEDDA}" destId="{20402E4F-3AEC-4BF8-A078-0906B0EED0C2}" srcOrd="0" destOrd="0" presId="urn:microsoft.com/office/officeart/2005/8/layout/matrix3"/>
    <dgm:cxn modelId="{9842A5DD-7CD3-43B1-BA38-00FDEA74F9CF}" srcId="{08E8E161-490C-4C30-A46D-78B76A24B1B5}" destId="{3B4A63EC-2A5D-4D84-A004-6091AEF2842F}" srcOrd="4" destOrd="0" parTransId="{64C36EB8-850C-409F-9F9B-9AB7B66F94A8}" sibTransId="{B6847E62-7363-4A69-A8C3-D4C2CFE33D74}"/>
    <dgm:cxn modelId="{8D6EF99B-5133-4F9B-A30C-3783D788BA11}" srcId="{08E8E161-490C-4C30-A46D-78B76A24B1B5}" destId="{56AAD6DC-4741-42D2-96DC-FDDBBFD9481B}" srcOrd="9" destOrd="0" parTransId="{22AE9CBC-0A77-400F-8A6E-0D5518D57642}" sibTransId="{331A2955-4C6D-4EB1-ACD9-1F511B7CA0B3}"/>
    <dgm:cxn modelId="{F3E82796-B2EC-4B72-93A8-1A97BA408C77}" srcId="{08E8E161-490C-4C30-A46D-78B76A24B1B5}" destId="{FF390447-E42E-450A-A6CD-4B22812C0D9A}" srcOrd="11" destOrd="0" parTransId="{06AED6C3-1961-4299-B5DB-B39D09030F5A}" sibTransId="{20E3186E-6273-4F51-9D2D-27C5227ADF2D}"/>
    <dgm:cxn modelId="{73A759A4-B7C0-416D-8A0E-F1299C73DFD1}" type="presOf" srcId="{81ED3E31-2BCD-4C3C-A102-DB5B1C5E2CF2}" destId="{32B2D431-2A44-4081-9EE6-25341D3B3A67}" srcOrd="0" destOrd="0" presId="urn:microsoft.com/office/officeart/2005/8/layout/matrix3"/>
    <dgm:cxn modelId="{560C692C-771A-4AE8-806A-4D1BEAD829D3}" srcId="{08E8E161-490C-4C30-A46D-78B76A24B1B5}" destId="{85688473-4E78-404F-B61D-262B79FAA8DD}" srcOrd="5" destOrd="0" parTransId="{F36F365C-5E19-4F7F-B428-9E7F5B557D5B}" sibTransId="{794C67DE-DB05-4FDA-B3C7-5B6B6ADE3EFB}"/>
    <dgm:cxn modelId="{C99AB802-306B-49AF-943C-ACAF399A3E2B}" srcId="{08E8E161-490C-4C30-A46D-78B76A24B1B5}" destId="{EC31B2A3-D5F2-4132-8834-5C0A39B6DF24}" srcOrd="14" destOrd="0" parTransId="{98D1CB35-BA01-4CA7-848C-32E44D06C58B}" sibTransId="{5CC24DD3-B5DB-4463-B29A-BF639E237890}"/>
    <dgm:cxn modelId="{F5272FFF-E760-49F0-9476-3D697C75ACE5}" srcId="{08E8E161-490C-4C30-A46D-78B76A24B1B5}" destId="{5F36B166-27AC-4BFF-B991-250C1DF805B6}" srcOrd="3" destOrd="0" parTransId="{B3D50497-F2B8-4C70-9159-8213D76B1BF8}" sibTransId="{C2B33ADC-AC55-42E1-88D6-99E5A5BDCE87}"/>
    <dgm:cxn modelId="{812F6330-8F07-4229-88E9-BFC9AA31C05D}" srcId="{08E8E161-490C-4C30-A46D-78B76A24B1B5}" destId="{F75E54E3-15BE-409A-85C6-BDCFE2D509C1}" srcOrd="10" destOrd="0" parTransId="{9F45BC03-8072-405A-BDB4-D912F511B601}" sibTransId="{4917EA8E-5889-4F4F-A16D-EFE76CF351D6}"/>
    <dgm:cxn modelId="{D7C0E57A-4774-48F9-BD93-DABD9B386C4A}" srcId="{08E8E161-490C-4C30-A46D-78B76A24B1B5}" destId="{DD9C12B8-E627-4820-B082-AFFD8D0842A8}" srcOrd="8" destOrd="0" parTransId="{9C08E0F7-10F2-4190-B59D-8C81E352D3A6}" sibTransId="{DF63EB07-F9CA-4DD9-B48A-5EA72E8DD7EC}"/>
    <dgm:cxn modelId="{10A73794-D25E-4B7D-9956-FDCA4516F6A2}" type="presOf" srcId="{08E8E161-490C-4C30-A46D-78B76A24B1B5}" destId="{2F2BB1A0-9BE6-4EFF-BCD6-38B9441CC6A9}" srcOrd="0" destOrd="0" presId="urn:microsoft.com/office/officeart/2005/8/layout/matrix3"/>
    <dgm:cxn modelId="{2C9D2F62-30A9-443D-8809-FC63B542FBB6}" srcId="{85688473-4E78-404F-B61D-262B79FAA8DD}" destId="{A2C21CF0-A85C-4A00-BAD9-0E393C01E052}" srcOrd="0" destOrd="0" parTransId="{18F5EAA2-586A-4B69-8D5B-15A20AF0854C}" sibTransId="{9C5054F6-8E6E-43E6-A4A5-2B0498471579}"/>
    <dgm:cxn modelId="{C0EFFEB3-829A-4D6B-80D8-7DDE25E1A3BF}" srcId="{08E8E161-490C-4C30-A46D-78B76A24B1B5}" destId="{B94FCBFF-877D-4EF3-B407-E1B9B20E384B}" srcOrd="12" destOrd="0" parTransId="{15F1D938-6B4E-4644-8BBF-844043A84FD4}" sibTransId="{18306095-7B37-4990-A3F0-BAD370F74D1E}"/>
    <dgm:cxn modelId="{41285A63-C5D3-489E-80D8-162E68DDE2F6}" srcId="{08E8E161-490C-4C30-A46D-78B76A24B1B5}" destId="{E067CC73-7211-4B63-BB31-89E1029CEB79}" srcOrd="13" destOrd="0" parTransId="{BF3D416F-C168-4A0E-B2AB-A8214B3C983E}" sibTransId="{55A6E56F-D59A-4CAD-9059-29D00F3DFC99}"/>
    <dgm:cxn modelId="{7CBBEF09-D92F-474C-9DEB-1CBA33156174}" srcId="{08E8E161-490C-4C30-A46D-78B76A24B1B5}" destId="{73D116C7-8F3B-4448-A25B-0BBF63AAEDDA}" srcOrd="0" destOrd="0" parTransId="{EDF3D46E-C064-4906-9E56-86BF5979C7C5}" sibTransId="{344B7006-E4F9-471D-B7F0-47E2BFD5F34E}"/>
    <dgm:cxn modelId="{EE3F3DBA-DA6F-47FB-812F-00F13159B960}" type="presOf" srcId="{EB6F8903-5355-43E0-927E-D91483F532D5}" destId="{EAC0EB39-A0E5-46B2-B807-C909556654D6}" srcOrd="0" destOrd="0" presId="urn:microsoft.com/office/officeart/2005/8/layout/matrix3"/>
    <dgm:cxn modelId="{564DEF21-52D1-466B-90DD-02C68AFDA0E8}" srcId="{08E8E161-490C-4C30-A46D-78B76A24B1B5}" destId="{9FB7FF5F-4352-49CD-B737-414B97272709}" srcOrd="6" destOrd="0" parTransId="{AC67654F-BBC4-46E4-B945-82CED773FD69}" sibTransId="{9D784051-A6C2-48A7-A994-D30BE419B18A}"/>
    <dgm:cxn modelId="{DDB1F034-08A3-48D5-95F8-88F430D3D701}" srcId="{08E8E161-490C-4C30-A46D-78B76A24B1B5}" destId="{B4D35F5C-2073-44EB-8283-5FB4DC95A294}" srcOrd="7" destOrd="0" parTransId="{BDA3D198-31D4-4976-AC3E-9B9C079F5081}" sibTransId="{564DFFC4-0AB7-47B3-88AE-5A7ABA4C335A}"/>
    <dgm:cxn modelId="{7856E2F9-DAD1-416E-A264-2812E2BFEF17}" type="presParOf" srcId="{2F2BB1A0-9BE6-4EFF-BCD6-38B9441CC6A9}" destId="{D6C25530-896B-4132-8385-738CFD74A460}" srcOrd="0" destOrd="0" presId="urn:microsoft.com/office/officeart/2005/8/layout/matrix3"/>
    <dgm:cxn modelId="{CE45FDB3-7F9F-420D-AB45-FBBBEF2FA461}" type="presParOf" srcId="{2F2BB1A0-9BE6-4EFF-BCD6-38B9441CC6A9}" destId="{20402E4F-3AEC-4BF8-A078-0906B0EED0C2}" srcOrd="1" destOrd="0" presId="urn:microsoft.com/office/officeart/2005/8/layout/matrix3"/>
    <dgm:cxn modelId="{A40FACA6-C4E5-4FCF-9E78-2E9DB98B2477}" type="presParOf" srcId="{2F2BB1A0-9BE6-4EFF-BCD6-38B9441CC6A9}" destId="{EAC0EB39-A0E5-46B2-B807-C909556654D6}" srcOrd="2" destOrd="0" presId="urn:microsoft.com/office/officeart/2005/8/layout/matrix3"/>
    <dgm:cxn modelId="{734AAB13-2CE0-4E15-8F6D-B0418C1948F1}" type="presParOf" srcId="{2F2BB1A0-9BE6-4EFF-BCD6-38B9441CC6A9}" destId="{32B2D431-2A44-4081-9EE6-25341D3B3A67}" srcOrd="3" destOrd="0" presId="urn:microsoft.com/office/officeart/2005/8/layout/matrix3"/>
    <dgm:cxn modelId="{20213B7D-15DA-482A-88D1-E3ABB7E3A8C9}" type="presParOf" srcId="{2F2BB1A0-9BE6-4EFF-BCD6-38B9441CC6A9}" destId="{D73CA5A5-D1F8-4478-8A80-EF6415B7132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C25530-896B-4132-8385-738CFD74A460}">
      <dsp:nvSpPr>
        <dsp:cNvPr id="0" name=""/>
        <dsp:cNvSpPr/>
      </dsp:nvSpPr>
      <dsp:spPr>
        <a:xfrm>
          <a:off x="1629196" y="0"/>
          <a:ext cx="4652962" cy="4652962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402E4F-3AEC-4BF8-A078-0906B0EED0C2}">
      <dsp:nvSpPr>
        <dsp:cNvPr id="0" name=""/>
        <dsp:cNvSpPr/>
      </dsp:nvSpPr>
      <dsp:spPr>
        <a:xfrm>
          <a:off x="2205820" y="571879"/>
          <a:ext cx="1670462" cy="1500774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1. Some history and a conclusion</a:t>
          </a:r>
        </a:p>
      </dsp:txBody>
      <dsp:txXfrm>
        <a:off x="2279082" y="645141"/>
        <a:ext cx="1523938" cy="1354250"/>
      </dsp:txXfrm>
    </dsp:sp>
    <dsp:sp modelId="{EAC0EB39-A0E5-46B2-B807-C909556654D6}">
      <dsp:nvSpPr>
        <dsp:cNvPr id="0" name=""/>
        <dsp:cNvSpPr/>
      </dsp:nvSpPr>
      <dsp:spPr>
        <a:xfrm>
          <a:off x="4152025" y="571888"/>
          <a:ext cx="1610070" cy="1492880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2.How did this latest discussion start? </a:t>
          </a:r>
          <a:endParaRPr lang="en-GB" sz="1500" kern="1200" dirty="0"/>
        </a:p>
      </dsp:txBody>
      <dsp:txXfrm>
        <a:off x="4224901" y="644764"/>
        <a:ext cx="1464318" cy="1347128"/>
      </dsp:txXfrm>
    </dsp:sp>
    <dsp:sp modelId="{32B2D431-2A44-4081-9EE6-25341D3B3A67}">
      <dsp:nvSpPr>
        <dsp:cNvPr id="0" name=""/>
        <dsp:cNvSpPr/>
      </dsp:nvSpPr>
      <dsp:spPr>
        <a:xfrm>
          <a:off x="2133751" y="2301840"/>
          <a:ext cx="1670480" cy="1526342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3. What do we mean?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Merging cadastre and land registration?</a:t>
          </a:r>
          <a:endParaRPr lang="en-GB" sz="1500" kern="1200" dirty="0"/>
        </a:p>
      </dsp:txBody>
      <dsp:txXfrm>
        <a:off x="2208261" y="2376350"/>
        <a:ext cx="1521460" cy="1377322"/>
      </dsp:txXfrm>
    </dsp:sp>
    <dsp:sp modelId="{D73CA5A5-D1F8-4478-8A80-EF6415B71328}">
      <dsp:nvSpPr>
        <dsp:cNvPr id="0" name=""/>
        <dsp:cNvSpPr/>
      </dsp:nvSpPr>
      <dsp:spPr>
        <a:xfrm>
          <a:off x="4152025" y="2301840"/>
          <a:ext cx="1645275" cy="1526342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4. Further research by UNECE/WPLA</a:t>
          </a:r>
          <a:endParaRPr lang="en-GB" sz="1500" kern="1200" dirty="0"/>
        </a:p>
      </dsp:txBody>
      <dsp:txXfrm>
        <a:off x="4226535" y="2376350"/>
        <a:ext cx="1496255" cy="13773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AE050C5-D7A6-4EF1-8B71-68DCFABFEF8E}" type="datetimeFigureOut">
              <a:rPr lang="nl-NL"/>
              <a:pPr>
                <a:defRPr/>
              </a:pPr>
              <a:t>15-5-2014</a:t>
            </a:fld>
            <a:endParaRPr lang="nl-NL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787B52D-71AC-4CA6-A284-ECF6919529B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184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_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9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aerial_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13" y="269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  <p:pic>
        <p:nvPicPr>
          <p:cNvPr id="8" name="Picture 4" descr="aerial_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755576" y="2276872"/>
            <a:ext cx="6696744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1152" y="221106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85528" y="221106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_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3568" y="2204864"/>
            <a:ext cx="6768752" cy="38884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9944" y="2213656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94320" y="2213656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erial_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erial_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Four\</a:t>
            </a:r>
            <a:r>
              <a:rPr lang="en-US" dirty="0" err="1" smtClean="0"/>
              <a:t>th</a:t>
            </a:r>
            <a:r>
              <a:rPr lang="en-US" dirty="0" smtClean="0"/>
              <a:t>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5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aerial_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4400"/>
              <a:t>Click to edit Master title style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en-GB" sz="32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aerial_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aerial_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8" descr="aerial_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 descr="aerial_5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 descr="aerial_6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ChangeArrowheads="1"/>
          </p:cNvSpPr>
          <p:nvPr/>
        </p:nvSpPr>
        <p:spPr bwMode="auto">
          <a:xfrm>
            <a:off x="611188" y="692150"/>
            <a:ext cx="6985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4000" b="1"/>
              <a:t>Land Registration and Cadastre:</a:t>
            </a:r>
            <a:r>
              <a:rPr lang="nl-NL" sz="4400" b="1"/>
              <a:t> </a:t>
            </a:r>
            <a:r>
              <a:rPr lang="nl-NL" sz="3000" b="1"/>
              <a:t>One or two agencies?</a:t>
            </a:r>
            <a:endParaRPr lang="en-GB" sz="3000" b="1"/>
          </a:p>
          <a:p>
            <a:r>
              <a:rPr lang="nl-NL" sz="4400" b="1"/>
              <a:t> </a:t>
            </a:r>
            <a:endParaRPr lang="en-GB" sz="4400"/>
          </a:p>
        </p:txBody>
      </p:sp>
      <p:sp>
        <p:nvSpPr>
          <p:cNvPr id="32770" name="TextBox 4"/>
          <p:cNvSpPr txBox="1">
            <a:spLocks noChangeArrowheads="1"/>
          </p:cNvSpPr>
          <p:nvPr/>
        </p:nvSpPr>
        <p:spPr bwMode="auto">
          <a:xfrm>
            <a:off x="539750" y="2997200"/>
            <a:ext cx="51847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solidFill>
                  <a:schemeClr val="bg1"/>
                </a:solidFill>
              </a:rPr>
              <a:t>Presenters: </a:t>
            </a:r>
          </a:p>
          <a:p>
            <a:endParaRPr lang="en-GB" sz="2000" b="1">
              <a:solidFill>
                <a:schemeClr val="bg1"/>
              </a:solidFill>
            </a:endParaRPr>
          </a:p>
          <a:p>
            <a:r>
              <a:rPr lang="en-GB" sz="2000" b="1">
                <a:solidFill>
                  <a:schemeClr val="bg1"/>
                </a:solidFill>
              </a:rPr>
              <a:t>Julie Barry, HM Land Registry, England and Wales</a:t>
            </a:r>
          </a:p>
          <a:p>
            <a:endParaRPr lang="en-GB" sz="2000" b="1">
              <a:solidFill>
                <a:schemeClr val="bg1"/>
              </a:solidFill>
            </a:endParaRPr>
          </a:p>
          <a:p>
            <a:r>
              <a:rPr lang="en-GB" sz="2000" b="1">
                <a:solidFill>
                  <a:schemeClr val="bg1"/>
                </a:solidFill>
              </a:rPr>
              <a:t>Peter Laarakker, Kadaster, Netherlands </a:t>
            </a:r>
          </a:p>
          <a:p>
            <a:endParaRPr lang="en-GB" sz="2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4"/>
          <p:cNvSpPr>
            <a:spLocks noGrp="1"/>
          </p:cNvSpPr>
          <p:nvPr>
            <p:ph sz="half" idx="1"/>
          </p:nvPr>
        </p:nvSpPr>
        <p:spPr bwMode="auto">
          <a:xfrm>
            <a:off x="179388" y="2060575"/>
            <a:ext cx="3889375" cy="38941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200" b="1" smtClean="0">
                <a:latin typeface="Arial" charset="0"/>
                <a:cs typeface="Arial" charset="0"/>
              </a:rPr>
              <a:t>	Principles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 cannot be a goal in itself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 should serve society better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Mergers must improve our understanding of others systems</a:t>
            </a:r>
          </a:p>
          <a:p>
            <a:pPr lvl="1" eaLnBrk="1" hangingPunct="1"/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To be able to communicate</a:t>
            </a:r>
          </a:p>
          <a:p>
            <a:pPr lvl="1" eaLnBrk="1" hangingPunct="1"/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To be able to learn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 must help to improve spatial data management e.g. NSDI and INSPIRE? </a:t>
            </a:r>
            <a:endParaRPr lang="en-GB" sz="180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GB" sz="2200" smtClean="0">
              <a:latin typeface="Arial" charset="0"/>
              <a:cs typeface="Arial" charset="0"/>
            </a:endParaRPr>
          </a:p>
        </p:txBody>
      </p:sp>
      <p:sp>
        <p:nvSpPr>
          <p:cNvPr id="41986" name="Content Placeholder 5"/>
          <p:cNvSpPr>
            <a:spLocks noGrp="1"/>
          </p:cNvSpPr>
          <p:nvPr>
            <p:ph sz="half" idx="2"/>
          </p:nvPr>
        </p:nvSpPr>
        <p:spPr bwMode="auto">
          <a:xfrm>
            <a:off x="3708400" y="2060575"/>
            <a:ext cx="3743325" cy="38941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200" b="1" smtClean="0">
                <a:latin typeface="Arial" charset="0"/>
                <a:cs typeface="Arial" charset="0"/>
              </a:rPr>
              <a:t>	Pitfalls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  <a:cs typeface="Arial" charset="0"/>
              </a:rPr>
              <a:t>	Less checks and balances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  <a:cs typeface="Arial" charset="0"/>
              </a:rPr>
              <a:t>	Mixing of administrative and legal duties can be tricky to achieve successfully</a:t>
            </a:r>
          </a:p>
          <a:p>
            <a:pPr eaLnBrk="1" hangingPunct="1"/>
            <a:endParaRPr lang="en-GB" smtClean="0">
              <a:latin typeface="Arial" charset="0"/>
              <a:cs typeface="Arial" charset="0"/>
            </a:endParaRPr>
          </a:p>
        </p:txBody>
      </p:sp>
      <p:sp>
        <p:nvSpPr>
          <p:cNvPr id="41987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4000" b="1" smtClean="0">
                <a:latin typeface="Arial" charset="0"/>
                <a:cs typeface="Arial" charset="0"/>
              </a:rPr>
              <a:t>Principles and Pitfalls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11188" y="188913"/>
            <a:ext cx="7138987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GB" sz="4200" dirty="0" smtClean="0">
                <a:latin typeface="Arial" pitchFamily="34" charset="0"/>
                <a:cs typeface="Arial" pitchFamily="34" charset="0"/>
              </a:rPr>
              <a:t>Scope of the WPLA project</a:t>
            </a:r>
            <a:br>
              <a:rPr lang="en-GB" sz="4200" dirty="0" smtClean="0">
                <a:latin typeface="Arial" pitchFamily="34" charset="0"/>
                <a:cs typeface="Arial" pitchFamily="34" charset="0"/>
              </a:rPr>
            </a:br>
            <a:endParaRPr lang="en-GB" sz="4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010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D5636EF3-3F59-43B7-BBF5-407D2306C130}" type="slidenum">
              <a:rPr lang="en-GB"/>
              <a:pPr/>
              <a:t>11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43013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43017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Literature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3018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Correlation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3019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Analysis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of narratives 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“to merge or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not to merge”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from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UNECE countries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3020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Further research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on relation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organisation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and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quality of services</a:t>
              </a:r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43438" y="2349500"/>
            <a:ext cx="3241675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Planned completion date:</a:t>
            </a:r>
          </a:p>
          <a:p>
            <a:pPr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September 2014</a:t>
            </a:r>
          </a:p>
          <a:p>
            <a:pPr>
              <a:defRPr/>
            </a:pPr>
            <a:endParaRPr lang="en-GB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I’m now going to hand over to Peter </a:t>
            </a:r>
            <a:r>
              <a:rPr lang="en-GB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Laarakker</a:t>
            </a: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from Kadaster to talk about the findings so far…..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44034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486972A6-F653-4C9D-B9A6-C505B72EA00A}" type="slidenum">
              <a:rPr lang="en-GB"/>
              <a:pPr/>
              <a:t>12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44037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44041" name="AutoShape 15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Literature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4042" name="AutoShape 19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4043" name="AutoShape 20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4044" name="AutoShape 21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44038" name="TextBox 21"/>
          <p:cNvSpPr txBox="1">
            <a:spLocks noChangeArrowheads="1"/>
          </p:cNvSpPr>
          <p:nvPr/>
        </p:nvSpPr>
        <p:spPr bwMode="auto">
          <a:xfrm>
            <a:off x="4427538" y="2349500"/>
            <a:ext cx="3240087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Customers ask for integration of processes and one-stop shopping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Certain level of “belief” that merging of organisations is necessary for that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No empirical evidence that merged organisations work “better”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Organisational structure and working processes are based on many different political objectives</a:t>
            </a:r>
          </a:p>
          <a:p>
            <a:pPr>
              <a:buFontTx/>
              <a:buChar char="-"/>
            </a:pPr>
            <a:endParaRPr lang="en-GB" sz="160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45058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8508FF05-DE0E-4DF0-810A-1C754EE11439}" type="slidenum">
              <a:rPr lang="en-GB"/>
              <a:pPr/>
              <a:t>13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45061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45065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5066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Correlation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5067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5068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45062" name="TextBox 21"/>
          <p:cNvSpPr txBox="1">
            <a:spLocks noChangeArrowheads="1"/>
          </p:cNvSpPr>
          <p:nvPr/>
        </p:nvSpPr>
        <p:spPr bwMode="auto">
          <a:xfrm>
            <a:off x="4643438" y="2349500"/>
            <a:ext cx="3241675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b="1">
                <a:solidFill>
                  <a:schemeClr val="tx2"/>
                </a:solidFill>
                <a:latin typeface="Calibri" pitchFamily="34" charset="0"/>
              </a:rPr>
              <a:t>WPLA benchmark 2014: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25 UNECE countries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Data on organisation and quality        of land registration services</a:t>
            </a:r>
          </a:p>
          <a:p>
            <a:endParaRPr lang="en-GB" sz="160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GB" sz="1600" b="1">
                <a:solidFill>
                  <a:schemeClr val="tx2"/>
                </a:solidFill>
                <a:latin typeface="Calibri" pitchFamily="34" charset="0"/>
              </a:rPr>
              <a:t>WB Doing Business 2013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Registering a property 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World wide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Number of processes, time and costs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Ranking</a:t>
            </a:r>
          </a:p>
          <a:p>
            <a:pPr>
              <a:buFontTx/>
              <a:buChar char="-"/>
            </a:pPr>
            <a:endParaRPr lang="en-GB" sz="160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1"/>
          <p:cNvSpPr txBox="1">
            <a:spLocks noChangeArrowheads="1"/>
          </p:cNvSpPr>
          <p:nvPr/>
        </p:nvSpPr>
        <p:spPr bwMode="auto">
          <a:xfrm>
            <a:off x="827088" y="2205038"/>
            <a:ext cx="532923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solidFill>
                  <a:schemeClr val="tx2"/>
                </a:solidFill>
                <a:latin typeface="Calibri" pitchFamily="34" charset="0"/>
              </a:rPr>
              <a:t>UNECE-WPLA benchmark: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Court registration or not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Accesibility of data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Time and costs of registration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coverage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etc.</a:t>
            </a: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6082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 </a:t>
            </a:r>
            <a:br>
              <a:rPr lang="en-US" sz="3200" smtClean="0"/>
            </a:br>
            <a:r>
              <a:rPr lang="en-US" sz="3200" smtClean="0"/>
              <a:t>(land registration)</a:t>
            </a:r>
            <a:endParaRPr lang="nl-NL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21"/>
          <p:cNvSpPr txBox="1">
            <a:spLocks noChangeArrowheads="1"/>
          </p:cNvSpPr>
          <p:nvPr/>
        </p:nvSpPr>
        <p:spPr bwMode="auto">
          <a:xfrm>
            <a:off x="827088" y="2205038"/>
            <a:ext cx="59055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solidFill>
                  <a:schemeClr val="tx2"/>
                </a:solidFill>
                <a:latin typeface="Calibri" pitchFamily="34" charset="0"/>
              </a:rPr>
              <a:t>WB Doing Business Land Registration: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One very specific transaction in a very specific area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Linear relation between ranking (quality) and number of procedures, time and costs.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Is there not a minimum?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Minimum number of procedures?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Checking takes time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Value for money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What vision on legal security?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Private sector costs?</a:t>
            </a: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7106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 </a:t>
            </a:r>
            <a:br>
              <a:rPr lang="en-US" sz="3200" smtClean="0"/>
            </a:br>
            <a:r>
              <a:rPr lang="en-US" sz="3200" smtClean="0"/>
              <a:t>(land registration)</a:t>
            </a:r>
            <a:endParaRPr lang="nl-NL" sz="3200" smtClean="0"/>
          </a:p>
        </p:txBody>
      </p:sp>
      <p:pic>
        <p:nvPicPr>
          <p:cNvPr id="47107" name="Picture 5" descr="3-Types-of-Serv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4619625"/>
            <a:ext cx="3419475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5"/>
          <p:cNvSpPr>
            <a:spLocks noChangeArrowheads="1"/>
          </p:cNvSpPr>
          <p:nvPr/>
        </p:nvSpPr>
        <p:spPr bwMode="auto">
          <a:xfrm>
            <a:off x="468313" y="2068513"/>
            <a:ext cx="71993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/>
              <a:t>	DB-ranking   </a:t>
            </a:r>
            <a:r>
              <a:rPr lang="en-US" sz="1600" dirty="0" smtClean="0"/>
              <a:t>	</a:t>
            </a:r>
            <a:r>
              <a:rPr lang="en-US" sz="1600" dirty="0"/>
              <a:t>	Merged</a:t>
            </a:r>
          </a:p>
          <a:p>
            <a:r>
              <a:rPr lang="en-US" sz="1600" dirty="0"/>
              <a:t>	    3		</a:t>
            </a:r>
            <a:r>
              <a:rPr lang="en-US" sz="1600" dirty="0" smtClean="0"/>
              <a:t>	yes</a:t>
            </a:r>
            <a:endParaRPr lang="en-US" sz="1600" dirty="0"/>
          </a:p>
          <a:p>
            <a:r>
              <a:rPr lang="en-US" sz="1600" dirty="0"/>
              <a:t>	    5		</a:t>
            </a:r>
            <a:r>
              <a:rPr lang="en-US" sz="1600" dirty="0" smtClean="0"/>
              <a:t>	yes</a:t>
            </a:r>
            <a:endParaRPr lang="en-US" sz="1600" dirty="0"/>
          </a:p>
          <a:p>
            <a:r>
              <a:rPr lang="en-US" sz="1600" dirty="0"/>
              <a:t>	    6		</a:t>
            </a:r>
            <a:r>
              <a:rPr lang="en-US" sz="1600" dirty="0" smtClean="0"/>
              <a:t>	no</a:t>
            </a:r>
            <a:endParaRPr lang="en-US" sz="1600" dirty="0"/>
          </a:p>
          <a:p>
            <a:r>
              <a:rPr lang="en-US" sz="1600" dirty="0"/>
              <a:t>	    7		</a:t>
            </a:r>
            <a:r>
              <a:rPr lang="en-US" sz="1600" dirty="0" smtClean="0"/>
              <a:t>	no</a:t>
            </a:r>
            <a:endParaRPr lang="en-US" sz="1600" dirty="0"/>
          </a:p>
          <a:p>
            <a:r>
              <a:rPr lang="en-US" sz="1600" dirty="0"/>
              <a:t>	  14		</a:t>
            </a:r>
            <a:r>
              <a:rPr lang="en-US" sz="1600" dirty="0" smtClean="0"/>
              <a:t>	no</a:t>
            </a:r>
            <a:endParaRPr lang="en-US" sz="1600" dirty="0"/>
          </a:p>
          <a:p>
            <a:r>
              <a:rPr lang="en-US" sz="1600" dirty="0"/>
              <a:t>	  34		</a:t>
            </a:r>
            <a:r>
              <a:rPr lang="en-US" sz="1600" dirty="0" smtClean="0"/>
              <a:t>	no</a:t>
            </a:r>
            <a:endParaRPr lang="en-US" sz="1600" dirty="0"/>
          </a:p>
          <a:p>
            <a:r>
              <a:rPr lang="en-US" sz="1600" dirty="0"/>
              <a:t>	  35		</a:t>
            </a:r>
            <a:r>
              <a:rPr lang="en-US" sz="1600" dirty="0" smtClean="0"/>
              <a:t>	yes</a:t>
            </a:r>
            <a:endParaRPr lang="en-US" sz="1600" dirty="0"/>
          </a:p>
          <a:p>
            <a:r>
              <a:rPr lang="en-US" sz="1600" dirty="0"/>
              <a:t>	  49		</a:t>
            </a:r>
            <a:r>
              <a:rPr lang="en-US" sz="1600" dirty="0" smtClean="0"/>
              <a:t>	yes</a:t>
            </a:r>
            <a:endParaRPr lang="en-US" sz="1600" dirty="0"/>
          </a:p>
          <a:p>
            <a:r>
              <a:rPr lang="en-US" sz="1600" dirty="0"/>
              <a:t>	  50		</a:t>
            </a:r>
            <a:r>
              <a:rPr lang="en-US" sz="1600" dirty="0" smtClean="0"/>
              <a:t>	yes</a:t>
            </a:r>
            <a:endParaRPr lang="en-US" sz="1600" dirty="0"/>
          </a:p>
          <a:p>
            <a:r>
              <a:rPr lang="en-US" sz="1600" dirty="0"/>
              <a:t>	  53		</a:t>
            </a:r>
            <a:r>
              <a:rPr lang="en-US" sz="1600" dirty="0" smtClean="0"/>
              <a:t>	yes</a:t>
            </a:r>
            <a:endParaRPr lang="en-US" sz="1600" dirty="0"/>
          </a:p>
          <a:p>
            <a:r>
              <a:rPr lang="en-US" sz="1600" dirty="0"/>
              <a:t>	  57		</a:t>
            </a:r>
            <a:r>
              <a:rPr lang="en-US" sz="1600" dirty="0" smtClean="0"/>
              <a:t>	no</a:t>
            </a:r>
            <a:endParaRPr lang="en-US" sz="1600" dirty="0"/>
          </a:p>
          <a:p>
            <a:r>
              <a:rPr lang="en-US" sz="1600" dirty="0"/>
              <a:t>	  72		</a:t>
            </a:r>
            <a:r>
              <a:rPr lang="en-US" sz="1600" dirty="0" smtClean="0"/>
              <a:t>	yes</a:t>
            </a:r>
            <a:endParaRPr lang="en-US" sz="1600" dirty="0"/>
          </a:p>
          <a:p>
            <a:r>
              <a:rPr lang="en-US" sz="1600" dirty="0"/>
              <a:t>	  73		</a:t>
            </a:r>
            <a:r>
              <a:rPr lang="en-US" sz="1600" dirty="0" smtClean="0"/>
              <a:t>	no</a:t>
            </a:r>
            <a:endParaRPr lang="en-US" sz="1600" dirty="0"/>
          </a:p>
          <a:p>
            <a:r>
              <a:rPr lang="en-US" sz="1600" dirty="0"/>
              <a:t>	  83		</a:t>
            </a:r>
            <a:r>
              <a:rPr lang="en-US" sz="1600" dirty="0" smtClean="0"/>
              <a:t>	no</a:t>
            </a:r>
            <a:endParaRPr lang="en-US" sz="1600" dirty="0"/>
          </a:p>
          <a:p>
            <a:r>
              <a:rPr lang="en-US" sz="1600" dirty="0"/>
              <a:t>	104		</a:t>
            </a:r>
            <a:r>
              <a:rPr lang="en-US" sz="1600" dirty="0" smtClean="0"/>
              <a:t>	no</a:t>
            </a:r>
            <a:endParaRPr lang="en-US" sz="1600" dirty="0"/>
          </a:p>
          <a:p>
            <a:endParaRPr lang="nl-NL" sz="1600" dirty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 </a:t>
            </a:r>
            <a:br>
              <a:rPr lang="en-US" sz="3200" smtClean="0"/>
            </a:br>
            <a:r>
              <a:rPr lang="en-US" sz="3200" smtClean="0"/>
              <a:t>(land registration)</a:t>
            </a:r>
            <a:endParaRPr lang="nl-NL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</a:t>
            </a:r>
            <a:br>
              <a:rPr lang="en-US" sz="3200" smtClean="0"/>
            </a:br>
            <a:r>
              <a:rPr lang="en-US" sz="3200" smtClean="0"/>
              <a:t> (land registration)</a:t>
            </a:r>
            <a:endParaRPr lang="nl-NL" sz="3200" smtClean="0"/>
          </a:p>
        </p:txBody>
      </p:sp>
      <p:sp>
        <p:nvSpPr>
          <p:cNvPr id="49154" name="Rectangle 5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8313" y="2000250"/>
            <a:ext cx="6767512" cy="38052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DB-ranking   	Coverage of registration	Index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1		4		1 = 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3		5		2 = 80-100%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4		3		3 = 60-80%	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5		2		4 = 40-60%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6		1		5 = 20-40%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11		2		6 = 0-20%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14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  	  24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31		2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34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35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39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41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49		1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53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57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68		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72		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73		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80		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81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99		2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104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144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176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sz="10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50178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61FD381F-E3C7-4981-AE9D-5EDA1E5ACB85}" type="slidenum">
              <a:rPr lang="en-GB"/>
              <a:pPr/>
              <a:t>18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50181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50185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0186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0187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Analysis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of narratives 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“to merge or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not to merge”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from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UNECE countries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0188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50182" name="TextBox 21"/>
          <p:cNvSpPr txBox="1">
            <a:spLocks noChangeArrowheads="1"/>
          </p:cNvSpPr>
          <p:nvPr/>
        </p:nvSpPr>
        <p:spPr bwMode="auto">
          <a:xfrm>
            <a:off x="4427538" y="2276475"/>
            <a:ext cx="3241675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15 narratives on the history of </a:t>
            </a:r>
          </a:p>
          <a:p>
            <a:r>
              <a:rPr lang="en-GB" sz="1600" dirty="0">
                <a:solidFill>
                  <a:schemeClr val="tx2"/>
                </a:solidFill>
              </a:rPr>
              <a:t>the merger-discussion:</a:t>
            </a:r>
          </a:p>
          <a:p>
            <a:pPr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 Speed of services, seen as aspect of modernisation, is main driver for change</a:t>
            </a:r>
          </a:p>
          <a:p>
            <a:pPr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 No common argument for merging or not</a:t>
            </a:r>
          </a:p>
          <a:p>
            <a:pPr marL="742950" lvl="1" indent="-285750"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“Neighbour country did it”</a:t>
            </a:r>
          </a:p>
          <a:p>
            <a:pPr marL="742950" lvl="1" indent="-285750"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“WB wants it”</a:t>
            </a:r>
          </a:p>
          <a:p>
            <a:pPr marL="742950" lvl="1" indent="-285750"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“Public sector reform”</a:t>
            </a:r>
          </a:p>
          <a:p>
            <a:pPr marL="742950" lvl="1" indent="-285750"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“We can do without”</a:t>
            </a:r>
          </a:p>
          <a:p>
            <a:pPr marL="742950" lvl="1" indent="-285750">
              <a:buFontTx/>
              <a:buChar char="-"/>
            </a:pPr>
            <a:endParaRPr lang="en-GB" sz="1600" dirty="0">
              <a:solidFill>
                <a:schemeClr val="tx2"/>
              </a:solidFill>
            </a:endParaRPr>
          </a:p>
          <a:p>
            <a:pPr marL="742950" lvl="1" indent="-285750">
              <a:buFontTx/>
              <a:buChar char="-"/>
            </a:pPr>
            <a:endParaRPr lang="en-GB" sz="1600" dirty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endParaRPr lang="en-GB" sz="1600" dirty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51202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ED8CA35E-1499-44B8-8068-E5FD3F1555CE}" type="slidenum">
              <a:rPr lang="en-GB"/>
              <a:pPr/>
              <a:t>19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sp>
        <p:nvSpPr>
          <p:cNvPr id="51205" name="TextBox 21"/>
          <p:cNvSpPr txBox="1">
            <a:spLocks noChangeArrowheads="1"/>
          </p:cNvSpPr>
          <p:nvPr/>
        </p:nvSpPr>
        <p:spPr bwMode="auto">
          <a:xfrm>
            <a:off x="4643438" y="2349500"/>
            <a:ext cx="3241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To be decided</a:t>
            </a:r>
          </a:p>
        </p:txBody>
      </p:sp>
      <p:grpSp>
        <p:nvGrpSpPr>
          <p:cNvPr id="51206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51209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1210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1211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1212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Further research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on relation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organisation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and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quality of services</a:t>
              </a:r>
              <a:endParaRPr lang="nl-NL" sz="14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smtClean="0">
                <a:latin typeface="Arial" charset="0"/>
                <a:cs typeface="Arial" charset="0"/>
              </a:rPr>
              <a:t>Overview</a:t>
            </a:r>
            <a:endParaRPr lang="en-GB" sz="4000" b="1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86775618"/>
              </p:ext>
            </p:extLst>
          </p:nvPr>
        </p:nvGraphicFramePr>
        <p:xfrm>
          <a:off x="1341165" y="1700809"/>
          <a:ext cx="7911355" cy="4652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684213" y="2205038"/>
            <a:ext cx="25193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This presentation has four component parts: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979613" y="3357563"/>
            <a:ext cx="39925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 b="1"/>
              <a:t>Thank you</a:t>
            </a:r>
            <a:endParaRPr lang="nl-NL" sz="6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4"/>
          <p:cNvSpPr>
            <a:spLocks noGrp="1"/>
          </p:cNvSpPr>
          <p:nvPr>
            <p:ph sz="half" idx="1"/>
          </p:nvPr>
        </p:nvSpPr>
        <p:spPr bwMode="auto">
          <a:xfrm>
            <a:off x="323850" y="2133600"/>
            <a:ext cx="3600450" cy="38941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b="1" dirty="0" smtClean="0">
                <a:latin typeface="Arial" charset="0"/>
                <a:cs typeface="Arial" charset="0"/>
              </a:rPr>
              <a:t>	UNECE (2005):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GB" sz="1600" dirty="0" smtClean="0">
                <a:latin typeface="Arial" charset="0"/>
                <a:cs typeface="Arial" charset="0"/>
              </a:rPr>
              <a:t>	“Although separate organisations may administer the land books, the cadastre, and the registers of mortgages and encumbrances, an integrated system is desirable either in one organisation or through electronic linkages"</a:t>
            </a:r>
            <a:r>
              <a:rPr lang="nl-NL" sz="1600" dirty="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b="1" dirty="0" smtClean="0">
                <a:latin typeface="Arial" charset="0"/>
                <a:cs typeface="Arial" charset="0"/>
              </a:rPr>
              <a:t>	Cost (2007)</a:t>
            </a:r>
            <a:r>
              <a:rPr lang="en-US" sz="1600" dirty="0" smtClean="0">
                <a:latin typeface="Arial" charset="0"/>
                <a:cs typeface="Arial" charset="0"/>
              </a:rPr>
              <a:t>:</a:t>
            </a:r>
            <a:endParaRPr lang="en-GB" sz="1600" dirty="0" smtClean="0"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GB" sz="1600" dirty="0" smtClean="0">
                <a:latin typeface="Arial" charset="0"/>
                <a:cs typeface="Arial" charset="0"/>
              </a:rPr>
              <a:t>	“we can not award a  gold medal to the country with the lowest transaction costs: the results are simply not comparable."</a:t>
            </a:r>
            <a:r>
              <a:rPr lang="nl-NL" sz="1600" dirty="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sz="16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sz="16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GB" sz="1600" dirty="0" smtClean="0">
              <a:latin typeface="Arial" charset="0"/>
              <a:cs typeface="Arial" charset="0"/>
            </a:endParaRPr>
          </a:p>
        </p:txBody>
      </p:sp>
      <p:sp>
        <p:nvSpPr>
          <p:cNvPr id="33795" name="Content Placeholder 5"/>
          <p:cNvSpPr>
            <a:spLocks noGrp="1"/>
          </p:cNvSpPr>
          <p:nvPr>
            <p:ph sz="half" idx="2"/>
          </p:nvPr>
        </p:nvSpPr>
        <p:spPr bwMode="auto">
          <a:xfrm>
            <a:off x="3635375" y="2060575"/>
            <a:ext cx="4032250" cy="38941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b="1" dirty="0" smtClean="0">
                <a:latin typeface="Arial" charset="0"/>
                <a:cs typeface="Arial" charset="0"/>
              </a:rPr>
              <a:t>	</a:t>
            </a:r>
            <a:r>
              <a:rPr lang="en-GB" sz="1600" b="1" dirty="0" err="1" smtClean="0">
                <a:latin typeface="Arial" charset="0"/>
                <a:cs typeface="Arial" charset="0"/>
              </a:rPr>
              <a:t>EuroGeographics</a:t>
            </a:r>
            <a:r>
              <a:rPr lang="en-GB" sz="1600" b="1" dirty="0" smtClean="0">
                <a:latin typeface="Arial" charset="0"/>
                <a:cs typeface="Arial" charset="0"/>
              </a:rPr>
              <a:t> (2008):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GB" sz="1600" dirty="0" smtClean="0">
                <a:latin typeface="Arial" charset="0"/>
                <a:cs typeface="Arial" charset="0"/>
              </a:rPr>
              <a:t>	"It is optimal to have a single organisation responsible for the related databases, but if that is not the case, relevant organisations should ensure common portals providing a single gateway to cadastre, land registry and other data like taxes, public restrictions, zoning, environmental and utility data."</a:t>
            </a:r>
            <a:r>
              <a:rPr lang="nl-NL" sz="1600" dirty="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sz="16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1600" b="1" dirty="0" smtClean="0">
                <a:latin typeface="Arial" charset="0"/>
                <a:cs typeface="Arial" charset="0"/>
              </a:rPr>
              <a:t>	University of Twente (2011):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nl-NL" sz="1600" dirty="0" smtClean="0">
                <a:latin typeface="Arial" charset="0"/>
                <a:cs typeface="Arial" charset="0"/>
              </a:rPr>
              <a:t>	“A single agency </a:t>
            </a:r>
            <a:r>
              <a:rPr lang="nl-NL" sz="1600" dirty="0" err="1" smtClean="0">
                <a:latin typeface="Arial" charset="0"/>
                <a:cs typeface="Arial" charset="0"/>
              </a:rPr>
              <a:t>structure</a:t>
            </a:r>
            <a:r>
              <a:rPr lang="nl-NL" sz="1600" dirty="0" smtClean="0">
                <a:latin typeface="Arial" charset="0"/>
                <a:cs typeface="Arial" charset="0"/>
              </a:rPr>
              <a:t> is </a:t>
            </a:r>
            <a:r>
              <a:rPr lang="nl-NL" sz="1600" dirty="0" err="1" smtClean="0">
                <a:latin typeface="Arial" charset="0"/>
                <a:cs typeface="Arial" charset="0"/>
              </a:rPr>
              <a:t>needed</a:t>
            </a:r>
            <a:r>
              <a:rPr lang="nl-NL" sz="1600" dirty="0" smtClean="0">
                <a:latin typeface="Arial" charset="0"/>
                <a:cs typeface="Arial" charset="0"/>
              </a:rPr>
              <a:t> </a:t>
            </a:r>
            <a:r>
              <a:rPr lang="nl-NL" sz="1600" dirty="0" err="1" smtClean="0">
                <a:latin typeface="Arial" charset="0"/>
                <a:cs typeface="Arial" charset="0"/>
              </a:rPr>
              <a:t>to</a:t>
            </a:r>
            <a:r>
              <a:rPr lang="nl-NL" sz="1600" dirty="0" smtClean="0">
                <a:latin typeface="Arial" charset="0"/>
                <a:cs typeface="Arial" charset="0"/>
              </a:rPr>
              <a:t> </a:t>
            </a:r>
            <a:r>
              <a:rPr lang="nl-NL" sz="1600" dirty="0" err="1" smtClean="0">
                <a:latin typeface="Arial" charset="0"/>
                <a:cs typeface="Arial" charset="0"/>
              </a:rPr>
              <a:t>successfully</a:t>
            </a:r>
            <a:r>
              <a:rPr lang="nl-NL" sz="1600" dirty="0" smtClean="0">
                <a:latin typeface="Arial" charset="0"/>
                <a:cs typeface="Arial" charset="0"/>
              </a:rPr>
              <a:t> </a:t>
            </a:r>
            <a:r>
              <a:rPr lang="nl-NL" sz="1600" dirty="0" err="1" smtClean="0">
                <a:latin typeface="Arial" charset="0"/>
                <a:cs typeface="Arial" charset="0"/>
              </a:rPr>
              <a:t>address</a:t>
            </a:r>
            <a:r>
              <a:rPr lang="nl-NL" sz="1600" dirty="0" smtClean="0">
                <a:latin typeface="Arial" charset="0"/>
                <a:cs typeface="Arial" charset="0"/>
              </a:rPr>
              <a:t> </a:t>
            </a:r>
            <a:r>
              <a:rPr lang="nl-NL" sz="1600" dirty="0" err="1" smtClean="0">
                <a:latin typeface="Arial" charset="0"/>
                <a:cs typeface="Arial" charset="0"/>
              </a:rPr>
              <a:t>today’s</a:t>
            </a:r>
            <a:r>
              <a:rPr lang="nl-NL" sz="1600" dirty="0" smtClean="0">
                <a:latin typeface="Arial" charset="0"/>
                <a:cs typeface="Arial" charset="0"/>
              </a:rPr>
              <a:t> </a:t>
            </a:r>
            <a:r>
              <a:rPr lang="nl-NL" sz="1600" dirty="0" err="1" smtClean="0">
                <a:latin typeface="Arial" charset="0"/>
                <a:cs typeface="Arial" charset="0"/>
              </a:rPr>
              <a:t>societal</a:t>
            </a:r>
            <a:r>
              <a:rPr lang="nl-NL" sz="1600" dirty="0" smtClean="0">
                <a:latin typeface="Arial" charset="0"/>
                <a:cs typeface="Arial" charset="0"/>
              </a:rPr>
              <a:t> </a:t>
            </a:r>
            <a:r>
              <a:rPr lang="nl-NL" sz="1600" dirty="0" err="1" smtClean="0">
                <a:latin typeface="Arial" charset="0"/>
                <a:cs typeface="Arial" charset="0"/>
              </a:rPr>
              <a:t>challenges</a:t>
            </a:r>
            <a:r>
              <a:rPr lang="nl-NL" sz="1600" dirty="0" smtClean="0">
                <a:latin typeface="Arial" charset="0"/>
                <a:cs typeface="Arial" charset="0"/>
              </a:rPr>
              <a:t> </a:t>
            </a:r>
            <a:r>
              <a:rPr lang="nl-NL" sz="1600" dirty="0" err="1" smtClean="0">
                <a:latin typeface="Arial" charset="0"/>
                <a:cs typeface="Arial" charset="0"/>
              </a:rPr>
              <a:t>for</a:t>
            </a:r>
            <a:r>
              <a:rPr lang="nl-NL" sz="1600" dirty="0" smtClean="0">
                <a:latin typeface="Arial" charset="0"/>
                <a:cs typeface="Arial" charset="0"/>
              </a:rPr>
              <a:t> land </a:t>
            </a:r>
            <a:r>
              <a:rPr lang="nl-NL" sz="1600" dirty="0" err="1" smtClean="0">
                <a:latin typeface="Arial" charset="0"/>
                <a:cs typeface="Arial" charset="0"/>
              </a:rPr>
              <a:t>administration</a:t>
            </a:r>
            <a:r>
              <a:rPr lang="nl-NL" sz="1600" dirty="0" smtClean="0">
                <a:latin typeface="Arial" charset="0"/>
                <a:cs typeface="Arial" charset="0"/>
              </a:rPr>
              <a:t>”</a:t>
            </a:r>
          </a:p>
          <a:p>
            <a:pPr eaLnBrk="1" hangingPunct="1">
              <a:lnSpc>
                <a:spcPct val="80000"/>
              </a:lnSpc>
            </a:pPr>
            <a:endParaRPr lang="en-GB" sz="1600" dirty="0" smtClean="0">
              <a:latin typeface="Arial" charset="0"/>
              <a:cs typeface="Arial" charset="0"/>
            </a:endParaRPr>
          </a:p>
        </p:txBody>
      </p:sp>
      <p:sp>
        <p:nvSpPr>
          <p:cNvPr id="33796" name="Title 2"/>
          <p:cNvSpPr>
            <a:spLocks noGrp="1"/>
          </p:cNvSpPr>
          <p:nvPr>
            <p:ph type="title"/>
          </p:nvPr>
        </p:nvSpPr>
        <p:spPr bwMode="auto">
          <a:xfrm>
            <a:off x="611188" y="115888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GB" sz="4000" b="1" smtClean="0">
                <a:latin typeface="Arial" charset="0"/>
                <a:cs typeface="Arial" charset="0"/>
              </a:rPr>
              <a:t>History – the subject which never goes away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4"/>
          <p:cNvSpPr>
            <a:spLocks noGrp="1"/>
          </p:cNvSpPr>
          <p:nvPr>
            <p:ph sz="half" idx="1"/>
          </p:nvPr>
        </p:nvSpPr>
        <p:spPr bwMode="auto">
          <a:xfrm>
            <a:off x="611188" y="2055813"/>
            <a:ext cx="6697662" cy="38941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3525" indent="-263525" eaLnBrk="1" hangingPunct="1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</a:rPr>
              <a:t>Umbrella organisations can only influence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</a:rPr>
              <a:t> Science does not deliver proof but mergers continue to happen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	Some institutions will not consider merger in spite or an apparent trend.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What is the real truth?</a:t>
            </a:r>
            <a:endParaRPr lang="nl-NL" dirty="0" smtClean="0">
              <a:solidFill>
                <a:schemeClr val="tx2"/>
              </a:solidFill>
            </a:endParaRPr>
          </a:p>
        </p:txBody>
      </p:sp>
      <p:sp>
        <p:nvSpPr>
          <p:cNvPr id="35842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smtClean="0">
                <a:latin typeface="Arial" charset="0"/>
                <a:cs typeface="Arial" charset="0"/>
              </a:rPr>
              <a:t>Conclusion</a:t>
            </a:r>
            <a:endParaRPr lang="en-GB" sz="40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2"/>
          <p:cNvSpPr>
            <a:spLocks noGrp="1"/>
          </p:cNvSpPr>
          <p:nvPr>
            <p:ph type="ctrTitle"/>
          </p:nvPr>
        </p:nvSpPr>
        <p:spPr bwMode="auto">
          <a:xfrm>
            <a:off x="611188" y="692150"/>
            <a:ext cx="6264275" cy="129698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sz="4000" b="1" smtClean="0">
                <a:latin typeface="Arial" charset="0"/>
                <a:cs typeface="Arial" charset="0"/>
              </a:rPr>
              <a:t>How did this discussion start?</a:t>
            </a:r>
            <a:endParaRPr lang="en-GB" sz="40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2"/>
          <p:cNvSpPr>
            <a:spLocks noGrp="1"/>
          </p:cNvSpPr>
          <p:nvPr>
            <p:ph type="title"/>
          </p:nvPr>
        </p:nvSpPr>
        <p:spPr bwMode="auto">
          <a:xfrm>
            <a:off x="611188" y="4048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4000" b="1" smtClean="0">
                <a:latin typeface="Arial" charset="0"/>
                <a:cs typeface="Arial" charset="0"/>
              </a:rPr>
              <a:t>Benefits to Society</a:t>
            </a:r>
          </a:p>
        </p:txBody>
      </p:sp>
      <p:grpSp>
        <p:nvGrpSpPr>
          <p:cNvPr id="37890" name="Group 19"/>
          <p:cNvGrpSpPr>
            <a:grpSpLocks/>
          </p:cNvGrpSpPr>
          <p:nvPr/>
        </p:nvGrpSpPr>
        <p:grpSpPr bwMode="auto">
          <a:xfrm>
            <a:off x="250825" y="1844675"/>
            <a:ext cx="4648200" cy="4648200"/>
            <a:chOff x="179512" y="1849016"/>
            <a:chExt cx="4648200" cy="4648200"/>
          </a:xfrm>
        </p:grpSpPr>
        <p:sp>
          <p:nvSpPr>
            <p:cNvPr id="5" name="Diamond 4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37894" name="Group 23"/>
            <p:cNvGrpSpPr>
              <a:grpSpLocks/>
            </p:cNvGrpSpPr>
            <p:nvPr/>
          </p:nvGrpSpPr>
          <p:grpSpPr bwMode="auto">
            <a:xfrm>
              <a:off x="2645344" y="2290594"/>
              <a:ext cx="1812798" cy="1812798"/>
              <a:chOff x="4184523" y="441578"/>
              <a:chExt cx="1812798" cy="1812798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4184079" y="441325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8" name="Rounded Rectangle 5"/>
              <p:cNvSpPr/>
              <p:nvPr/>
            </p:nvSpPr>
            <p:spPr>
              <a:xfrm>
                <a:off x="4272979" y="530225"/>
                <a:ext cx="1635125" cy="16351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 in quality of service?</a:t>
                </a:r>
              </a:p>
            </p:txBody>
          </p:sp>
        </p:grpSp>
        <p:grpSp>
          <p:nvGrpSpPr>
            <p:cNvPr id="9" name="Group 24"/>
            <p:cNvGrpSpPr/>
            <p:nvPr/>
          </p:nvGrpSpPr>
          <p:grpSpPr>
            <a:xfrm>
              <a:off x="693099" y="4242839"/>
              <a:ext cx="1812798" cy="1812798"/>
              <a:chOff x="2232278" y="2393823"/>
              <a:chExt cx="1812798" cy="1812798"/>
            </a:xfrm>
            <a:solidFill>
              <a:schemeClr val="accent1"/>
            </a:solidFill>
          </p:grpSpPr>
          <p:sp>
            <p:nvSpPr>
              <p:cNvPr id="10" name="Rounded Rectangle 9"/>
              <p:cNvSpPr/>
              <p:nvPr/>
            </p:nvSpPr>
            <p:spPr>
              <a:xfrm>
                <a:off x="2232278" y="2393823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Rounded Rectangle 7"/>
              <p:cNvSpPr/>
              <p:nvPr/>
            </p:nvSpPr>
            <p:spPr>
              <a:xfrm>
                <a:off x="2320772" y="2482317"/>
                <a:ext cx="1635810" cy="163581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savings in cost of service provision?</a:t>
                </a:r>
              </a:p>
            </p:txBody>
          </p:sp>
        </p:grpSp>
        <p:grpSp>
          <p:nvGrpSpPr>
            <p:cNvPr id="37896" name="Group 25"/>
            <p:cNvGrpSpPr>
              <a:grpSpLocks/>
            </p:cNvGrpSpPr>
            <p:nvPr/>
          </p:nvGrpSpPr>
          <p:grpSpPr bwMode="auto">
            <a:xfrm>
              <a:off x="2645344" y="4242839"/>
              <a:ext cx="1812798" cy="1812798"/>
              <a:chOff x="4184523" y="2393823"/>
              <a:chExt cx="1812798" cy="1812798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4184079" y="2393950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Rounded Rectangle 9"/>
              <p:cNvSpPr/>
              <p:nvPr/>
            </p:nvSpPr>
            <p:spPr>
              <a:xfrm>
                <a:off x="4272979" y="2592388"/>
                <a:ext cx="1635125" cy="1525587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improvements in ease of access?</a:t>
                </a:r>
              </a:p>
            </p:txBody>
          </p:sp>
        </p:grpSp>
        <p:grpSp>
          <p:nvGrpSpPr>
            <p:cNvPr id="15" name="Group 32"/>
            <p:cNvGrpSpPr/>
            <p:nvPr/>
          </p:nvGrpSpPr>
          <p:grpSpPr>
            <a:xfrm>
              <a:off x="683568" y="2276872"/>
              <a:ext cx="1812798" cy="1812798"/>
              <a:chOff x="4184523" y="441578"/>
              <a:chExt cx="1812798" cy="1812798"/>
            </a:xfrm>
            <a:solidFill>
              <a:srgbClr val="A3DCE7"/>
            </a:solidFill>
          </p:grpSpPr>
          <p:sp>
            <p:nvSpPr>
              <p:cNvPr id="16" name="Rounded Rectangle 15"/>
              <p:cNvSpPr/>
              <p:nvPr/>
            </p:nvSpPr>
            <p:spPr>
              <a:xfrm>
                <a:off x="4184523" y="441578"/>
                <a:ext cx="1812798" cy="1812798"/>
              </a:xfrm>
              <a:prstGeom prst="roundRect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1400" dirty="0"/>
              </a:p>
            </p:txBody>
          </p:sp>
          <p:sp>
            <p:nvSpPr>
              <p:cNvPr id="17" name="Rounded Rectangle 5"/>
              <p:cNvSpPr/>
              <p:nvPr/>
            </p:nvSpPr>
            <p:spPr>
              <a:xfrm>
                <a:off x="4273017" y="661794"/>
                <a:ext cx="1635810" cy="1504088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 defTabSz="5778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300" dirty="0"/>
              </a:p>
            </p:txBody>
          </p:sp>
        </p:grpSp>
      </p:grpSp>
      <p:sp>
        <p:nvSpPr>
          <p:cNvPr id="18" name="Rectangle 17"/>
          <p:cNvSpPr/>
          <p:nvPr/>
        </p:nvSpPr>
        <p:spPr>
          <a:xfrm>
            <a:off x="468313" y="2708275"/>
            <a:ext cx="2068512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dirty="0">
                <a:solidFill>
                  <a:schemeClr val="tx2"/>
                </a:solidFill>
                <a:latin typeface="+mn-lt"/>
                <a:cs typeface="+mn-cs"/>
              </a:rPr>
              <a:t>Benefits </a:t>
            </a:r>
          </a:p>
          <a:p>
            <a:pPr algn="ctr">
              <a:defRPr/>
            </a:pPr>
            <a:r>
              <a:rPr lang="en-GB" sz="2000" dirty="0">
                <a:solidFill>
                  <a:schemeClr val="tx2"/>
                </a:solidFill>
                <a:latin typeface="+mn-lt"/>
                <a:cs typeface="+mn-cs"/>
              </a:rPr>
              <a:t>to </a:t>
            </a:r>
          </a:p>
          <a:p>
            <a:pPr algn="ctr">
              <a:defRPr/>
            </a:pPr>
            <a:r>
              <a:rPr lang="en-GB" sz="2000" dirty="0">
                <a:solidFill>
                  <a:schemeClr val="tx2"/>
                </a:solidFill>
                <a:latin typeface="+mn-lt"/>
                <a:cs typeface="+mn-cs"/>
              </a:rPr>
              <a:t>Society</a:t>
            </a:r>
          </a:p>
        </p:txBody>
      </p:sp>
      <p:sp>
        <p:nvSpPr>
          <p:cNvPr id="37892" name="Rectangle 18"/>
          <p:cNvSpPr>
            <a:spLocks noChangeArrowheads="1"/>
          </p:cNvSpPr>
          <p:nvPr/>
        </p:nvSpPr>
        <p:spPr bwMode="auto">
          <a:xfrm>
            <a:off x="4572000" y="2276475"/>
            <a:ext cx="302418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2"/>
                </a:solidFill>
              </a:rPr>
              <a:t>2011 UNECE WPLA Workshop Amsterdam</a:t>
            </a:r>
          </a:p>
          <a:p>
            <a:endParaRPr lang="en-GB">
              <a:solidFill>
                <a:schemeClr val="tx2"/>
              </a:solidFill>
            </a:endParaRPr>
          </a:p>
          <a:p>
            <a:r>
              <a:rPr lang="en-GB">
                <a:solidFill>
                  <a:schemeClr val="tx2"/>
                </a:solidFill>
              </a:rPr>
              <a:t>Chair of the Kadaster Board announced a research study into the one or two agency model for cadastre and land registration authorities.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GB" sz="4400" b="1" dirty="0" smtClean="0"/>
              <a:t>Improvement in quality of service?</a:t>
            </a:r>
            <a:br>
              <a:rPr lang="en-GB" sz="4400" b="1" dirty="0" smtClean="0"/>
            </a:br>
            <a:endParaRPr lang="en-GB" dirty="0" smtClean="0">
              <a:latin typeface="Arial" charset="0"/>
              <a:cs typeface="Arial" charset="0"/>
            </a:endParaRPr>
          </a:p>
        </p:txBody>
      </p:sp>
      <p:grpSp>
        <p:nvGrpSpPr>
          <p:cNvPr id="38914" name="Group 4"/>
          <p:cNvGrpSpPr>
            <a:grpSpLocks/>
          </p:cNvGrpSpPr>
          <p:nvPr/>
        </p:nvGrpSpPr>
        <p:grpSpPr bwMode="auto">
          <a:xfrm>
            <a:off x="107950" y="1773238"/>
            <a:ext cx="4648200" cy="4648200"/>
            <a:chOff x="179512" y="1849016"/>
            <a:chExt cx="4648200" cy="4648200"/>
          </a:xfrm>
        </p:grpSpPr>
        <p:sp>
          <p:nvSpPr>
            <p:cNvPr id="6" name="Diamond 5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38918" name="Group 23"/>
            <p:cNvGrpSpPr>
              <a:grpSpLocks/>
            </p:cNvGrpSpPr>
            <p:nvPr/>
          </p:nvGrpSpPr>
          <p:grpSpPr bwMode="auto">
            <a:xfrm>
              <a:off x="2699792" y="2281064"/>
              <a:ext cx="1812798" cy="1812798"/>
              <a:chOff x="4238971" y="432048"/>
              <a:chExt cx="1812798" cy="1812798"/>
            </a:xfrm>
          </p:grpSpPr>
          <p:sp>
            <p:nvSpPr>
              <p:cNvPr id="17" name="Rounded Rectangle 6"/>
              <p:cNvSpPr/>
              <p:nvPr/>
            </p:nvSpPr>
            <p:spPr>
              <a:xfrm>
                <a:off x="4239641" y="431800"/>
                <a:ext cx="1811338" cy="1812925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Rounded Rectangle 5"/>
              <p:cNvSpPr/>
              <p:nvPr/>
            </p:nvSpPr>
            <p:spPr>
              <a:xfrm>
                <a:off x="4311079" y="576262"/>
                <a:ext cx="1635125" cy="16351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2000" dirty="0">
                    <a:solidFill>
                      <a:schemeClr val="tx2"/>
                    </a:solidFill>
                  </a:rPr>
                  <a:t>Demonstrable improvement in quality of service?</a:t>
                </a:r>
              </a:p>
            </p:txBody>
          </p:sp>
        </p:grpSp>
        <p:grpSp>
          <p:nvGrpSpPr>
            <p:cNvPr id="8" name="Group 24"/>
            <p:cNvGrpSpPr/>
            <p:nvPr/>
          </p:nvGrpSpPr>
          <p:grpSpPr>
            <a:xfrm>
              <a:off x="693099" y="4242839"/>
              <a:ext cx="1812798" cy="1812798"/>
              <a:chOff x="2232278" y="2393823"/>
              <a:chExt cx="1812798" cy="1812798"/>
            </a:xfrm>
            <a:solidFill>
              <a:schemeClr val="accent1"/>
            </a:solidFill>
          </p:grpSpPr>
          <p:sp>
            <p:nvSpPr>
              <p:cNvPr id="15" name="Rounded Rectangle 14"/>
              <p:cNvSpPr/>
              <p:nvPr/>
            </p:nvSpPr>
            <p:spPr>
              <a:xfrm>
                <a:off x="2232278" y="2393823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Rounded Rectangle 7"/>
              <p:cNvSpPr/>
              <p:nvPr/>
            </p:nvSpPr>
            <p:spPr>
              <a:xfrm>
                <a:off x="2320772" y="2664295"/>
                <a:ext cx="1635810" cy="1296145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savings in cost of service provision?</a:t>
                </a:r>
              </a:p>
            </p:txBody>
          </p:sp>
        </p:grpSp>
        <p:grpSp>
          <p:nvGrpSpPr>
            <p:cNvPr id="38920" name="Group 25"/>
            <p:cNvGrpSpPr>
              <a:grpSpLocks/>
            </p:cNvGrpSpPr>
            <p:nvPr/>
          </p:nvGrpSpPr>
          <p:grpSpPr bwMode="auto">
            <a:xfrm>
              <a:off x="2645344" y="4242839"/>
              <a:ext cx="1812798" cy="1812798"/>
              <a:chOff x="4184523" y="2393823"/>
              <a:chExt cx="1812798" cy="1812798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4184079" y="2393950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Rounded Rectangle 9"/>
              <p:cNvSpPr/>
              <p:nvPr/>
            </p:nvSpPr>
            <p:spPr>
              <a:xfrm>
                <a:off x="4272979" y="2663825"/>
                <a:ext cx="1635125" cy="1296987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improvements in ease of access?</a:t>
                </a:r>
              </a:p>
            </p:txBody>
          </p:sp>
        </p:grpSp>
        <p:sp>
          <p:nvSpPr>
            <p:cNvPr id="11" name="Rounded Rectangle 10"/>
            <p:cNvSpPr/>
            <p:nvPr/>
          </p:nvSpPr>
          <p:spPr>
            <a:xfrm>
              <a:off x="684337" y="2277641"/>
              <a:ext cx="1811338" cy="181133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400" dirty="0"/>
            </a:p>
          </p:txBody>
        </p:sp>
      </p:grpSp>
      <p:sp>
        <p:nvSpPr>
          <p:cNvPr id="19" name="Rounded Rectangle 5"/>
          <p:cNvSpPr/>
          <p:nvPr/>
        </p:nvSpPr>
        <p:spPr>
          <a:xfrm>
            <a:off x="684213" y="2349500"/>
            <a:ext cx="1635125" cy="163512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Benefits to society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572000" y="2492375"/>
            <a:ext cx="3095625" cy="25638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5588" indent="-255588" defTabSz="238125"/>
            <a:r>
              <a:rPr lang="en-US" b="1"/>
              <a:t>Efficiencies for customers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One-stop-shop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Lower costs</a:t>
            </a:r>
          </a:p>
          <a:p>
            <a:pPr marL="255588" indent="-255588" defTabSz="238125"/>
            <a:r>
              <a:rPr lang="en-US" b="1"/>
              <a:t>No complicated technical interfaces 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Clean channel for customers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Clear positioning in e-government discussions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GB" sz="4000" b="1" dirty="0" smtClean="0"/>
              <a:t>Improvement in cost of service provision?</a:t>
            </a:r>
            <a:br>
              <a:rPr lang="en-GB" sz="4000" b="1" dirty="0" smtClean="0"/>
            </a:br>
            <a:endParaRPr lang="en-GB" dirty="0" smtClean="0">
              <a:latin typeface="Arial" charset="0"/>
              <a:cs typeface="Arial" charset="0"/>
            </a:endParaRPr>
          </a:p>
        </p:txBody>
      </p:sp>
      <p:grpSp>
        <p:nvGrpSpPr>
          <p:cNvPr id="39938" name="Group 4"/>
          <p:cNvGrpSpPr>
            <a:grpSpLocks/>
          </p:cNvGrpSpPr>
          <p:nvPr/>
        </p:nvGrpSpPr>
        <p:grpSpPr bwMode="auto">
          <a:xfrm>
            <a:off x="107950" y="1700213"/>
            <a:ext cx="4648200" cy="4648200"/>
            <a:chOff x="179512" y="1849016"/>
            <a:chExt cx="4648200" cy="4648200"/>
          </a:xfrm>
        </p:grpSpPr>
        <p:sp>
          <p:nvSpPr>
            <p:cNvPr id="6" name="Diamond 5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ounded Rectangle 6"/>
            <p:cNvSpPr/>
            <p:nvPr/>
          </p:nvSpPr>
          <p:spPr>
            <a:xfrm>
              <a:off x="684337" y="4225503"/>
              <a:ext cx="1811338" cy="181292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" name="Group 24"/>
            <p:cNvGrpSpPr/>
            <p:nvPr/>
          </p:nvGrpSpPr>
          <p:grpSpPr>
            <a:xfrm>
              <a:off x="755576" y="2281064"/>
              <a:ext cx="3685006" cy="3672408"/>
              <a:chOff x="2294755" y="432048"/>
              <a:chExt cx="3685006" cy="3672408"/>
            </a:xfrm>
            <a:solidFill>
              <a:schemeClr val="accent1"/>
            </a:solidFill>
          </p:grpSpPr>
          <p:sp>
            <p:nvSpPr>
              <p:cNvPr id="14" name="Rounded Rectangle 7"/>
              <p:cNvSpPr/>
              <p:nvPr/>
            </p:nvSpPr>
            <p:spPr>
              <a:xfrm>
                <a:off x="2294755" y="2592288"/>
                <a:ext cx="1635810" cy="151216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2000" dirty="0">
                    <a:solidFill>
                      <a:schemeClr val="tx2"/>
                    </a:solidFill>
                  </a:rPr>
                  <a:t>Demonstrable savings in cost of service provision?</a:t>
                </a: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4166963" y="432048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grpSp>
          <p:nvGrpSpPr>
            <p:cNvPr id="39945" name="Group 25"/>
            <p:cNvGrpSpPr>
              <a:grpSpLocks/>
            </p:cNvGrpSpPr>
            <p:nvPr/>
          </p:nvGrpSpPr>
          <p:grpSpPr bwMode="auto">
            <a:xfrm>
              <a:off x="2645344" y="4242839"/>
              <a:ext cx="1812798" cy="1812798"/>
              <a:chOff x="4184523" y="2393823"/>
              <a:chExt cx="1812798" cy="1812798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4184079" y="2393950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Rounded Rectangle 9"/>
              <p:cNvSpPr/>
              <p:nvPr/>
            </p:nvSpPr>
            <p:spPr>
              <a:xfrm>
                <a:off x="4238054" y="2592387"/>
                <a:ext cx="1636712" cy="1296988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improvements in ease of access?</a:t>
                </a:r>
              </a:p>
            </p:txBody>
          </p:sp>
        </p:grpSp>
        <p:sp>
          <p:nvSpPr>
            <p:cNvPr id="10" name="Rounded Rectangle 9"/>
            <p:cNvSpPr/>
            <p:nvPr/>
          </p:nvSpPr>
          <p:spPr>
            <a:xfrm>
              <a:off x="684337" y="2277641"/>
              <a:ext cx="1811338" cy="181133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400" dirty="0"/>
            </a:p>
          </p:txBody>
        </p:sp>
      </p:grpSp>
      <p:sp>
        <p:nvSpPr>
          <p:cNvPr id="17" name="Rounded Rectangle 5"/>
          <p:cNvSpPr/>
          <p:nvPr/>
        </p:nvSpPr>
        <p:spPr>
          <a:xfrm>
            <a:off x="684213" y="2349500"/>
            <a:ext cx="1635125" cy="143986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Benefits to society</a:t>
            </a:r>
          </a:p>
        </p:txBody>
      </p:sp>
      <p:sp>
        <p:nvSpPr>
          <p:cNvPr id="18" name="Rounded Rectangle 7"/>
          <p:cNvSpPr/>
          <p:nvPr/>
        </p:nvSpPr>
        <p:spPr>
          <a:xfrm>
            <a:off x="2627313" y="2349500"/>
            <a:ext cx="1636712" cy="136683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Demonstrable savings in quality of service?</a:t>
            </a:r>
          </a:p>
        </p:txBody>
      </p:sp>
      <p:sp>
        <p:nvSpPr>
          <p:cNvPr id="39941" name="Rectangle 18"/>
          <p:cNvSpPr>
            <a:spLocks noChangeArrowheads="1"/>
          </p:cNvSpPr>
          <p:nvPr/>
        </p:nvSpPr>
        <p:spPr bwMode="auto">
          <a:xfrm>
            <a:off x="4500563" y="2205038"/>
            <a:ext cx="32400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38125">
              <a:buFont typeface="Wingdings" pitchFamily="2" charset="2"/>
              <a:buChar char="§"/>
            </a:pPr>
            <a:r>
              <a:rPr lang="en-US"/>
              <a:t> No duplication of work and records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Lower costs (for      government and customers)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Red tape reduction for society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One-stop-shop possibilities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Integrated maintenance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GB" sz="4000" b="1" dirty="0" smtClean="0"/>
              <a:t>Improvement in organisational efficiency?</a:t>
            </a:r>
            <a:br>
              <a:rPr lang="en-GB" sz="4000" b="1" dirty="0" smtClean="0"/>
            </a:br>
            <a:endParaRPr lang="en-GB" dirty="0" smtClean="0">
              <a:latin typeface="Arial" charset="0"/>
              <a:cs typeface="Arial" charset="0"/>
            </a:endParaRPr>
          </a:p>
        </p:txBody>
      </p:sp>
      <p:grpSp>
        <p:nvGrpSpPr>
          <p:cNvPr id="40962" name="Group 4"/>
          <p:cNvGrpSpPr>
            <a:grpSpLocks/>
          </p:cNvGrpSpPr>
          <p:nvPr/>
        </p:nvGrpSpPr>
        <p:grpSpPr bwMode="auto">
          <a:xfrm>
            <a:off x="107950" y="1700213"/>
            <a:ext cx="4648200" cy="4648200"/>
            <a:chOff x="179512" y="1849016"/>
            <a:chExt cx="4648200" cy="4648200"/>
          </a:xfrm>
        </p:grpSpPr>
        <p:sp>
          <p:nvSpPr>
            <p:cNvPr id="6" name="Diamond 5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ounded Rectangle 6"/>
            <p:cNvSpPr/>
            <p:nvPr/>
          </p:nvSpPr>
          <p:spPr>
            <a:xfrm>
              <a:off x="2627437" y="4225503"/>
              <a:ext cx="1812925" cy="181292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" name="Group 24"/>
            <p:cNvGrpSpPr/>
            <p:nvPr/>
          </p:nvGrpSpPr>
          <p:grpSpPr>
            <a:xfrm>
              <a:off x="827584" y="2281064"/>
              <a:ext cx="3612998" cy="3672408"/>
              <a:chOff x="2366763" y="432048"/>
              <a:chExt cx="3612998" cy="3672408"/>
            </a:xfrm>
            <a:solidFill>
              <a:schemeClr val="accent1"/>
            </a:solidFill>
          </p:grpSpPr>
          <p:sp>
            <p:nvSpPr>
              <p:cNvPr id="13" name="Rounded Rectangle 12"/>
              <p:cNvSpPr/>
              <p:nvPr/>
            </p:nvSpPr>
            <p:spPr>
              <a:xfrm>
                <a:off x="4166963" y="432048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Rounded Rectangle 7"/>
              <p:cNvSpPr/>
              <p:nvPr/>
            </p:nvSpPr>
            <p:spPr>
              <a:xfrm>
                <a:off x="2366763" y="2592288"/>
                <a:ext cx="1635810" cy="151216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savings in cost of service provision?</a:t>
                </a:r>
              </a:p>
            </p:txBody>
          </p:sp>
        </p:grpSp>
        <p:grpSp>
          <p:nvGrpSpPr>
            <p:cNvPr id="40970" name="Group 25"/>
            <p:cNvGrpSpPr>
              <a:grpSpLocks/>
            </p:cNvGrpSpPr>
            <p:nvPr/>
          </p:nvGrpSpPr>
          <p:grpSpPr bwMode="auto">
            <a:xfrm>
              <a:off x="683568" y="4225280"/>
              <a:ext cx="3652034" cy="1812798"/>
              <a:chOff x="2222747" y="2376264"/>
              <a:chExt cx="3652034" cy="1812798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2223516" y="2376487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Rounded Rectangle 9"/>
              <p:cNvSpPr/>
              <p:nvPr/>
            </p:nvSpPr>
            <p:spPr>
              <a:xfrm>
                <a:off x="4239641" y="2520950"/>
                <a:ext cx="1635125" cy="16351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2000" dirty="0">
                    <a:solidFill>
                      <a:schemeClr val="tx2"/>
                    </a:solidFill>
                  </a:rPr>
                  <a:t>Demonstrable improvements in organisational efficiency?</a:t>
                </a:r>
              </a:p>
            </p:txBody>
          </p:sp>
        </p:grpSp>
        <p:sp>
          <p:nvSpPr>
            <p:cNvPr id="10" name="Rounded Rectangle 9"/>
            <p:cNvSpPr/>
            <p:nvPr/>
          </p:nvSpPr>
          <p:spPr>
            <a:xfrm>
              <a:off x="684337" y="2277641"/>
              <a:ext cx="1811338" cy="181133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400" dirty="0"/>
            </a:p>
          </p:txBody>
        </p:sp>
      </p:grpSp>
      <p:sp>
        <p:nvSpPr>
          <p:cNvPr id="17" name="Rounded Rectangle 5"/>
          <p:cNvSpPr/>
          <p:nvPr/>
        </p:nvSpPr>
        <p:spPr>
          <a:xfrm>
            <a:off x="684213" y="2349500"/>
            <a:ext cx="1635125" cy="143986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Benefits to society</a:t>
            </a:r>
          </a:p>
        </p:txBody>
      </p:sp>
      <p:sp>
        <p:nvSpPr>
          <p:cNvPr id="18" name="Rounded Rectangle 7"/>
          <p:cNvSpPr/>
          <p:nvPr/>
        </p:nvSpPr>
        <p:spPr>
          <a:xfrm>
            <a:off x="2627313" y="2349500"/>
            <a:ext cx="1636712" cy="1295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Demonstrable savings in quality of service?</a:t>
            </a:r>
          </a:p>
        </p:txBody>
      </p:sp>
      <p:sp>
        <p:nvSpPr>
          <p:cNvPr id="40965" name="Rectangle 15"/>
          <p:cNvSpPr>
            <a:spLocks noChangeArrowheads="1"/>
          </p:cNvSpPr>
          <p:nvPr/>
        </p:nvSpPr>
        <p:spPr bwMode="auto">
          <a:xfrm>
            <a:off x="4572000" y="2205038"/>
            <a:ext cx="31686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Efficient decision making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Clear responsibilities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maintenance 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Functional ICT infrastructure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Much easier to manage financials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back office systems and processes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marketing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facilities (cars etc.)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84213" y="4652963"/>
            <a:ext cx="1655762" cy="69215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300" dirty="0">
                <a:solidFill>
                  <a:schemeClr val="lt1"/>
                </a:solidFill>
                <a:latin typeface="+mn-lt"/>
                <a:cs typeface="+mn-cs"/>
              </a:rPr>
              <a:t>Demonstrable savings in cost of service provision?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ial MASTER template PO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erial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erial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erial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erial 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Aerial 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Aerial MASTER template POT</Template>
  <TotalTime>717</TotalTime>
  <Words>715</Words>
  <Application>Microsoft Office PowerPoint</Application>
  <PresentationFormat>On-screen Show (4:3)</PresentationFormat>
  <Paragraphs>266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Aerial MASTER template POT</vt:lpstr>
      <vt:lpstr>Aerial 2</vt:lpstr>
      <vt:lpstr>Aerial 3</vt:lpstr>
      <vt:lpstr>Aerial 4</vt:lpstr>
      <vt:lpstr>Aerial 5</vt:lpstr>
      <vt:lpstr>Aerial 6</vt:lpstr>
      <vt:lpstr>PowerPoint Presentation</vt:lpstr>
      <vt:lpstr>Overview</vt:lpstr>
      <vt:lpstr>History – the subject which never goes away</vt:lpstr>
      <vt:lpstr>Conclusion</vt:lpstr>
      <vt:lpstr>How did this discussion start?</vt:lpstr>
      <vt:lpstr>Benefits to Society</vt:lpstr>
      <vt:lpstr>Improvement in quality of service? </vt:lpstr>
      <vt:lpstr>Improvement in cost of service provision? </vt:lpstr>
      <vt:lpstr>Improvement in organisational efficiency? </vt:lpstr>
      <vt:lpstr>Principles and Pitfalls</vt:lpstr>
      <vt:lpstr>Scope of the WPLA project </vt:lpstr>
      <vt:lpstr>Progress of the WPLA project </vt:lpstr>
      <vt:lpstr>Progress of the WPLA project </vt:lpstr>
      <vt:lpstr>UNECE-benchmark vs WB Doing Business  (land registration)</vt:lpstr>
      <vt:lpstr>UNECE-benchmark vs WB Doing Business  (land registration)</vt:lpstr>
      <vt:lpstr>UNECE-benchmark vs WB Doing Business  (land registration)</vt:lpstr>
      <vt:lpstr>UNECE-benchmark vs WB Doing Business  (land registration)</vt:lpstr>
      <vt:lpstr>Progress of the WPLA project </vt:lpstr>
      <vt:lpstr>Progress of the WPLA project </vt:lpstr>
      <vt:lpstr>PowerPoint Presentation</vt:lpstr>
    </vt:vector>
  </TitlesOfParts>
  <Company>HMLR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HQ1034JB</dc:creator>
  <cp:lastModifiedBy>Vuytsik</cp:lastModifiedBy>
  <cp:revision>25</cp:revision>
  <dcterms:created xsi:type="dcterms:W3CDTF">2014-03-04T10:02:34Z</dcterms:created>
  <dcterms:modified xsi:type="dcterms:W3CDTF">2014-05-15T08:18:57Z</dcterms:modified>
</cp:coreProperties>
</file>