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2" r:id="rId1"/>
  </p:sldMasterIdLst>
  <p:notesMasterIdLst>
    <p:notesMasterId r:id="rId4"/>
  </p:notesMasterIdLst>
  <p:handoutMasterIdLst>
    <p:handoutMasterId r:id="rId5"/>
  </p:handoutMasterIdLst>
  <p:sldIdLst>
    <p:sldId id="370" r:id="rId2"/>
    <p:sldId id="371" r:id="rId3"/>
  </p:sldIdLst>
  <p:sldSz cx="9144000" cy="5143500" type="screen16x9"/>
  <p:notesSz cx="6858000" cy="9144000"/>
  <p:custShowLst>
    <p:custShow name="Office Design Farben" id="0">
      <p:sldLst/>
    </p:custShow>
    <p:custShow name="PowerPoint Folienlayout" id="1">
      <p:sldLst/>
    </p:custShow>
  </p:custShow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B75"/>
    <a:srgbClr val="004B76"/>
    <a:srgbClr val="2F5597"/>
    <a:srgbClr val="F4B183"/>
    <a:srgbClr val="ED7D31"/>
    <a:srgbClr val="2E75B6"/>
    <a:srgbClr val="F1985B"/>
    <a:srgbClr val="0077B6"/>
    <a:srgbClr val="0077FF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20" autoAdjust="0"/>
  </p:normalViewPr>
  <p:slideViewPr>
    <p:cSldViewPr>
      <p:cViewPr varScale="1">
        <p:scale>
          <a:sx n="113" d="100"/>
          <a:sy n="113" d="100"/>
        </p:scale>
        <p:origin x="564" y="96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84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B7FD2695-0CED-47B8-A12E-413017941AB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91DBD0-F4ED-4B77-A5BB-E4941E96C80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AF160-B95C-46B9-8AF1-4E5972563C90}" type="datetimeFigureOut">
              <a:rPr lang="de-DE" smtClean="0"/>
              <a:t>19.02.2024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E60C118-E93F-477A-8C6D-85241A34350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C14D40-7D07-4E23-858B-4ED1CAC0DBA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B3F5A-3451-4EE0-8397-89D2A5B941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4284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BAB78E-8AA5-408A-ACE1-A0C29651DE35}" type="datetimeFigureOut">
              <a:rPr lang="de-DE" smtClean="0"/>
              <a:t>19.02.2024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52FF7-1CA1-4092-9374-FB4149A282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49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solidFill>
          <a:srgbClr val="004B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1">
            <a:extLst>
              <a:ext uri="{FF2B5EF4-FFF2-40B4-BE49-F238E27FC236}">
                <a16:creationId xmlns:a16="http://schemas.microsoft.com/office/drawing/2014/main" id="{DBA3D50E-8EE7-4D3A-897C-3B683333F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gray">
          <a:xfrm>
            <a:off x="204788" y="145256"/>
            <a:ext cx="8729663" cy="132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endParaRPr lang="de-DE" sz="1350" b="0" i="0" dirty="0">
              <a:solidFill>
                <a:srgbClr val="A5A5A5"/>
              </a:solidFill>
              <a:latin typeface="BundesSans Office" panose="020B0002030500000203" pitchFamily="34" charset="0"/>
              <a:ea typeface="ＭＳ Ｐゴシック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08062" y="1681200"/>
            <a:ext cx="7631937" cy="1215000"/>
          </a:xfrm>
        </p:spPr>
        <p:txBody>
          <a:bodyPr anchor="b" anchorCtr="0"/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08062" y="3038400"/>
            <a:ext cx="7631938" cy="1353600"/>
          </a:xfrm>
        </p:spPr>
        <p:txBody>
          <a:bodyPr lIns="0"/>
          <a:lstStyle>
            <a:lvl1pPr marL="0" indent="0" algn="l">
              <a:lnSpc>
                <a:spcPts val="1800"/>
              </a:lnSpc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6" name="Grafik 5" descr="Logo: Federal Ministry for Digital and Transport">
            <a:extLst>
              <a:ext uri="{FF2B5EF4-FFF2-40B4-BE49-F238E27FC236}">
                <a16:creationId xmlns:a16="http://schemas.microsoft.com/office/drawing/2014/main" id="{088B32CA-26E9-4B0D-A763-B23D890080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89" y="146604"/>
            <a:ext cx="1955814" cy="1320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00464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Federal Ministry for Digital and Transport | Title | DD.MM.YYYY |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21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Federal Ministry for Digital and Transport | Title | DD.MM.YYYY |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885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0BD12337-488C-487E-A593-E9961127A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6F537D63-2C67-48D2-8F15-56C74D1C786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4000" y="1276350"/>
            <a:ext cx="2484437" cy="1528763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3FEA4F28-DE48-44A3-B193-A66DA78ECFA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3999" y="3183818"/>
            <a:ext cx="2483676" cy="490871"/>
          </a:xfrm>
        </p:spPr>
        <p:txBody>
          <a:bodyPr lIns="0" tIns="0" rIns="0" bIns="0">
            <a:noAutofit/>
          </a:bodyPr>
          <a:lstStyle>
            <a:lvl1pPr>
              <a:lnSpc>
                <a:spcPts val="1440"/>
              </a:lnSpc>
              <a:spcBef>
                <a:spcPts val="0"/>
              </a:spcBef>
              <a:defRPr sz="1200" i="0">
                <a:latin typeface="+mn-lt"/>
              </a:defRPr>
            </a:lvl1pPr>
          </a:lstStyle>
          <a:p>
            <a:pPr lvl="0"/>
            <a:r>
              <a:rPr lang="de-DE" dirty="0"/>
              <a:t>Bildunterschrift hinzufügen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4466439-DFAC-4C5A-88EC-11EF813BCBF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347963" y="1276350"/>
            <a:ext cx="2448000" cy="1528763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8959B009-0A34-4B48-AA21-935FE85C27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8000" y="3183818"/>
            <a:ext cx="2448000" cy="490870"/>
          </a:xfrm>
        </p:spPr>
        <p:txBody>
          <a:bodyPr lIns="0" tIns="0" rIns="0" bIns="0">
            <a:noAutofit/>
          </a:bodyPr>
          <a:lstStyle>
            <a:lvl1pPr>
              <a:lnSpc>
                <a:spcPts val="1440"/>
              </a:lnSpc>
              <a:spcBef>
                <a:spcPts val="0"/>
              </a:spcBef>
              <a:defRPr sz="1200" i="0">
                <a:latin typeface="+mn-lt"/>
              </a:defRPr>
            </a:lvl1pPr>
          </a:lstStyle>
          <a:p>
            <a:pPr lvl="0"/>
            <a:r>
              <a:rPr lang="de-DE" dirty="0"/>
              <a:t>Bildunterschrift hinzufügen</a:t>
            </a:r>
          </a:p>
        </p:txBody>
      </p:sp>
      <p:sp>
        <p:nvSpPr>
          <p:cNvPr id="15" name="Bildplatzhalter 14">
            <a:extLst>
              <a:ext uri="{FF2B5EF4-FFF2-40B4-BE49-F238E27FC236}">
                <a16:creationId xmlns:a16="http://schemas.microsoft.com/office/drawing/2014/main" id="{4D78F6C0-78A8-44BF-A645-B957C947896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56763" y="1276350"/>
            <a:ext cx="2484000" cy="1528763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3EC5493C-7724-4D8C-AE5A-B39744C57E3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60355" y="3183818"/>
            <a:ext cx="2482851" cy="490869"/>
          </a:xfrm>
        </p:spPr>
        <p:txBody>
          <a:bodyPr lIns="0" tIns="0" rIns="0" bIns="0">
            <a:noAutofit/>
          </a:bodyPr>
          <a:lstStyle>
            <a:lvl1pPr>
              <a:lnSpc>
                <a:spcPts val="1440"/>
              </a:lnSpc>
              <a:spcBef>
                <a:spcPts val="0"/>
              </a:spcBef>
              <a:defRPr sz="1200" i="0">
                <a:latin typeface="+mn-lt"/>
              </a:defRPr>
            </a:lvl1pPr>
          </a:lstStyle>
          <a:p>
            <a:pPr lvl="0"/>
            <a:r>
              <a:rPr lang="de-DE" dirty="0"/>
              <a:t>Bildunterschrift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04000" y="3680812"/>
            <a:ext cx="8136763" cy="691138"/>
          </a:xfrm>
        </p:spPr>
        <p:txBody>
          <a:bodyPr lIns="0" anchor="b" anchorCtr="0"/>
          <a:lstStyle>
            <a:lvl1pPr marL="0" indent="0">
              <a:buNone/>
              <a:defRPr sz="18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Federal Ministry for Digital and Transport | Title | DD.MM.YYYY |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3437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0BD12337-488C-487E-A593-E9961127A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3236" y="1652588"/>
            <a:ext cx="5292727" cy="2287587"/>
          </a:xfrm>
        </p:spPr>
        <p:txBody>
          <a:bodyPr lIns="0">
            <a:noAutofit/>
          </a:bodyPr>
          <a:lstStyle>
            <a:lvl1pPr>
              <a:spcBef>
                <a:spcPts val="0"/>
              </a:spcBef>
              <a:defRPr sz="1800"/>
            </a:lvl1pPr>
            <a:lvl2pPr>
              <a:spcBef>
                <a:spcPts val="0"/>
              </a:spcBef>
              <a:defRPr sz="1800"/>
            </a:lvl2pPr>
            <a:lvl3pPr>
              <a:spcBef>
                <a:spcPts val="0"/>
              </a:spcBef>
              <a:defRPr sz="1800"/>
            </a:lvl3pPr>
            <a:lvl4pPr>
              <a:spcBef>
                <a:spcPts val="0"/>
              </a:spcBef>
              <a:defRPr sz="1800"/>
            </a:lvl4pPr>
            <a:lvl5pPr>
              <a:spcBef>
                <a:spcPts val="0"/>
              </a:spcBef>
              <a:defRPr sz="18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3FEA4F28-DE48-44A3-B193-A66DA78ECFA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3238" y="4320000"/>
            <a:ext cx="2484438" cy="360000"/>
          </a:xfrm>
        </p:spPr>
        <p:txBody>
          <a:bodyPr lIns="0" tIns="0" rIns="0" bIns="0">
            <a:noAutofit/>
          </a:bodyPr>
          <a:lstStyle>
            <a:lvl1pPr>
              <a:lnSpc>
                <a:spcPts val="1440"/>
              </a:lnSpc>
              <a:spcBef>
                <a:spcPts val="0"/>
              </a:spcBef>
              <a:defRPr sz="1200" i="1">
                <a:latin typeface="+mj-lt"/>
              </a:defRPr>
            </a:lvl1pPr>
          </a:lstStyle>
          <a:p>
            <a:pPr lvl="0"/>
            <a:r>
              <a:rPr lang="de-DE" dirty="0"/>
              <a:t>Quelle hinzufügen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8959B009-0A34-4B48-AA21-935FE85C27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8038" y="4320000"/>
            <a:ext cx="2807564" cy="360000"/>
          </a:xfrm>
        </p:spPr>
        <p:txBody>
          <a:bodyPr lIns="0" tIns="0" rIns="0" bIns="0">
            <a:noAutofit/>
          </a:bodyPr>
          <a:lstStyle>
            <a:lvl1pPr>
              <a:lnSpc>
                <a:spcPts val="1440"/>
              </a:lnSpc>
              <a:spcBef>
                <a:spcPts val="0"/>
              </a:spcBef>
              <a:defRPr sz="1200"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dirty="0"/>
              <a:t>Bildunterschrift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156000" y="1652588"/>
            <a:ext cx="2482849" cy="2287587"/>
          </a:xfrm>
        </p:spPr>
        <p:txBody>
          <a:bodyPr lIns="0">
            <a:no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Federal Ministry for Digital and Transport | Title | DD.MM.YYYY |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7962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248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69172625-FF52-49D8-AAA8-5914E55D7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03238" y="1652588"/>
            <a:ext cx="5292725" cy="2665412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C40E3CCD-0055-487A-8774-C6FCE6CC854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56325" y="3996000"/>
            <a:ext cx="2501902" cy="360000"/>
          </a:xfrm>
        </p:spPr>
        <p:txBody>
          <a:bodyPr lIns="0" tIns="0" rIns="0" bIns="0">
            <a:noAutofit/>
          </a:bodyPr>
          <a:lstStyle>
            <a:lvl1pPr>
              <a:lnSpc>
                <a:spcPts val="1440"/>
              </a:lnSpc>
              <a:spcBef>
                <a:spcPts val="0"/>
              </a:spcBef>
              <a:defRPr sz="1200"/>
            </a:lvl1pPr>
          </a:lstStyle>
          <a:p>
            <a:pPr marL="0" marR="0" lvl="0" indent="0" algn="l" defTabSz="685800" rtl="0" eaLnBrk="1" fontAlgn="auto" latinLnBrk="0" hangingPunct="1">
              <a:lnSpc>
                <a:spcPts val="10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dirty="0"/>
              <a:t>Bildunterschrift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156325" y="1652400"/>
            <a:ext cx="2482850" cy="2329337"/>
          </a:xfrm>
        </p:spPr>
        <p:txBody>
          <a:bodyPr lIns="0">
            <a:noAutofit/>
          </a:bodyPr>
          <a:lstStyle>
            <a:lvl1pPr marL="0" indent="0">
              <a:buNone/>
              <a:defRPr sz="1800" baseline="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Federal Ministry for Digital and Transport | Title | DD.MM.YYYY |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49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hochformatig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69172625-FF52-49D8-AAA8-5914E55D7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03237" y="1652588"/>
            <a:ext cx="2484438" cy="2665412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C40E3CCD-0055-487A-8774-C6FCE6CC854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8000" y="3996000"/>
            <a:ext cx="5292763" cy="360000"/>
          </a:xfrm>
        </p:spPr>
        <p:txBody>
          <a:bodyPr lIns="0" tIns="0" rIns="0" bIns="0">
            <a:noAutofit/>
          </a:bodyPr>
          <a:lstStyle>
            <a:lvl1pPr>
              <a:lnSpc>
                <a:spcPts val="144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 dirty="0"/>
              <a:t>Bildunterschrift hinzufügen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36807D1A-1D9B-45B3-94AA-26149712CF3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48000" y="1652400"/>
            <a:ext cx="5292763" cy="2337910"/>
          </a:xfrm>
        </p:spPr>
        <p:txBody>
          <a:bodyPr lIns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Federal Ministry for Digital and Transport | Title | DD.MM.YYYY |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7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e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03239" y="1652588"/>
            <a:ext cx="3888741" cy="1514475"/>
          </a:xfrm>
        </p:spPr>
        <p:txBody>
          <a:bodyPr lIns="0" numCol="1" anchor="t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defRPr/>
            </a:lvl1pPr>
            <a:lvl2pPr marL="0" indent="0">
              <a:lnSpc>
                <a:spcPts val="1440"/>
              </a:lnSpc>
              <a:spcBef>
                <a:spcPts val="0"/>
              </a:spcBef>
              <a:buNone/>
              <a:defRPr sz="1200"/>
            </a:lvl2pPr>
            <a:lvl3pPr marL="135731" indent="-135731">
              <a:lnSpc>
                <a:spcPts val="1440"/>
              </a:lnSpc>
              <a:tabLst>
                <a:tab pos="135731" algn="l"/>
              </a:tabLst>
              <a:defRPr sz="1200"/>
            </a:lvl3pPr>
            <a:lvl4pPr marL="270000" indent="-135000">
              <a:lnSpc>
                <a:spcPts val="1440"/>
              </a:lnSpc>
              <a:spcBef>
                <a:spcPts val="0"/>
              </a:spcBef>
              <a:defRPr sz="1200"/>
            </a:lvl4pPr>
            <a:lvl5pPr marL="407700" indent="-135000">
              <a:lnSpc>
                <a:spcPts val="1440"/>
              </a:lnSpc>
              <a:spcBef>
                <a:spcPts val="0"/>
              </a:spcBef>
              <a:defRPr sz="1200"/>
            </a:lvl5pPr>
          </a:lstStyle>
          <a:p>
            <a:pPr lvl="0"/>
            <a:r>
              <a:rPr lang="de-DE" dirty="0"/>
              <a:t>Text hinzufügen</a:t>
            </a:r>
          </a:p>
          <a:p>
            <a:pPr lvl="1"/>
            <a:r>
              <a:rPr lang="de-DE" dirty="0"/>
              <a:t>Federal Ministry </a:t>
            </a:r>
            <a:r>
              <a:rPr lang="de-DE" dirty="0" err="1"/>
              <a:t>for</a:t>
            </a:r>
            <a:r>
              <a:rPr lang="de-DE" dirty="0"/>
              <a:t> Digital and Transport</a:t>
            </a:r>
          </a:p>
          <a:p>
            <a:pPr lvl="1"/>
            <a:r>
              <a:rPr lang="de-DE" dirty="0" err="1"/>
              <a:t>Divsion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Invalidenstraße 44</a:t>
            </a:r>
          </a:p>
          <a:p>
            <a:pPr lvl="1"/>
            <a:r>
              <a:rPr lang="de-DE" dirty="0"/>
              <a:t>10115 Berlin</a:t>
            </a:r>
          </a:p>
          <a:p>
            <a:pPr lvl="1"/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Federal Ministry for Digital and Transport | Title | DD.MM.YYYY |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984DF27-98BD-4B1B-9935-D7B8221CB1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51388" y="2043882"/>
            <a:ext cx="3889375" cy="2214563"/>
          </a:xfrm>
        </p:spPr>
        <p:txBody>
          <a:bodyPr/>
          <a:lstStyle>
            <a:lvl1pPr>
              <a:lnSpc>
                <a:spcPts val="1440"/>
              </a:lnSpc>
              <a:spcBef>
                <a:spcPts val="0"/>
              </a:spcBef>
              <a:defRPr sz="1200"/>
            </a:lvl1pPr>
            <a:lvl2pPr>
              <a:lnSpc>
                <a:spcPts val="1440"/>
              </a:lnSpc>
              <a:spcBef>
                <a:spcPts val="0"/>
              </a:spcBef>
              <a:defRPr sz="1200"/>
            </a:lvl2pPr>
            <a:lvl3pPr>
              <a:lnSpc>
                <a:spcPts val="1440"/>
              </a:lnSpc>
              <a:spcBef>
                <a:spcPts val="0"/>
              </a:spcBef>
              <a:defRPr sz="1200"/>
            </a:lvl3pPr>
            <a:lvl4pPr>
              <a:lnSpc>
                <a:spcPts val="1440"/>
              </a:lnSpc>
              <a:spcBef>
                <a:spcPts val="0"/>
              </a:spcBef>
              <a:defRPr sz="1200"/>
            </a:lvl4pPr>
            <a:lvl5pPr>
              <a:lnSpc>
                <a:spcPts val="1440"/>
              </a:lnSpc>
              <a:spcBef>
                <a:spcPts val="0"/>
              </a:spcBef>
              <a:defRPr sz="1200"/>
            </a:lvl5pPr>
          </a:lstStyle>
          <a:p>
            <a:pPr lvl="0"/>
            <a:r>
              <a:rPr lang="de-DE" dirty="0"/>
              <a:t>Ansprechpartner</a:t>
            </a:r>
          </a:p>
          <a:p>
            <a:pPr lvl="0"/>
            <a:endParaRPr lang="de-DE" dirty="0"/>
          </a:p>
        </p:txBody>
      </p:sp>
      <p:pic>
        <p:nvPicPr>
          <p:cNvPr id="7" name="Grafik 6" descr="Logo: Federal Ministry for Digital and Transport">
            <a:extLst>
              <a:ext uri="{FF2B5EF4-FFF2-40B4-BE49-F238E27FC236}">
                <a16:creationId xmlns:a16="http://schemas.microsoft.com/office/drawing/2014/main" id="{C567AD39-C4B2-402E-A7FF-C0DC704483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22" y="3650240"/>
            <a:ext cx="1955814" cy="1320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59733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93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lternativ, 1-zeilig">
    <p:bg>
      <p:bgPr>
        <a:solidFill>
          <a:srgbClr val="004B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1">
            <a:extLst>
              <a:ext uri="{FF2B5EF4-FFF2-40B4-BE49-F238E27FC236}">
                <a16:creationId xmlns:a16="http://schemas.microsoft.com/office/drawing/2014/main" id="{DBA3D50E-8EE7-4D3A-897C-3B683333F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gray">
          <a:xfrm>
            <a:off x="204788" y="145255"/>
            <a:ext cx="8729663" cy="2563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endParaRPr lang="de-DE" sz="1350" b="0" i="0" dirty="0">
              <a:solidFill>
                <a:srgbClr val="A5A5A5"/>
              </a:solidFill>
              <a:latin typeface="BundesSans Office" panose="020B0002030500000203" pitchFamily="34" charset="0"/>
              <a:ea typeface="ＭＳ Ｐゴシック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08000" y="1652587"/>
            <a:ext cx="7632000" cy="558253"/>
          </a:xfrm>
        </p:spPr>
        <p:txBody>
          <a:bodyPr lIns="0" anchor="t" anchorCtr="0">
            <a:noAutofit/>
          </a:bodyPr>
          <a:lstStyle>
            <a:lvl1pPr algn="l">
              <a:lnSpc>
                <a:spcPts val="3300"/>
              </a:lnSpc>
              <a:defRPr sz="3000"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08000" y="2210841"/>
            <a:ext cx="7632000" cy="324000"/>
          </a:xfrm>
        </p:spPr>
        <p:txBody>
          <a:bodyPr lIns="0">
            <a:noAutofit/>
          </a:bodyPr>
          <a:lstStyle>
            <a:lvl1pPr marL="0" indent="0" algn="l">
              <a:lnSpc>
                <a:spcPts val="2200"/>
              </a:lnSpc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6" name="Grafik 5" descr="Logo: Federal Ministry for Digital and Transport">
            <a:extLst>
              <a:ext uri="{FF2B5EF4-FFF2-40B4-BE49-F238E27FC236}">
                <a16:creationId xmlns:a16="http://schemas.microsoft.com/office/drawing/2014/main" id="{4EC72E71-D58E-42EA-BBDA-3D85A1ED4F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88" y="148740"/>
            <a:ext cx="1955814" cy="1320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18932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lternativ, 2-zeilig">
    <p:bg>
      <p:bgPr>
        <a:solidFill>
          <a:srgbClr val="004B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1">
            <a:extLst>
              <a:ext uri="{FF2B5EF4-FFF2-40B4-BE49-F238E27FC236}">
                <a16:creationId xmlns:a16="http://schemas.microsoft.com/office/drawing/2014/main" id="{DBA3D50E-8EE7-4D3A-897C-3B683333F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gray">
          <a:xfrm>
            <a:off x="204788" y="145255"/>
            <a:ext cx="8729663" cy="30012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endParaRPr lang="de-DE" sz="1350" b="0" i="0" dirty="0">
              <a:solidFill>
                <a:srgbClr val="A5A5A5"/>
              </a:solidFill>
              <a:latin typeface="BundesSans Office" panose="020B0002030500000203" pitchFamily="34" charset="0"/>
              <a:ea typeface="ＭＳ Ｐゴシック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08000" y="1652797"/>
            <a:ext cx="7632000" cy="990997"/>
          </a:xfrm>
        </p:spPr>
        <p:txBody>
          <a:bodyPr anchor="t" anchorCtr="0">
            <a:noAutofit/>
          </a:bodyPr>
          <a:lstStyle>
            <a:lvl1pPr algn="l">
              <a:lnSpc>
                <a:spcPts val="3300"/>
              </a:lnSpc>
              <a:defRPr sz="3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08000" y="2643794"/>
            <a:ext cx="7632000" cy="324000"/>
          </a:xfrm>
        </p:spPr>
        <p:txBody>
          <a:bodyPr>
            <a:noAutofit/>
          </a:bodyPr>
          <a:lstStyle>
            <a:lvl1pPr marL="0" indent="0" algn="l">
              <a:lnSpc>
                <a:spcPts val="2200"/>
              </a:lnSpc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6" name="Grafik 5" descr="Logo: Federal Ministry for Digital and Transport">
            <a:extLst>
              <a:ext uri="{FF2B5EF4-FFF2-40B4-BE49-F238E27FC236}">
                <a16:creationId xmlns:a16="http://schemas.microsoft.com/office/drawing/2014/main" id="{992A5AEE-5F36-4CD7-8B9C-315D47A419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56" y="147954"/>
            <a:ext cx="1955814" cy="1320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67502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lternativ, 3-zeilig">
    <p:bg>
      <p:bgPr>
        <a:solidFill>
          <a:srgbClr val="004B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1">
            <a:extLst>
              <a:ext uri="{FF2B5EF4-FFF2-40B4-BE49-F238E27FC236}">
                <a16:creationId xmlns:a16="http://schemas.microsoft.com/office/drawing/2014/main" id="{DBA3D50E-8EE7-4D3A-897C-3B683333F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gray">
          <a:xfrm>
            <a:off x="205537" y="144000"/>
            <a:ext cx="8729663" cy="3392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endParaRPr lang="de-DE" sz="1350" b="0" i="0" dirty="0">
              <a:solidFill>
                <a:srgbClr val="A5A5A5"/>
              </a:solidFill>
              <a:latin typeface="BundesSans Office" panose="020B0002030500000203" pitchFamily="34" charset="0"/>
              <a:ea typeface="ＭＳ Ｐゴシック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08000" y="1652588"/>
            <a:ext cx="7632000" cy="1402505"/>
          </a:xfrm>
        </p:spPr>
        <p:txBody>
          <a:bodyPr anchor="t" anchorCtr="0">
            <a:noAutofit/>
          </a:bodyPr>
          <a:lstStyle>
            <a:lvl1pPr algn="l">
              <a:lnSpc>
                <a:spcPts val="3300"/>
              </a:lnSpc>
              <a:defRPr sz="3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08000" y="3055093"/>
            <a:ext cx="7632000" cy="324000"/>
          </a:xfrm>
        </p:spPr>
        <p:txBody>
          <a:bodyPr>
            <a:noAutofit/>
          </a:bodyPr>
          <a:lstStyle>
            <a:lvl1pPr marL="0" indent="0" algn="l">
              <a:lnSpc>
                <a:spcPts val="2200"/>
              </a:lnSpc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6" name="Grafik 5" descr="Logo: Federal Ministry for Digital and Transport">
            <a:extLst>
              <a:ext uri="{FF2B5EF4-FFF2-40B4-BE49-F238E27FC236}">
                <a16:creationId xmlns:a16="http://schemas.microsoft.com/office/drawing/2014/main" id="{A0F8FE0F-B0C4-41D1-8DA9-76B9A9CD91D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37" y="149928"/>
            <a:ext cx="1955814" cy="1320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54412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lIns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Federal Ministry for Digital and Transport | Title | DD.MM.YYYY |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70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Bildunt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3237" y="1276350"/>
            <a:ext cx="8137525" cy="2701650"/>
          </a:xfrm>
        </p:spPr>
        <p:txBody>
          <a:bodyPr lIns="0" rIns="0" numCol="1" spcCol="32400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EA9A9A-B827-443B-9DC0-30A2C7DE30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4000" y="4320000"/>
            <a:ext cx="2483675" cy="360000"/>
          </a:xfrm>
        </p:spPr>
        <p:txBody>
          <a:bodyPr lIns="0" tIns="0" rIns="0" bIns="0">
            <a:noAutofit/>
          </a:bodyPr>
          <a:lstStyle>
            <a:lvl1pPr>
              <a:lnSpc>
                <a:spcPts val="1440"/>
              </a:lnSpc>
              <a:spcBef>
                <a:spcPts val="0"/>
              </a:spcBef>
              <a:defRPr sz="1200" i="1">
                <a:latin typeface="+mj-lt"/>
              </a:defRPr>
            </a:lvl1pPr>
          </a:lstStyle>
          <a:p>
            <a:pPr lvl="0"/>
            <a:r>
              <a:rPr lang="de-DE" dirty="0"/>
              <a:t>Quelle hinzufügen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59DD9A0F-EAA2-409B-BAAA-A7397CBC765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8000" y="4320000"/>
            <a:ext cx="5292763" cy="360000"/>
          </a:xfrm>
        </p:spPr>
        <p:txBody>
          <a:bodyPr lIns="0" tIns="0" rIns="0" bIns="0"/>
          <a:lstStyle>
            <a:lvl1pPr>
              <a:lnSpc>
                <a:spcPts val="144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 dirty="0"/>
              <a:t>Bildunterschrift hinzufügen</a:t>
            </a:r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C1C5AD9F-A844-4187-BB5B-AA9EC92E505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r"/>
            <a:r>
              <a:rPr lang="en-US" dirty="0"/>
              <a:t>Federal Ministry for Digital and Transport | Title | DD.MM.YYYY |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BF87D139-E964-44F2-AFBB-35F13E55BCD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799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Pr>
        <a:solidFill>
          <a:srgbClr val="0077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8063" y="484188"/>
            <a:ext cx="7632700" cy="1945812"/>
          </a:xfrm>
        </p:spPr>
        <p:txBody>
          <a:bodyPr lIns="0" anchor="b" anchorCtr="0">
            <a:noAutofit/>
          </a:bodyPr>
          <a:lstStyle>
            <a:lvl1pPr marL="342900" indent="-342900" algn="l">
              <a:lnSpc>
                <a:spcPts val="3300"/>
              </a:lnSpc>
              <a:buFont typeface="+mj-lt"/>
              <a:buAutoNum type="arabicPeriod"/>
              <a:defRPr sz="3000" b="0" cap="none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08063" y="2702700"/>
            <a:ext cx="5507486" cy="1775256"/>
          </a:xfrm>
        </p:spPr>
        <p:txBody>
          <a:bodyPr lIns="0" tIns="0" rIns="0" anchor="t" anchorCtr="0">
            <a:noAutofit/>
          </a:bodyPr>
          <a:lstStyle>
            <a:lvl1pPr marL="342900" indent="0">
              <a:lnSpc>
                <a:spcPts val="2200"/>
              </a:lnSpc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852667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635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3238" y="1652587"/>
            <a:ext cx="3889375" cy="2665413"/>
          </a:xfrm>
        </p:spPr>
        <p:txBody>
          <a:bodyPr lIns="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1387" y="1652587"/>
            <a:ext cx="3889375" cy="2665413"/>
          </a:xfrm>
        </p:spPr>
        <p:txBody>
          <a:bodyPr lIns="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Federal Ministry for Digital and Transport | Title | DD.MM.YYYY |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9752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5ACBF0"/>
          </p15:clr>
        </p15:guide>
        <p15:guide id="2" pos="2993" userDrawn="1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03238" y="1655966"/>
            <a:ext cx="3889376" cy="216000"/>
          </a:xfrm>
        </p:spPr>
        <p:txBody>
          <a:bodyPr lIns="0" anchor="b">
            <a:noAutofit/>
          </a:bodyPr>
          <a:lstStyle>
            <a:lvl1pPr marL="0" indent="0">
              <a:buNone/>
              <a:defRPr sz="1800" b="1">
                <a:latin typeface="+mn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238" y="2048553"/>
            <a:ext cx="3887788" cy="2269447"/>
          </a:xfrm>
        </p:spPr>
        <p:txBody>
          <a:bodyPr lIns="0"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52000" y="1655966"/>
            <a:ext cx="3888000" cy="216000"/>
          </a:xfrm>
        </p:spPr>
        <p:txBody>
          <a:bodyPr lIns="0" anchor="b">
            <a:noAutofit/>
          </a:bodyPr>
          <a:lstStyle>
            <a:lvl1pPr marL="0" indent="0">
              <a:buNone/>
              <a:defRPr sz="1800" b="1">
                <a:latin typeface="+mn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51389" y="2048554"/>
            <a:ext cx="3887788" cy="2269446"/>
          </a:xfrm>
        </p:spPr>
        <p:txBody>
          <a:bodyPr lIns="0"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Federal Ministry for Digital and Transport | Title | DD.MM.YYYY |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0186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5ACBF0"/>
          </p15:clr>
        </p15:guide>
        <p15:guide id="2" pos="2993" userDrawn="1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03238" y="484188"/>
            <a:ext cx="8137525" cy="7921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03238" y="1652588"/>
            <a:ext cx="8135381" cy="26654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03238" y="4846500"/>
            <a:ext cx="7812762" cy="116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pPr algn="r"/>
            <a:r>
              <a:rPr lang="en-US" dirty="0"/>
              <a:t>Federal Ministry for Digital and Transport | Title | DD.MM.YYYY |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409600" y="4846500"/>
            <a:ext cx="432000" cy="116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88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84" r:id="rId2"/>
    <p:sldLayoutId id="2147483785" r:id="rId3"/>
    <p:sldLayoutId id="2147483786" r:id="rId4"/>
    <p:sldLayoutId id="2147483774" r:id="rId5"/>
    <p:sldLayoutId id="2147483793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91" r:id="rId12"/>
    <p:sldLayoutId id="2147483780" r:id="rId13"/>
    <p:sldLayoutId id="2147483781" r:id="rId14"/>
    <p:sldLayoutId id="2147483790" r:id="rId15"/>
    <p:sldLayoutId id="2147483792" r:id="rId16"/>
  </p:sldLayoutIdLst>
  <p:hf hdr="0" dt="0"/>
  <p:txStyles>
    <p:titleStyle>
      <a:lvl1pPr algn="l" defTabSz="685800" rtl="0" eaLnBrk="1" latinLnBrk="0" hangingPunct="1">
        <a:lnSpc>
          <a:spcPts val="3300"/>
        </a:lnSpc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4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189000" indent="-189000" algn="l" defTabSz="685800" rtl="0" eaLnBrk="1" latinLnBrk="0" hangingPunct="1">
        <a:lnSpc>
          <a:spcPct val="100000"/>
        </a:lnSpc>
        <a:spcBef>
          <a:spcPts val="400"/>
        </a:spcBef>
        <a:buFont typeface="BundesSans Regular" panose="020B0002030500000203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378000" indent="-189000" algn="l" defTabSz="685800" rtl="0" eaLnBrk="1" latinLnBrk="0" hangingPunct="1">
        <a:lnSpc>
          <a:spcPct val="100000"/>
        </a:lnSpc>
        <a:spcBef>
          <a:spcPts val="400"/>
        </a:spcBef>
        <a:buFont typeface="BundesSans Regular" panose="020B0002030500000203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67000" indent="-189000" algn="l" defTabSz="685800" rtl="0" eaLnBrk="1" latinLnBrk="0" hangingPunct="1">
        <a:lnSpc>
          <a:spcPct val="100000"/>
        </a:lnSpc>
        <a:spcBef>
          <a:spcPts val="400"/>
        </a:spcBef>
        <a:buFont typeface="BundesSans Regular" panose="020B0002030500000203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756000" indent="-189000" algn="l" defTabSz="685800" rtl="0" eaLnBrk="1" latinLnBrk="0" hangingPunct="1">
        <a:lnSpc>
          <a:spcPct val="100000"/>
        </a:lnSpc>
        <a:spcBef>
          <a:spcPts val="400"/>
        </a:spcBef>
        <a:buFont typeface="BundesSans Regular" panose="020B0002030500000203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720" userDrawn="1">
          <p15:clr>
            <a:srgbClr val="F26B43"/>
          </p15:clr>
        </p15:guide>
        <p15:guide id="2" pos="317" userDrawn="1">
          <p15:clr>
            <a:srgbClr val="F26B43"/>
          </p15:clr>
        </p15:guide>
        <p15:guide id="4" orient="horz" pos="305" userDrawn="1">
          <p15:clr>
            <a:srgbClr val="F26B43"/>
          </p15:clr>
        </p15:guide>
        <p15:guide id="5" orient="horz" pos="1041" userDrawn="1">
          <p15:clr>
            <a:srgbClr val="F26B43"/>
          </p15:clr>
        </p15:guide>
        <p15:guide id="7" pos="5443" userDrawn="1">
          <p15:clr>
            <a:srgbClr val="F26B43"/>
          </p15:clr>
        </p15:guide>
        <p15:guide id="9" pos="3651" userDrawn="1">
          <p15:clr>
            <a:srgbClr val="F26B43"/>
          </p15:clr>
        </p15:guide>
        <p15:guide id="10" pos="3878" userDrawn="1">
          <p15:clr>
            <a:srgbClr val="F26B43"/>
          </p15:clr>
        </p15:guide>
        <p15:guide id="11" pos="1882" userDrawn="1">
          <p15:clr>
            <a:srgbClr val="F26B43"/>
          </p15:clr>
        </p15:guide>
        <p15:guide id="12" pos="2109" userDrawn="1">
          <p15:clr>
            <a:srgbClr val="F26B43"/>
          </p15:clr>
        </p15:guide>
        <p15:guide id="19" orient="horz" pos="2006" userDrawn="1">
          <p15:clr>
            <a:srgbClr val="F26B43"/>
          </p15:clr>
        </p15:guide>
        <p15:guide id="23" orient="horz" pos="1767" userDrawn="1">
          <p15:clr>
            <a:srgbClr val="F26B43"/>
          </p15:clr>
        </p15:guide>
        <p15:guide id="24" orient="horz" pos="80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CF0E10C-CCCE-434E-B1EB-E80EDABFD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76BFA08-CC6F-491C-BFE2-C26D7B818CFC}"/>
              </a:ext>
            </a:extLst>
          </p:cNvPr>
          <p:cNvSpPr txBox="1"/>
          <p:nvPr/>
        </p:nvSpPr>
        <p:spPr>
          <a:xfrm>
            <a:off x="8028384" y="105271"/>
            <a:ext cx="8499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100" dirty="0">
                <a:solidFill>
                  <a:schemeClr val="bg1">
                    <a:lumMod val="65000"/>
                  </a:schemeClr>
                </a:solidFill>
              </a:rPr>
              <a:t>AVC-02-XX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51B5E83-A2DD-4924-BBE5-5333D3471B4D}"/>
              </a:ext>
            </a:extLst>
          </p:cNvPr>
          <p:cNvSpPr txBox="1"/>
          <p:nvPr/>
        </p:nvSpPr>
        <p:spPr>
          <a:xfrm>
            <a:off x="179512" y="105271"/>
            <a:ext cx="23358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>
                <a:solidFill>
                  <a:schemeClr val="bg1">
                    <a:lumMod val="65000"/>
                  </a:schemeClr>
                </a:solidFill>
              </a:rPr>
              <a:t>Submitted</a:t>
            </a:r>
            <a:r>
              <a:rPr lang="de-DE" sz="11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100" dirty="0" err="1">
                <a:solidFill>
                  <a:schemeClr val="bg1">
                    <a:lumMod val="65000"/>
                  </a:schemeClr>
                </a:solidFill>
              </a:rPr>
              <a:t>by</a:t>
            </a:r>
            <a:r>
              <a:rPr lang="de-DE" sz="11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100" dirty="0" err="1">
                <a:solidFill>
                  <a:schemeClr val="bg1">
                    <a:lumMod val="65000"/>
                  </a:schemeClr>
                </a:solidFill>
              </a:rPr>
              <a:t>the</a:t>
            </a:r>
            <a:r>
              <a:rPr lang="de-DE" sz="11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100" dirty="0" err="1">
                <a:solidFill>
                  <a:schemeClr val="bg1">
                    <a:lumMod val="65000"/>
                  </a:schemeClr>
                </a:solidFill>
              </a:rPr>
              <a:t>experts</a:t>
            </a:r>
            <a:r>
              <a:rPr lang="de-DE" sz="11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100" dirty="0" err="1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DE" sz="1100" dirty="0">
                <a:solidFill>
                  <a:schemeClr val="bg1">
                    <a:lumMod val="65000"/>
                  </a:schemeClr>
                </a:solidFill>
              </a:rPr>
              <a:t> Germany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932F366C-EF47-4290-B76F-B1A974AEB598}"/>
              </a:ext>
            </a:extLst>
          </p:cNvPr>
          <p:cNvSpPr/>
          <p:nvPr/>
        </p:nvSpPr>
        <p:spPr>
          <a:xfrm>
            <a:off x="706233" y="1574666"/>
            <a:ext cx="8037565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de-DE" sz="1600" b="1" dirty="0">
                <a:solidFill>
                  <a:srgbClr val="004B76"/>
                </a:solidFill>
              </a:rPr>
              <a:t>Manual </a:t>
            </a:r>
            <a:r>
              <a:rPr lang="de-DE" sz="1600" b="1" dirty="0" err="1">
                <a:solidFill>
                  <a:srgbClr val="004B76"/>
                </a:solidFill>
              </a:rPr>
              <a:t>control</a:t>
            </a:r>
            <a:r>
              <a:rPr lang="de-DE" sz="1600" b="1" dirty="0">
                <a:solidFill>
                  <a:srgbClr val="004B76"/>
                </a:solidFill>
              </a:rPr>
              <a:t> </a:t>
            </a:r>
            <a:r>
              <a:rPr lang="de-DE" sz="1600" b="1" dirty="0" err="1">
                <a:solidFill>
                  <a:srgbClr val="004B76"/>
                </a:solidFill>
              </a:rPr>
              <a:t>elements</a:t>
            </a:r>
            <a:r>
              <a:rPr lang="de-DE" sz="1600" b="1" dirty="0">
                <a:solidFill>
                  <a:srgbClr val="004B76"/>
                </a:solidFill>
              </a:rPr>
              <a:t> </a:t>
            </a:r>
            <a:r>
              <a:rPr lang="de-DE" sz="1600" dirty="0" err="1"/>
              <a:t>identified</a:t>
            </a:r>
            <a:r>
              <a:rPr lang="de-DE" sz="1600" dirty="0"/>
              <a:t> </a:t>
            </a:r>
            <a:r>
              <a:rPr lang="de-DE" sz="1600" dirty="0" err="1"/>
              <a:t>as</a:t>
            </a:r>
            <a:r>
              <a:rPr lang="de-DE" sz="1600" dirty="0"/>
              <a:t> </a:t>
            </a:r>
            <a:r>
              <a:rPr lang="de-DE" sz="1600" dirty="0" err="1"/>
              <a:t>one</a:t>
            </a:r>
            <a:r>
              <a:rPr lang="de-DE" sz="1600" dirty="0"/>
              <a:t> </a:t>
            </a:r>
            <a:r>
              <a:rPr lang="de-DE" sz="1600" b="1" dirty="0" err="1">
                <a:solidFill>
                  <a:srgbClr val="004B76"/>
                </a:solidFill>
              </a:rPr>
              <a:t>key</a:t>
            </a:r>
            <a:r>
              <a:rPr lang="de-DE" sz="1600" b="1" dirty="0">
                <a:solidFill>
                  <a:srgbClr val="004B76"/>
                </a:solidFill>
              </a:rPr>
              <a:t> design </a:t>
            </a:r>
            <a:r>
              <a:rPr lang="de-DE" sz="1600" b="1" dirty="0" err="1">
                <a:solidFill>
                  <a:srgbClr val="004B76"/>
                </a:solidFill>
              </a:rPr>
              <a:t>criterion</a:t>
            </a:r>
            <a:r>
              <a:rPr lang="de-DE" sz="1600" b="1" dirty="0">
                <a:solidFill>
                  <a:srgbClr val="004B76"/>
                </a:solidFill>
              </a:rPr>
              <a:t> </a:t>
            </a:r>
            <a:r>
              <a:rPr lang="de-DE" sz="1600" dirty="0" err="1"/>
              <a:t>between</a:t>
            </a:r>
            <a:r>
              <a:rPr lang="de-DE" sz="1600" dirty="0"/>
              <a:t> „</a:t>
            </a:r>
            <a:r>
              <a:rPr lang="de-DE" sz="1600" dirty="0" err="1"/>
              <a:t>conventional</a:t>
            </a:r>
            <a:r>
              <a:rPr lang="de-DE" sz="1600" dirty="0"/>
              <a:t>“ </a:t>
            </a:r>
            <a:r>
              <a:rPr lang="de-DE" sz="1600" dirty="0" err="1"/>
              <a:t>vehicles</a:t>
            </a:r>
            <a:r>
              <a:rPr lang="de-DE" sz="1600" dirty="0"/>
              <a:t> (incl. dual-mode) and AVs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de-DE" sz="1600" b="1" dirty="0">
                <a:solidFill>
                  <a:srgbClr val="004B76"/>
                </a:solidFill>
              </a:rPr>
              <a:t>Dual-mode</a:t>
            </a:r>
            <a:r>
              <a:rPr lang="de-DE" sz="1600" dirty="0"/>
              <a:t> (= </a:t>
            </a:r>
            <a:r>
              <a:rPr lang="de-DE" sz="1600" dirty="0" err="1"/>
              <a:t>vehicle</a:t>
            </a:r>
            <a:r>
              <a:rPr lang="de-DE" sz="1600" dirty="0"/>
              <a:t> </a:t>
            </a:r>
            <a:r>
              <a:rPr lang="de-DE" sz="1600" dirty="0" err="1"/>
              <a:t>with</a:t>
            </a:r>
            <a:r>
              <a:rPr lang="de-DE" sz="1600" dirty="0"/>
              <a:t> ADS) </a:t>
            </a:r>
            <a:r>
              <a:rPr lang="de-DE" sz="1600" dirty="0" err="1"/>
              <a:t>proposed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be</a:t>
            </a:r>
            <a:r>
              <a:rPr lang="de-DE" sz="1600" dirty="0"/>
              <a:t> </a:t>
            </a:r>
            <a:r>
              <a:rPr lang="de-DE" sz="1600" b="1" dirty="0" err="1">
                <a:solidFill>
                  <a:srgbClr val="004B76"/>
                </a:solidFill>
              </a:rPr>
              <a:t>distinguishable</a:t>
            </a:r>
            <a:r>
              <a:rPr lang="de-DE" sz="1600" dirty="0"/>
              <a:t> </a:t>
            </a:r>
            <a:r>
              <a:rPr lang="de-DE" sz="1600" dirty="0" err="1"/>
              <a:t>from</a:t>
            </a:r>
            <a:r>
              <a:rPr lang="de-DE" sz="1600" dirty="0"/>
              <a:t> </a:t>
            </a:r>
            <a:r>
              <a:rPr lang="de-DE" sz="1600" dirty="0" err="1"/>
              <a:t>vehicles</a:t>
            </a:r>
            <a:r>
              <a:rPr lang="de-DE" sz="1600" dirty="0"/>
              <a:t> </a:t>
            </a:r>
            <a:r>
              <a:rPr lang="de-DE" sz="1600" dirty="0" err="1"/>
              <a:t>without</a:t>
            </a:r>
            <a:r>
              <a:rPr lang="de-DE" sz="1600" dirty="0"/>
              <a:t> ADS</a:t>
            </a:r>
            <a:endParaRPr lang="de-DE" sz="1600" b="1" dirty="0">
              <a:solidFill>
                <a:srgbClr val="004B76"/>
              </a:solidFill>
            </a:endParaRP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de-DE" sz="1600" b="1" dirty="0">
                <a:solidFill>
                  <a:srgbClr val="004B76"/>
                </a:solidFill>
              </a:rPr>
              <a:t>AVs </a:t>
            </a:r>
            <a:r>
              <a:rPr lang="de-DE" sz="1600" dirty="0" err="1"/>
              <a:t>proposed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be</a:t>
            </a:r>
            <a:r>
              <a:rPr lang="de-DE" sz="1600" dirty="0"/>
              <a:t> </a:t>
            </a:r>
            <a:r>
              <a:rPr lang="de-DE" sz="1600" dirty="0" err="1"/>
              <a:t>addressed</a:t>
            </a:r>
            <a:r>
              <a:rPr lang="de-DE" sz="1600" dirty="0"/>
              <a:t> </a:t>
            </a:r>
            <a:r>
              <a:rPr lang="de-DE" sz="1600" dirty="0" err="1"/>
              <a:t>with</a:t>
            </a:r>
            <a:r>
              <a:rPr lang="de-DE" sz="1600" dirty="0"/>
              <a:t> </a:t>
            </a:r>
            <a:r>
              <a:rPr lang="de-DE" sz="1600" b="1" dirty="0" err="1">
                <a:solidFill>
                  <a:srgbClr val="004B76"/>
                </a:solidFill>
              </a:rPr>
              <a:t>dedicated</a:t>
            </a:r>
            <a:r>
              <a:rPr lang="de-DE" sz="1600" b="1" dirty="0">
                <a:solidFill>
                  <a:srgbClr val="004B76"/>
                </a:solidFill>
              </a:rPr>
              <a:t> </a:t>
            </a:r>
            <a:r>
              <a:rPr lang="de-DE" sz="1600" b="1" dirty="0" err="1">
                <a:solidFill>
                  <a:srgbClr val="004B76"/>
                </a:solidFill>
              </a:rPr>
              <a:t>categorisation</a:t>
            </a:r>
            <a:r>
              <a:rPr lang="de-DE" sz="1600" b="1" dirty="0">
                <a:solidFill>
                  <a:srgbClr val="004B76"/>
                </a:solidFill>
              </a:rPr>
              <a:t> </a:t>
            </a:r>
            <a:r>
              <a:rPr lang="de-DE" sz="1600" dirty="0"/>
              <a:t>(</a:t>
            </a:r>
            <a:r>
              <a:rPr lang="de-DE" sz="1600" dirty="0" err="1"/>
              <a:t>reasonable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expect</a:t>
            </a:r>
            <a:r>
              <a:rPr lang="de-DE" sz="1600" dirty="0"/>
              <a:t> </a:t>
            </a:r>
            <a:r>
              <a:rPr lang="de-DE" sz="1600" dirty="0" err="1"/>
              <a:t>special</a:t>
            </a:r>
            <a:r>
              <a:rPr lang="de-DE" sz="1600" dirty="0"/>
              <a:t> </a:t>
            </a:r>
            <a:r>
              <a:rPr lang="de-DE" sz="1600" dirty="0" err="1"/>
              <a:t>technical</a:t>
            </a:r>
            <a:r>
              <a:rPr lang="de-DE" sz="1600" dirty="0"/>
              <a:t> </a:t>
            </a:r>
            <a:r>
              <a:rPr lang="de-DE" sz="1600" dirty="0" err="1"/>
              <a:t>requirements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AVs)</a:t>
            </a:r>
            <a:endParaRPr lang="de-DE" sz="1600" b="1" dirty="0">
              <a:solidFill>
                <a:srgbClr val="004B76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 err="1"/>
              <a:t>Reasonable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b="1" dirty="0">
                <a:solidFill>
                  <a:srgbClr val="004B76"/>
                </a:solidFill>
              </a:rPr>
              <a:t>AVs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keep</a:t>
            </a:r>
            <a:r>
              <a:rPr lang="de-DE" sz="1600" dirty="0"/>
              <a:t> </a:t>
            </a:r>
            <a:r>
              <a:rPr lang="de-DE" sz="1600" dirty="0" err="1"/>
              <a:t>certain</a:t>
            </a:r>
            <a:r>
              <a:rPr lang="de-DE" sz="1600" dirty="0"/>
              <a:t> </a:t>
            </a:r>
            <a:r>
              <a:rPr lang="de-DE" sz="1600" dirty="0" err="1"/>
              <a:t>general</a:t>
            </a:r>
            <a:r>
              <a:rPr lang="de-DE" sz="1600" dirty="0"/>
              <a:t> </a:t>
            </a:r>
            <a:r>
              <a:rPr lang="de-DE" sz="1600" dirty="0" err="1"/>
              <a:t>provisions</a:t>
            </a:r>
            <a:r>
              <a:rPr lang="de-DE" sz="1600" dirty="0"/>
              <a:t> </a:t>
            </a:r>
            <a:r>
              <a:rPr lang="de-DE" sz="1600" dirty="0" err="1"/>
              <a:t>as</a:t>
            </a:r>
            <a:r>
              <a:rPr lang="de-DE" sz="1600" dirty="0"/>
              <a:t> </a:t>
            </a:r>
            <a:r>
              <a:rPr lang="de-DE" sz="1600" dirty="0" err="1"/>
              <a:t>existing</a:t>
            </a:r>
            <a:r>
              <a:rPr lang="de-DE" sz="1600" dirty="0"/>
              <a:t> </a:t>
            </a:r>
            <a:r>
              <a:rPr lang="de-DE" sz="1600" dirty="0" err="1"/>
              <a:t>vehicle</a:t>
            </a:r>
            <a:r>
              <a:rPr lang="de-DE" sz="1600" dirty="0"/>
              <a:t> </a:t>
            </a:r>
            <a:r>
              <a:rPr lang="de-DE" sz="1600" dirty="0" err="1"/>
              <a:t>categories</a:t>
            </a:r>
            <a:r>
              <a:rPr lang="de-DE" sz="1600" dirty="0"/>
              <a:t> e.g. </a:t>
            </a:r>
          </a:p>
          <a:p>
            <a:pPr marL="663750" lvl="2" indent="-285750">
              <a:buFont typeface="Courier New" panose="02070309020205020404" pitchFamily="49" charset="0"/>
              <a:buChar char="o"/>
            </a:pPr>
            <a:r>
              <a:rPr lang="de-DE" sz="1600" b="1" dirty="0" err="1">
                <a:solidFill>
                  <a:srgbClr val="004B76"/>
                </a:solidFill>
              </a:rPr>
              <a:t>number</a:t>
            </a:r>
            <a:r>
              <a:rPr lang="de-DE" sz="1600" b="1" dirty="0">
                <a:solidFill>
                  <a:srgbClr val="004B76"/>
                </a:solidFill>
              </a:rPr>
              <a:t> </a:t>
            </a:r>
            <a:r>
              <a:rPr lang="de-DE" sz="1600" b="1" dirty="0" err="1">
                <a:solidFill>
                  <a:srgbClr val="004B76"/>
                </a:solidFill>
              </a:rPr>
              <a:t>of</a:t>
            </a:r>
            <a:r>
              <a:rPr lang="de-DE" sz="1600" b="1" dirty="0">
                <a:solidFill>
                  <a:srgbClr val="004B76"/>
                </a:solidFill>
              </a:rPr>
              <a:t> </a:t>
            </a:r>
            <a:r>
              <a:rPr lang="de-DE" sz="1600" b="1" dirty="0" err="1">
                <a:solidFill>
                  <a:srgbClr val="004B76"/>
                </a:solidFill>
              </a:rPr>
              <a:t>seats</a:t>
            </a:r>
            <a:r>
              <a:rPr lang="de-DE" sz="1600" b="1" dirty="0">
                <a:solidFill>
                  <a:srgbClr val="004B76"/>
                </a:solidFill>
              </a:rPr>
              <a:t> and </a:t>
            </a:r>
            <a:r>
              <a:rPr lang="de-DE" sz="1600" b="1" dirty="0" err="1">
                <a:solidFill>
                  <a:srgbClr val="004B76"/>
                </a:solidFill>
              </a:rPr>
              <a:t>standing</a:t>
            </a:r>
            <a:r>
              <a:rPr lang="de-DE" sz="1600" b="1" dirty="0">
                <a:solidFill>
                  <a:srgbClr val="004B76"/>
                </a:solidFill>
              </a:rPr>
              <a:t> </a:t>
            </a:r>
            <a:r>
              <a:rPr lang="de-DE" sz="1600" b="1" dirty="0" err="1">
                <a:solidFill>
                  <a:srgbClr val="004B76"/>
                </a:solidFill>
              </a:rPr>
              <a:t>positions</a:t>
            </a:r>
            <a:r>
              <a:rPr lang="de-DE" sz="1600" b="1" dirty="0">
                <a:solidFill>
                  <a:srgbClr val="004B76"/>
                </a:solidFill>
              </a:rPr>
              <a:t> </a:t>
            </a:r>
            <a:r>
              <a:rPr lang="de-DE" sz="1600" dirty="0" err="1"/>
              <a:t>as</a:t>
            </a:r>
            <a:r>
              <a:rPr lang="de-DE" sz="1600" dirty="0"/>
              <a:t> </a:t>
            </a:r>
            <a:r>
              <a:rPr lang="de-DE" sz="1600" dirty="0" err="1"/>
              <a:t>well</a:t>
            </a:r>
            <a:r>
              <a:rPr lang="de-DE" sz="1600" dirty="0"/>
              <a:t> </a:t>
            </a:r>
            <a:r>
              <a:rPr lang="de-DE" sz="1600" dirty="0" err="1"/>
              <a:t>as</a:t>
            </a:r>
            <a:endParaRPr lang="de-DE" sz="1600" dirty="0"/>
          </a:p>
          <a:p>
            <a:pPr marL="663750" lvl="2" indent="-285750">
              <a:buFont typeface="Courier New" panose="02070309020205020404" pitchFamily="49" charset="0"/>
              <a:buChar char="o"/>
            </a:pPr>
            <a:r>
              <a:rPr lang="de-DE" sz="1600" b="1" dirty="0" err="1">
                <a:solidFill>
                  <a:srgbClr val="004B76"/>
                </a:solidFill>
              </a:rPr>
              <a:t>mass</a:t>
            </a:r>
            <a:r>
              <a:rPr lang="de-DE" sz="1600" b="1" dirty="0">
                <a:solidFill>
                  <a:srgbClr val="004B76"/>
                </a:solidFill>
              </a:rPr>
              <a:t> </a:t>
            </a:r>
            <a:r>
              <a:rPr lang="de-DE" sz="1600" b="1" dirty="0" err="1">
                <a:solidFill>
                  <a:srgbClr val="004B76"/>
                </a:solidFill>
              </a:rPr>
              <a:t>classification</a:t>
            </a:r>
            <a:r>
              <a:rPr lang="de-DE" sz="1600" dirty="0"/>
              <a:t> and </a:t>
            </a:r>
            <a:r>
              <a:rPr lang="de-DE" sz="1600" b="1" dirty="0" err="1">
                <a:solidFill>
                  <a:srgbClr val="004B76"/>
                </a:solidFill>
              </a:rPr>
              <a:t>dimensions</a:t>
            </a:r>
            <a:endParaRPr lang="de-DE" sz="1600" dirty="0"/>
          </a:p>
          <a:p>
            <a:pPr marL="269875" indent="-269875">
              <a:spcAft>
                <a:spcPts val="600"/>
              </a:spcAft>
            </a:pPr>
            <a:r>
              <a:rPr lang="de-DE" sz="1600" dirty="0"/>
              <a:t> 	</a:t>
            </a:r>
            <a:r>
              <a:rPr lang="de-DE" sz="1600" dirty="0" err="1"/>
              <a:t>if</a:t>
            </a:r>
            <a:r>
              <a:rPr lang="de-DE" sz="1600" dirty="0"/>
              <a:t> same </a:t>
            </a:r>
            <a:r>
              <a:rPr lang="de-DE" sz="1600" dirty="0" err="1"/>
              <a:t>road</a:t>
            </a:r>
            <a:r>
              <a:rPr lang="de-DE" sz="1600" dirty="0"/>
              <a:t> </a:t>
            </a:r>
            <a:r>
              <a:rPr lang="de-DE" sz="1600" dirty="0" err="1"/>
              <a:t>infrastructure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</a:t>
            </a:r>
            <a:r>
              <a:rPr lang="de-DE" sz="1600" dirty="0" err="1"/>
              <a:t>used</a:t>
            </a:r>
            <a:r>
              <a:rPr lang="de-DE" sz="1600" dirty="0"/>
              <a:t> (</a:t>
            </a:r>
            <a:r>
              <a:rPr lang="de-DE" sz="1600" dirty="0" err="1"/>
              <a:t>especially</a:t>
            </a:r>
            <a:r>
              <a:rPr lang="de-DE" sz="1600" dirty="0"/>
              <a:t> </a:t>
            </a:r>
            <a:r>
              <a:rPr lang="de-DE" sz="1600" dirty="0" err="1"/>
              <a:t>from</a:t>
            </a:r>
            <a:r>
              <a:rPr lang="de-DE" sz="1600" dirty="0"/>
              <a:t> passive </a:t>
            </a:r>
            <a:r>
              <a:rPr lang="de-DE" sz="1600" dirty="0" err="1"/>
              <a:t>safety</a:t>
            </a:r>
            <a:r>
              <a:rPr lang="de-DE" sz="1600" dirty="0"/>
              <a:t> </a:t>
            </a:r>
            <a:r>
              <a:rPr lang="de-DE" sz="1600" dirty="0" err="1"/>
              <a:t>point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view</a:t>
            </a:r>
            <a:r>
              <a:rPr lang="de-DE" sz="1600" dirty="0"/>
              <a:t>; </a:t>
            </a:r>
            <a:r>
              <a:rPr lang="de-DE" sz="1600" dirty="0" err="1"/>
              <a:t>further</a:t>
            </a:r>
            <a:r>
              <a:rPr lang="de-DE" sz="1600" dirty="0"/>
              <a:t> </a:t>
            </a:r>
            <a:r>
              <a:rPr lang="de-DE" sz="1600" dirty="0" err="1"/>
              <a:t>aspects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be</a:t>
            </a:r>
            <a:r>
              <a:rPr lang="de-DE" sz="1600" dirty="0"/>
              <a:t> </a:t>
            </a:r>
            <a:r>
              <a:rPr lang="de-DE" sz="1600" dirty="0" err="1"/>
              <a:t>considered</a:t>
            </a:r>
            <a:r>
              <a:rPr lang="de-DE" sz="1600" dirty="0"/>
              <a:t>: </a:t>
            </a:r>
            <a:r>
              <a:rPr lang="de-DE" sz="1600" dirty="0" err="1"/>
              <a:t>application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existing</a:t>
            </a:r>
            <a:r>
              <a:rPr lang="de-DE" sz="1600" dirty="0"/>
              <a:t> national </a:t>
            </a:r>
            <a:r>
              <a:rPr lang="de-DE" sz="1600" dirty="0" err="1"/>
              <a:t>traffic</a:t>
            </a:r>
            <a:r>
              <a:rPr lang="de-DE" sz="1600" dirty="0"/>
              <a:t> </a:t>
            </a:r>
            <a:r>
              <a:rPr lang="de-DE" sz="1600" dirty="0" err="1"/>
              <a:t>rules</a:t>
            </a:r>
            <a:r>
              <a:rPr lang="de-DE" sz="1600" dirty="0"/>
              <a:t> &amp; social </a:t>
            </a:r>
            <a:r>
              <a:rPr lang="de-DE" sz="1600" dirty="0" err="1"/>
              <a:t>participation</a:t>
            </a:r>
            <a:r>
              <a:rPr lang="de-DE" sz="1600" dirty="0"/>
              <a:t>) </a:t>
            </a:r>
          </a:p>
          <a:p>
            <a:pPr marL="269875" indent="-269875">
              <a:spcAft>
                <a:spcPts val="600"/>
              </a:spcAft>
            </a:pPr>
            <a:r>
              <a:rPr lang="de-DE" sz="1600" b="1" dirty="0">
                <a:solidFill>
                  <a:srgbClr val="004B76"/>
                </a:solidFill>
              </a:rPr>
              <a:t>	AVs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b="1" dirty="0" err="1">
                <a:solidFill>
                  <a:srgbClr val="004B76"/>
                </a:solidFill>
              </a:rPr>
              <a:t>cargo</a:t>
            </a:r>
            <a:r>
              <a:rPr lang="de-DE" sz="1600" b="1" dirty="0">
                <a:solidFill>
                  <a:srgbClr val="004B76"/>
                </a:solidFill>
              </a:rPr>
              <a:t> </a:t>
            </a:r>
            <a:r>
              <a:rPr lang="de-DE" sz="1600" b="1" dirty="0" err="1">
                <a:solidFill>
                  <a:srgbClr val="004B76"/>
                </a:solidFill>
              </a:rPr>
              <a:t>only</a:t>
            </a:r>
            <a:r>
              <a:rPr lang="de-DE" sz="1600" b="1" dirty="0">
                <a:solidFill>
                  <a:srgbClr val="004B76"/>
                </a:solidFill>
              </a:rPr>
              <a:t> </a:t>
            </a:r>
            <a:r>
              <a:rPr lang="de-DE" sz="1600" dirty="0"/>
              <a:t>(= </a:t>
            </a:r>
            <a:r>
              <a:rPr lang="de-DE" sz="1600" dirty="0" err="1"/>
              <a:t>no</a:t>
            </a:r>
            <a:r>
              <a:rPr lang="de-DE" sz="1600" dirty="0"/>
              <a:t> human </a:t>
            </a:r>
            <a:r>
              <a:rPr lang="de-DE" sz="1600" dirty="0" err="1"/>
              <a:t>being</a:t>
            </a:r>
            <a:r>
              <a:rPr lang="de-DE" sz="1600" dirty="0"/>
              <a:t> on </a:t>
            </a:r>
            <a:r>
              <a:rPr lang="de-DE" sz="1600" dirty="0" err="1"/>
              <a:t>board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vehicle</a:t>
            </a:r>
            <a:r>
              <a:rPr lang="de-DE" sz="1600" dirty="0"/>
              <a:t> at all </a:t>
            </a:r>
            <a:r>
              <a:rPr lang="de-DE" sz="1600" dirty="0" err="1"/>
              <a:t>times</a:t>
            </a:r>
            <a:r>
              <a:rPr lang="de-DE" sz="1600" dirty="0"/>
              <a:t>) </a:t>
            </a:r>
            <a:r>
              <a:rPr lang="de-DE" sz="1600" dirty="0" err="1"/>
              <a:t>proposed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be</a:t>
            </a:r>
            <a:r>
              <a:rPr lang="de-DE" sz="1600" dirty="0"/>
              <a:t> </a:t>
            </a:r>
            <a:r>
              <a:rPr lang="de-DE" sz="1600" dirty="0" err="1"/>
              <a:t>addressed</a:t>
            </a:r>
            <a:r>
              <a:rPr lang="de-DE" sz="1600" dirty="0"/>
              <a:t> </a:t>
            </a:r>
            <a:r>
              <a:rPr lang="de-DE" sz="1600" dirty="0" err="1"/>
              <a:t>with</a:t>
            </a:r>
            <a:r>
              <a:rPr lang="de-DE" sz="1600" dirty="0"/>
              <a:t> </a:t>
            </a:r>
            <a:r>
              <a:rPr lang="de-DE" sz="1600" b="1" dirty="0" err="1">
                <a:solidFill>
                  <a:srgbClr val="004B76"/>
                </a:solidFill>
              </a:rPr>
              <a:t>dedicated</a:t>
            </a:r>
            <a:r>
              <a:rPr lang="de-DE" sz="1600" b="1" dirty="0">
                <a:solidFill>
                  <a:srgbClr val="004B76"/>
                </a:solidFill>
              </a:rPr>
              <a:t> </a:t>
            </a:r>
            <a:r>
              <a:rPr lang="de-DE" sz="1600" b="1" dirty="0" err="1">
                <a:solidFill>
                  <a:srgbClr val="004B76"/>
                </a:solidFill>
              </a:rPr>
              <a:t>categorisation</a:t>
            </a:r>
            <a:r>
              <a:rPr lang="de-DE" sz="1600" b="1" dirty="0">
                <a:solidFill>
                  <a:srgbClr val="004B76"/>
                </a:solidFill>
              </a:rPr>
              <a:t> </a:t>
            </a:r>
            <a:r>
              <a:rPr lang="de-DE" sz="1600" dirty="0"/>
              <a:t>(</a:t>
            </a:r>
            <a:r>
              <a:rPr lang="de-DE" sz="1600" dirty="0" err="1"/>
              <a:t>especially</a:t>
            </a:r>
            <a:r>
              <a:rPr lang="de-DE" sz="1600" dirty="0"/>
              <a:t> </a:t>
            </a:r>
            <a:r>
              <a:rPr lang="de-DE" sz="1600" dirty="0" err="1"/>
              <a:t>from</a:t>
            </a:r>
            <a:r>
              <a:rPr lang="de-DE" sz="1600" dirty="0"/>
              <a:t> passive </a:t>
            </a:r>
            <a:r>
              <a:rPr lang="de-DE" sz="1600" dirty="0" err="1"/>
              <a:t>safety</a:t>
            </a:r>
            <a:r>
              <a:rPr lang="de-DE" sz="1600" dirty="0"/>
              <a:t> </a:t>
            </a:r>
            <a:r>
              <a:rPr lang="de-DE" sz="1600" dirty="0" err="1"/>
              <a:t>perspective</a:t>
            </a:r>
            <a:r>
              <a:rPr lang="de-DE" sz="1600" dirty="0"/>
              <a:t>)</a:t>
            </a:r>
          </a:p>
        </p:txBody>
      </p:sp>
      <p:sp>
        <p:nvSpPr>
          <p:cNvPr id="16" name="Titel 3">
            <a:extLst>
              <a:ext uri="{FF2B5EF4-FFF2-40B4-BE49-F238E27FC236}">
                <a16:creationId xmlns:a16="http://schemas.microsoft.com/office/drawing/2014/main" id="{719F37B6-4AB4-40E1-B717-879DB7E26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8" y="637584"/>
            <a:ext cx="8137525" cy="792162"/>
          </a:xfrm>
        </p:spPr>
        <p:txBody>
          <a:bodyPr/>
          <a:lstStyle/>
          <a:p>
            <a:r>
              <a:rPr lang="de-DE" dirty="0" err="1"/>
              <a:t>Highlighting</a:t>
            </a:r>
            <a:r>
              <a:rPr lang="de-DE" dirty="0"/>
              <a:t> </a:t>
            </a:r>
            <a:r>
              <a:rPr lang="de-DE" dirty="0" err="1"/>
              <a:t>general</a:t>
            </a:r>
            <a:r>
              <a:rPr lang="de-DE" dirty="0"/>
              <a:t> </a:t>
            </a:r>
            <a:r>
              <a:rPr lang="de-DE" dirty="0" err="1"/>
              <a:t>findings</a:t>
            </a:r>
            <a:r>
              <a:rPr lang="de-DE" dirty="0"/>
              <a:t> in </a:t>
            </a:r>
            <a:r>
              <a:rPr lang="de-DE" dirty="0" err="1"/>
              <a:t>proposals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OICA/CLEPA (GRVA-17-37) and France (FADS-J1-06)</a:t>
            </a:r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ADD882D0-9809-448A-B29A-F37FCDFC8672}"/>
              </a:ext>
            </a:extLst>
          </p:cNvPr>
          <p:cNvGrpSpPr/>
          <p:nvPr/>
        </p:nvGrpSpPr>
        <p:grpSpPr>
          <a:xfrm>
            <a:off x="572943" y="2138873"/>
            <a:ext cx="288000" cy="288000"/>
            <a:chOff x="3006580" y="1276350"/>
            <a:chExt cx="288000" cy="288000"/>
          </a:xfrm>
        </p:grpSpPr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7CE7D449-B949-4440-AB7E-23038AED878A}"/>
                </a:ext>
              </a:extLst>
            </p:cNvPr>
            <p:cNvSpPr/>
            <p:nvPr/>
          </p:nvSpPr>
          <p:spPr>
            <a:xfrm>
              <a:off x="3006580" y="1276350"/>
              <a:ext cx="288000" cy="288000"/>
            </a:xfrm>
            <a:prstGeom prst="ellipse">
              <a:avLst/>
            </a:prstGeom>
            <a:solidFill>
              <a:srgbClr val="004B7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3" name="Grafik 22" descr="Daumen-hoch-Zeichen">
              <a:extLst>
                <a:ext uri="{FF2B5EF4-FFF2-40B4-BE49-F238E27FC236}">
                  <a16:creationId xmlns:a16="http://schemas.microsoft.com/office/drawing/2014/main" id="{675F4A53-4E7F-4660-958F-2E02CBBD10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026518" y="1276350"/>
              <a:ext cx="252000" cy="252000"/>
            </a:xfrm>
            <a:prstGeom prst="rect">
              <a:avLst/>
            </a:prstGeom>
          </p:spPr>
        </p:pic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79B65EF8-E7FE-462F-8C20-92A5E0162CD9}"/>
              </a:ext>
            </a:extLst>
          </p:cNvPr>
          <p:cNvGrpSpPr/>
          <p:nvPr/>
        </p:nvGrpSpPr>
        <p:grpSpPr>
          <a:xfrm>
            <a:off x="572943" y="2515458"/>
            <a:ext cx="288000" cy="288000"/>
            <a:chOff x="3006580" y="1276350"/>
            <a:chExt cx="288000" cy="288000"/>
          </a:xfrm>
        </p:grpSpPr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FB652336-2690-40C6-A714-F70ABDE20A1B}"/>
                </a:ext>
              </a:extLst>
            </p:cNvPr>
            <p:cNvSpPr/>
            <p:nvPr/>
          </p:nvSpPr>
          <p:spPr>
            <a:xfrm>
              <a:off x="3006580" y="1276350"/>
              <a:ext cx="288000" cy="288000"/>
            </a:xfrm>
            <a:prstGeom prst="ellipse">
              <a:avLst/>
            </a:prstGeom>
            <a:solidFill>
              <a:srgbClr val="004B7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8" name="Grafik 27" descr="Daumen-hoch-Zeichen">
              <a:extLst>
                <a:ext uri="{FF2B5EF4-FFF2-40B4-BE49-F238E27FC236}">
                  <a16:creationId xmlns:a16="http://schemas.microsoft.com/office/drawing/2014/main" id="{7439C43A-DC41-42DC-99A8-2EF4D8E73A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026518" y="1276350"/>
              <a:ext cx="252000" cy="252000"/>
            </a:xfrm>
            <a:prstGeom prst="rect">
              <a:avLst/>
            </a:prstGeom>
          </p:spPr>
        </p:pic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659473A0-3895-4D0A-9614-471E1B8EAA00}"/>
              </a:ext>
            </a:extLst>
          </p:cNvPr>
          <p:cNvGrpSpPr/>
          <p:nvPr/>
        </p:nvGrpSpPr>
        <p:grpSpPr>
          <a:xfrm>
            <a:off x="562233" y="3042918"/>
            <a:ext cx="288000" cy="288000"/>
            <a:chOff x="3006580" y="1276350"/>
            <a:chExt cx="288000" cy="288000"/>
          </a:xfrm>
        </p:grpSpPr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443C0AD6-358F-47CA-B6A0-D3457EEE1940}"/>
                </a:ext>
              </a:extLst>
            </p:cNvPr>
            <p:cNvSpPr/>
            <p:nvPr/>
          </p:nvSpPr>
          <p:spPr>
            <a:xfrm>
              <a:off x="3006580" y="1276350"/>
              <a:ext cx="288000" cy="288000"/>
            </a:xfrm>
            <a:prstGeom prst="ellipse">
              <a:avLst/>
            </a:prstGeom>
            <a:solidFill>
              <a:srgbClr val="004B7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31" name="Grafik 30" descr="Daumen-hoch-Zeichen">
              <a:extLst>
                <a:ext uri="{FF2B5EF4-FFF2-40B4-BE49-F238E27FC236}">
                  <a16:creationId xmlns:a16="http://schemas.microsoft.com/office/drawing/2014/main" id="{D36979A4-365C-4B00-9E47-62BD0F2550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026518" y="1276350"/>
              <a:ext cx="252000" cy="252000"/>
            </a:xfrm>
            <a:prstGeom prst="rect">
              <a:avLst/>
            </a:prstGeom>
          </p:spPr>
        </p:pic>
      </p:grp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DE477035-6C21-43DA-B276-7E27891AB7B2}"/>
              </a:ext>
            </a:extLst>
          </p:cNvPr>
          <p:cNvGrpSpPr/>
          <p:nvPr/>
        </p:nvGrpSpPr>
        <p:grpSpPr>
          <a:xfrm>
            <a:off x="608431" y="4354271"/>
            <a:ext cx="288000" cy="288000"/>
            <a:chOff x="3006580" y="1276350"/>
            <a:chExt cx="288000" cy="288000"/>
          </a:xfrm>
        </p:grpSpPr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F57BB66A-1A0E-4BFC-9E35-D4ADF1C73D01}"/>
                </a:ext>
              </a:extLst>
            </p:cNvPr>
            <p:cNvSpPr/>
            <p:nvPr/>
          </p:nvSpPr>
          <p:spPr>
            <a:xfrm>
              <a:off x="3006580" y="1276350"/>
              <a:ext cx="288000" cy="288000"/>
            </a:xfrm>
            <a:prstGeom prst="ellipse">
              <a:avLst/>
            </a:prstGeom>
            <a:solidFill>
              <a:srgbClr val="004B7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34" name="Grafik 33" descr="Daumen-hoch-Zeichen">
              <a:extLst>
                <a:ext uri="{FF2B5EF4-FFF2-40B4-BE49-F238E27FC236}">
                  <a16:creationId xmlns:a16="http://schemas.microsoft.com/office/drawing/2014/main" id="{62E3A90B-15F3-4A0A-943D-00B7722E72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026518" y="1276350"/>
              <a:ext cx="252000" cy="252000"/>
            </a:xfrm>
            <a:prstGeom prst="rect">
              <a:avLst/>
            </a:prstGeom>
          </p:spPr>
        </p:pic>
      </p:grp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923729EF-33B8-429E-B0F7-4EC2E05B9F6C}"/>
              </a:ext>
            </a:extLst>
          </p:cNvPr>
          <p:cNvGrpSpPr/>
          <p:nvPr/>
        </p:nvGrpSpPr>
        <p:grpSpPr>
          <a:xfrm>
            <a:off x="570072" y="1611413"/>
            <a:ext cx="288000" cy="288000"/>
            <a:chOff x="3006580" y="1276350"/>
            <a:chExt cx="288000" cy="288000"/>
          </a:xfrm>
        </p:grpSpPr>
        <p:sp>
          <p:nvSpPr>
            <p:cNvPr id="36" name="Ellipse 35">
              <a:extLst>
                <a:ext uri="{FF2B5EF4-FFF2-40B4-BE49-F238E27FC236}">
                  <a16:creationId xmlns:a16="http://schemas.microsoft.com/office/drawing/2014/main" id="{94409167-E6B0-4426-85EB-48ED6CA6C145}"/>
                </a:ext>
              </a:extLst>
            </p:cNvPr>
            <p:cNvSpPr/>
            <p:nvPr/>
          </p:nvSpPr>
          <p:spPr>
            <a:xfrm>
              <a:off x="3006580" y="1276350"/>
              <a:ext cx="288000" cy="288000"/>
            </a:xfrm>
            <a:prstGeom prst="ellipse">
              <a:avLst/>
            </a:prstGeom>
            <a:solidFill>
              <a:srgbClr val="004B7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37" name="Grafik 36" descr="Daumen-hoch-Zeichen">
              <a:extLst>
                <a:ext uri="{FF2B5EF4-FFF2-40B4-BE49-F238E27FC236}">
                  <a16:creationId xmlns:a16="http://schemas.microsoft.com/office/drawing/2014/main" id="{9338DD5A-2758-40C0-AB4A-386D7FA47C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026518" y="1276350"/>
              <a:ext cx="252000" cy="25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9191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CF0E10C-CCCE-434E-B1EB-E80EDABFD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76BFA08-CC6F-491C-BFE2-C26D7B818CFC}"/>
              </a:ext>
            </a:extLst>
          </p:cNvPr>
          <p:cNvSpPr txBox="1"/>
          <p:nvPr/>
        </p:nvSpPr>
        <p:spPr>
          <a:xfrm>
            <a:off x="8028384" y="105271"/>
            <a:ext cx="8499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100" dirty="0">
                <a:solidFill>
                  <a:schemeClr val="bg1">
                    <a:lumMod val="65000"/>
                  </a:schemeClr>
                </a:solidFill>
              </a:rPr>
              <a:t>AVC-02-XX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51B5E83-A2DD-4924-BBE5-5333D3471B4D}"/>
              </a:ext>
            </a:extLst>
          </p:cNvPr>
          <p:cNvSpPr txBox="1"/>
          <p:nvPr/>
        </p:nvSpPr>
        <p:spPr>
          <a:xfrm>
            <a:off x="179512" y="105271"/>
            <a:ext cx="23358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>
                <a:solidFill>
                  <a:schemeClr val="bg1">
                    <a:lumMod val="65000"/>
                  </a:schemeClr>
                </a:solidFill>
              </a:rPr>
              <a:t>Submitted</a:t>
            </a:r>
            <a:r>
              <a:rPr lang="de-DE" sz="11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100" dirty="0" err="1">
                <a:solidFill>
                  <a:schemeClr val="bg1">
                    <a:lumMod val="65000"/>
                  </a:schemeClr>
                </a:solidFill>
              </a:rPr>
              <a:t>by</a:t>
            </a:r>
            <a:r>
              <a:rPr lang="de-DE" sz="11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100" dirty="0" err="1">
                <a:solidFill>
                  <a:schemeClr val="bg1">
                    <a:lumMod val="65000"/>
                  </a:schemeClr>
                </a:solidFill>
              </a:rPr>
              <a:t>the</a:t>
            </a:r>
            <a:r>
              <a:rPr lang="de-DE" sz="11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100" dirty="0" err="1">
                <a:solidFill>
                  <a:schemeClr val="bg1">
                    <a:lumMod val="65000"/>
                  </a:schemeClr>
                </a:solidFill>
              </a:rPr>
              <a:t>experts</a:t>
            </a:r>
            <a:r>
              <a:rPr lang="de-DE" sz="11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100" dirty="0" err="1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DE" sz="1100" dirty="0">
                <a:solidFill>
                  <a:schemeClr val="bg1">
                    <a:lumMod val="65000"/>
                  </a:schemeClr>
                </a:solidFill>
              </a:rPr>
              <a:t> Germany</a:t>
            </a:r>
          </a:p>
        </p:txBody>
      </p:sp>
      <p:sp>
        <p:nvSpPr>
          <p:cNvPr id="12" name="Titel 3">
            <a:extLst>
              <a:ext uri="{FF2B5EF4-FFF2-40B4-BE49-F238E27FC236}">
                <a16:creationId xmlns:a16="http://schemas.microsoft.com/office/drawing/2014/main" id="{D00654C9-12FB-4D07-BBC8-C2A50028CFB4}"/>
              </a:ext>
            </a:extLst>
          </p:cNvPr>
          <p:cNvSpPr txBox="1">
            <a:spLocks/>
          </p:cNvSpPr>
          <p:nvPr/>
        </p:nvSpPr>
        <p:spPr>
          <a:xfrm>
            <a:off x="542918" y="637584"/>
            <a:ext cx="8137525" cy="7921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0" rtl="0" eaLnBrk="1" latinLnBrk="0" hangingPunct="1">
              <a:lnSpc>
                <a:spcPts val="3300"/>
              </a:lnSpc>
              <a:spcBef>
                <a:spcPct val="0"/>
              </a:spcBef>
              <a:buNone/>
              <a:defRPr sz="2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Additional </a:t>
            </a:r>
            <a:r>
              <a:rPr lang="de-DE" dirty="0" err="1"/>
              <a:t>thoughts</a:t>
            </a:r>
            <a:endParaRPr lang="de-DE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040B4C0D-25D1-4878-83F7-754C4F3578D4}"/>
              </a:ext>
            </a:extLst>
          </p:cNvPr>
          <p:cNvSpPr/>
          <p:nvPr/>
        </p:nvSpPr>
        <p:spPr>
          <a:xfrm>
            <a:off x="662350" y="1203598"/>
            <a:ext cx="8037565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DE" sz="2000" dirty="0"/>
              <a:t>National </a:t>
            </a:r>
            <a:r>
              <a:rPr lang="de-DE" sz="2000" dirty="0" err="1"/>
              <a:t>activities</a:t>
            </a:r>
            <a:r>
              <a:rPr lang="de-DE" sz="2000" dirty="0"/>
              <a:t> 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de-DE" sz="1600" b="1" dirty="0" err="1">
                <a:solidFill>
                  <a:srgbClr val="004B76"/>
                </a:solidFill>
              </a:rPr>
              <a:t>Delivery</a:t>
            </a:r>
            <a:r>
              <a:rPr lang="de-DE" sz="1600" b="1" dirty="0">
                <a:solidFill>
                  <a:srgbClr val="004B76"/>
                </a:solidFill>
              </a:rPr>
              <a:t> </a:t>
            </a:r>
            <a:r>
              <a:rPr lang="de-DE" sz="1600" b="1" dirty="0" err="1">
                <a:solidFill>
                  <a:srgbClr val="004B76"/>
                </a:solidFill>
              </a:rPr>
              <a:t>robots</a:t>
            </a:r>
            <a:r>
              <a:rPr lang="de-DE" sz="1600" b="1" dirty="0">
                <a:solidFill>
                  <a:srgbClr val="004B76"/>
                </a:solidFill>
              </a:rPr>
              <a:t> </a:t>
            </a:r>
            <a:r>
              <a:rPr lang="de-DE" sz="1600" dirty="0" err="1"/>
              <a:t>as</a:t>
            </a:r>
            <a:r>
              <a:rPr lang="de-DE" sz="1600" dirty="0"/>
              <a:t> „</a:t>
            </a:r>
            <a:r>
              <a:rPr lang="de-DE" sz="1600" dirty="0" err="1"/>
              <a:t>low</a:t>
            </a:r>
            <a:r>
              <a:rPr lang="de-DE" sz="1600" dirty="0"/>
              <a:t> </a:t>
            </a:r>
            <a:r>
              <a:rPr lang="de-DE" sz="1600" dirty="0" err="1"/>
              <a:t>speed</a:t>
            </a:r>
            <a:r>
              <a:rPr lang="de-DE" sz="1600" dirty="0"/>
              <a:t> </a:t>
            </a:r>
            <a:r>
              <a:rPr lang="de-DE" sz="1600" dirty="0" err="1"/>
              <a:t>driverless</a:t>
            </a:r>
            <a:r>
              <a:rPr lang="de-DE" sz="1600" dirty="0"/>
              <a:t> AV“ (</a:t>
            </a:r>
            <a:r>
              <a:rPr lang="de-DE" sz="1600" dirty="0" err="1"/>
              <a:t>purpose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only</a:t>
            </a:r>
            <a:r>
              <a:rPr lang="de-DE" sz="1600" dirty="0"/>
              <a:t> </a:t>
            </a:r>
            <a:r>
              <a:rPr lang="de-DE" sz="1600" dirty="0" err="1"/>
              <a:t>transporting</a:t>
            </a:r>
            <a:r>
              <a:rPr lang="de-DE" sz="1600" dirty="0"/>
              <a:t> </a:t>
            </a:r>
            <a:r>
              <a:rPr lang="de-DE" sz="1600" dirty="0" err="1"/>
              <a:t>goods</a:t>
            </a:r>
            <a:r>
              <a:rPr lang="de-DE" sz="1600" dirty="0"/>
              <a:t>, </a:t>
            </a:r>
            <a:r>
              <a:rPr lang="de-DE" sz="1600" dirty="0" err="1"/>
              <a:t>operating</a:t>
            </a:r>
            <a:r>
              <a:rPr lang="de-DE" sz="1600" dirty="0"/>
              <a:t> e.g. on </a:t>
            </a:r>
            <a:r>
              <a:rPr lang="de-DE" sz="1600" dirty="0" err="1"/>
              <a:t>sidewalks</a:t>
            </a:r>
            <a:r>
              <a:rPr lang="de-DE" sz="1600" dirty="0"/>
              <a:t> and </a:t>
            </a:r>
            <a:r>
              <a:rPr lang="de-DE" sz="1600" dirty="0" err="1"/>
              <a:t>pedestrian</a:t>
            </a:r>
            <a:r>
              <a:rPr lang="de-DE" sz="1600" dirty="0"/>
              <a:t> </a:t>
            </a:r>
            <a:r>
              <a:rPr lang="de-DE" sz="1600" dirty="0" err="1"/>
              <a:t>zones</a:t>
            </a:r>
            <a:r>
              <a:rPr lang="de-DE" sz="1600" dirty="0"/>
              <a:t>, ≥6 km/h)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de-DE" sz="1600" b="1" dirty="0">
                <a:solidFill>
                  <a:srgbClr val="004B76"/>
                </a:solidFill>
              </a:rPr>
              <a:t>Remote </a:t>
            </a:r>
            <a:r>
              <a:rPr lang="de-DE" sz="1600" b="1" dirty="0" err="1">
                <a:solidFill>
                  <a:srgbClr val="004B76"/>
                </a:solidFill>
              </a:rPr>
              <a:t>driving</a:t>
            </a:r>
            <a:r>
              <a:rPr lang="de-DE" sz="1600" b="1" dirty="0">
                <a:solidFill>
                  <a:srgbClr val="004B76"/>
                </a:solidFill>
              </a:rPr>
              <a:t> </a:t>
            </a:r>
            <a:r>
              <a:rPr lang="en-US" sz="1600" dirty="0"/>
              <a:t>(= far range driving/maneuvering of the vehicle by a human driver beyond the line of sight) important for AV technology in certain situations</a:t>
            </a:r>
            <a:endParaRPr lang="de-DE" sz="1600" dirty="0"/>
          </a:p>
          <a:p>
            <a:pPr>
              <a:spcAft>
                <a:spcPts val="600"/>
              </a:spcAft>
            </a:pPr>
            <a:endParaRPr lang="de-DE" sz="1000" dirty="0"/>
          </a:p>
          <a:p>
            <a:pPr>
              <a:spcAft>
                <a:spcPts val="600"/>
              </a:spcAft>
            </a:pPr>
            <a:r>
              <a:rPr lang="de-DE" sz="2000" dirty="0"/>
              <a:t>Further </a:t>
            </a:r>
            <a:r>
              <a:rPr lang="de-DE" sz="2000" dirty="0" err="1"/>
              <a:t>views</a:t>
            </a:r>
            <a:endParaRPr lang="de-DE" sz="2000" dirty="0"/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de-DE" sz="1600" b="1" dirty="0">
                <a:solidFill>
                  <a:srgbClr val="004B76"/>
                </a:solidFill>
              </a:rPr>
              <a:t>Wide ranging </a:t>
            </a:r>
            <a:r>
              <a:rPr lang="de-DE" sz="1600" dirty="0"/>
              <a:t>and</a:t>
            </a:r>
            <a:r>
              <a:rPr lang="de-DE" sz="1600" b="1" dirty="0">
                <a:solidFill>
                  <a:srgbClr val="004B76"/>
                </a:solidFill>
              </a:rPr>
              <a:t> all-inclusive </a:t>
            </a:r>
            <a:r>
              <a:rPr lang="de-DE" sz="1600" b="1" dirty="0" err="1">
                <a:solidFill>
                  <a:srgbClr val="004B76"/>
                </a:solidFill>
              </a:rPr>
              <a:t>approach</a:t>
            </a:r>
            <a:r>
              <a:rPr lang="de-DE" sz="1600" b="1" dirty="0">
                <a:solidFill>
                  <a:srgbClr val="004B76"/>
                </a:solidFill>
              </a:rPr>
              <a:t> </a:t>
            </a:r>
            <a:r>
              <a:rPr lang="de-DE" sz="1600" dirty="0"/>
              <a:t>in TF AVC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develop</a:t>
            </a:r>
            <a:r>
              <a:rPr lang="de-DE" sz="1600" dirty="0"/>
              <a:t> </a:t>
            </a:r>
            <a:r>
              <a:rPr lang="de-DE" sz="1600" dirty="0" err="1"/>
              <a:t>catogorisation</a:t>
            </a:r>
            <a:r>
              <a:rPr lang="de-DE" sz="1600" dirty="0"/>
              <a:t> </a:t>
            </a:r>
            <a:r>
              <a:rPr lang="de-DE" sz="1600" dirty="0" err="1"/>
              <a:t>which</a:t>
            </a:r>
            <a:r>
              <a:rPr lang="de-DE" sz="1600" dirty="0"/>
              <a:t> </a:t>
            </a:r>
            <a:r>
              <a:rPr lang="de-DE" sz="1600" dirty="0" err="1"/>
              <a:t>can</a:t>
            </a:r>
            <a:r>
              <a:rPr lang="de-DE" sz="1600" dirty="0"/>
              <a:t> </a:t>
            </a:r>
            <a:r>
              <a:rPr lang="de-DE" sz="1600" dirty="0" err="1"/>
              <a:t>be</a:t>
            </a:r>
            <a:r>
              <a:rPr lang="de-DE" sz="1600" dirty="0"/>
              <a:t> </a:t>
            </a:r>
            <a:r>
              <a:rPr lang="de-DE" sz="1600" dirty="0" err="1"/>
              <a:t>applied</a:t>
            </a:r>
            <a:r>
              <a:rPr lang="de-DE" sz="1600" dirty="0"/>
              <a:t> e.g. </a:t>
            </a:r>
            <a:r>
              <a:rPr lang="de-DE" sz="1600" dirty="0" err="1"/>
              <a:t>to</a:t>
            </a:r>
            <a:r>
              <a:rPr lang="de-DE" sz="1600" dirty="0"/>
              <a:t> power-</a:t>
            </a:r>
            <a:r>
              <a:rPr lang="de-DE" sz="1600" dirty="0" err="1"/>
              <a:t>driven</a:t>
            </a:r>
            <a:r>
              <a:rPr lang="de-DE" sz="1600" dirty="0"/>
              <a:t> </a:t>
            </a:r>
            <a:r>
              <a:rPr lang="de-DE" sz="1600" dirty="0" err="1"/>
              <a:t>vehicles</a:t>
            </a:r>
            <a:r>
              <a:rPr lang="de-DE" sz="1600" dirty="0"/>
              <a:t> (</a:t>
            </a:r>
            <a:r>
              <a:rPr lang="de-DE" sz="1600" dirty="0" err="1"/>
              <a:t>with</a:t>
            </a:r>
            <a:r>
              <a:rPr lang="de-DE" sz="1600" dirty="0"/>
              <a:t> at least </a:t>
            </a:r>
            <a:r>
              <a:rPr lang="de-DE" sz="1600" dirty="0" err="1"/>
              <a:t>four</a:t>
            </a:r>
            <a:r>
              <a:rPr lang="de-DE" sz="1600" dirty="0"/>
              <a:t> </a:t>
            </a:r>
            <a:r>
              <a:rPr lang="de-DE" sz="1600" dirty="0" err="1"/>
              <a:t>wheels</a:t>
            </a:r>
            <a:r>
              <a:rPr lang="de-DE" sz="1600" dirty="0"/>
              <a:t>), m</a:t>
            </a:r>
            <a:r>
              <a:rPr lang="en-US" sz="1600" dirty="0" err="1"/>
              <a:t>otor</a:t>
            </a:r>
            <a:r>
              <a:rPr lang="en-US" sz="1600" dirty="0"/>
              <a:t> vehicles with two, three or four wheels</a:t>
            </a:r>
            <a:r>
              <a:rPr lang="de-DE" sz="1600" dirty="0"/>
              <a:t> and </a:t>
            </a:r>
            <a:r>
              <a:rPr lang="de-DE" sz="1600" dirty="0" err="1"/>
              <a:t>agricultural</a:t>
            </a:r>
            <a:r>
              <a:rPr lang="de-DE" sz="1600" dirty="0"/>
              <a:t> </a:t>
            </a:r>
            <a:r>
              <a:rPr lang="de-DE" sz="1600" dirty="0" err="1"/>
              <a:t>vehicles</a:t>
            </a:r>
            <a:endParaRPr lang="de-DE" sz="1600" dirty="0"/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de-DE" sz="1600" b="1" dirty="0">
                <a:solidFill>
                  <a:srgbClr val="004B76"/>
                </a:solidFill>
              </a:rPr>
              <a:t>Modular </a:t>
            </a:r>
            <a:r>
              <a:rPr lang="de-DE" sz="1600" b="1" dirty="0" err="1">
                <a:solidFill>
                  <a:srgbClr val="004B76"/>
                </a:solidFill>
              </a:rPr>
              <a:t>concept</a:t>
            </a:r>
            <a:r>
              <a:rPr lang="de-DE" sz="1600" b="1" dirty="0">
                <a:solidFill>
                  <a:srgbClr val="004B76"/>
                </a:solidFill>
              </a:rPr>
              <a:t> </a:t>
            </a:r>
            <a:r>
              <a:rPr lang="de-DE" sz="1600" dirty="0" err="1"/>
              <a:t>adding</a:t>
            </a:r>
            <a:r>
              <a:rPr lang="de-DE" sz="1600" dirty="0"/>
              <a:t> on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existing</a:t>
            </a:r>
            <a:r>
              <a:rPr lang="de-DE" sz="1600" dirty="0"/>
              <a:t> </a:t>
            </a:r>
            <a:r>
              <a:rPr lang="de-DE" sz="1600" dirty="0" err="1"/>
              <a:t>categorisations</a:t>
            </a:r>
            <a:r>
              <a:rPr lang="de-DE" sz="1600" dirty="0"/>
              <a:t> in S.R.1 and R.E.3 </a:t>
            </a:r>
            <a:r>
              <a:rPr lang="de-DE" sz="1600" dirty="0" err="1"/>
              <a:t>beneficial</a:t>
            </a:r>
            <a:endParaRPr lang="de-DE" sz="1600" dirty="0"/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de-DE" sz="1600" dirty="0" err="1"/>
              <a:t>Introduce</a:t>
            </a:r>
            <a:r>
              <a:rPr lang="de-DE" sz="1600" dirty="0"/>
              <a:t> </a:t>
            </a:r>
            <a:r>
              <a:rPr lang="de-DE" sz="1600" b="1" dirty="0" err="1">
                <a:solidFill>
                  <a:srgbClr val="004B76"/>
                </a:solidFill>
              </a:rPr>
              <a:t>special</a:t>
            </a:r>
            <a:r>
              <a:rPr lang="de-DE" sz="1600" b="1" dirty="0">
                <a:solidFill>
                  <a:srgbClr val="004B76"/>
                </a:solidFill>
              </a:rPr>
              <a:t> </a:t>
            </a:r>
            <a:r>
              <a:rPr lang="de-DE" sz="1600" b="1" dirty="0" err="1">
                <a:solidFill>
                  <a:srgbClr val="004B76"/>
                </a:solidFill>
              </a:rPr>
              <a:t>character</a:t>
            </a:r>
            <a:r>
              <a:rPr lang="de-DE" sz="1600" b="1" dirty="0">
                <a:solidFill>
                  <a:srgbClr val="004B76"/>
                </a:solidFill>
              </a:rPr>
              <a:t> </a:t>
            </a:r>
            <a:r>
              <a:rPr lang="de-DE" sz="1600" dirty="0"/>
              <a:t>in </a:t>
            </a:r>
            <a:r>
              <a:rPr lang="de-DE" sz="1600" dirty="0" err="1"/>
              <a:t>labelling</a:t>
            </a:r>
            <a:r>
              <a:rPr lang="de-DE" sz="1600" dirty="0"/>
              <a:t> e.g. </a:t>
            </a:r>
            <a:r>
              <a:rPr lang="de-DE" sz="1600" b="1" dirty="0" err="1">
                <a:solidFill>
                  <a:srgbClr val="004B76"/>
                </a:solidFill>
              </a:rPr>
              <a:t>slash</a:t>
            </a:r>
            <a:r>
              <a:rPr lang="de-DE" sz="1600" dirty="0"/>
              <a:t> „M1</a:t>
            </a:r>
            <a:r>
              <a:rPr lang="de-DE" sz="1600" b="1" dirty="0">
                <a:solidFill>
                  <a:srgbClr val="004B76"/>
                </a:solidFill>
              </a:rPr>
              <a:t>/</a:t>
            </a:r>
            <a:r>
              <a:rPr lang="de-DE" sz="1600" dirty="0"/>
              <a:t>A“ → </a:t>
            </a:r>
            <a:r>
              <a:rPr lang="de-DE" sz="1600" dirty="0" err="1"/>
              <a:t>consider</a:t>
            </a:r>
            <a:r>
              <a:rPr lang="de-DE" sz="1600" dirty="0"/>
              <a:t> </a:t>
            </a:r>
            <a:r>
              <a:rPr lang="de-DE" sz="1600" dirty="0" err="1"/>
              <a:t>compatibility</a:t>
            </a:r>
            <a:r>
              <a:rPr lang="de-DE" sz="1600" dirty="0"/>
              <a:t> </a:t>
            </a:r>
            <a:r>
              <a:rPr lang="de-DE" sz="1600" dirty="0" err="1"/>
              <a:t>with</a:t>
            </a:r>
            <a:r>
              <a:rPr lang="de-DE" sz="1600" dirty="0"/>
              <a:t> national </a:t>
            </a:r>
            <a:r>
              <a:rPr lang="de-DE" sz="1600" dirty="0" err="1"/>
              <a:t>legislation</a:t>
            </a:r>
            <a:r>
              <a:rPr lang="de-DE" sz="1600" dirty="0"/>
              <a:t> (e.g. EU Type </a:t>
            </a:r>
            <a:r>
              <a:rPr lang="de-DE" sz="1600" dirty="0" err="1"/>
              <a:t>Approval</a:t>
            </a:r>
            <a:r>
              <a:rPr lang="de-DE" sz="1600" dirty="0"/>
              <a:t> Framework Regulation)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D99BACE1-0955-4F42-AE92-B5A5CD1F124F}"/>
              </a:ext>
            </a:extLst>
          </p:cNvPr>
          <p:cNvGrpSpPr/>
          <p:nvPr/>
        </p:nvGrpSpPr>
        <p:grpSpPr>
          <a:xfrm>
            <a:off x="564548" y="3363732"/>
            <a:ext cx="288000" cy="288000"/>
            <a:chOff x="3006580" y="1276350"/>
            <a:chExt cx="288000" cy="288000"/>
          </a:xfrm>
        </p:grpSpPr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4EC9264B-BECE-4A32-A43C-6E864A44C891}"/>
                </a:ext>
              </a:extLst>
            </p:cNvPr>
            <p:cNvSpPr/>
            <p:nvPr/>
          </p:nvSpPr>
          <p:spPr>
            <a:xfrm>
              <a:off x="3006580" y="1276350"/>
              <a:ext cx="288000" cy="288000"/>
            </a:xfrm>
            <a:prstGeom prst="ellipse">
              <a:avLst/>
            </a:prstGeom>
            <a:solidFill>
              <a:srgbClr val="004B7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0" name="Grafik 19" descr="Daumen-hoch-Zeichen">
              <a:extLst>
                <a:ext uri="{FF2B5EF4-FFF2-40B4-BE49-F238E27FC236}">
                  <a16:creationId xmlns:a16="http://schemas.microsoft.com/office/drawing/2014/main" id="{E7E6FF8B-2BA9-4257-A86B-3AFF311791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026518" y="1276350"/>
              <a:ext cx="252000" cy="252000"/>
            </a:xfrm>
            <a:prstGeom prst="rect">
              <a:avLst/>
            </a:prstGeom>
          </p:spPr>
        </p:pic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6EEA2AB3-3717-4F72-AFDD-E7636652B43E}"/>
              </a:ext>
            </a:extLst>
          </p:cNvPr>
          <p:cNvGrpSpPr/>
          <p:nvPr/>
        </p:nvGrpSpPr>
        <p:grpSpPr>
          <a:xfrm>
            <a:off x="548486" y="4145770"/>
            <a:ext cx="288000" cy="288000"/>
            <a:chOff x="3006580" y="1276350"/>
            <a:chExt cx="288000" cy="288000"/>
          </a:xfrm>
        </p:grpSpPr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652B3927-C0CF-49CA-AB3B-2E74B449FB92}"/>
                </a:ext>
              </a:extLst>
            </p:cNvPr>
            <p:cNvSpPr/>
            <p:nvPr/>
          </p:nvSpPr>
          <p:spPr>
            <a:xfrm>
              <a:off x="3006580" y="1276350"/>
              <a:ext cx="288000" cy="288000"/>
            </a:xfrm>
            <a:prstGeom prst="ellipse">
              <a:avLst/>
            </a:prstGeom>
            <a:solidFill>
              <a:srgbClr val="004B7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3" name="Grafik 22" descr="Daumen-hoch-Zeichen">
              <a:extLst>
                <a:ext uri="{FF2B5EF4-FFF2-40B4-BE49-F238E27FC236}">
                  <a16:creationId xmlns:a16="http://schemas.microsoft.com/office/drawing/2014/main" id="{633A78DF-2C45-4C53-8BCA-C2EF973972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026518" y="1276350"/>
              <a:ext cx="252000" cy="252000"/>
            </a:xfrm>
            <a:prstGeom prst="rect">
              <a:avLst/>
            </a:prstGeom>
          </p:spPr>
        </p:pic>
      </p:grpSp>
      <p:sp>
        <p:nvSpPr>
          <p:cNvPr id="14" name="Ellipse 13">
            <a:extLst>
              <a:ext uri="{FF2B5EF4-FFF2-40B4-BE49-F238E27FC236}">
                <a16:creationId xmlns:a16="http://schemas.microsoft.com/office/drawing/2014/main" id="{3C80B34E-EA3C-428D-98BC-53F361502727}"/>
              </a:ext>
            </a:extLst>
          </p:cNvPr>
          <p:cNvSpPr/>
          <p:nvPr/>
        </p:nvSpPr>
        <p:spPr>
          <a:xfrm>
            <a:off x="553496" y="4531973"/>
            <a:ext cx="288000" cy="288000"/>
          </a:xfrm>
          <a:prstGeom prst="ellipse">
            <a:avLst/>
          </a:prstGeom>
          <a:solidFill>
            <a:srgbClr val="004B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 descr="Glühbirne und Zahnrad">
            <a:extLst>
              <a:ext uri="{FF2B5EF4-FFF2-40B4-BE49-F238E27FC236}">
                <a16:creationId xmlns:a16="http://schemas.microsoft.com/office/drawing/2014/main" id="{1B76D931-B5C4-4E51-959C-9ABC374405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3496" y="4506789"/>
            <a:ext cx="313184" cy="313184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5B4429D5-A3D9-410C-8D48-173CF0A03CF0}"/>
              </a:ext>
            </a:extLst>
          </p:cNvPr>
          <p:cNvSpPr/>
          <p:nvPr/>
        </p:nvSpPr>
        <p:spPr>
          <a:xfrm>
            <a:off x="662350" y="4605061"/>
            <a:ext cx="108000" cy="108000"/>
          </a:xfrm>
          <a:prstGeom prst="ellipse">
            <a:avLst/>
          </a:prstGeom>
          <a:solidFill>
            <a:srgbClr val="004B75"/>
          </a:solidFill>
          <a:ln w="3175" cap="flat">
            <a:noFill/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6845038"/>
      </p:ext>
    </p:extLst>
  </p:cSld>
  <p:clrMapOvr>
    <a:masterClrMapping/>
  </p:clrMapOvr>
</p:sld>
</file>

<file path=ppt/theme/theme1.xml><?xml version="1.0" encoding="utf-8"?>
<a:theme xmlns:a="http://schemas.openxmlformats.org/drawingml/2006/main" name="Bundesregierung">
  <a:themeElements>
    <a:clrScheme name="BReg Color 1">
      <a:dk1>
        <a:sysClr val="windowText" lastClr="000000"/>
      </a:dk1>
      <a:lt1>
        <a:sysClr val="window" lastClr="FFFFFF"/>
      </a:lt1>
      <a:dk2>
        <a:srgbClr val="576164"/>
      </a:dk2>
      <a:lt2>
        <a:srgbClr val="BEC5C9"/>
      </a:lt2>
      <a:accent1>
        <a:srgbClr val="007194"/>
      </a:accent1>
      <a:accent2>
        <a:srgbClr val="5F316E"/>
      </a:accent2>
      <a:accent3>
        <a:srgbClr val="C0003C"/>
      </a:accent3>
      <a:accent4>
        <a:srgbClr val="597C39"/>
      </a:accent4>
      <a:accent5>
        <a:srgbClr val="C1CA31"/>
      </a:accent5>
      <a:accent6>
        <a:srgbClr val="80CDEC"/>
      </a:accent6>
      <a:hlink>
        <a:srgbClr val="0077B6"/>
      </a:hlink>
      <a:folHlink>
        <a:srgbClr val="5F316E"/>
      </a:folHlink>
    </a:clrScheme>
    <a:fontScheme name="BReg Font">
      <a:majorFont>
        <a:latin typeface="BundesSerif Office"/>
        <a:ea typeface=""/>
        <a:cs typeface=""/>
      </a:majorFont>
      <a:minorFont>
        <a:latin typeface="BundesSans Offic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B548E178-917A-441F-A16F-A7BAB0F04268}" vid="{8270393B-0EAB-4EB8-BEB7-76976D2018DE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BMDV_PowerPoint-16-9_EN</Template>
  <TotalTime>0</TotalTime>
  <Words>341</Words>
  <Application>Microsoft Office PowerPoint</Application>
  <PresentationFormat>Bildschirmpräsentation (16:9)</PresentationFormat>
  <Paragraphs>24</Paragraphs>
  <Slides>2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  <vt:variant>
        <vt:lpstr>Zielgruppenorientierte Präsentationen</vt:lpstr>
      </vt:variant>
      <vt:variant>
        <vt:i4>2</vt:i4>
      </vt:variant>
    </vt:vector>
  </HeadingPairs>
  <TitlesOfParts>
    <vt:vector size="12" baseType="lpstr">
      <vt:lpstr>ＭＳ Ｐゴシック</vt:lpstr>
      <vt:lpstr>Arial</vt:lpstr>
      <vt:lpstr>BundesSans Office</vt:lpstr>
      <vt:lpstr>BundesSans Regular</vt:lpstr>
      <vt:lpstr>BundesSerif Office</vt:lpstr>
      <vt:lpstr>Calibri</vt:lpstr>
      <vt:lpstr>Courier New</vt:lpstr>
      <vt:lpstr>Bundesregierung</vt:lpstr>
      <vt:lpstr>Highlighting general findings in proposals by OICA/CLEPA (GRVA-17-37) and France (FADS-J1-06)</vt:lpstr>
      <vt:lpstr>PowerPoint-Präsentation</vt:lpstr>
      <vt:lpstr>Office Design Farben</vt:lpstr>
      <vt:lpstr>PowerPoint Folienlayout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Opitz, Isabelle</dc:creator>
  <cp:lastModifiedBy>Opitz, Isabelle</cp:lastModifiedBy>
  <cp:revision>88</cp:revision>
  <dcterms:created xsi:type="dcterms:W3CDTF">2023-11-28T12:19:11Z</dcterms:created>
  <dcterms:modified xsi:type="dcterms:W3CDTF">2024-02-19T08:50:11Z</dcterms:modified>
</cp:coreProperties>
</file>