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0" r:id="rId2"/>
  </p:sldMasterIdLst>
  <p:notesMasterIdLst>
    <p:notesMasterId r:id="rId6"/>
  </p:notesMasterIdLst>
  <p:handoutMasterIdLst>
    <p:handoutMasterId r:id="rId7"/>
  </p:handoutMasterIdLst>
  <p:sldIdLst>
    <p:sldId id="335" r:id="rId3"/>
    <p:sldId id="277" r:id="rId4"/>
    <p:sldId id="289" r:id="rId5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87C8"/>
    <a:srgbClr val="FF9933"/>
    <a:srgbClr val="FFC285"/>
    <a:srgbClr val="C86538"/>
    <a:srgbClr val="FFD1A3"/>
    <a:srgbClr val="9BD4FF"/>
    <a:srgbClr val="506FAD"/>
    <a:srgbClr val="FCEDE3"/>
    <a:srgbClr val="DA803B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86" autoAdjust="0"/>
    <p:restoredTop sz="96318" autoAdjust="0"/>
  </p:normalViewPr>
  <p:slideViewPr>
    <p:cSldViewPr>
      <p:cViewPr varScale="1">
        <p:scale>
          <a:sx n="127" d="100"/>
          <a:sy n="127" d="100"/>
        </p:scale>
        <p:origin x="154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9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FAE83-6876-449D-BCCE-496EC707688A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39ECE-9559-4BF9-A72E-0A6C08851105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08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30D34-39EC-4333-89A4-48E429B38CE2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5C97-5DEC-465A-942A-ECFBEE6DB4E1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974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C75C97-5DEC-465A-942A-ECFBEE6DB4E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4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692275" y="3284538"/>
            <a:ext cx="7451725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21240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369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i="1">
                <a:solidFill>
                  <a:schemeClr val="bg1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2133600"/>
            <a:ext cx="752475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E978-A3B9-4673-8199-379729392307}" type="slidenum">
              <a:rPr lang="en-US" altLang="ja-JP"/>
              <a:pPr>
                <a:defRPr/>
              </a:pPr>
              <a:t>‹N°›</a:t>
            </a:fld>
            <a:endParaRPr lang="en-US" altLang="ja-JP" dirty="0"/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179512" y="44624"/>
            <a:ext cx="9065294" cy="580664"/>
            <a:chOff x="179512" y="116632"/>
            <a:chExt cx="9065294" cy="580664"/>
          </a:xfrm>
        </p:grpSpPr>
        <p:sp>
          <p:nvSpPr>
            <p:cNvPr id="8" name="テキスト ボックス 18"/>
            <p:cNvSpPr txBox="1">
              <a:spLocks noChangeArrowheads="1"/>
            </p:cNvSpPr>
            <p:nvPr userDrawn="1"/>
          </p:nvSpPr>
          <p:spPr bwMode="auto">
            <a:xfrm>
              <a:off x="8128794" y="116632"/>
              <a:ext cx="1116012" cy="24622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1000" b="1" dirty="0">
                  <a:latin typeface="+mn-ea"/>
                  <a:ea typeface="+mn-ea"/>
                </a:rPr>
                <a:t>【</a:t>
              </a:r>
              <a:r>
                <a:rPr lang="ja-JP" altLang="en-US" sz="1000" b="1" dirty="0">
                  <a:latin typeface="+mn-ea"/>
                  <a:ea typeface="+mn-ea"/>
                </a:rPr>
                <a:t>機密性２</a:t>
              </a:r>
              <a:r>
                <a:rPr lang="en-US" altLang="ja-JP" sz="1000" b="1" dirty="0">
                  <a:latin typeface="+mn-ea"/>
                  <a:ea typeface="+mn-ea"/>
                </a:rPr>
                <a:t>】</a:t>
              </a:r>
            </a:p>
          </p:txBody>
        </p:sp>
        <p:sp>
          <p:nvSpPr>
            <p:cNvPr id="12" name="テキスト ボックス 9"/>
            <p:cNvSpPr txBox="1"/>
            <p:nvPr userDrawn="1"/>
          </p:nvSpPr>
          <p:spPr>
            <a:xfrm>
              <a:off x="3361605" y="372599"/>
              <a:ext cx="5746899" cy="324697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wrap="square" numCol="1" spcCol="0" rtlCol="0" fromWordArt="0" anchor="t" anchorCtr="0" forceAA="0" compatLnSpc="1"/>
            <a:lstStyle/>
            <a:p>
              <a:pPr algn="r"/>
              <a:r>
                <a:rPr sz="1000" b="1" dirty="0" err="1">
                  <a:solidFill>
                    <a:schemeClr val="tx1"/>
                  </a:solidFill>
                  <a:latin typeface="+mn-ea"/>
                  <a:ea typeface="+mn-ea"/>
                </a:rPr>
                <a:t>作成日_作成担当課_用途_保存期間</a:t>
              </a:r>
              <a:endParaRPr sz="1000" b="1" dirty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13" name="テキスト ボックス 8"/>
            <p:cNvSpPr txBox="1"/>
            <p:nvPr userDrawn="1"/>
          </p:nvSpPr>
          <p:spPr>
            <a:xfrm>
              <a:off x="179512" y="372599"/>
              <a:ext cx="3312368" cy="324697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wrap="square" numCol="1" spcCol="0" rtlCol="0" fromWordArt="0" anchor="t" anchorCtr="0" forceAA="0" compatLnSpc="1"/>
            <a:lstStyle/>
            <a:p>
              <a:r>
                <a:rPr sz="1000" b="1" dirty="0" err="1">
                  <a:solidFill>
                    <a:schemeClr val="tx1"/>
                  </a:solidFill>
                  <a:latin typeface="+mn-ea"/>
                  <a:ea typeface="+mn-ea"/>
                </a:rPr>
                <a:t>発出元</a:t>
              </a:r>
              <a:r>
                <a:rPr sz="1000" b="1" dirty="0">
                  <a:solidFill>
                    <a:schemeClr val="tx1"/>
                  </a:solidFill>
                  <a:latin typeface="+mn-ea"/>
                  <a:ea typeface="+mn-ea"/>
                </a:rPr>
                <a:t> → </a:t>
              </a:r>
              <a:r>
                <a:rPr sz="1000" b="1" dirty="0" err="1">
                  <a:solidFill>
                    <a:schemeClr val="tx1"/>
                  </a:solidFill>
                  <a:latin typeface="+mn-ea"/>
                  <a:ea typeface="+mn-ea"/>
                </a:rPr>
                <a:t>発出先</a:t>
              </a:r>
              <a:endParaRPr sz="1000" b="1" dirty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20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20612-914C-4BDE-8D4C-FEA4392E99F4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649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261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261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01F7-FA20-4B15-9970-D297285851AC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1431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7"/>
            <a:ext cx="9144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692276" y="3284540"/>
            <a:ext cx="7451725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2" y="6524626"/>
            <a:ext cx="3389069" cy="26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108" i="1" dirty="0">
                <a:solidFill>
                  <a:schemeClr val="bg1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2133602"/>
            <a:ext cx="7524750" cy="1470025"/>
          </a:xfrm>
        </p:spPr>
        <p:txBody>
          <a:bodyPr/>
          <a:lstStyle>
            <a:lvl1pPr>
              <a:defRPr sz="3692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E978-A3B9-4673-8199-379729392307}" type="slidenum">
              <a:rPr lang="en-US" altLang="ja-JP"/>
              <a:pPr>
                <a:defRPr/>
              </a:pPr>
              <a:t>‹N°›</a:t>
            </a:fld>
            <a:endParaRPr lang="en-US" altLang="ja-JP" dirty="0"/>
          </a:p>
        </p:txBody>
      </p:sp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051552"/>
            <a:ext cx="2301875" cy="4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図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2805" y="6111876"/>
            <a:ext cx="1885921" cy="35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85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C12D-27C1-4F31-90C9-A93D49E44687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6813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4BDB-530F-4364-A4B7-5A1182A1D62D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78837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E403-68E0-47EB-9A36-3C247B164772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2835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1BEC-AD9E-4104-AF2B-4C626651FF89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03797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E511-5094-4685-A035-FB392A6605D8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8152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2EA1-6911-4BAC-954D-0A2DD024DDCF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036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76D3-1CBA-4E5C-8891-6A87D7C30D42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1617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C12D-27C1-4F31-90C9-A93D49E44687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67066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F5529-272E-4A2C-90D7-160EE3AC1005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67063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20612-914C-4BDE-8D4C-FEA4392E99F4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99704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2"/>
            <a:ext cx="2171700" cy="61261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2"/>
            <a:ext cx="6362700" cy="61261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01F7-FA20-4B15-9970-D297285851AC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77856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1162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1" y="6245228"/>
            <a:ext cx="2133600" cy="476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163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6937C1-9CA1-4AA9-A111-4170EF1F0287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164" name="フッター プレースホル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4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4BDB-530F-4364-A4B7-5A1182A1D62D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046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E403-68E0-47EB-9A36-3C247B164772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660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1BEC-AD9E-4104-AF2B-4C626651FF89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15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E511-5094-4685-A035-FB392A6605D8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0967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2EA1-6911-4BAC-954D-0A2DD024DDCF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666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76D3-1CBA-4E5C-8891-6A87D7C30D42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189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F5529-272E-4A2C-90D7-160EE3AC1005}" type="slidenum">
              <a:rPr lang="en-US" altLang="ja-JP"/>
              <a:pPr>
                <a:defRPr/>
              </a:pPr>
              <a:t>‹N°›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262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FFDCE21E-3BF4-4A13-BE4A-B95BE9787BE2}" type="slidenum">
              <a:rPr lang="en-US" altLang="ja-JP"/>
              <a:pPr>
                <a:defRPr/>
              </a:pPr>
              <a:t>‹N°›</a:t>
            </a:fld>
            <a:endParaRPr lang="en-US" altLang="ja-JP" dirty="0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-1"/>
            <a:ext cx="9144000" cy="748453"/>
            <a:chOff x="0" y="0"/>
            <a:chExt cx="5760" cy="344"/>
          </a:xfrm>
        </p:grpSpPr>
        <p:pic>
          <p:nvPicPr>
            <p:cNvPr id="1034" name="Picture 9" descr="mlit_to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74035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pic>
        <p:nvPicPr>
          <p:cNvPr id="1032" name="Picture 1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"/>
          <a:stretch>
            <a:fillRect/>
          </a:stretch>
        </p:blipFill>
        <p:spPr bwMode="auto">
          <a:xfrm>
            <a:off x="7593013" y="0"/>
            <a:ext cx="155098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92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2">
                <a:ea typeface="ＭＳ Ｐゴシック" pitchFamily="50" charset="-128"/>
              </a:defRPr>
            </a:lvl1pPr>
          </a:lstStyle>
          <a:p>
            <a:pPr>
              <a:defRPr/>
            </a:pPr>
            <a:fld id="{FFDCE21E-3BF4-4A13-BE4A-B95BE9787BE2}" type="slidenum">
              <a:rPr lang="en-US" altLang="ja-JP"/>
              <a:pPr>
                <a:defRPr/>
              </a:pPr>
              <a:t>‹N°›</a:t>
            </a:fld>
            <a:endParaRPr lang="en-US" altLang="ja-JP" dirty="0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-1"/>
            <a:ext cx="9144000" cy="748453"/>
            <a:chOff x="0" y="0"/>
            <a:chExt cx="5760" cy="344"/>
          </a:xfrm>
        </p:grpSpPr>
        <p:pic>
          <p:nvPicPr>
            <p:cNvPr id="1034" name="Picture 9" descr="mlit_to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74035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pic>
        <p:nvPicPr>
          <p:cNvPr id="1032" name="Picture 14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"/>
          <a:stretch>
            <a:fillRect/>
          </a:stretch>
        </p:blipFill>
        <p:spPr bwMode="auto">
          <a:xfrm>
            <a:off x="7593014" y="8240"/>
            <a:ext cx="155098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9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908240" y="49943"/>
            <a:ext cx="1222076" cy="2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22041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844083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266124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688165" algn="l" rtl="0" eaLnBrk="1" fontAlgn="base" hangingPunct="1">
        <a:spcBef>
          <a:spcPct val="0"/>
        </a:spcBef>
        <a:spcAft>
          <a:spcPct val="0"/>
        </a:spcAft>
        <a:defRPr kumimoji="1" sz="2585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16531" indent="-316531" algn="l" rtl="0" eaLnBrk="1" fontAlgn="base" hangingPunct="1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1" fontAlgn="base" hangingPunct="1">
        <a:spcBef>
          <a:spcPct val="20000"/>
        </a:spcBef>
        <a:spcAft>
          <a:spcPct val="0"/>
        </a:spcAft>
        <a:buChar char="–"/>
        <a:defRPr kumimoji="1" sz="2585">
          <a:solidFill>
            <a:schemeClr val="tx1"/>
          </a:solidFill>
          <a:latin typeface="+mn-lt"/>
          <a:ea typeface="+mn-ea"/>
        </a:defRPr>
      </a:lvl2pPr>
      <a:lvl3pPr marL="1055103" indent="-211021" algn="l" rtl="0" eaLnBrk="1" fontAlgn="base" hangingPunct="1">
        <a:spcBef>
          <a:spcPct val="20000"/>
        </a:spcBef>
        <a:spcAft>
          <a:spcPct val="0"/>
        </a:spcAft>
        <a:buChar char="•"/>
        <a:defRPr kumimoji="1" sz="2215">
          <a:solidFill>
            <a:schemeClr val="tx1"/>
          </a:solidFill>
          <a:latin typeface="+mn-lt"/>
          <a:ea typeface="+mn-ea"/>
        </a:defRPr>
      </a:lvl3pPr>
      <a:lvl4pPr marL="1477145" indent="-211021" algn="l" rtl="0" eaLnBrk="1" fontAlgn="base" hangingPunct="1">
        <a:spcBef>
          <a:spcPct val="20000"/>
        </a:spcBef>
        <a:spcAft>
          <a:spcPct val="0"/>
        </a:spcAft>
        <a:buChar char="–"/>
        <a:defRPr kumimoji="1"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5pPr>
      <a:lvl6pPr marL="2321227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6pPr>
      <a:lvl7pPr marL="2743269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7pPr>
      <a:lvl8pPr marL="3165310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8pPr>
      <a:lvl9pPr marL="3587351" indent="-211021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image" Target="../media/image6.png"/><Relationship Id="rId16" Type="http://schemas.openxmlformats.org/officeDocument/2006/relationships/image" Target="../media/image20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サブタイトル 2"/>
          <p:cNvSpPr>
            <a:spLocks noGrp="1"/>
          </p:cNvSpPr>
          <p:nvPr>
            <p:ph type="subTitle" idx="1"/>
          </p:nvPr>
        </p:nvSpPr>
        <p:spPr>
          <a:xfrm>
            <a:off x="1713836" y="2033153"/>
            <a:ext cx="7106636" cy="154869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altLang="ja-JP" dirty="0">
                <a:solidFill>
                  <a:srgbClr val="4087C8"/>
                </a:solidFill>
                <a:latin typeface="+mj-lt"/>
                <a:ea typeface="+mj-ea"/>
                <a:cs typeface="+mj-cs"/>
              </a:rPr>
              <a:t>Information and Aspects on Vehicle Categorization for AV from Japan</a:t>
            </a:r>
            <a:endParaRPr lang="ja-JP" altLang="en-US" dirty="0">
              <a:solidFill>
                <a:srgbClr val="4087C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2172" y="437899"/>
            <a:ext cx="2412229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83"/>
            <a:r>
              <a:rPr lang="en-US" altLang="ja-JP" sz="1108" dirty="0">
                <a:solidFill>
                  <a:srgbClr val="000000"/>
                </a:solidFill>
                <a:ea typeface="ＭＳ Ｐゴシック" pitchFamily="50" charset="-128"/>
              </a:rPr>
              <a:t>Submitted by Japan</a:t>
            </a:r>
            <a:endParaRPr lang="ja-JP" altLang="en-US" sz="1108" dirty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641C5F92-5CA7-8F56-F736-DC9F8DA71FC7}"/>
              </a:ext>
            </a:extLst>
          </p:cNvPr>
          <p:cNvSpPr txBox="1"/>
          <p:nvPr/>
        </p:nvSpPr>
        <p:spPr>
          <a:xfrm>
            <a:off x="7996193" y="291567"/>
            <a:ext cx="9156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100" dirty="0"/>
              <a:t>AVC-02-XX</a:t>
            </a:r>
          </a:p>
        </p:txBody>
      </p:sp>
    </p:spTree>
    <p:extLst>
      <p:ext uri="{BB962C8B-B14F-4D97-AF65-F5344CB8AC3E}">
        <p14:creationId xmlns:p14="http://schemas.microsoft.com/office/powerpoint/2010/main" val="1519069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33677A-5D6C-E321-B349-C53FF8F4F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Envisaged Vehicle </a:t>
            </a:r>
            <a:r>
              <a:rPr lang="en-US" altLang="ja-JP" dirty="0"/>
              <a:t>Categories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EB73C98-E876-8CA6-9FA6-CFBD3689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476250"/>
          </a:xfrm>
        </p:spPr>
        <p:txBody>
          <a:bodyPr/>
          <a:lstStyle/>
          <a:p>
            <a:pPr>
              <a:defRPr/>
            </a:pPr>
            <a:fld id="{06FFE511-5094-4685-A035-FB392A6605D8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4" name="Rectangle à coins arrondis 47">
            <a:extLst>
              <a:ext uri="{FF2B5EF4-FFF2-40B4-BE49-F238E27FC236}">
                <a16:creationId xmlns:a16="http://schemas.microsoft.com/office/drawing/2014/main" id="{5C6C23C5-7C2B-46D1-5B5C-B43CBA4D6B54}"/>
              </a:ext>
            </a:extLst>
          </p:cNvPr>
          <p:cNvSpPr/>
          <p:nvPr/>
        </p:nvSpPr>
        <p:spPr>
          <a:xfrm>
            <a:off x="453584" y="2133956"/>
            <a:ext cx="1568604" cy="2995851"/>
          </a:xfrm>
          <a:prstGeom prst="roundRect">
            <a:avLst>
              <a:gd name="adj" fmla="val 6054"/>
            </a:avLst>
          </a:prstGeom>
          <a:solidFill>
            <a:srgbClr val="E8F1FA"/>
          </a:solidFill>
          <a:ln w="9525">
            <a:solidFill>
              <a:srgbClr val="67A3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16">
            <a:extLst>
              <a:ext uri="{FF2B5EF4-FFF2-40B4-BE49-F238E27FC236}">
                <a16:creationId xmlns:a16="http://schemas.microsoft.com/office/drawing/2014/main" id="{A149DE6E-52D0-D999-F136-F7FF41F7E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283" y="1675865"/>
            <a:ext cx="3168559" cy="2984990"/>
          </a:xfrm>
          <a:prstGeom prst="rect">
            <a:avLst/>
          </a:prstGeom>
        </p:spPr>
      </p:pic>
      <p:pic>
        <p:nvPicPr>
          <p:cNvPr id="6" name="Image 17">
            <a:extLst>
              <a:ext uri="{FF2B5EF4-FFF2-40B4-BE49-F238E27FC236}">
                <a16:creationId xmlns:a16="http://schemas.microsoft.com/office/drawing/2014/main" id="{478618FD-2227-6726-F6D3-D75392BF5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027" y="1631256"/>
            <a:ext cx="1525466" cy="2751288"/>
          </a:xfrm>
          <a:prstGeom prst="rect">
            <a:avLst/>
          </a:prstGeom>
        </p:spPr>
      </p:pic>
      <p:sp>
        <p:nvSpPr>
          <p:cNvPr id="7" name="Rectangle 19">
            <a:extLst>
              <a:ext uri="{FF2B5EF4-FFF2-40B4-BE49-F238E27FC236}">
                <a16:creationId xmlns:a16="http://schemas.microsoft.com/office/drawing/2014/main" id="{E21EC979-C46A-C49C-56F2-7ABAF07601B8}"/>
              </a:ext>
            </a:extLst>
          </p:cNvPr>
          <p:cNvSpPr/>
          <p:nvPr/>
        </p:nvSpPr>
        <p:spPr>
          <a:xfrm>
            <a:off x="7311776" y="2102491"/>
            <a:ext cx="422281" cy="143755"/>
          </a:xfrm>
          <a:prstGeom prst="rect">
            <a:avLst/>
          </a:prstGeom>
          <a:solidFill>
            <a:srgbClr val="FC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20">
            <a:extLst>
              <a:ext uri="{FF2B5EF4-FFF2-40B4-BE49-F238E27FC236}">
                <a16:creationId xmlns:a16="http://schemas.microsoft.com/office/drawing/2014/main" id="{D79050D4-17FD-7609-1360-A3794D470E9B}"/>
              </a:ext>
            </a:extLst>
          </p:cNvPr>
          <p:cNvSpPr txBox="1"/>
          <p:nvPr/>
        </p:nvSpPr>
        <p:spPr>
          <a:xfrm>
            <a:off x="7775353" y="2374416"/>
            <a:ext cx="287358" cy="163303"/>
          </a:xfrm>
          <a:prstGeom prst="rect">
            <a:avLst/>
          </a:prstGeom>
          <a:solidFill>
            <a:srgbClr val="F4B183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P1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21">
            <a:extLst>
              <a:ext uri="{FF2B5EF4-FFF2-40B4-BE49-F238E27FC236}">
                <a16:creationId xmlns:a16="http://schemas.microsoft.com/office/drawing/2014/main" id="{233E2C79-8505-0B10-4ADF-DD6418C25161}"/>
              </a:ext>
            </a:extLst>
          </p:cNvPr>
          <p:cNvSpPr txBox="1"/>
          <p:nvPr/>
        </p:nvSpPr>
        <p:spPr>
          <a:xfrm>
            <a:off x="7782840" y="2992114"/>
            <a:ext cx="287358" cy="163303"/>
          </a:xfrm>
          <a:prstGeom prst="rect">
            <a:avLst/>
          </a:prstGeom>
          <a:solidFill>
            <a:srgbClr val="F4B183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P2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22">
            <a:extLst>
              <a:ext uri="{FF2B5EF4-FFF2-40B4-BE49-F238E27FC236}">
                <a16:creationId xmlns:a16="http://schemas.microsoft.com/office/drawing/2014/main" id="{BF269300-B9E3-7C97-7838-D715E44AA06C}"/>
              </a:ext>
            </a:extLst>
          </p:cNvPr>
          <p:cNvSpPr txBox="1"/>
          <p:nvPr/>
        </p:nvSpPr>
        <p:spPr>
          <a:xfrm>
            <a:off x="7442879" y="3863773"/>
            <a:ext cx="150417" cy="108869"/>
          </a:xfrm>
          <a:prstGeom prst="rect">
            <a:avLst/>
          </a:prstGeom>
          <a:solidFill>
            <a:srgbClr val="F4B183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P3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48">
            <a:extLst>
              <a:ext uri="{FF2B5EF4-FFF2-40B4-BE49-F238E27FC236}">
                <a16:creationId xmlns:a16="http://schemas.microsoft.com/office/drawing/2014/main" id="{D1C598B0-EB41-2E24-0D2E-18F994C7F32B}"/>
              </a:ext>
            </a:extLst>
          </p:cNvPr>
          <p:cNvSpPr txBox="1"/>
          <p:nvPr/>
        </p:nvSpPr>
        <p:spPr>
          <a:xfrm>
            <a:off x="524406" y="1630698"/>
            <a:ext cx="1443372" cy="39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rgbClr val="506F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primarily for</a:t>
            </a:r>
            <a:br>
              <a:rPr lang="en-US" sz="800" i="1" dirty="0">
                <a:solidFill>
                  <a:srgbClr val="506FA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i="1" dirty="0">
                <a:solidFill>
                  <a:srgbClr val="506F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carriage of people</a:t>
            </a:r>
            <a:endParaRPr lang="fr-FR" sz="800" i="1" dirty="0">
              <a:solidFill>
                <a:srgbClr val="506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à coins arrondis 49">
            <a:extLst>
              <a:ext uri="{FF2B5EF4-FFF2-40B4-BE49-F238E27FC236}">
                <a16:creationId xmlns:a16="http://schemas.microsoft.com/office/drawing/2014/main" id="{2382710A-B88E-DDEA-BD38-8131E408ED92}"/>
              </a:ext>
            </a:extLst>
          </p:cNvPr>
          <p:cNvSpPr/>
          <p:nvPr/>
        </p:nvSpPr>
        <p:spPr>
          <a:xfrm>
            <a:off x="2092632" y="2133956"/>
            <a:ext cx="1436177" cy="2995851"/>
          </a:xfrm>
          <a:prstGeom prst="roundRect">
            <a:avLst>
              <a:gd name="adj" fmla="val 6054"/>
            </a:avLst>
          </a:prstGeom>
          <a:solidFill>
            <a:srgbClr val="E8F1FA"/>
          </a:solidFill>
          <a:ln w="9525">
            <a:solidFill>
              <a:srgbClr val="67A3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46">
            <a:extLst>
              <a:ext uri="{FF2B5EF4-FFF2-40B4-BE49-F238E27FC236}">
                <a16:creationId xmlns:a16="http://schemas.microsoft.com/office/drawing/2014/main" id="{1BAF4650-DE11-C782-EBE0-BFACCB6F4001}"/>
              </a:ext>
            </a:extLst>
          </p:cNvPr>
          <p:cNvSpPr/>
          <p:nvPr/>
        </p:nvSpPr>
        <p:spPr>
          <a:xfrm>
            <a:off x="516833" y="4348192"/>
            <a:ext cx="2927072" cy="617782"/>
          </a:xfrm>
          <a:prstGeom prst="roundRect">
            <a:avLst/>
          </a:prstGeom>
          <a:solidFill>
            <a:schemeClr val="bg1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44">
            <a:extLst>
              <a:ext uri="{FF2B5EF4-FFF2-40B4-BE49-F238E27FC236}">
                <a16:creationId xmlns:a16="http://schemas.microsoft.com/office/drawing/2014/main" id="{62B1034D-762D-F448-76C7-78ADBA3DD73B}"/>
              </a:ext>
            </a:extLst>
          </p:cNvPr>
          <p:cNvGrpSpPr/>
          <p:nvPr/>
        </p:nvGrpSpPr>
        <p:grpSpPr>
          <a:xfrm>
            <a:off x="2238408" y="4356282"/>
            <a:ext cx="1024132" cy="603717"/>
            <a:chOff x="2211009" y="4135703"/>
            <a:chExt cx="868575" cy="512017"/>
          </a:xfrm>
        </p:grpSpPr>
        <p:pic>
          <p:nvPicPr>
            <p:cNvPr id="15" name="Image 36">
              <a:extLst>
                <a:ext uri="{FF2B5EF4-FFF2-40B4-BE49-F238E27FC236}">
                  <a16:creationId xmlns:a16="http://schemas.microsoft.com/office/drawing/2014/main" id="{01F7B8F7-709F-22E5-A1DF-AC517CE67F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5585"/>
            <a:stretch/>
          </p:blipFill>
          <p:spPr>
            <a:xfrm>
              <a:off x="2211009" y="4135703"/>
              <a:ext cx="868575" cy="512017"/>
            </a:xfrm>
            <a:prstGeom prst="rect">
              <a:avLst/>
            </a:prstGeom>
          </p:spPr>
        </p:pic>
        <p:sp>
          <p:nvSpPr>
            <p:cNvPr id="16" name="ZoneTexte 35">
              <a:extLst>
                <a:ext uri="{FF2B5EF4-FFF2-40B4-BE49-F238E27FC236}">
                  <a16:creationId xmlns:a16="http://schemas.microsoft.com/office/drawing/2014/main" id="{2EECA554-89DB-0045-9A29-1A3502C0BCBD}"/>
                </a:ext>
              </a:extLst>
            </p:cNvPr>
            <p:cNvSpPr txBox="1"/>
            <p:nvPr/>
          </p:nvSpPr>
          <p:spPr>
            <a:xfrm>
              <a:off x="2253240" y="4282458"/>
              <a:ext cx="169439" cy="107722"/>
            </a:xfrm>
            <a:prstGeom prst="rect">
              <a:avLst/>
            </a:prstGeom>
            <a:solidFill>
              <a:srgbClr val="2F5597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N3</a:t>
              </a:r>
              <a:endPara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e 43">
            <a:extLst>
              <a:ext uri="{FF2B5EF4-FFF2-40B4-BE49-F238E27FC236}">
                <a16:creationId xmlns:a16="http://schemas.microsoft.com/office/drawing/2014/main" id="{CFEA02D8-7A86-C27A-19E8-4315D2EAEB52}"/>
              </a:ext>
            </a:extLst>
          </p:cNvPr>
          <p:cNvGrpSpPr/>
          <p:nvPr/>
        </p:nvGrpSpPr>
        <p:grpSpPr>
          <a:xfrm>
            <a:off x="1193935" y="4400470"/>
            <a:ext cx="1025106" cy="471782"/>
            <a:chOff x="1610580" y="4108412"/>
            <a:chExt cx="869401" cy="400122"/>
          </a:xfrm>
        </p:grpSpPr>
        <p:pic>
          <p:nvPicPr>
            <p:cNvPr id="18" name="Image 41">
              <a:extLst>
                <a:ext uri="{FF2B5EF4-FFF2-40B4-BE49-F238E27FC236}">
                  <a16:creationId xmlns:a16="http://schemas.microsoft.com/office/drawing/2014/main" id="{CED86236-855D-9F59-55D7-BAFB56263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10580" y="4108412"/>
              <a:ext cx="869401" cy="400122"/>
            </a:xfrm>
            <a:prstGeom prst="rect">
              <a:avLst/>
            </a:prstGeom>
          </p:spPr>
        </p:pic>
        <p:sp>
          <p:nvSpPr>
            <p:cNvPr id="19" name="ZoneTexte 38">
              <a:extLst>
                <a:ext uri="{FF2B5EF4-FFF2-40B4-BE49-F238E27FC236}">
                  <a16:creationId xmlns:a16="http://schemas.microsoft.com/office/drawing/2014/main" id="{9D51F5B5-8B19-31E9-09C8-031214CA4BC7}"/>
                </a:ext>
              </a:extLst>
            </p:cNvPr>
            <p:cNvSpPr txBox="1"/>
            <p:nvPr/>
          </p:nvSpPr>
          <p:spPr>
            <a:xfrm>
              <a:off x="1916685" y="4192839"/>
              <a:ext cx="197865" cy="107722"/>
            </a:xfrm>
            <a:prstGeom prst="rect">
              <a:avLst/>
            </a:prstGeom>
            <a:solidFill>
              <a:srgbClr val="2F5597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e 42">
            <a:extLst>
              <a:ext uri="{FF2B5EF4-FFF2-40B4-BE49-F238E27FC236}">
                <a16:creationId xmlns:a16="http://schemas.microsoft.com/office/drawing/2014/main" id="{15735826-8841-150A-4B46-A1A4947C78FC}"/>
              </a:ext>
            </a:extLst>
          </p:cNvPr>
          <p:cNvGrpSpPr/>
          <p:nvPr/>
        </p:nvGrpSpPr>
        <p:grpSpPr>
          <a:xfrm>
            <a:off x="554171" y="4386039"/>
            <a:ext cx="719561" cy="496557"/>
            <a:chOff x="1010619" y="4080669"/>
            <a:chExt cx="610266" cy="421134"/>
          </a:xfrm>
        </p:grpSpPr>
        <p:pic>
          <p:nvPicPr>
            <p:cNvPr id="21" name="Image 40">
              <a:extLst>
                <a:ext uri="{FF2B5EF4-FFF2-40B4-BE49-F238E27FC236}">
                  <a16:creationId xmlns:a16="http://schemas.microsoft.com/office/drawing/2014/main" id="{3F6C40DC-6954-806D-5E0B-92A07A8AA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0619" y="4080669"/>
              <a:ext cx="610266" cy="421134"/>
            </a:xfrm>
            <a:prstGeom prst="rect">
              <a:avLst/>
            </a:prstGeom>
          </p:spPr>
        </p:pic>
        <p:sp>
          <p:nvSpPr>
            <p:cNvPr id="22" name="ZoneTexte 30">
              <a:extLst>
                <a:ext uri="{FF2B5EF4-FFF2-40B4-BE49-F238E27FC236}">
                  <a16:creationId xmlns:a16="http://schemas.microsoft.com/office/drawing/2014/main" id="{48F762A0-8C16-1BE6-2DDC-E5898B7D3687}"/>
                </a:ext>
              </a:extLst>
            </p:cNvPr>
            <p:cNvSpPr txBox="1"/>
            <p:nvPr/>
          </p:nvSpPr>
          <p:spPr>
            <a:xfrm>
              <a:off x="1220900" y="4180544"/>
              <a:ext cx="211025" cy="107722"/>
            </a:xfrm>
            <a:prstGeom prst="rect">
              <a:avLst/>
            </a:prstGeom>
            <a:solidFill>
              <a:srgbClr val="2F5597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M1</a:t>
              </a:r>
              <a:endPara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ZoneTexte 50">
            <a:extLst>
              <a:ext uri="{FF2B5EF4-FFF2-40B4-BE49-F238E27FC236}">
                <a16:creationId xmlns:a16="http://schemas.microsoft.com/office/drawing/2014/main" id="{73A2D60F-8E7A-DB7F-3CE8-9AC4F1697936}"/>
              </a:ext>
            </a:extLst>
          </p:cNvPr>
          <p:cNvSpPr txBox="1"/>
          <p:nvPr/>
        </p:nvSpPr>
        <p:spPr>
          <a:xfrm>
            <a:off x="2176043" y="1630698"/>
            <a:ext cx="1443372" cy="39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rgbClr val="506F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primarily for</a:t>
            </a:r>
            <a:br>
              <a:rPr lang="en-US" sz="800" i="1" dirty="0">
                <a:solidFill>
                  <a:srgbClr val="506FA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i="1" dirty="0">
                <a:solidFill>
                  <a:srgbClr val="506F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carriage of goods</a:t>
            </a:r>
            <a:endParaRPr lang="fr-FR" sz="800" i="1" dirty="0">
              <a:solidFill>
                <a:srgbClr val="506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Image 51">
            <a:extLst>
              <a:ext uri="{FF2B5EF4-FFF2-40B4-BE49-F238E27FC236}">
                <a16:creationId xmlns:a16="http://schemas.microsoft.com/office/drawing/2014/main" id="{1185AE0B-3FD8-FEE9-3EBA-A955D3F031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046" y="2366491"/>
            <a:ext cx="1273564" cy="1837273"/>
          </a:xfrm>
          <a:prstGeom prst="rect">
            <a:avLst/>
          </a:prstGeom>
        </p:spPr>
      </p:pic>
      <p:pic>
        <p:nvPicPr>
          <p:cNvPr id="25" name="Image 52">
            <a:extLst>
              <a:ext uri="{FF2B5EF4-FFF2-40B4-BE49-F238E27FC236}">
                <a16:creationId xmlns:a16="http://schemas.microsoft.com/office/drawing/2014/main" id="{85058C2B-26B7-2311-28DB-77E5643B88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5040" y="2374416"/>
            <a:ext cx="1075387" cy="1815043"/>
          </a:xfrm>
          <a:prstGeom prst="rect">
            <a:avLst/>
          </a:prstGeom>
        </p:spPr>
      </p:pic>
      <p:sp>
        <p:nvSpPr>
          <p:cNvPr id="26" name="Accolade fermante 53">
            <a:extLst>
              <a:ext uri="{FF2B5EF4-FFF2-40B4-BE49-F238E27FC236}">
                <a16:creationId xmlns:a16="http://schemas.microsoft.com/office/drawing/2014/main" id="{B3410499-EACB-DAE5-6575-E1B3CB8DB267}"/>
              </a:ext>
            </a:extLst>
          </p:cNvPr>
          <p:cNvSpPr/>
          <p:nvPr/>
        </p:nvSpPr>
        <p:spPr>
          <a:xfrm rot="16200000">
            <a:off x="1784339" y="71778"/>
            <a:ext cx="393377" cy="3095565"/>
          </a:xfrm>
          <a:prstGeom prst="rightBrace">
            <a:avLst/>
          </a:prstGeom>
          <a:ln>
            <a:solidFill>
              <a:srgbClr val="607C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54">
            <a:extLst>
              <a:ext uri="{FF2B5EF4-FFF2-40B4-BE49-F238E27FC236}">
                <a16:creationId xmlns:a16="http://schemas.microsoft.com/office/drawing/2014/main" id="{88578AA3-FADE-8EC5-E290-84F0B5D24F56}"/>
              </a:ext>
            </a:extLst>
          </p:cNvPr>
          <p:cNvSpPr txBox="1"/>
          <p:nvPr/>
        </p:nvSpPr>
        <p:spPr>
          <a:xfrm>
            <a:off x="315400" y="1062831"/>
            <a:ext cx="3329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506FAD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Designed to be manually driven</a:t>
            </a:r>
            <a:endParaRPr lang="fr-FR" sz="1400" b="1" i="1" dirty="0">
              <a:solidFill>
                <a:srgbClr val="506FAD"/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8" name="Accolade fermante 55">
            <a:extLst>
              <a:ext uri="{FF2B5EF4-FFF2-40B4-BE49-F238E27FC236}">
                <a16:creationId xmlns:a16="http://schemas.microsoft.com/office/drawing/2014/main" id="{ECF07BA3-3753-D60C-388A-2E883728BBDF}"/>
              </a:ext>
            </a:extLst>
          </p:cNvPr>
          <p:cNvSpPr/>
          <p:nvPr/>
        </p:nvSpPr>
        <p:spPr>
          <a:xfrm rot="16200000">
            <a:off x="6174115" y="-699354"/>
            <a:ext cx="393377" cy="4661220"/>
          </a:xfrm>
          <a:prstGeom prst="rightBrace">
            <a:avLst/>
          </a:prstGeom>
          <a:ln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56">
            <a:extLst>
              <a:ext uri="{FF2B5EF4-FFF2-40B4-BE49-F238E27FC236}">
                <a16:creationId xmlns:a16="http://schemas.microsoft.com/office/drawing/2014/main" id="{EA6049B8-AB59-F830-EDC2-A5FB7CB61B3F}"/>
              </a:ext>
            </a:extLst>
          </p:cNvPr>
          <p:cNvSpPr txBox="1"/>
          <p:nvPr/>
        </p:nvSpPr>
        <p:spPr>
          <a:xfrm>
            <a:off x="4711400" y="1062831"/>
            <a:ext cx="383436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i="1" dirty="0">
                <a:solidFill>
                  <a:srgbClr val="ED7D3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Designed to be automatically driven</a:t>
            </a:r>
          </a:p>
        </p:txBody>
      </p:sp>
      <p:sp>
        <p:nvSpPr>
          <p:cNvPr id="30" name="ZoneTexte 57">
            <a:extLst>
              <a:ext uri="{FF2B5EF4-FFF2-40B4-BE49-F238E27FC236}">
                <a16:creationId xmlns:a16="http://schemas.microsoft.com/office/drawing/2014/main" id="{07E618E6-FA23-CFEA-3D0E-FEF8FFA4DCB7}"/>
              </a:ext>
            </a:extLst>
          </p:cNvPr>
          <p:cNvSpPr txBox="1"/>
          <p:nvPr/>
        </p:nvSpPr>
        <p:spPr>
          <a:xfrm>
            <a:off x="988464" y="4770012"/>
            <a:ext cx="143604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Dual-mode vehicles</a:t>
            </a:r>
            <a:endParaRPr lang="fr-FR" sz="800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ZoneTexte 59">
            <a:extLst>
              <a:ext uri="{FF2B5EF4-FFF2-40B4-BE49-F238E27FC236}">
                <a16:creationId xmlns:a16="http://schemas.microsoft.com/office/drawing/2014/main" id="{E64C4731-7F14-A012-EB97-6B3A64A0B0D3}"/>
              </a:ext>
            </a:extLst>
          </p:cNvPr>
          <p:cNvSpPr txBox="1"/>
          <p:nvPr/>
        </p:nvSpPr>
        <p:spPr>
          <a:xfrm>
            <a:off x="5787221" y="2124467"/>
            <a:ext cx="1254205" cy="145160"/>
          </a:xfrm>
          <a:prstGeom prst="rect">
            <a:avLst/>
          </a:prstGeom>
          <a:solidFill>
            <a:srgbClr val="FCEDE3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i="1" dirty="0">
                <a:solidFill>
                  <a:srgbClr val="DA80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passengers</a:t>
            </a:r>
            <a:endParaRPr lang="fr-FR" sz="800" i="1" dirty="0">
              <a:solidFill>
                <a:srgbClr val="DA803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60">
            <a:extLst>
              <a:ext uri="{FF2B5EF4-FFF2-40B4-BE49-F238E27FC236}">
                <a16:creationId xmlns:a16="http://schemas.microsoft.com/office/drawing/2014/main" id="{F37B32B6-E9AD-499B-DE11-BB067DDD0575}"/>
              </a:ext>
            </a:extLst>
          </p:cNvPr>
          <p:cNvSpPr txBox="1"/>
          <p:nvPr/>
        </p:nvSpPr>
        <p:spPr>
          <a:xfrm>
            <a:off x="7299416" y="2110771"/>
            <a:ext cx="1254205" cy="145160"/>
          </a:xfrm>
          <a:prstGeom prst="rect">
            <a:avLst/>
          </a:prstGeom>
          <a:solidFill>
            <a:srgbClr val="FCEDE3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i="1" dirty="0">
                <a:solidFill>
                  <a:srgbClr val="DA80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passengers</a:t>
            </a:r>
            <a:endParaRPr lang="fr-FR" sz="800" i="1" dirty="0">
              <a:solidFill>
                <a:srgbClr val="DA803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61">
            <a:extLst>
              <a:ext uri="{FF2B5EF4-FFF2-40B4-BE49-F238E27FC236}">
                <a16:creationId xmlns:a16="http://schemas.microsoft.com/office/drawing/2014/main" id="{4D557568-CB28-CC96-A045-A281669F419A}"/>
              </a:ext>
            </a:extLst>
          </p:cNvPr>
          <p:cNvSpPr/>
          <p:nvPr/>
        </p:nvSpPr>
        <p:spPr>
          <a:xfrm>
            <a:off x="4061502" y="3330783"/>
            <a:ext cx="1299799" cy="254713"/>
          </a:xfrm>
          <a:prstGeom prst="rect">
            <a:avLst/>
          </a:prstGeom>
          <a:solidFill>
            <a:srgbClr val="FC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i="1" dirty="0">
                <a:solidFill>
                  <a:srgbClr val="DA80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[Seated or standing passengers] [&gt;9 seats] GVM &lt; 5t</a:t>
            </a:r>
            <a:endParaRPr lang="fr-FR" sz="500" i="1" dirty="0">
              <a:solidFill>
                <a:srgbClr val="DA803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62">
            <a:extLst>
              <a:ext uri="{FF2B5EF4-FFF2-40B4-BE49-F238E27FC236}">
                <a16:creationId xmlns:a16="http://schemas.microsoft.com/office/drawing/2014/main" id="{8B1446F2-109A-059B-445D-7125D0153D0D}"/>
              </a:ext>
            </a:extLst>
          </p:cNvPr>
          <p:cNvSpPr/>
          <p:nvPr/>
        </p:nvSpPr>
        <p:spPr>
          <a:xfrm>
            <a:off x="4092299" y="4042397"/>
            <a:ext cx="1278377" cy="228523"/>
          </a:xfrm>
          <a:prstGeom prst="rect">
            <a:avLst/>
          </a:prstGeom>
          <a:solidFill>
            <a:srgbClr val="FCE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00" i="1" dirty="0">
                <a:solidFill>
                  <a:srgbClr val="DA80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[Seated or standing passengers]  [&gt;9 seats] GVM &gt; 5t</a:t>
            </a:r>
            <a:endParaRPr lang="fr-FR" sz="500" i="1" dirty="0">
              <a:solidFill>
                <a:srgbClr val="DA803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ZoneTexte 54">
            <a:extLst>
              <a:ext uri="{FF2B5EF4-FFF2-40B4-BE49-F238E27FC236}">
                <a16:creationId xmlns:a16="http://schemas.microsoft.com/office/drawing/2014/main" id="{7B8B8919-9137-75FF-2F41-7068CB095C07}"/>
              </a:ext>
            </a:extLst>
          </p:cNvPr>
          <p:cNvSpPr txBox="1"/>
          <p:nvPr/>
        </p:nvSpPr>
        <p:spPr>
          <a:xfrm>
            <a:off x="197412" y="5185904"/>
            <a:ext cx="3664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i="1" u="sng" dirty="0">
                <a:solidFill>
                  <a:srgbClr val="00B05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Dual-mode vehicle</a:t>
            </a:r>
          </a:p>
        </p:txBody>
      </p:sp>
      <p:pic>
        <p:nvPicPr>
          <p:cNvPr id="36" name="グラフィックス 35" descr="ゲーム コントローラー 単色塗りつぶし">
            <a:extLst>
              <a:ext uri="{FF2B5EF4-FFF2-40B4-BE49-F238E27FC236}">
                <a16:creationId xmlns:a16="http://schemas.microsoft.com/office/drawing/2014/main" id="{24233C56-FCEE-845A-A0BF-3BB264C760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50945" y="5001721"/>
            <a:ext cx="747938" cy="747938"/>
          </a:xfrm>
          <a:prstGeom prst="rect">
            <a:avLst/>
          </a:prstGeom>
        </p:spPr>
      </p:pic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1717E605-478B-8D85-4CB9-D958B23F02A6}"/>
              </a:ext>
            </a:extLst>
          </p:cNvPr>
          <p:cNvSpPr txBox="1"/>
          <p:nvPr/>
        </p:nvSpPr>
        <p:spPr>
          <a:xfrm>
            <a:off x="4599930" y="5743975"/>
            <a:ext cx="99257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9933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Controller</a:t>
            </a:r>
          </a:p>
          <a:p>
            <a:pPr algn="ctr"/>
            <a:r>
              <a:rPr lang="en-US" altLang="ja-JP" sz="1200" b="1" dirty="0">
                <a:solidFill>
                  <a:srgbClr val="FF9933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(in-car)</a:t>
            </a:r>
            <a:endParaRPr kumimoji="1" lang="ja-JP" altLang="en-US" sz="1200" b="1" dirty="0">
              <a:solidFill>
                <a:srgbClr val="FF9933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4FFD5A8C-EC04-8172-F1B7-036C317201D1}"/>
              </a:ext>
            </a:extLst>
          </p:cNvPr>
          <p:cNvSpPr txBox="1"/>
          <p:nvPr/>
        </p:nvSpPr>
        <p:spPr>
          <a:xfrm>
            <a:off x="5761137" y="5742831"/>
            <a:ext cx="1452321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FF9933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Remote Driving</a:t>
            </a:r>
          </a:p>
          <a:p>
            <a:pPr algn="ctr"/>
            <a:r>
              <a:rPr kumimoji="1" lang="en-US" altLang="ja-JP" sz="1200" b="1" dirty="0">
                <a:solidFill>
                  <a:srgbClr val="FF9933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(out-car)</a:t>
            </a:r>
            <a:endParaRPr kumimoji="1" lang="ja-JP" altLang="en-US" sz="1200" b="1" dirty="0">
              <a:solidFill>
                <a:srgbClr val="FF9933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8DC0142-CDC8-3707-A675-A71FE0C7F796}"/>
              </a:ext>
            </a:extLst>
          </p:cNvPr>
          <p:cNvSpPr txBox="1"/>
          <p:nvPr/>
        </p:nvSpPr>
        <p:spPr>
          <a:xfrm>
            <a:off x="7327836" y="5740424"/>
            <a:ext cx="167193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FF9933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Remote Controller</a:t>
            </a:r>
          </a:p>
          <a:p>
            <a:pPr algn="ctr"/>
            <a:r>
              <a:rPr kumimoji="1" lang="en-US" altLang="ja-JP" sz="1200" b="1" dirty="0">
                <a:solidFill>
                  <a:srgbClr val="FF9933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(out-car)</a:t>
            </a:r>
            <a:endParaRPr kumimoji="1" lang="ja-JP" altLang="en-US" sz="1200" b="1" dirty="0">
              <a:solidFill>
                <a:srgbClr val="FF9933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7" name="グラフィックス 36" descr="Wi-Fi 枠線">
            <a:extLst>
              <a:ext uri="{FF2B5EF4-FFF2-40B4-BE49-F238E27FC236}">
                <a16:creationId xmlns:a16="http://schemas.microsoft.com/office/drawing/2014/main" id="{A40C7600-0A17-0C26-4382-DECA7846E9F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29104" y="5001972"/>
            <a:ext cx="457200" cy="457200"/>
          </a:xfrm>
          <a:prstGeom prst="rect">
            <a:avLst/>
          </a:prstGeom>
        </p:spPr>
      </p:pic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59FB4A0D-749E-2B17-DA4F-74D6A47CF847}"/>
              </a:ext>
            </a:extLst>
          </p:cNvPr>
          <p:cNvSpPr/>
          <p:nvPr/>
        </p:nvSpPr>
        <p:spPr>
          <a:xfrm>
            <a:off x="5105951" y="4869160"/>
            <a:ext cx="146611" cy="340520"/>
          </a:xfrm>
          <a:custGeom>
            <a:avLst/>
            <a:gdLst>
              <a:gd name="connsiteX0" fmla="*/ 10998 w 153873"/>
              <a:gd name="connsiteY0" fmla="*/ 342900 h 342900"/>
              <a:gd name="connsiteX1" fmla="*/ 10998 w 153873"/>
              <a:gd name="connsiteY1" fmla="*/ 85725 h 342900"/>
              <a:gd name="connsiteX2" fmla="*/ 125298 w 153873"/>
              <a:gd name="connsiteY2" fmla="*/ 209550 h 342900"/>
              <a:gd name="connsiteX3" fmla="*/ 153873 w 153873"/>
              <a:gd name="connsiteY3" fmla="*/ 0 h 342900"/>
              <a:gd name="connsiteX0" fmla="*/ 3737 w 146612"/>
              <a:gd name="connsiteY0" fmla="*/ 342900 h 342900"/>
              <a:gd name="connsiteX1" fmla="*/ 22787 w 146612"/>
              <a:gd name="connsiteY1" fmla="*/ 90488 h 342900"/>
              <a:gd name="connsiteX2" fmla="*/ 118037 w 146612"/>
              <a:gd name="connsiteY2" fmla="*/ 209550 h 342900"/>
              <a:gd name="connsiteX3" fmla="*/ 146612 w 146612"/>
              <a:gd name="connsiteY3" fmla="*/ 0 h 342900"/>
              <a:gd name="connsiteX0" fmla="*/ 3737 w 172805"/>
              <a:gd name="connsiteY0" fmla="*/ 340519 h 340519"/>
              <a:gd name="connsiteX1" fmla="*/ 22787 w 172805"/>
              <a:gd name="connsiteY1" fmla="*/ 88107 h 340519"/>
              <a:gd name="connsiteX2" fmla="*/ 118037 w 172805"/>
              <a:gd name="connsiteY2" fmla="*/ 207169 h 340519"/>
              <a:gd name="connsiteX3" fmla="*/ 172805 w 172805"/>
              <a:gd name="connsiteY3" fmla="*/ 0 h 340519"/>
              <a:gd name="connsiteX0" fmla="*/ 3737 w 172805"/>
              <a:gd name="connsiteY0" fmla="*/ 340519 h 340519"/>
              <a:gd name="connsiteX1" fmla="*/ 22787 w 172805"/>
              <a:gd name="connsiteY1" fmla="*/ 88107 h 340519"/>
              <a:gd name="connsiteX2" fmla="*/ 118037 w 172805"/>
              <a:gd name="connsiteY2" fmla="*/ 207169 h 340519"/>
              <a:gd name="connsiteX3" fmla="*/ 172805 w 172805"/>
              <a:gd name="connsiteY3" fmla="*/ 0 h 340519"/>
              <a:gd name="connsiteX0" fmla="*/ 3737 w 146611"/>
              <a:gd name="connsiteY0" fmla="*/ 342901 h 342901"/>
              <a:gd name="connsiteX1" fmla="*/ 22787 w 146611"/>
              <a:gd name="connsiteY1" fmla="*/ 90489 h 342901"/>
              <a:gd name="connsiteX2" fmla="*/ 118037 w 146611"/>
              <a:gd name="connsiteY2" fmla="*/ 209551 h 342901"/>
              <a:gd name="connsiteX3" fmla="*/ 146611 w 146611"/>
              <a:gd name="connsiteY3" fmla="*/ 0 h 342901"/>
              <a:gd name="connsiteX0" fmla="*/ 3737 w 146611"/>
              <a:gd name="connsiteY0" fmla="*/ 342901 h 342901"/>
              <a:gd name="connsiteX1" fmla="*/ 22787 w 146611"/>
              <a:gd name="connsiteY1" fmla="*/ 90489 h 342901"/>
              <a:gd name="connsiteX2" fmla="*/ 118037 w 146611"/>
              <a:gd name="connsiteY2" fmla="*/ 209551 h 342901"/>
              <a:gd name="connsiteX3" fmla="*/ 146611 w 146611"/>
              <a:gd name="connsiteY3" fmla="*/ 0 h 342901"/>
              <a:gd name="connsiteX0" fmla="*/ 3737 w 146611"/>
              <a:gd name="connsiteY0" fmla="*/ 340520 h 340520"/>
              <a:gd name="connsiteX1" fmla="*/ 22787 w 146611"/>
              <a:gd name="connsiteY1" fmla="*/ 90489 h 340520"/>
              <a:gd name="connsiteX2" fmla="*/ 118037 w 146611"/>
              <a:gd name="connsiteY2" fmla="*/ 209551 h 340520"/>
              <a:gd name="connsiteX3" fmla="*/ 146611 w 146611"/>
              <a:gd name="connsiteY3" fmla="*/ 0 h 34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611" h="340520">
                <a:moveTo>
                  <a:pt x="3737" y="340520"/>
                </a:moveTo>
                <a:cubicBezTo>
                  <a:pt x="-5788" y="223045"/>
                  <a:pt x="3737" y="112317"/>
                  <a:pt x="22787" y="90489"/>
                </a:cubicBezTo>
                <a:cubicBezTo>
                  <a:pt x="41837" y="68661"/>
                  <a:pt x="94225" y="223838"/>
                  <a:pt x="118037" y="209551"/>
                </a:cubicBezTo>
                <a:cubicBezTo>
                  <a:pt x="141849" y="195264"/>
                  <a:pt x="144231" y="82549"/>
                  <a:pt x="146611" y="0"/>
                </a:cubicBezTo>
              </a:path>
            </a:pathLst>
          </a:cu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BBF9D178-1408-83D8-964E-6B34F0586E96}"/>
              </a:ext>
            </a:extLst>
          </p:cNvPr>
          <p:cNvGrpSpPr/>
          <p:nvPr/>
        </p:nvGrpSpPr>
        <p:grpSpPr>
          <a:xfrm>
            <a:off x="5873546" y="4912811"/>
            <a:ext cx="369265" cy="264925"/>
            <a:chOff x="6524217" y="4857749"/>
            <a:chExt cx="369265" cy="264925"/>
          </a:xfrm>
        </p:grpSpPr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C30E91B2-711A-419B-A667-C9C6D5652FD8}"/>
                </a:ext>
              </a:extLst>
            </p:cNvPr>
            <p:cNvSpPr/>
            <p:nvPr/>
          </p:nvSpPr>
          <p:spPr>
            <a:xfrm>
              <a:off x="6588972" y="5050674"/>
              <a:ext cx="72000" cy="72000"/>
            </a:xfrm>
            <a:prstGeom prst="ellipse">
              <a:avLst/>
            </a:prstGeom>
            <a:solidFill>
              <a:srgbClr val="FFC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66CFFD5E-4A99-E65C-D258-55A60F7A1DB4}"/>
                </a:ext>
              </a:extLst>
            </p:cNvPr>
            <p:cNvSpPr/>
            <p:nvPr/>
          </p:nvSpPr>
          <p:spPr>
            <a:xfrm>
              <a:off x="6752377" y="5050674"/>
              <a:ext cx="72000" cy="72000"/>
            </a:xfrm>
            <a:prstGeom prst="ellipse">
              <a:avLst/>
            </a:prstGeom>
            <a:solidFill>
              <a:srgbClr val="FFC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39DE503D-3E3C-84EC-425B-B11AF35EA04B}"/>
                </a:ext>
              </a:extLst>
            </p:cNvPr>
            <p:cNvSpPr/>
            <p:nvPr/>
          </p:nvSpPr>
          <p:spPr>
            <a:xfrm>
              <a:off x="6524217" y="4857749"/>
              <a:ext cx="369265" cy="220431"/>
            </a:xfrm>
            <a:prstGeom prst="roundRect">
              <a:avLst/>
            </a:prstGeom>
            <a:solidFill>
              <a:srgbClr val="FFC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38" name="グラフィックス 37" descr="テレビ 枠線">
            <a:extLst>
              <a:ext uri="{FF2B5EF4-FFF2-40B4-BE49-F238E27FC236}">
                <a16:creationId xmlns:a16="http://schemas.microsoft.com/office/drawing/2014/main" id="{3A4D7E13-43FF-C9BC-6390-BAB1B48AF5A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197700" y="5126172"/>
            <a:ext cx="559662" cy="559662"/>
          </a:xfrm>
          <a:prstGeom prst="rect">
            <a:avLst/>
          </a:prstGeom>
        </p:spPr>
      </p:pic>
      <p:pic>
        <p:nvPicPr>
          <p:cNvPr id="40" name="グラフィックス 39" descr="ハンドル 単色塗りつぶし">
            <a:extLst>
              <a:ext uri="{FF2B5EF4-FFF2-40B4-BE49-F238E27FC236}">
                <a16:creationId xmlns:a16="http://schemas.microsoft.com/office/drawing/2014/main" id="{6258450E-AE47-BD41-E5CF-022195041B8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621866" y="5437042"/>
            <a:ext cx="339969" cy="339969"/>
          </a:xfrm>
          <a:prstGeom prst="rect">
            <a:avLst/>
          </a:prstGeom>
        </p:spPr>
      </p:pic>
      <p:sp>
        <p:nvSpPr>
          <p:cNvPr id="61" name="稲妻 60">
            <a:extLst>
              <a:ext uri="{FF2B5EF4-FFF2-40B4-BE49-F238E27FC236}">
                <a16:creationId xmlns:a16="http://schemas.microsoft.com/office/drawing/2014/main" id="{715C775D-C5B2-A0C6-E366-110ABE270473}"/>
              </a:ext>
            </a:extLst>
          </p:cNvPr>
          <p:cNvSpPr/>
          <p:nvPr/>
        </p:nvSpPr>
        <p:spPr>
          <a:xfrm>
            <a:off x="5974055" y="5150092"/>
            <a:ext cx="227335" cy="206320"/>
          </a:xfrm>
          <a:prstGeom prst="lightningBol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CDCAF92E-3DDD-99F9-146B-A20A1095F07B}"/>
              </a:ext>
            </a:extLst>
          </p:cNvPr>
          <p:cNvGrpSpPr/>
          <p:nvPr/>
        </p:nvGrpSpPr>
        <p:grpSpPr>
          <a:xfrm>
            <a:off x="7683039" y="4915140"/>
            <a:ext cx="369265" cy="264925"/>
            <a:chOff x="6524217" y="4857749"/>
            <a:chExt cx="369265" cy="264925"/>
          </a:xfrm>
        </p:grpSpPr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50C6F0D5-AC79-8CC4-6F6A-9CB7761A4063}"/>
                </a:ext>
              </a:extLst>
            </p:cNvPr>
            <p:cNvSpPr/>
            <p:nvPr/>
          </p:nvSpPr>
          <p:spPr>
            <a:xfrm>
              <a:off x="6588972" y="5050674"/>
              <a:ext cx="72000" cy="72000"/>
            </a:xfrm>
            <a:prstGeom prst="ellipse">
              <a:avLst/>
            </a:prstGeom>
            <a:solidFill>
              <a:srgbClr val="FFC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703D01FE-BE61-12F8-924B-F3FD620B0719}"/>
                </a:ext>
              </a:extLst>
            </p:cNvPr>
            <p:cNvSpPr/>
            <p:nvPr/>
          </p:nvSpPr>
          <p:spPr>
            <a:xfrm>
              <a:off x="6752377" y="5050674"/>
              <a:ext cx="72000" cy="72000"/>
            </a:xfrm>
            <a:prstGeom prst="ellipse">
              <a:avLst/>
            </a:prstGeom>
            <a:solidFill>
              <a:srgbClr val="FFC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B84F262A-38E0-5482-338C-CC2E02A1E18B}"/>
                </a:ext>
              </a:extLst>
            </p:cNvPr>
            <p:cNvSpPr/>
            <p:nvPr/>
          </p:nvSpPr>
          <p:spPr>
            <a:xfrm>
              <a:off x="6524217" y="4857749"/>
              <a:ext cx="369265" cy="220431"/>
            </a:xfrm>
            <a:prstGeom prst="roundRect">
              <a:avLst/>
            </a:prstGeom>
            <a:solidFill>
              <a:srgbClr val="FFC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85" name="グラフィックス 84" descr="ゲーム コントローラー 単色塗りつぶし">
            <a:extLst>
              <a:ext uri="{FF2B5EF4-FFF2-40B4-BE49-F238E27FC236}">
                <a16:creationId xmlns:a16="http://schemas.microsoft.com/office/drawing/2014/main" id="{E6D9F40B-F8C3-83AF-C162-EC159A70CD6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0345" y="5209680"/>
            <a:ext cx="559468" cy="559468"/>
          </a:xfrm>
          <a:prstGeom prst="rect">
            <a:avLst/>
          </a:prstGeom>
        </p:spPr>
      </p:pic>
      <p:sp>
        <p:nvSpPr>
          <p:cNvPr id="87" name="加算記号 86">
            <a:extLst>
              <a:ext uri="{FF2B5EF4-FFF2-40B4-BE49-F238E27FC236}">
                <a16:creationId xmlns:a16="http://schemas.microsoft.com/office/drawing/2014/main" id="{27F8D32E-AE26-194E-7FFD-3A213D5C4DDF}"/>
              </a:ext>
            </a:extLst>
          </p:cNvPr>
          <p:cNvSpPr/>
          <p:nvPr/>
        </p:nvSpPr>
        <p:spPr>
          <a:xfrm>
            <a:off x="6138348" y="4437112"/>
            <a:ext cx="483518" cy="483518"/>
          </a:xfrm>
          <a:prstGeom prst="mathPlus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Accolade fermante 55">
            <a:extLst>
              <a:ext uri="{FF2B5EF4-FFF2-40B4-BE49-F238E27FC236}">
                <a16:creationId xmlns:a16="http://schemas.microsoft.com/office/drawing/2014/main" id="{21F1E0C6-B362-6B5F-E695-F50EDE3129E0}"/>
              </a:ext>
            </a:extLst>
          </p:cNvPr>
          <p:cNvSpPr/>
          <p:nvPr/>
        </p:nvSpPr>
        <p:spPr>
          <a:xfrm rot="5400000">
            <a:off x="6669051" y="4057557"/>
            <a:ext cx="276999" cy="4376774"/>
          </a:xfrm>
          <a:prstGeom prst="rightBrace">
            <a:avLst/>
          </a:prstGeom>
          <a:ln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ZoneTexte 56">
            <a:extLst>
              <a:ext uri="{FF2B5EF4-FFF2-40B4-BE49-F238E27FC236}">
                <a16:creationId xmlns:a16="http://schemas.microsoft.com/office/drawing/2014/main" id="{E447EF3A-D028-3419-B947-3582B8E98204}"/>
              </a:ext>
            </a:extLst>
          </p:cNvPr>
          <p:cNvSpPr txBox="1"/>
          <p:nvPr/>
        </p:nvSpPr>
        <p:spPr>
          <a:xfrm>
            <a:off x="4924560" y="6413642"/>
            <a:ext cx="36656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i="1" dirty="0">
                <a:solidFill>
                  <a:srgbClr val="ED7D3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Manual driving equipment</a:t>
            </a:r>
            <a:br>
              <a:rPr lang="en-US" altLang="ja-JP" sz="1200" b="1" i="1" dirty="0">
                <a:solidFill>
                  <a:srgbClr val="ED7D3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</a:br>
            <a:r>
              <a:rPr lang="en-US" altLang="ja-JP" sz="1200" b="1" i="1" dirty="0">
                <a:solidFill>
                  <a:srgbClr val="ED7D3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for emergency cases (e.g. ADS failure)</a:t>
            </a:r>
          </a:p>
        </p:txBody>
      </p:sp>
    </p:spTree>
    <p:extLst>
      <p:ext uri="{BB962C8B-B14F-4D97-AF65-F5344CB8AC3E}">
        <p14:creationId xmlns:p14="http://schemas.microsoft.com/office/powerpoint/2010/main" val="1864024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74E45A-EEBB-A804-A79B-80F4C0061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Low Speed Vehicles in Japan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B81587F-FB62-B0FC-1CB0-CD1404877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FFE511-5094-4685-A035-FB392A6605D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19BEBE0-9D28-CE2F-3A6F-55B55D63192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2016223" cy="1460933"/>
          </a:xfrm>
          <a:prstGeom prst="rect">
            <a:avLst/>
          </a:prstGeom>
        </p:spPr>
      </p:pic>
      <p:sp>
        <p:nvSpPr>
          <p:cNvPr id="5" name="ZoneTexte 54">
            <a:extLst>
              <a:ext uri="{FF2B5EF4-FFF2-40B4-BE49-F238E27FC236}">
                <a16:creationId xmlns:a16="http://schemas.microsoft.com/office/drawing/2014/main" id="{2831F0FF-E9E1-3CFC-CD08-576EC9FAA31C}"/>
              </a:ext>
            </a:extLst>
          </p:cNvPr>
          <p:cNvSpPr txBox="1"/>
          <p:nvPr/>
        </p:nvSpPr>
        <p:spPr>
          <a:xfrm>
            <a:off x="540238" y="1124744"/>
            <a:ext cx="3329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heavy" dirty="0">
                <a:solidFill>
                  <a:srgbClr val="506FAD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Slow Mobility</a:t>
            </a:r>
            <a:endParaRPr lang="fr-FR" b="1" i="1" u="heavy" dirty="0">
              <a:solidFill>
                <a:srgbClr val="506FAD"/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ZoneTexte 54">
            <a:extLst>
              <a:ext uri="{FF2B5EF4-FFF2-40B4-BE49-F238E27FC236}">
                <a16:creationId xmlns:a16="http://schemas.microsoft.com/office/drawing/2014/main" id="{1A1724A2-05F2-04AF-8B35-A62FCB101D32}"/>
              </a:ext>
            </a:extLst>
          </p:cNvPr>
          <p:cNvSpPr txBox="1"/>
          <p:nvPr/>
        </p:nvSpPr>
        <p:spPr>
          <a:xfrm>
            <a:off x="5345431" y="1128348"/>
            <a:ext cx="3329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heavy" dirty="0">
                <a:solidFill>
                  <a:srgbClr val="506FAD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Delivery Robot</a:t>
            </a:r>
            <a:endParaRPr lang="fr-FR" b="1" i="1" u="heavy" dirty="0">
              <a:solidFill>
                <a:srgbClr val="506FAD"/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31B2999-E3BF-C099-2506-42B1F40899F2}"/>
              </a:ext>
            </a:extLst>
          </p:cNvPr>
          <p:cNvCxnSpPr>
            <a:cxnSpLocks/>
          </p:cNvCxnSpPr>
          <p:nvPr/>
        </p:nvCxnSpPr>
        <p:spPr>
          <a:xfrm>
            <a:off x="4572000" y="980728"/>
            <a:ext cx="0" cy="5487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B691138-EF69-4DC4-FB2C-8FFC972A62C7}"/>
              </a:ext>
            </a:extLst>
          </p:cNvPr>
          <p:cNvSpPr txBox="1"/>
          <p:nvPr/>
        </p:nvSpPr>
        <p:spPr>
          <a:xfrm>
            <a:off x="4824031" y="4990988"/>
            <a:ext cx="41044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4087C8"/>
                </a:solidFill>
              </a:rPr>
              <a:t>In Japan…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This kind of mobility is not deemed as “Vehicles” but just “Robot”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Not apply the Vehicle Safety Regulations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5F11BB0-277E-CB17-3BC7-D0E6F4B27670}"/>
              </a:ext>
            </a:extLst>
          </p:cNvPr>
          <p:cNvSpPr txBox="1"/>
          <p:nvPr/>
        </p:nvSpPr>
        <p:spPr>
          <a:xfrm>
            <a:off x="4824031" y="3545437"/>
            <a:ext cx="31213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4087C8"/>
                </a:solidFill>
              </a:rPr>
              <a:t>Spec: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Maximum speed</a:t>
            </a:r>
            <a:r>
              <a:rPr kumimoji="1" lang="en-US" altLang="ja-JP" dirty="0"/>
              <a:t> &lt; 6km/h </a:t>
            </a:r>
            <a:endParaRPr kumimoji="1" lang="ja-JP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Remotely operated</a:t>
            </a:r>
            <a:br>
              <a:rPr lang="en-US" altLang="ja-JP" dirty="0"/>
            </a:br>
            <a:r>
              <a:rPr lang="en-US" altLang="ja-JP" dirty="0"/>
              <a:t>(manually/automatically)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Small di</a:t>
            </a:r>
            <a:r>
              <a:rPr lang="en-US" altLang="ja-JP" dirty="0"/>
              <a:t>mensions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7834C7F-AA0C-C935-7B2F-18DFF815C0B5}"/>
              </a:ext>
            </a:extLst>
          </p:cNvPr>
          <p:cNvSpPr txBox="1"/>
          <p:nvPr/>
        </p:nvSpPr>
        <p:spPr>
          <a:xfrm>
            <a:off x="251519" y="3552244"/>
            <a:ext cx="36724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4087C8"/>
                </a:solidFill>
              </a:rPr>
              <a:t>Spec: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Maximum speed</a:t>
            </a:r>
            <a:r>
              <a:rPr kumimoji="1" lang="en-US" altLang="ja-JP" dirty="0"/>
              <a:t> &lt; 20km/h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Manually driven by a driver</a:t>
            </a:r>
            <a:br>
              <a:rPr lang="en-US" altLang="ja-JP" dirty="0"/>
            </a:br>
            <a:r>
              <a:rPr lang="en-US" altLang="ja-JP" dirty="0"/>
              <a:t>(with/without ADS)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Electric motor only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8D7936-B184-CF88-B47A-7380E95406D8}"/>
              </a:ext>
            </a:extLst>
          </p:cNvPr>
          <p:cNvSpPr txBox="1"/>
          <p:nvPr/>
        </p:nvSpPr>
        <p:spPr>
          <a:xfrm>
            <a:off x="218925" y="4998085"/>
            <a:ext cx="41044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4087C8"/>
                </a:solidFill>
              </a:rPr>
              <a:t>In Japan…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apply reduced sets of technical requirements</a:t>
            </a:r>
            <a:br>
              <a:rPr kumimoji="1" lang="en-US" altLang="ja-JP" dirty="0"/>
            </a:br>
            <a:r>
              <a:rPr kumimoji="1" lang="en-US" altLang="ja-JP" dirty="0"/>
              <a:t> (e.g. exempting collision safety)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FFA38B53-4BD6-23B6-2C05-9F2F1C4F0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988" y="1762768"/>
            <a:ext cx="1314212" cy="1660057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CD5A19B4-382C-2D77-5529-6E03CF0443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3493" y="1910664"/>
            <a:ext cx="1119552" cy="1367452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BC07AD0-CE05-E231-9863-E995F6EC58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2524" y="1845816"/>
            <a:ext cx="1846002" cy="145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66462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タイトル.pptx" id="{E7498F8A-E358-466F-AF97-A85145EC8708}" vid="{1396C27A-9803-4462-9F31-16E49278FC2D}"/>
    </a:ext>
  </a:extLst>
</a:theme>
</file>

<file path=ppt/theme/theme2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タイトル.pptx" id="{E7498F8A-E358-466F-AF97-A85145EC8708}" vid="{1396C27A-9803-4462-9F31-16E49278FC2D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2397</TotalTime>
  <Words>210</Words>
  <Application>Microsoft Office PowerPoint</Application>
  <PresentationFormat>Affichage à l'écran (4:3)</PresentationFormat>
  <Paragraphs>46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12" baseType="lpstr">
      <vt:lpstr>HGP創英角ｺﾞｼｯｸUB</vt:lpstr>
      <vt:lpstr>Meiryo UI</vt:lpstr>
      <vt:lpstr>ＭＳ Ｐゴシック</vt:lpstr>
      <vt:lpstr>Arial</vt:lpstr>
      <vt:lpstr>Calibri</vt:lpstr>
      <vt:lpstr>Times New Roman</vt:lpstr>
      <vt:lpstr>Wingdings</vt:lpstr>
      <vt:lpstr>標準デザイン</vt:lpstr>
      <vt:lpstr>2_標準デザイン</vt:lpstr>
      <vt:lpstr>Présentation PowerPoint</vt:lpstr>
      <vt:lpstr>Envisaged Vehicle Categories</vt:lpstr>
      <vt:lpstr>Low Speed Vehicles in Japan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スライドタイトル</dc:title>
  <dc:creator>山田 了</dc:creator>
  <cp:lastModifiedBy>CELINE LEBEAU</cp:lastModifiedBy>
  <cp:revision>64</cp:revision>
  <cp:lastPrinted>2023-12-06T08:28:47Z</cp:lastPrinted>
  <dcterms:created xsi:type="dcterms:W3CDTF">2023-12-05T02:28:32Z</dcterms:created>
  <dcterms:modified xsi:type="dcterms:W3CDTF">2024-02-20T14:35:39Z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25ca717-11da-4935-b601-f527b9741f2e_Enabled">
    <vt:lpwstr>true</vt:lpwstr>
  </property>
  <property fmtid="{D5CDD505-2E9C-101B-9397-08002B2CF9AE}" pid="3" name="MSIP_Label_725ca717-11da-4935-b601-f527b9741f2e_SetDate">
    <vt:lpwstr>2024-02-20T14:34:53Z</vt:lpwstr>
  </property>
  <property fmtid="{D5CDD505-2E9C-101B-9397-08002B2CF9AE}" pid="4" name="MSIP_Label_725ca717-11da-4935-b601-f527b9741f2e_Method">
    <vt:lpwstr>Standard</vt:lpwstr>
  </property>
  <property fmtid="{D5CDD505-2E9C-101B-9397-08002B2CF9AE}" pid="5" name="MSIP_Label_725ca717-11da-4935-b601-f527b9741f2e_Name">
    <vt:lpwstr>C2 - Internal</vt:lpwstr>
  </property>
  <property fmtid="{D5CDD505-2E9C-101B-9397-08002B2CF9AE}" pid="6" name="MSIP_Label_725ca717-11da-4935-b601-f527b9741f2e_SiteId">
    <vt:lpwstr>d852d5cd-724c-4128-8812-ffa5db3f8507</vt:lpwstr>
  </property>
  <property fmtid="{D5CDD505-2E9C-101B-9397-08002B2CF9AE}" pid="7" name="MSIP_Label_725ca717-11da-4935-b601-f527b9741f2e_ActionId">
    <vt:lpwstr>c334e57d-3523-48fb-a4d0-d7c7da02edb7</vt:lpwstr>
  </property>
  <property fmtid="{D5CDD505-2E9C-101B-9397-08002B2CF9AE}" pid="8" name="MSIP_Label_725ca717-11da-4935-b601-f527b9741f2e_ContentBits">
    <vt:lpwstr>0</vt:lpwstr>
  </property>
</Properties>
</file>