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9"/>
  </p:notesMasterIdLst>
  <p:handoutMasterIdLst>
    <p:handoutMasterId r:id="rId20"/>
  </p:handoutMasterIdLst>
  <p:sldIdLst>
    <p:sldId id="256" r:id="rId5"/>
    <p:sldId id="257" r:id="rId6"/>
    <p:sldId id="259" r:id="rId7"/>
    <p:sldId id="260" r:id="rId8"/>
    <p:sldId id="261" r:id="rId9"/>
    <p:sldId id="262" r:id="rId10"/>
    <p:sldId id="263" r:id="rId11"/>
    <p:sldId id="264" r:id="rId12"/>
    <p:sldId id="268" r:id="rId13"/>
    <p:sldId id="265" r:id="rId14"/>
    <p:sldId id="258" r:id="rId15"/>
    <p:sldId id="267" r:id="rId16"/>
    <p:sldId id="266" r:id="rId17"/>
    <p:sldId id="269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  <a:srgbClr val="2F55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18" autoAdjust="0"/>
  </p:normalViewPr>
  <p:slideViewPr>
    <p:cSldViewPr snapToGrid="0">
      <p:cViewPr varScale="1">
        <p:scale>
          <a:sx n="70" d="100"/>
          <a:sy n="70" d="100"/>
        </p:scale>
        <p:origin x="536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2" d="100"/>
          <a:sy n="62" d="100"/>
        </p:scale>
        <p:origin x="3226" y="7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25DC11D-5762-4102-A088-3B15A4C59C4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1AFC246-4C4E-4EB6-AFEA-8C2DA4F4FF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A07AF7-D8C9-483B-BE98-565A7D862BDA}" type="datetimeFigureOut">
              <a:rPr lang="en-US" smtClean="0"/>
              <a:t>2/11/2024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B5D930-BB99-4828-9494-34A98A22706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4CF785-F6BA-480A-A198-169D77D6259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CBBEBE-BECD-4634-A76D-F063B23DD24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0650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A41AD2-D453-40F1-9247-A8DD61448133}" type="datetimeFigureOut">
              <a:rPr lang="en-US" smtClean="0"/>
              <a:t>2/11/2024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93D99B-8DC3-4891-9707-3320E2A84D8C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2795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93D99B-8DC3-4891-9707-3320E2A84D8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4602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ETRTO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08A4A44D-0673-41DF-9966-C187F6994304}"/>
              </a:ext>
            </a:extLst>
          </p:cNvPr>
          <p:cNvSpPr/>
          <p:nvPr userDrawn="1"/>
        </p:nvSpPr>
        <p:spPr>
          <a:xfrm>
            <a:off x="-1524" y="0"/>
            <a:ext cx="12191999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DFA5212-AC13-46FC-8E04-5F425458226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731937"/>
            <a:ext cx="9144000" cy="1778027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introduce the presentation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5342736-8A29-45B3-82E6-A52068F356D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794422"/>
            <a:ext cx="9144000" cy="499445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introduce the S/C, WG or TF related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E822D69-580D-4040-808C-CD609E39AE9B}"/>
              </a:ext>
            </a:extLst>
          </p:cNvPr>
          <p:cNvCxnSpPr>
            <a:cxnSpLocks/>
          </p:cNvCxnSpPr>
          <p:nvPr userDrawn="1"/>
        </p:nvCxnSpPr>
        <p:spPr>
          <a:xfrm>
            <a:off x="1" y="6203697"/>
            <a:ext cx="11544299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E008C81-6841-4671-8074-1DD7F2F5CEE1}"/>
              </a:ext>
            </a:extLst>
          </p:cNvPr>
          <p:cNvCxnSpPr>
            <a:cxnSpLocks/>
          </p:cNvCxnSpPr>
          <p:nvPr userDrawn="1"/>
        </p:nvCxnSpPr>
        <p:spPr>
          <a:xfrm>
            <a:off x="11530711" y="2"/>
            <a:ext cx="0" cy="6219825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E2643AFC-712B-4143-8A50-2EAD908674B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84199" y="6234177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65011442-9EA8-43C1-A90A-E8091E9236D0}" type="datetime2">
              <a:rPr lang="en-US" smtClean="0"/>
              <a:t>Sunday, February 11, 2024</a:t>
            </a:fld>
            <a:endParaRPr lang="en-US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D656DD63-4220-4DB3-9F16-2F5E3C67ED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84599" y="6234177"/>
            <a:ext cx="41148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The European Tyre and Rim Technical Organization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AC977606-7EF4-42CF-877F-085EFD49F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6599" y="6234177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74F045D9-6A50-447E-9A04-3B3C9EFFC6F0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BFC4B428-A592-43D9-9BE7-07BF777F4512}"/>
              </a:ext>
            </a:extLst>
          </p:cNvPr>
          <p:cNvSpPr txBox="1">
            <a:spLocks/>
          </p:cNvSpPr>
          <p:nvPr userDrawn="1"/>
        </p:nvSpPr>
        <p:spPr>
          <a:xfrm>
            <a:off x="914400" y="6591290"/>
            <a:ext cx="10363200" cy="1599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0" dirty="0">
                <a:effectLst/>
              </a:rPr>
              <a:t>May contain confidential and/or proprietary information. May not be copied or disseminated without the express written consent of ETRTO Secretary General</a:t>
            </a:r>
          </a:p>
        </p:txBody>
      </p:sp>
      <p:pic>
        <p:nvPicPr>
          <p:cNvPr id="7" name="Picture 6" descr="A logo with a black background&#10;&#10;Description automatically generated">
            <a:extLst>
              <a:ext uri="{FF2B5EF4-FFF2-40B4-BE49-F238E27FC236}">
                <a16:creationId xmlns:a16="http://schemas.microsoft.com/office/drawing/2014/main" id="{374B9AB1-6E38-E3FA-8F27-896FDA09A77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255" y="258700"/>
            <a:ext cx="2949492" cy="1188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3271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TRTO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1CA3A41B-2351-42EB-B9E3-456F6C3C8C21}"/>
              </a:ext>
            </a:extLst>
          </p:cNvPr>
          <p:cNvSpPr/>
          <p:nvPr userDrawn="1"/>
        </p:nvSpPr>
        <p:spPr>
          <a:xfrm>
            <a:off x="0" y="6203697"/>
            <a:ext cx="12183229" cy="65430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1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9F7E399-283F-4391-8129-349183F72073}"/>
              </a:ext>
            </a:extLst>
          </p:cNvPr>
          <p:cNvSpPr/>
          <p:nvPr userDrawn="1"/>
        </p:nvSpPr>
        <p:spPr>
          <a:xfrm rot="5400000">
            <a:off x="8427079" y="3101850"/>
            <a:ext cx="6858000" cy="65430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652377-5DEE-497F-9639-62A87421C7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1060" y="1060356"/>
            <a:ext cx="11294144" cy="4884644"/>
          </a:xfrm>
        </p:spPr>
        <p:txBody>
          <a:bodyPr/>
          <a:lstStyle>
            <a:lvl1pPr marL="444500" indent="-444500">
              <a:buFont typeface="+mj-lt"/>
              <a:buAutoNum type="arabicPeriod"/>
              <a:defRPr/>
            </a:lvl1pPr>
            <a:lvl2pPr marL="625475" indent="-361950">
              <a:buFont typeface="+mj-lt"/>
              <a:buAutoNum type="arabicPeriod"/>
              <a:defRPr/>
            </a:lvl2pPr>
            <a:lvl3pPr marL="722313" indent="-277813">
              <a:buFont typeface="+mj-lt"/>
              <a:buAutoNum type="arabicPeriod"/>
              <a:defRPr/>
            </a:lvl3pPr>
            <a:lvl4pPr marL="806450" indent="-228600">
              <a:defRPr/>
            </a:lvl4pPr>
            <a:lvl5pPr marL="985838" indent="-228600">
              <a:defRPr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441D8B-6044-4E89-AA2F-39C11F6D0ED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1060" y="106804"/>
            <a:ext cx="11294144" cy="809411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introduce slide title</a:t>
            </a:r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B6189BA6-A78A-458D-A1BF-A748C6605E2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84199" y="6234177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65011442-9EA8-43C1-A90A-E8091E9236D0}" type="datetime2">
              <a:rPr lang="en-US" smtClean="0"/>
              <a:t>Sunday, February 11, 2024</a:t>
            </a:fld>
            <a:endParaRPr lang="en-US" dirty="0"/>
          </a:p>
        </p:txBody>
      </p: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FA1D1347-8516-4D37-A6CB-8952EDBFEB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84599" y="6234177"/>
            <a:ext cx="41148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/>
              <a:t>The European Tyre and Rim Technical Organization</a:t>
            </a:r>
            <a:endParaRPr lang="en-US" dirty="0"/>
          </a:p>
        </p:txBody>
      </p:sp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27B7DE60-A3A8-440C-8851-A7DE74D42F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6599" y="6234177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74F045D9-6A50-447E-9A04-3B3C9EFFC6F0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95B0E025-50FF-40F8-B9E2-5C12233B0807}"/>
              </a:ext>
            </a:extLst>
          </p:cNvPr>
          <p:cNvSpPr txBox="1">
            <a:spLocks/>
          </p:cNvSpPr>
          <p:nvPr userDrawn="1"/>
        </p:nvSpPr>
        <p:spPr>
          <a:xfrm>
            <a:off x="914400" y="6591290"/>
            <a:ext cx="10363200" cy="1599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0" dirty="0">
                <a:effectLst/>
              </a:rPr>
              <a:t>May contain confidential and/or proprietary information. May not be copied or disseminated without the express written consent of ETRTO Secretary General</a:t>
            </a:r>
          </a:p>
        </p:txBody>
      </p:sp>
      <p:pic>
        <p:nvPicPr>
          <p:cNvPr id="5" name="Picture 4" descr="A map of europe with black text&#10;&#10;Description automatically generated">
            <a:extLst>
              <a:ext uri="{FF2B5EF4-FFF2-40B4-BE49-F238E27FC236}">
                <a16:creationId xmlns:a16="http://schemas.microsoft.com/office/drawing/2014/main" id="{9E70B070-A103-561B-B905-710EECA1C15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81300" y="6161784"/>
            <a:ext cx="654304" cy="654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235910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TRTOLast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F0079891-027E-4253-9710-8CB8A22A8DF0}"/>
              </a:ext>
            </a:extLst>
          </p:cNvPr>
          <p:cNvSpPr/>
          <p:nvPr userDrawn="1"/>
        </p:nvSpPr>
        <p:spPr>
          <a:xfrm>
            <a:off x="2" y="-136526"/>
            <a:ext cx="12191999" cy="699452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56FA895-CD02-4899-9FDB-C7D9066F6A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915160" y="2447133"/>
            <a:ext cx="7858760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introduce the thanks slide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C48BCEC-456F-4A34-8CA5-3B8327A0F549}"/>
              </a:ext>
            </a:extLst>
          </p:cNvPr>
          <p:cNvCxnSpPr>
            <a:cxnSpLocks/>
          </p:cNvCxnSpPr>
          <p:nvPr userDrawn="1"/>
        </p:nvCxnSpPr>
        <p:spPr>
          <a:xfrm>
            <a:off x="11530711" y="-136526"/>
            <a:ext cx="0" cy="6356351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E0E6393-AB16-4152-98BD-FEA8EB740D96}"/>
              </a:ext>
            </a:extLst>
          </p:cNvPr>
          <p:cNvCxnSpPr>
            <a:cxnSpLocks/>
          </p:cNvCxnSpPr>
          <p:nvPr userDrawn="1"/>
        </p:nvCxnSpPr>
        <p:spPr>
          <a:xfrm>
            <a:off x="1" y="6203697"/>
            <a:ext cx="11544299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3788463E-D249-4DF9-BFCA-811B0DB980C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84199" y="6234177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65011442-9EA8-43C1-A90A-E8091E9236D0}" type="datetime2">
              <a:rPr lang="en-US" smtClean="0"/>
              <a:t>Sunday, February 11, 2024</a:t>
            </a:fld>
            <a:endParaRPr lang="en-US" dirty="0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CB942C3F-78A5-4C01-BF16-57AFE32861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84599" y="6234177"/>
            <a:ext cx="41148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/>
              <a:t>The European Tyre and Rim Technical Organization</a:t>
            </a:r>
            <a:endParaRPr lang="en-US" dirty="0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A05C9697-1DE4-4BA2-A69B-EE6DE60F8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6599" y="6234177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74F045D9-6A50-447E-9A04-3B3C9EFFC6F0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5AF9B7BB-7A47-494F-A220-732BE5DBACA8}"/>
              </a:ext>
            </a:extLst>
          </p:cNvPr>
          <p:cNvSpPr txBox="1">
            <a:spLocks/>
          </p:cNvSpPr>
          <p:nvPr userDrawn="1"/>
        </p:nvSpPr>
        <p:spPr>
          <a:xfrm>
            <a:off x="914400" y="6591290"/>
            <a:ext cx="10363200" cy="1599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0" dirty="0">
                <a:effectLst/>
              </a:rPr>
              <a:t>May contain confidential and/or proprietary information. May not be copied or disseminated without the express written consent of ETRTO Secretary General</a:t>
            </a:r>
          </a:p>
        </p:txBody>
      </p:sp>
      <p:pic>
        <p:nvPicPr>
          <p:cNvPr id="9" name="Picture 8" descr="A logo with a black background&#10;&#10;Description automatically generated">
            <a:extLst>
              <a:ext uri="{FF2B5EF4-FFF2-40B4-BE49-F238E27FC236}">
                <a16:creationId xmlns:a16="http://schemas.microsoft.com/office/drawing/2014/main" id="{0026DD0A-C1E7-99DC-8448-FBE5301440F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255" y="258700"/>
            <a:ext cx="2949492" cy="1188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344457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23541A0-6D1D-48E8-AAE7-7E4D17C6C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5BEA4E-B31A-4947-805D-96C6B60AA2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444A93-C5F7-48FE-93AC-1DEF282327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396A1E-7A29-44FA-8EF3-E01DAB2A90F2}" type="datetime2">
              <a:rPr lang="en-US" smtClean="0"/>
              <a:t>Sunday, February 11, 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B03F57-D60F-41A8-9A52-CCD61D41743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The European Tyre and Rim Technical Organization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B9DC25-E271-4B58-9561-4E6E8E6F5B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F045D9-6A50-447E-9A04-3B3C9EFFC6F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629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22">
            <a:extLst>
              <a:ext uri="{FF2B5EF4-FFF2-40B4-BE49-F238E27FC236}">
                <a16:creationId xmlns:a16="http://schemas.microsoft.com/office/drawing/2014/main" id="{D48780D4-D9D9-95B8-5A92-B8C64D74004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C1 Market assessment</a:t>
            </a:r>
            <a:endParaRPr lang="en-US" dirty="0"/>
          </a:p>
        </p:txBody>
      </p:sp>
      <p:sp>
        <p:nvSpPr>
          <p:cNvPr id="24" name="Subtitle 23">
            <a:extLst>
              <a:ext uri="{FF2B5EF4-FFF2-40B4-BE49-F238E27FC236}">
                <a16:creationId xmlns:a16="http://schemas.microsoft.com/office/drawing/2014/main" id="{AE9B229A-CA90-1350-36B2-3BF1598F58A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794422"/>
            <a:ext cx="9144000" cy="1328184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Calibri"/>
              </a:rPr>
              <a:t>Principles for abrasion C1 Market assessment definition</a:t>
            </a:r>
          </a:p>
          <a:p>
            <a:r>
              <a:rPr lang="en-US" dirty="0">
                <a:cs typeface="Calibri"/>
              </a:rPr>
              <a:t>Pres to </a:t>
            </a:r>
            <a:r>
              <a:rPr lang="en-US">
                <a:cs typeface="Calibri"/>
              </a:rPr>
              <a:t>TAPP 30/11/2023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F3125D-CFBC-40C4-9FF0-ABDA1D226A2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84200" y="6234113"/>
            <a:ext cx="2743200" cy="365125"/>
          </a:xfrm>
        </p:spPr>
        <p:txBody>
          <a:bodyPr/>
          <a:lstStyle/>
          <a:p>
            <a:fld id="{65011442-9EA8-43C1-A90A-E8091E9236D0}" type="datetime2">
              <a:rPr lang="en-US" smtClean="0"/>
              <a:pPr/>
              <a:t>Sunday, February 11, 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265715-0852-4EBC-99A8-542DE3FFF7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84600" y="6234115"/>
            <a:ext cx="4114800" cy="365125"/>
          </a:xfrm>
        </p:spPr>
        <p:txBody>
          <a:bodyPr/>
          <a:lstStyle/>
          <a:p>
            <a:r>
              <a:rPr lang="en-001" dirty="0"/>
              <a:t>European Tyre &amp; Rim Technical Organisation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42D440-BEBF-4CA7-AD1F-F7C0A6F03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6600" y="6234115"/>
            <a:ext cx="2743200" cy="365125"/>
          </a:xfrm>
        </p:spPr>
        <p:txBody>
          <a:bodyPr/>
          <a:lstStyle/>
          <a:p>
            <a:fld id="{74F045D9-6A50-447E-9A04-3B3C9EFFC6F0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102157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E407D159-33B3-E3D3-774F-3EA1D07E7C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200" b="1" dirty="0">
                <a:solidFill>
                  <a:srgbClr val="0070C0"/>
                </a:solidFill>
              </a:rPr>
              <a:t>Points still to validate clearly 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Validate</a:t>
            </a:r>
            <a:r>
              <a:rPr lang="en-US" sz="2800" dirty="0"/>
              <a:t> ref and </a:t>
            </a:r>
            <a:r>
              <a:rPr lang="en-US" sz="2800" dirty="0" err="1"/>
              <a:t>nb</a:t>
            </a:r>
            <a:r>
              <a:rPr lang="en-US" sz="2800" dirty="0"/>
              <a:t> of SKUs for M+S category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Finalize % for brands for final choices and start </a:t>
            </a:r>
            <a:r>
              <a:rPr lang="en-US" sz="2800" dirty="0" err="1"/>
              <a:t>chocice</a:t>
            </a:r>
            <a:r>
              <a:rPr lang="en-US" sz="2800" dirty="0"/>
              <a:t> of tyre models.</a:t>
            </a:r>
          </a:p>
          <a:p>
            <a:endParaRPr lang="en-US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7C4C5CC9-5E57-39B4-2C58-13EFF3B418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i="1" dirty="0"/>
              <a:t>Still to be decided &amp; done :</a:t>
            </a:r>
            <a:endParaRPr lang="en-US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87D4F77-C4BB-4AE6-050D-947442D280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1442-9EA8-43C1-A90A-E8091E9236D0}" type="datetime2">
              <a:rPr lang="en-US" smtClean="0"/>
              <a:t>Sunday, February 11, 2024</a:t>
            </a:fld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683D28A-5526-1704-19C6-990719A4FB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European Tyre and Rim Technical Organization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69665FF-7BF0-08F5-86B5-D6AE2800A2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045D9-6A50-447E-9A04-3B3C9EFFC6F0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709386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82163F-548B-42DC-A8CE-5A9F28E6D8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17D15E6-7E32-4891-AE59-B5AA6A1CC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1442-9EA8-43C1-A90A-E8091E9236D0}" type="datetime2">
              <a:rPr lang="en-US" smtClean="0"/>
              <a:t>Sunday, February 11,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D22C9E-D264-4A72-8DBF-239414ACFC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001" dirty="0"/>
              <a:t>European Tyre &amp; Rim Technical Organisation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72B258-391A-4D16-AEDA-38646B1EF9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045D9-6A50-447E-9A04-3B3C9EFFC6F0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267287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0A8385CE-DCBD-B12E-9A39-C079C234C9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Annex 1 : </a:t>
            </a:r>
            <a:r>
              <a:rPr lang="en-US" sz="3600" b="1" dirty="0"/>
              <a:t>Nb of tyres to be tested, reasons why </a:t>
            </a:r>
            <a:endParaRPr lang="en-US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C554C2-43DB-706C-D9BD-E9C11957DC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1442-9EA8-43C1-A90A-E8091E9236D0}" type="datetime2">
              <a:rPr lang="en-US" smtClean="0"/>
              <a:t>Sunday, February 11, 2024</a:t>
            </a:fld>
            <a:endParaRPr lang="en-US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7E17D89D-57EB-A828-0A3E-CE73020417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European Tyre and Rim Technical Organization</a:t>
            </a:r>
            <a:endParaRPr lang="en-US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0624F55-6670-AFDB-6C23-9DD682EED8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045D9-6A50-447E-9A04-3B3C9EFFC6F0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8" name="ZoneTexte 1">
            <a:extLst>
              <a:ext uri="{FF2B5EF4-FFF2-40B4-BE49-F238E27FC236}">
                <a16:creationId xmlns:a16="http://schemas.microsoft.com/office/drawing/2014/main" id="{FD22B3A4-8BA8-DE08-E4E4-A0BB20316E66}"/>
              </a:ext>
            </a:extLst>
          </p:cNvPr>
          <p:cNvSpPr txBox="1"/>
          <p:nvPr/>
        </p:nvSpPr>
        <p:spPr>
          <a:xfrm>
            <a:off x="278280" y="1256155"/>
            <a:ext cx="256117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fr-BE" dirty="0"/>
              <a:t>In May 2023, ETRTO WG TATF </a:t>
            </a:r>
            <a:r>
              <a:rPr lang="fr-BE" dirty="0" err="1"/>
              <a:t>provided</a:t>
            </a:r>
            <a:r>
              <a:rPr lang="fr-BE" dirty="0"/>
              <a:t> the UNECE TF TA an </a:t>
            </a:r>
            <a:r>
              <a:rPr lang="fr-BE" dirty="0" err="1"/>
              <a:t>analysis</a:t>
            </a:r>
            <a:r>
              <a:rPr lang="fr-BE" dirty="0"/>
              <a:t> to </a:t>
            </a:r>
            <a:r>
              <a:rPr lang="fr-BE" dirty="0" err="1"/>
              <a:t>indicate</a:t>
            </a:r>
            <a:r>
              <a:rPr lang="fr-BE" dirty="0"/>
              <a:t> the number of tyres to </a:t>
            </a:r>
            <a:r>
              <a:rPr lang="fr-BE" dirty="0" err="1"/>
              <a:t>be</a:t>
            </a:r>
            <a:r>
              <a:rPr lang="fr-BE" dirty="0"/>
              <a:t> </a:t>
            </a:r>
            <a:r>
              <a:rPr lang="fr-BE" dirty="0" err="1"/>
              <a:t>tested</a:t>
            </a:r>
            <a:r>
              <a:rPr lang="fr-BE" dirty="0"/>
              <a:t> per cluster for a relevant </a:t>
            </a:r>
            <a:r>
              <a:rPr lang="fr-BE" dirty="0" err="1"/>
              <a:t>market</a:t>
            </a:r>
            <a:r>
              <a:rPr lang="fr-BE" dirty="0"/>
              <a:t> </a:t>
            </a:r>
            <a:r>
              <a:rPr lang="fr-BE" dirty="0" err="1"/>
              <a:t>assessment</a:t>
            </a:r>
            <a:r>
              <a:rPr lang="fr-BE" dirty="0"/>
              <a:t> (</a:t>
            </a:r>
            <a:r>
              <a:rPr lang="fr-BE" dirty="0" err="1"/>
              <a:t>see</a:t>
            </a:r>
            <a:r>
              <a:rPr lang="fr-BE" dirty="0"/>
              <a:t> TA-13-04), with the </a:t>
            </a:r>
            <a:r>
              <a:rPr lang="fr-BE" dirty="0" err="1"/>
              <a:t>recommendation</a:t>
            </a:r>
            <a:r>
              <a:rPr lang="fr-BE" dirty="0"/>
              <a:t> to test 100 tyres per cluster.</a:t>
            </a:r>
            <a:endParaRPr lang="fr-FR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3B686BA9-E58A-1ADB-012A-F7BCF7815B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9545" y="912999"/>
            <a:ext cx="8337090" cy="3555523"/>
          </a:xfrm>
          <a:prstGeom prst="rect">
            <a:avLst/>
          </a:prstGeom>
        </p:spPr>
      </p:pic>
      <p:sp>
        <p:nvSpPr>
          <p:cNvPr id="10" name="ZoneTexte 7">
            <a:extLst>
              <a:ext uri="{FF2B5EF4-FFF2-40B4-BE49-F238E27FC236}">
                <a16:creationId xmlns:a16="http://schemas.microsoft.com/office/drawing/2014/main" id="{D376C47F-8EE6-6308-19E5-F8D326F499C4}"/>
              </a:ext>
            </a:extLst>
          </p:cNvPr>
          <p:cNvSpPr txBox="1"/>
          <p:nvPr/>
        </p:nvSpPr>
        <p:spPr>
          <a:xfrm>
            <a:off x="278280" y="4758569"/>
            <a:ext cx="99461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BE" dirty="0"/>
              <a:t>On </a:t>
            </a:r>
            <a:r>
              <a:rPr lang="fr-BE" dirty="0" err="1"/>
              <a:t>this</a:t>
            </a:r>
            <a:r>
              <a:rPr lang="fr-BE" dirty="0"/>
              <a:t> basis, WG TATF </a:t>
            </a:r>
            <a:r>
              <a:rPr lang="fr-BE" dirty="0" err="1"/>
              <a:t>discussed</a:t>
            </a:r>
            <a:r>
              <a:rPr lang="fr-BE" dirty="0"/>
              <a:t> and </a:t>
            </a:r>
            <a:r>
              <a:rPr lang="fr-BE" dirty="0" err="1"/>
              <a:t>worked</a:t>
            </a:r>
            <a:r>
              <a:rPr lang="fr-BE" dirty="0"/>
              <a:t> out a </a:t>
            </a:r>
            <a:r>
              <a:rPr lang="fr-BE" dirty="0" err="1"/>
              <a:t>detailed</a:t>
            </a:r>
            <a:r>
              <a:rPr lang="fr-BE" dirty="0"/>
              <a:t> plan on how </a:t>
            </a:r>
            <a:r>
              <a:rPr lang="fr-BE" dirty="0" err="1"/>
              <a:t>this</a:t>
            </a:r>
            <a:r>
              <a:rPr lang="fr-BE" dirty="0"/>
              <a:t> </a:t>
            </a:r>
            <a:r>
              <a:rPr lang="fr-BE" dirty="0" err="1"/>
              <a:t>market</a:t>
            </a:r>
            <a:r>
              <a:rPr lang="fr-BE" dirty="0"/>
              <a:t> </a:t>
            </a:r>
            <a:r>
              <a:rPr lang="fr-BE" dirty="0" err="1"/>
              <a:t>assessment</a:t>
            </a:r>
            <a:r>
              <a:rPr lang="fr-BE" dirty="0"/>
              <a:t> </a:t>
            </a:r>
            <a:r>
              <a:rPr lang="fr-BE" dirty="0" err="1"/>
              <a:t>should</a:t>
            </a:r>
            <a:r>
              <a:rPr lang="fr-BE" dirty="0"/>
              <a:t> look like.</a:t>
            </a:r>
          </a:p>
        </p:txBody>
      </p:sp>
    </p:spTree>
    <p:extLst>
      <p:ext uri="{BB962C8B-B14F-4D97-AF65-F5344CB8AC3E}">
        <p14:creationId xmlns:p14="http://schemas.microsoft.com/office/powerpoint/2010/main" val="390000478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7DD07508-D024-FFDA-3B15-51D92E8052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84598" y="106804"/>
            <a:ext cx="7660605" cy="809411"/>
          </a:xfrm>
        </p:spPr>
        <p:txBody>
          <a:bodyPr>
            <a:normAutofit/>
          </a:bodyPr>
          <a:lstStyle/>
          <a:p>
            <a:r>
              <a:rPr lang="en-US" sz="3600" b="1" dirty="0"/>
              <a:t>Annex2: </a:t>
            </a:r>
            <a:r>
              <a:rPr lang="en-US" sz="3600" b="1" dirty="0" err="1"/>
              <a:t>Eprel</a:t>
            </a:r>
            <a:r>
              <a:rPr lang="en-US" sz="3600" b="1" dirty="0"/>
              <a:t> R117.4 impact</a:t>
            </a:r>
            <a:endParaRPr lang="en-US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AA16E147-8816-D6F5-589A-7EE4E0138B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1442-9EA8-43C1-A90A-E8091E9236D0}" type="datetime2">
              <a:rPr lang="en-US" smtClean="0"/>
              <a:t>Sunday, February 11, 2024</a:t>
            </a:fld>
            <a:endParaRPr lang="en-US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5B3B80E3-F401-2009-F3CB-E021A63457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European Tyre and Rim Technical Organization</a:t>
            </a:r>
            <a:endParaRPr lang="en-US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7050422-4C4F-02EB-27A6-48EF015A37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6599" y="5464155"/>
            <a:ext cx="2743200" cy="365125"/>
          </a:xfrm>
        </p:spPr>
        <p:txBody>
          <a:bodyPr/>
          <a:lstStyle/>
          <a:p>
            <a:fld id="{74F045D9-6A50-447E-9A04-3B3C9EFFC6F0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0C1349F4-FD6F-6BA6-DCD7-062EAF1E78B0}"/>
              </a:ext>
            </a:extLst>
          </p:cNvPr>
          <p:cNvSpPr txBox="1"/>
          <p:nvPr/>
        </p:nvSpPr>
        <p:spPr>
          <a:xfrm>
            <a:off x="167951" y="1944939"/>
            <a:ext cx="6096000" cy="41857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3200" b="1" dirty="0">
                <a:solidFill>
                  <a:srgbClr val="0070C0"/>
                </a:solidFill>
              </a:rPr>
              <a:t>RR</a:t>
            </a:r>
          </a:p>
          <a:p>
            <a:r>
              <a:rPr lang="fr-FR" b="1" dirty="0"/>
              <a:t>Li ≤ 87  Normal </a:t>
            </a:r>
            <a:r>
              <a:rPr lang="fr-FR" dirty="0"/>
              <a:t>maxi 10.5 → 10 kg/T</a:t>
            </a:r>
          </a:p>
          <a:p>
            <a:r>
              <a:rPr lang="fr-FR" dirty="0"/>
              <a:t>             	</a:t>
            </a:r>
            <a:r>
              <a:rPr lang="fr-FR" dirty="0" err="1"/>
              <a:t>still</a:t>
            </a:r>
            <a:r>
              <a:rPr lang="fr-FR" dirty="0"/>
              <a:t> </a:t>
            </a:r>
            <a:r>
              <a:rPr lang="fr-FR" dirty="0" err="1"/>
              <a:t>some</a:t>
            </a:r>
            <a:r>
              <a:rPr lang="fr-FR" dirty="0"/>
              <a:t> </a:t>
            </a:r>
            <a:r>
              <a:rPr lang="fr-FR" dirty="0" err="1"/>
              <a:t>labD</a:t>
            </a:r>
            <a:r>
              <a:rPr lang="fr-FR" dirty="0"/>
              <a:t> RR possible [9.1;10 Kg/T]</a:t>
            </a:r>
          </a:p>
          <a:p>
            <a:r>
              <a:rPr lang="fr-FR" dirty="0"/>
              <a:t>	Class size 1.4 → 0.9  </a:t>
            </a:r>
            <a:r>
              <a:rPr lang="fr-FR" dirty="0" err="1"/>
              <a:t>gives</a:t>
            </a:r>
            <a:r>
              <a:rPr lang="fr-FR" dirty="0"/>
              <a:t> -35% on </a:t>
            </a:r>
            <a:r>
              <a:rPr lang="fr-FR" dirty="0" err="1"/>
              <a:t>SKUs</a:t>
            </a:r>
            <a:endParaRPr lang="fr-FR" dirty="0"/>
          </a:p>
          <a:p>
            <a:r>
              <a:rPr lang="fr-FR" b="1" dirty="0"/>
              <a:t>Li ≤ 87  3PMSF</a:t>
            </a:r>
            <a:r>
              <a:rPr lang="fr-FR" dirty="0"/>
              <a:t> maxi 11.5 → 11 kg/T</a:t>
            </a:r>
          </a:p>
          <a:p>
            <a:r>
              <a:rPr lang="fr-FR" dirty="0"/>
              <a:t>          	</a:t>
            </a:r>
            <a:r>
              <a:rPr lang="fr-FR" dirty="0" err="1"/>
              <a:t>still</a:t>
            </a:r>
            <a:r>
              <a:rPr lang="fr-FR" dirty="0"/>
              <a:t> </a:t>
            </a:r>
            <a:r>
              <a:rPr lang="fr-FR" dirty="0" err="1"/>
              <a:t>some</a:t>
            </a:r>
            <a:r>
              <a:rPr lang="fr-FR" dirty="0"/>
              <a:t> </a:t>
            </a:r>
            <a:r>
              <a:rPr lang="fr-FR" dirty="0" err="1"/>
              <a:t>labE</a:t>
            </a:r>
            <a:r>
              <a:rPr lang="fr-FR" dirty="0"/>
              <a:t> RR possible [10.5;11 Kg/T]</a:t>
            </a:r>
          </a:p>
          <a:p>
            <a:r>
              <a:rPr lang="fr-FR" dirty="0"/>
              <a:t>	Class size 0.9 → 0.4  </a:t>
            </a:r>
            <a:r>
              <a:rPr lang="fr-FR" dirty="0" err="1"/>
              <a:t>gives</a:t>
            </a:r>
            <a:r>
              <a:rPr lang="fr-FR" dirty="0"/>
              <a:t> -55% on </a:t>
            </a:r>
            <a:r>
              <a:rPr lang="fr-FR" dirty="0" err="1"/>
              <a:t>SKUs</a:t>
            </a:r>
            <a:endParaRPr lang="fr-FR" dirty="0"/>
          </a:p>
          <a:p>
            <a:endParaRPr lang="fr-FR" dirty="0"/>
          </a:p>
          <a:p>
            <a:r>
              <a:rPr lang="fr-FR" b="1" dirty="0"/>
              <a:t>Li &gt; 87  Normal </a:t>
            </a:r>
            <a:r>
              <a:rPr lang="fr-FR" dirty="0"/>
              <a:t>maxi 10.5 → 9 kg/T  =&gt; no </a:t>
            </a:r>
            <a:r>
              <a:rPr lang="fr-FR" dirty="0" err="1"/>
              <a:t>labD</a:t>
            </a:r>
            <a:r>
              <a:rPr lang="fr-FR" dirty="0"/>
              <a:t> RR possible</a:t>
            </a:r>
          </a:p>
          <a:p>
            <a:r>
              <a:rPr lang="fr-FR" b="1" dirty="0"/>
              <a:t>Li &gt; 87 exceptions UHP* </a:t>
            </a:r>
            <a:r>
              <a:rPr lang="fr-FR" dirty="0"/>
              <a:t>:  10.5 → 10kg/T </a:t>
            </a:r>
            <a:br>
              <a:rPr lang="fr-FR" dirty="0"/>
            </a:br>
            <a:r>
              <a:rPr lang="fr-FR" dirty="0"/>
              <a:t>	</a:t>
            </a:r>
            <a:r>
              <a:rPr lang="fr-FR" dirty="0" err="1"/>
              <a:t>still</a:t>
            </a:r>
            <a:r>
              <a:rPr lang="fr-FR" dirty="0"/>
              <a:t> </a:t>
            </a:r>
            <a:r>
              <a:rPr lang="fr-FR" dirty="0" err="1"/>
              <a:t>some</a:t>
            </a:r>
            <a:r>
              <a:rPr lang="fr-FR" dirty="0"/>
              <a:t> </a:t>
            </a:r>
            <a:r>
              <a:rPr lang="fr-FR" dirty="0" err="1"/>
              <a:t>labD</a:t>
            </a:r>
            <a:r>
              <a:rPr lang="fr-FR" dirty="0"/>
              <a:t> RR possible [9.1;10 Kg/T]</a:t>
            </a:r>
          </a:p>
          <a:p>
            <a:r>
              <a:rPr lang="fr-FR" dirty="0"/>
              <a:t>	Class size 1.4 → 0.9  </a:t>
            </a:r>
            <a:r>
              <a:rPr lang="fr-FR" dirty="0" err="1"/>
              <a:t>gives</a:t>
            </a:r>
            <a:r>
              <a:rPr lang="fr-FR" dirty="0"/>
              <a:t> -35% on </a:t>
            </a:r>
            <a:r>
              <a:rPr lang="fr-FR" dirty="0" err="1"/>
              <a:t>SKUs</a:t>
            </a:r>
            <a:endParaRPr lang="fr-FR" dirty="0"/>
          </a:p>
          <a:p>
            <a:r>
              <a:rPr lang="fr-FR" b="1" dirty="0"/>
              <a:t>Li &gt; 87 3PMSF &amp; Ice</a:t>
            </a:r>
          </a:p>
          <a:p>
            <a:r>
              <a:rPr lang="fr-FR" dirty="0"/>
              <a:t>       maxi 11.5 → 10 kg/T =&gt; no </a:t>
            </a:r>
            <a:r>
              <a:rPr lang="fr-FR" dirty="0" err="1"/>
              <a:t>labE</a:t>
            </a:r>
            <a:r>
              <a:rPr lang="fr-FR" dirty="0"/>
              <a:t> RR possible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47EAE446-7F38-A59C-7B3C-09C480A320F1}"/>
              </a:ext>
            </a:extLst>
          </p:cNvPr>
          <p:cNvSpPr txBox="1"/>
          <p:nvPr/>
        </p:nvSpPr>
        <p:spPr>
          <a:xfrm>
            <a:off x="6263951" y="3408989"/>
            <a:ext cx="5201920" cy="252376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3200" b="1" dirty="0">
                <a:solidFill>
                  <a:srgbClr val="0070C0"/>
                </a:solidFill>
              </a:rPr>
              <a:t>WET</a:t>
            </a:r>
          </a:p>
          <a:p>
            <a:endParaRPr lang="fr-FR" dirty="0"/>
          </a:p>
          <a:p>
            <a:r>
              <a:rPr lang="fr-FR" b="1" dirty="0"/>
              <a:t>Normal</a:t>
            </a:r>
            <a:r>
              <a:rPr lang="fr-FR" dirty="0"/>
              <a:t> 	</a:t>
            </a:r>
            <a:r>
              <a:rPr lang="fr-FR" dirty="0" err="1"/>
              <a:t>almost</a:t>
            </a:r>
            <a:r>
              <a:rPr lang="fr-FR" dirty="0"/>
              <a:t> no </a:t>
            </a:r>
            <a:r>
              <a:rPr lang="fr-FR" dirty="0" err="1"/>
              <a:t>labD</a:t>
            </a:r>
            <a:r>
              <a:rPr lang="fr-FR" dirty="0"/>
              <a:t> wet possible</a:t>
            </a:r>
          </a:p>
          <a:p>
            <a:r>
              <a:rPr lang="fr-FR" dirty="0"/>
              <a:t>                 	→  possible for WGI [1.2  ; 1.24]</a:t>
            </a:r>
          </a:p>
          <a:p>
            <a:r>
              <a:rPr lang="fr-FR" dirty="0"/>
              <a:t>	Class size 0.14 → 0.04  </a:t>
            </a:r>
            <a:r>
              <a:rPr lang="fr-FR" dirty="0" err="1"/>
              <a:t>gives</a:t>
            </a:r>
            <a:r>
              <a:rPr lang="fr-FR" dirty="0"/>
              <a:t> -71% on </a:t>
            </a:r>
            <a:r>
              <a:rPr lang="fr-FR" dirty="0" err="1"/>
              <a:t>SKUs</a:t>
            </a:r>
            <a:endParaRPr lang="fr-FR" dirty="0"/>
          </a:p>
          <a:p>
            <a:endParaRPr lang="fr-FR" dirty="0"/>
          </a:p>
          <a:p>
            <a:r>
              <a:rPr lang="fr-FR" b="1" dirty="0"/>
              <a:t>3PMSF</a:t>
            </a:r>
            <a:r>
              <a:rPr lang="fr-FR" dirty="0"/>
              <a:t> 	no </a:t>
            </a:r>
            <a:r>
              <a:rPr lang="fr-FR" dirty="0" err="1"/>
              <a:t>labE</a:t>
            </a:r>
            <a:r>
              <a:rPr lang="fr-FR" dirty="0"/>
              <a:t> Wet possible</a:t>
            </a:r>
          </a:p>
          <a:p>
            <a:r>
              <a:rPr lang="fr-FR" dirty="0"/>
              <a:t>           	exception for  ICE 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91EA8BBC-6822-B0C9-ACDA-83B85EC0BF27}"/>
              </a:ext>
            </a:extLst>
          </p:cNvPr>
          <p:cNvSpPr txBox="1"/>
          <p:nvPr/>
        </p:nvSpPr>
        <p:spPr>
          <a:xfrm>
            <a:off x="6096000" y="885080"/>
            <a:ext cx="455284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The impact </a:t>
            </a:r>
            <a:r>
              <a:rPr lang="fr-FR" b="1" dirty="0" err="1"/>
              <a:t>is</a:t>
            </a:r>
            <a:r>
              <a:rPr lang="fr-FR" b="1" dirty="0"/>
              <a:t> </a:t>
            </a:r>
            <a:r>
              <a:rPr lang="fr-FR" b="1" dirty="0" err="1"/>
              <a:t>taken</a:t>
            </a:r>
            <a:r>
              <a:rPr lang="fr-FR" b="1" dirty="0"/>
              <a:t> </a:t>
            </a:r>
            <a:r>
              <a:rPr lang="fr-FR" b="1" dirty="0" err="1"/>
              <a:t>into</a:t>
            </a:r>
            <a:r>
              <a:rPr lang="fr-FR" b="1" dirty="0"/>
              <a:t> </a:t>
            </a:r>
            <a:r>
              <a:rPr lang="fr-FR" b="1" dirty="0" err="1"/>
              <a:t>account</a:t>
            </a:r>
            <a:r>
              <a:rPr lang="fr-FR" b="1" dirty="0"/>
              <a:t> </a:t>
            </a:r>
          </a:p>
          <a:p>
            <a:r>
              <a:rPr lang="fr-FR" b="1" dirty="0" err="1"/>
              <a:t>with</a:t>
            </a:r>
            <a:r>
              <a:rPr lang="fr-FR" b="1" dirty="0"/>
              <a:t> a % of change =&gt; </a:t>
            </a:r>
            <a:r>
              <a:rPr lang="fr-FR" b="1" dirty="0" err="1"/>
              <a:t>decrease</a:t>
            </a:r>
            <a:r>
              <a:rPr lang="fr-FR" b="1" dirty="0"/>
              <a:t> of nb of </a:t>
            </a:r>
            <a:r>
              <a:rPr lang="fr-FR" b="1" dirty="0" err="1"/>
              <a:t>SKUs</a:t>
            </a:r>
            <a:r>
              <a:rPr lang="fr-FR" b="1" dirty="0"/>
              <a:t> </a:t>
            </a:r>
          </a:p>
          <a:p>
            <a:r>
              <a:rPr lang="fr-FR" b="1" dirty="0"/>
              <a:t>of </a:t>
            </a:r>
            <a:r>
              <a:rPr lang="fr-FR" b="1" dirty="0" err="1"/>
              <a:t>conCerned</a:t>
            </a:r>
            <a:r>
              <a:rPr lang="fr-FR" b="1" dirty="0"/>
              <a:t> classes.</a:t>
            </a:r>
          </a:p>
        </p:txBody>
      </p:sp>
      <p:grpSp>
        <p:nvGrpSpPr>
          <p:cNvPr id="13" name="Groupe 12">
            <a:extLst>
              <a:ext uri="{FF2B5EF4-FFF2-40B4-BE49-F238E27FC236}">
                <a16:creationId xmlns:a16="http://schemas.microsoft.com/office/drawing/2014/main" id="{45510F68-246F-C13C-D4C5-7CB5AABE943A}"/>
              </a:ext>
            </a:extLst>
          </p:cNvPr>
          <p:cNvGrpSpPr/>
          <p:nvPr/>
        </p:nvGrpSpPr>
        <p:grpSpPr>
          <a:xfrm>
            <a:off x="8344592" y="1930584"/>
            <a:ext cx="1994129" cy="2084226"/>
            <a:chOff x="9694951" y="281869"/>
            <a:chExt cx="1994129" cy="2084226"/>
          </a:xfrm>
        </p:grpSpPr>
        <p:pic>
          <p:nvPicPr>
            <p:cNvPr id="14" name="Image 13">
              <a:extLst>
                <a:ext uri="{FF2B5EF4-FFF2-40B4-BE49-F238E27FC236}">
                  <a16:creationId xmlns:a16="http://schemas.microsoft.com/office/drawing/2014/main" id="{EE43303C-587B-747B-C513-FE013F8BC58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694951" y="281869"/>
              <a:ext cx="1854608" cy="2084226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22EDCC44-F477-2CD4-26E9-95B136BAE1D7}"/>
                </a:ext>
              </a:extLst>
            </p:cNvPr>
            <p:cNvSpPr/>
            <p:nvPr/>
          </p:nvSpPr>
          <p:spPr>
            <a:xfrm>
              <a:off x="9694951" y="1798656"/>
              <a:ext cx="1854608" cy="557279"/>
            </a:xfrm>
            <a:prstGeom prst="rect">
              <a:avLst/>
            </a:prstGeom>
            <a:solidFill>
              <a:srgbClr val="FF33CC">
                <a:alpha val="6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7CD1F1F9-27CB-00D6-67B8-A8B1FE222BA8}"/>
                </a:ext>
              </a:extLst>
            </p:cNvPr>
            <p:cNvSpPr txBox="1"/>
            <p:nvPr/>
          </p:nvSpPr>
          <p:spPr>
            <a:xfrm>
              <a:off x="10891519" y="1853454"/>
              <a:ext cx="797561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2400" b="1" dirty="0"/>
                <a:t> ↓?</a:t>
              </a:r>
            </a:p>
          </p:txBody>
        </p:sp>
      </p:grp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A13B2471-6A6C-7791-56C4-017716F44710}"/>
              </a:ext>
            </a:extLst>
          </p:cNvPr>
          <p:cNvGrpSpPr/>
          <p:nvPr/>
        </p:nvGrpSpPr>
        <p:grpSpPr>
          <a:xfrm>
            <a:off x="1028494" y="237568"/>
            <a:ext cx="1854609" cy="2084227"/>
            <a:chOff x="2748181" y="299373"/>
            <a:chExt cx="1854609" cy="2084227"/>
          </a:xfrm>
        </p:grpSpPr>
        <p:pic>
          <p:nvPicPr>
            <p:cNvPr id="18" name="Image 17">
              <a:extLst>
                <a:ext uri="{FF2B5EF4-FFF2-40B4-BE49-F238E27FC236}">
                  <a16:creationId xmlns:a16="http://schemas.microsoft.com/office/drawing/2014/main" id="{D6BF4144-65B2-F4BC-3CFA-5B2C808482F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748181" y="299373"/>
              <a:ext cx="1854609" cy="2084227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7A3635D4-B8B0-95E5-1F40-6BDC162D5932}"/>
                </a:ext>
              </a:extLst>
            </p:cNvPr>
            <p:cNvSpPr/>
            <p:nvPr/>
          </p:nvSpPr>
          <p:spPr>
            <a:xfrm>
              <a:off x="2748181" y="1808488"/>
              <a:ext cx="1854608" cy="557279"/>
            </a:xfrm>
            <a:prstGeom prst="rect">
              <a:avLst/>
            </a:prstGeom>
            <a:solidFill>
              <a:srgbClr val="FF33CC">
                <a:alpha val="6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" name="ZoneTexte 19">
              <a:extLst>
                <a:ext uri="{FF2B5EF4-FFF2-40B4-BE49-F238E27FC236}">
                  <a16:creationId xmlns:a16="http://schemas.microsoft.com/office/drawing/2014/main" id="{9966548C-811A-9697-99EC-F6481FB14314}"/>
                </a:ext>
              </a:extLst>
            </p:cNvPr>
            <p:cNvSpPr txBox="1"/>
            <p:nvPr/>
          </p:nvSpPr>
          <p:spPr>
            <a:xfrm>
              <a:off x="3693121" y="1846462"/>
              <a:ext cx="797561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2400" b="1" dirty="0"/>
                <a:t> ↓?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5311935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7DD07508-D024-FFDA-3B15-51D92E8052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84598" y="106804"/>
            <a:ext cx="7660605" cy="809411"/>
          </a:xfrm>
        </p:spPr>
        <p:txBody>
          <a:bodyPr>
            <a:normAutofit/>
          </a:bodyPr>
          <a:lstStyle/>
          <a:p>
            <a:r>
              <a:rPr lang="en-US" sz="3600" b="1" dirty="0"/>
              <a:t>Annex2: </a:t>
            </a:r>
            <a:r>
              <a:rPr lang="en-US" sz="3600" b="1" dirty="0" err="1"/>
              <a:t>Eprel</a:t>
            </a:r>
            <a:r>
              <a:rPr lang="en-US" sz="3600" b="1" dirty="0"/>
              <a:t> R117.4 impact</a:t>
            </a:r>
            <a:endParaRPr lang="en-US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AA16E147-8816-D6F5-589A-7EE4E0138B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1442-9EA8-43C1-A90A-E8091E9236D0}" type="datetime2">
              <a:rPr lang="en-US" smtClean="0"/>
              <a:t>Sunday, February 11, 2024</a:t>
            </a:fld>
            <a:endParaRPr lang="en-US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5B3B80E3-F401-2009-F3CB-E021A63457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European Tyre and Rim Technical Organization</a:t>
            </a:r>
            <a:endParaRPr lang="en-US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7050422-4C4F-02EB-27A6-48EF015A37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6599" y="5464155"/>
            <a:ext cx="2743200" cy="365125"/>
          </a:xfrm>
        </p:spPr>
        <p:txBody>
          <a:bodyPr/>
          <a:lstStyle/>
          <a:p>
            <a:fld id="{74F045D9-6A50-447E-9A04-3B3C9EFFC6F0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6DA19910-43DE-0DAA-F578-B4FEF8A4B9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280" y="1592580"/>
            <a:ext cx="4940116" cy="2846448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3C328E7E-8F8E-58D7-2E85-1A75B5B0A6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7644" y="1592580"/>
            <a:ext cx="4940116" cy="2846448"/>
          </a:xfrm>
          <a:prstGeom prst="rect">
            <a:avLst/>
          </a:prstGeom>
        </p:spPr>
      </p:pic>
      <p:sp>
        <p:nvSpPr>
          <p:cNvPr id="9" name="Flèche : droite 8">
            <a:extLst>
              <a:ext uri="{FF2B5EF4-FFF2-40B4-BE49-F238E27FC236}">
                <a16:creationId xmlns:a16="http://schemas.microsoft.com/office/drawing/2014/main" id="{BD1674EC-5725-15DC-E0FC-A5AD8B372DDD}"/>
              </a:ext>
            </a:extLst>
          </p:cNvPr>
          <p:cNvSpPr/>
          <p:nvPr/>
        </p:nvSpPr>
        <p:spPr>
          <a:xfrm>
            <a:off x="5148396" y="1978660"/>
            <a:ext cx="947604" cy="53086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0D16118A-B91D-8B13-D120-74D9BFD5C308}"/>
              </a:ext>
            </a:extLst>
          </p:cNvPr>
          <p:cNvSpPr txBox="1"/>
          <p:nvPr/>
        </p:nvSpPr>
        <p:spPr>
          <a:xfrm>
            <a:off x="965200" y="1066751"/>
            <a:ext cx="709168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400" b="1" dirty="0">
                <a:solidFill>
                  <a:srgbClr val="0070C0"/>
                </a:solidFill>
              </a:rPr>
              <a:t>Example of impact on 205/55 R16 « normal »  :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E2EAD759-6B97-025B-8837-3C30B27BA73A}"/>
              </a:ext>
            </a:extLst>
          </p:cNvPr>
          <p:cNvSpPr txBox="1"/>
          <p:nvPr/>
        </p:nvSpPr>
        <p:spPr>
          <a:xfrm>
            <a:off x="2721702" y="4708743"/>
            <a:ext cx="709168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b="1" dirty="0"/>
              <a:t>RR : </a:t>
            </a:r>
            <a:r>
              <a:rPr lang="fr-FR" dirty="0"/>
              <a:t>Li &gt; 87  Normal maxi 10.5 → 9 kg/T  =&gt; no </a:t>
            </a:r>
            <a:r>
              <a:rPr lang="fr-FR" dirty="0" err="1"/>
              <a:t>labD</a:t>
            </a:r>
            <a:r>
              <a:rPr lang="fr-FR" dirty="0"/>
              <a:t>/E  RR possible</a:t>
            </a:r>
          </a:p>
          <a:p>
            <a:endParaRPr lang="fr-FR" dirty="0"/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646C3F3F-6FD0-9F29-5429-472323197512}"/>
              </a:ext>
            </a:extLst>
          </p:cNvPr>
          <p:cNvSpPr txBox="1"/>
          <p:nvPr/>
        </p:nvSpPr>
        <p:spPr>
          <a:xfrm>
            <a:off x="2678338" y="5012893"/>
            <a:ext cx="60960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b="1" dirty="0"/>
              <a:t>WET :</a:t>
            </a:r>
            <a:r>
              <a:rPr lang="fr-FR" dirty="0"/>
              <a:t>  </a:t>
            </a:r>
            <a:r>
              <a:rPr lang="fr-FR" dirty="0" err="1"/>
              <a:t>almost</a:t>
            </a:r>
            <a:r>
              <a:rPr lang="fr-FR" dirty="0"/>
              <a:t> no </a:t>
            </a:r>
            <a:r>
              <a:rPr lang="fr-FR" dirty="0" err="1"/>
              <a:t>labD</a:t>
            </a:r>
            <a:r>
              <a:rPr lang="fr-FR" dirty="0"/>
              <a:t> wet possible</a:t>
            </a:r>
          </a:p>
          <a:p>
            <a:r>
              <a:rPr lang="fr-FR" dirty="0"/>
              <a:t>                 	→  possible for WGI [1.2  ; 1.24]</a:t>
            </a:r>
          </a:p>
          <a:p>
            <a:r>
              <a:rPr lang="fr-FR" dirty="0"/>
              <a:t>	Class size 0.14 → 0.04  </a:t>
            </a:r>
            <a:r>
              <a:rPr lang="fr-FR" dirty="0" err="1"/>
              <a:t>gives</a:t>
            </a:r>
            <a:r>
              <a:rPr lang="fr-FR" dirty="0"/>
              <a:t> -71% on </a:t>
            </a:r>
            <a:r>
              <a:rPr lang="fr-FR" dirty="0" err="1"/>
              <a:t>SKUs</a:t>
            </a:r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5769691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BCF612D-633A-4244-B667-443C4D3D51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Scope and number of tyre models to be tested (total &amp; per category)</a:t>
            </a:r>
          </a:p>
          <a:p>
            <a:r>
              <a:rPr lang="en-US" dirty="0"/>
              <a:t>Tyre dimensions to be tested</a:t>
            </a:r>
          </a:p>
          <a:p>
            <a:r>
              <a:rPr lang="en-US" dirty="0" err="1"/>
              <a:t>Tyre</a:t>
            </a:r>
            <a:r>
              <a:rPr lang="en-US" dirty="0"/>
              <a:t> performance compromise representativity : Wet x RR grid criteria </a:t>
            </a:r>
          </a:p>
          <a:p>
            <a:r>
              <a:rPr lang="en-US" dirty="0"/>
              <a:t>Proposal of brands repartition &amp; Final list of choice to full fill</a:t>
            </a:r>
          </a:p>
          <a:p>
            <a:r>
              <a:rPr lang="en-US" dirty="0"/>
              <a:t>Still to be decided</a:t>
            </a:r>
          </a:p>
          <a:p>
            <a:pPr lvl="1"/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670092D-4B3B-473F-BC62-472276F634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060" y="511062"/>
            <a:ext cx="11294144" cy="809411"/>
          </a:xfrm>
        </p:spPr>
        <p:txBody>
          <a:bodyPr/>
          <a:lstStyle/>
          <a:p>
            <a:r>
              <a:rPr lang="en-US" b="1" dirty="0">
                <a:solidFill>
                  <a:srgbClr val="0070C0"/>
                </a:solidFill>
              </a:rPr>
              <a:t>CRITERIA &amp; QUESTIONS FOR C1 MARKET ASSESSMENT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1A0B96-3E00-45A2-8604-071C6AD0CB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1442-9EA8-43C1-A90A-E8091E9236D0}" type="datetime2">
              <a:rPr lang="en-US" smtClean="0"/>
              <a:pPr/>
              <a:t>Sunday, February 11, 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DC348E-9D34-4170-A4C8-D211F5EEA6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001" dirty="0"/>
              <a:t>European Tyre &amp; Rim Technical Organisation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242D93-9AD8-42DC-BB25-667BFBECF9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045D9-6A50-447E-9A04-3B3C9EFFC6F0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667496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contenu 10">
            <a:extLst>
              <a:ext uri="{FF2B5EF4-FFF2-40B4-BE49-F238E27FC236}">
                <a16:creationId xmlns:a16="http://schemas.microsoft.com/office/drawing/2014/main" id="{81BEBDA5-E142-A3A7-5DA8-1273A2B990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800" b="1" dirty="0">
                <a:solidFill>
                  <a:srgbClr val="0070C0"/>
                </a:solidFill>
              </a:rPr>
              <a:t>Scope : </a:t>
            </a:r>
            <a:r>
              <a:rPr lang="fr-FR" sz="2800" dirty="0"/>
              <a:t> C1 tyres, c</a:t>
            </a:r>
            <a:r>
              <a:rPr lang="en-US" sz="2800" dirty="0" err="1"/>
              <a:t>onsidering</a:t>
            </a:r>
            <a:r>
              <a:rPr lang="en-US" sz="2800" dirty="0"/>
              <a:t> the 1958 agreement market</a:t>
            </a:r>
            <a:endParaRPr lang="fr-FR" sz="2800" dirty="0"/>
          </a:p>
          <a:p>
            <a:r>
              <a:rPr lang="fr-FR" sz="2800" b="1" dirty="0" err="1">
                <a:solidFill>
                  <a:srgbClr val="0070C0"/>
                </a:solidFill>
              </a:rPr>
              <a:t>Number</a:t>
            </a:r>
            <a:r>
              <a:rPr lang="fr-FR" sz="2800" b="1" dirty="0">
                <a:solidFill>
                  <a:srgbClr val="0070C0"/>
                </a:solidFill>
              </a:rPr>
              <a:t> of tyres to </a:t>
            </a:r>
            <a:r>
              <a:rPr lang="fr-FR" sz="2800" b="1" dirty="0" err="1">
                <a:solidFill>
                  <a:srgbClr val="0070C0"/>
                </a:solidFill>
              </a:rPr>
              <a:t>be</a:t>
            </a:r>
            <a:r>
              <a:rPr lang="fr-FR" sz="2800" b="1" dirty="0">
                <a:solidFill>
                  <a:srgbClr val="0070C0"/>
                </a:solidFill>
              </a:rPr>
              <a:t> </a:t>
            </a:r>
            <a:r>
              <a:rPr lang="fr-FR" sz="2800" b="1" dirty="0" err="1">
                <a:solidFill>
                  <a:srgbClr val="0070C0"/>
                </a:solidFill>
              </a:rPr>
              <a:t>tested</a:t>
            </a:r>
            <a:r>
              <a:rPr lang="fr-FR" sz="2800" b="1" dirty="0">
                <a:solidFill>
                  <a:srgbClr val="0070C0"/>
                </a:solidFill>
              </a:rPr>
              <a:t> for </a:t>
            </a:r>
            <a:r>
              <a:rPr lang="fr-FR" sz="2800" b="1" dirty="0" err="1">
                <a:solidFill>
                  <a:srgbClr val="0070C0"/>
                </a:solidFill>
              </a:rPr>
              <a:t>market</a:t>
            </a:r>
            <a:r>
              <a:rPr lang="fr-FR" sz="2800" b="1" dirty="0">
                <a:solidFill>
                  <a:srgbClr val="0070C0"/>
                </a:solidFill>
              </a:rPr>
              <a:t> </a:t>
            </a:r>
            <a:r>
              <a:rPr lang="fr-FR" sz="2800" b="1" dirty="0" err="1">
                <a:solidFill>
                  <a:srgbClr val="0070C0"/>
                </a:solidFill>
              </a:rPr>
              <a:t>assessment</a:t>
            </a:r>
            <a:r>
              <a:rPr lang="fr-FR" sz="2800" b="1" dirty="0">
                <a:solidFill>
                  <a:srgbClr val="0070C0"/>
                </a:solidFill>
              </a:rPr>
              <a:t> : </a:t>
            </a:r>
            <a:br>
              <a:rPr lang="fr-FR" sz="2800" dirty="0"/>
            </a:br>
            <a:r>
              <a:rPr lang="fr-FR" sz="2800" b="1" dirty="0"/>
              <a:t> </a:t>
            </a:r>
            <a:r>
              <a:rPr lang="fr-FR" sz="2800" dirty="0"/>
              <a:t>Total = 200 tyre </a:t>
            </a:r>
            <a:r>
              <a:rPr lang="fr-FR" sz="2800" dirty="0" err="1"/>
              <a:t>models</a:t>
            </a:r>
            <a:r>
              <a:rPr lang="fr-FR" sz="2800" dirty="0"/>
              <a:t> </a:t>
            </a:r>
            <a:br>
              <a:rPr lang="fr-FR" sz="2800" dirty="0"/>
            </a:br>
            <a:r>
              <a:rPr lang="fr-FR" sz="2800" dirty="0"/>
              <a:t> Normal ≈ 130 tyre </a:t>
            </a:r>
            <a:r>
              <a:rPr lang="fr-FR" sz="2800" dirty="0" err="1"/>
              <a:t>models</a:t>
            </a:r>
            <a:r>
              <a:rPr lang="fr-FR" sz="2800" dirty="0"/>
              <a:t> + 3PMSF ≈ 70 tyre </a:t>
            </a:r>
            <a:r>
              <a:rPr lang="fr-FR" sz="2800" dirty="0" err="1"/>
              <a:t>models</a:t>
            </a:r>
            <a:endParaRPr lang="fr-FR" sz="2800" dirty="0"/>
          </a:p>
          <a:p>
            <a:r>
              <a:rPr lang="fr-FR" sz="2800" b="1" dirty="0" err="1">
                <a:solidFill>
                  <a:srgbClr val="0070C0"/>
                </a:solidFill>
              </a:rPr>
              <a:t>Reasons</a:t>
            </a:r>
            <a:r>
              <a:rPr lang="fr-FR" sz="2800" b="1" dirty="0">
                <a:solidFill>
                  <a:srgbClr val="0070C0"/>
                </a:solidFill>
              </a:rPr>
              <a:t> of </a:t>
            </a:r>
            <a:r>
              <a:rPr lang="fr-FR" sz="2800" b="1" dirty="0" err="1">
                <a:solidFill>
                  <a:srgbClr val="0070C0"/>
                </a:solidFill>
              </a:rPr>
              <a:t>choice</a:t>
            </a:r>
            <a:r>
              <a:rPr lang="fr-FR" sz="2800" b="1" dirty="0">
                <a:solidFill>
                  <a:srgbClr val="0070C0"/>
                </a:solidFill>
              </a:rPr>
              <a:t> : </a:t>
            </a:r>
          </a:p>
          <a:p>
            <a:pPr marL="263525" lvl="1" indent="0">
              <a:buNone/>
            </a:pPr>
            <a:r>
              <a:rPr lang="fr-FR" sz="2800" dirty="0"/>
              <a:t>  </a:t>
            </a:r>
            <a:r>
              <a:rPr lang="fr-FR" sz="2800" dirty="0" err="1"/>
              <a:t>precision</a:t>
            </a:r>
            <a:r>
              <a:rPr lang="fr-FR" sz="2800" dirty="0"/>
              <a:t> of threshold and </a:t>
            </a:r>
            <a:r>
              <a:rPr lang="fr-FR" sz="2800" dirty="0" err="1"/>
              <a:t>variety</a:t>
            </a:r>
            <a:r>
              <a:rPr lang="fr-FR" sz="2800" dirty="0"/>
              <a:t> of </a:t>
            </a:r>
            <a:r>
              <a:rPr lang="fr-FR" sz="2800" dirty="0" err="1"/>
              <a:t>models</a:t>
            </a:r>
            <a:r>
              <a:rPr lang="fr-FR" sz="2800" dirty="0"/>
              <a:t> on </a:t>
            </a:r>
            <a:r>
              <a:rPr lang="fr-FR" sz="2800" dirty="0" err="1"/>
              <a:t>each</a:t>
            </a:r>
            <a:r>
              <a:rPr lang="fr-FR" sz="2800" dirty="0"/>
              <a:t> </a:t>
            </a:r>
            <a:r>
              <a:rPr lang="fr-FR" sz="2800" dirty="0" err="1"/>
              <a:t>category</a:t>
            </a:r>
            <a:r>
              <a:rPr lang="fr-FR" sz="2800" dirty="0"/>
              <a:t> </a:t>
            </a:r>
            <a:br>
              <a:rPr lang="fr-FR" sz="2800" dirty="0"/>
            </a:br>
            <a:r>
              <a:rPr lang="fr-FR" sz="2800" dirty="0"/>
              <a:t>  (more </a:t>
            </a:r>
            <a:r>
              <a:rPr lang="fr-FR" sz="2800" dirty="0" err="1"/>
              <a:t>details</a:t>
            </a:r>
            <a:r>
              <a:rPr lang="fr-FR" sz="2800" dirty="0"/>
              <a:t> in </a:t>
            </a:r>
            <a:r>
              <a:rPr lang="fr-FR" sz="2800" dirty="0" err="1"/>
              <a:t>annex</a:t>
            </a:r>
            <a:r>
              <a:rPr lang="fr-FR" sz="2800" dirty="0"/>
              <a:t> 1)</a:t>
            </a:r>
          </a:p>
          <a:p>
            <a:r>
              <a:rPr lang="fr-FR" sz="2800" b="1" dirty="0">
                <a:solidFill>
                  <a:srgbClr val="0070C0"/>
                </a:solidFill>
              </a:rPr>
              <a:t>Note</a:t>
            </a:r>
          </a:p>
          <a:p>
            <a:pPr marL="0" indent="0">
              <a:buNone/>
            </a:pPr>
            <a:r>
              <a:rPr lang="fr-FR" sz="2800" dirty="0"/>
              <a:t>     ICE </a:t>
            </a:r>
            <a:r>
              <a:rPr lang="fr-FR" sz="2800" dirty="0" err="1"/>
              <a:t>excluded</a:t>
            </a:r>
            <a:r>
              <a:rPr lang="fr-FR" sz="2800" dirty="0"/>
              <a:t> as </a:t>
            </a:r>
            <a:r>
              <a:rPr lang="fr-FR" sz="2800" dirty="0" err="1"/>
              <a:t>agreed</a:t>
            </a:r>
            <a:endParaRPr lang="fr-FR" sz="2800" dirty="0"/>
          </a:p>
          <a:p>
            <a:pPr marL="0" indent="0">
              <a:buNone/>
            </a:pPr>
            <a:r>
              <a:rPr lang="fr-FR" sz="2800" dirty="0"/>
              <a:t>     M+S </a:t>
            </a:r>
            <a:r>
              <a:rPr lang="fr-FR" sz="2800" dirty="0" err="1"/>
              <a:t>ref</a:t>
            </a:r>
            <a:r>
              <a:rPr lang="fr-FR" sz="2800" dirty="0"/>
              <a:t> and % to </a:t>
            </a:r>
            <a:r>
              <a:rPr lang="fr-FR" sz="2800" dirty="0" err="1"/>
              <a:t>be</a:t>
            </a:r>
            <a:r>
              <a:rPr lang="fr-FR" sz="2800" dirty="0"/>
              <a:t> </a:t>
            </a:r>
            <a:r>
              <a:rPr lang="fr-FR" sz="2800" dirty="0" err="1"/>
              <a:t>decided</a:t>
            </a:r>
            <a:r>
              <a:rPr lang="fr-FR" sz="2800" dirty="0"/>
              <a:t> (</a:t>
            </a:r>
            <a:r>
              <a:rPr lang="fr-FR" sz="2800" dirty="0" err="1"/>
              <a:t>ref</a:t>
            </a:r>
            <a:r>
              <a:rPr lang="fr-FR" sz="2800" dirty="0"/>
              <a:t> = 3PMSF </a:t>
            </a:r>
            <a:r>
              <a:rPr lang="fr-FR" sz="2800" dirty="0" err="1"/>
              <a:t>seems</a:t>
            </a:r>
            <a:r>
              <a:rPr lang="fr-FR" sz="2800" dirty="0"/>
              <a:t> </a:t>
            </a:r>
            <a:r>
              <a:rPr lang="fr-FR" sz="2800" dirty="0" err="1"/>
              <a:t>better</a:t>
            </a:r>
            <a:r>
              <a:rPr lang="fr-FR" sz="2800" dirty="0"/>
              <a:t>)</a:t>
            </a:r>
          </a:p>
          <a:p>
            <a:endParaRPr lang="en-US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065E7722-D893-903B-4617-75AD12CA94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Scope &amp; number of tyre models to be tested (total &amp; per category)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0C16D0D-E48B-F693-1FCB-B85EE14EB4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1442-9EA8-43C1-A90A-E8091E9236D0}" type="datetime2">
              <a:rPr lang="en-US" smtClean="0"/>
              <a:pPr/>
              <a:t>Sunday, February 11, 2024</a:t>
            </a:fld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39E9959-ED1A-293A-0645-DCDC2B0526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European Tyre and Rim Technical Organization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B113E8F-F8A0-008D-74E1-918B3C71E7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045D9-6A50-447E-9A04-3B3C9EFFC6F0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35256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B9CE436A-8E75-EA77-760A-9F7E0253B2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1060" y="916215"/>
            <a:ext cx="11294144" cy="1057202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b="1" dirty="0">
                <a:solidFill>
                  <a:srgbClr val="0070C0"/>
                </a:solidFill>
              </a:rPr>
              <a:t>Proposal for tyre sizes in market assessment = 9 sizes: </a:t>
            </a:r>
          </a:p>
          <a:p>
            <a:pPr marL="0" indent="0">
              <a:buNone/>
            </a:pPr>
            <a:r>
              <a:rPr lang="fr-FR" sz="2800" dirty="0" err="1"/>
              <a:t>These</a:t>
            </a:r>
            <a:r>
              <a:rPr lang="fr-FR" sz="2800" dirty="0"/>
              <a:t> 9 sizes cover ≈ 30% of Europool </a:t>
            </a:r>
            <a:r>
              <a:rPr lang="fr-FR" sz="2800" dirty="0" err="1"/>
              <a:t>sell</a:t>
            </a:r>
            <a:r>
              <a:rPr lang="fr-FR" sz="2800" dirty="0"/>
              <a:t> volumes and 10% of EPREL nb of </a:t>
            </a:r>
            <a:r>
              <a:rPr lang="fr-FR" sz="2800" dirty="0" err="1"/>
              <a:t>SKUs</a:t>
            </a:r>
            <a:r>
              <a:rPr lang="fr-FR" sz="2800" dirty="0"/>
              <a:t>.</a:t>
            </a:r>
          </a:p>
          <a:p>
            <a:endParaRPr lang="fr-FR" b="1" dirty="0">
              <a:solidFill>
                <a:srgbClr val="0070C0"/>
              </a:solidFill>
            </a:endParaRPr>
          </a:p>
          <a:p>
            <a:endParaRPr lang="en-US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FA9C3712-E5EA-2543-3F21-CD5F28CC1C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i="1" dirty="0"/>
              <a:t>Tyre dimensions</a:t>
            </a:r>
            <a:endParaRPr lang="en-US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2536A32-6A84-B111-8C46-B8CDF89A94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1442-9EA8-43C1-A90A-E8091E9236D0}" type="datetime2">
              <a:rPr lang="en-US" smtClean="0"/>
              <a:t>Sunday, February 11, 2024</a:t>
            </a:fld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8FFEF64-1F87-6BBB-FF4A-135B605DE8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European Tyre and Rim Technical Organization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E0F32A1-01DA-9281-DCDC-68BACD0063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045D9-6A50-447E-9A04-3B3C9EFFC6F0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70BB182-C671-0E92-20F5-00CB19584905}"/>
              </a:ext>
            </a:extLst>
          </p:cNvPr>
          <p:cNvSpPr txBox="1"/>
          <p:nvPr/>
        </p:nvSpPr>
        <p:spPr>
          <a:xfrm>
            <a:off x="210974" y="1973417"/>
            <a:ext cx="1207934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b="1" dirty="0"/>
              <a:t>Inputs for </a:t>
            </a:r>
            <a:r>
              <a:rPr lang="fr-FR" sz="2000" b="1" dirty="0" err="1"/>
              <a:t>choices</a:t>
            </a:r>
            <a:r>
              <a:rPr lang="fr-FR" sz="2000" b="1" dirty="0"/>
              <a:t> : </a:t>
            </a:r>
          </a:p>
          <a:p>
            <a:r>
              <a:rPr lang="fr-FR" sz="2000" dirty="0" err="1"/>
              <a:t>Worn</a:t>
            </a:r>
            <a:r>
              <a:rPr lang="fr-FR" sz="2000" dirty="0"/>
              <a:t> WGI plan sizes, Sizes </a:t>
            </a:r>
            <a:r>
              <a:rPr lang="fr-FR" sz="2000" dirty="0" err="1"/>
              <a:t>with</a:t>
            </a:r>
            <a:r>
              <a:rPr lang="fr-FR" sz="2000" dirty="0"/>
              <a:t> big </a:t>
            </a:r>
            <a:r>
              <a:rPr lang="fr-FR" sz="2000" dirty="0" err="1"/>
              <a:t>sell</a:t>
            </a:r>
            <a:r>
              <a:rPr lang="fr-FR" sz="2000" dirty="0"/>
              <a:t> volumes, </a:t>
            </a:r>
            <a:r>
              <a:rPr lang="fr-FR" sz="2000" dirty="0" err="1"/>
              <a:t>broad</a:t>
            </a:r>
            <a:r>
              <a:rPr lang="fr-FR" sz="2000" dirty="0"/>
              <a:t> </a:t>
            </a:r>
            <a:r>
              <a:rPr lang="fr-FR" sz="2000" dirty="0" err="1"/>
              <a:t>load</a:t>
            </a:r>
            <a:r>
              <a:rPr lang="fr-FR" sz="2000" dirty="0"/>
              <a:t> and </a:t>
            </a:r>
            <a:r>
              <a:rPr lang="fr-FR" sz="2000" dirty="0" err="1"/>
              <a:t>rim</a:t>
            </a:r>
            <a:r>
              <a:rPr lang="fr-FR" sz="2000" dirty="0"/>
              <a:t> size ranges + tyre sizes for UHP / SUV.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517049E0-9C2B-8525-7986-9E39E92E62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9783" y="2930013"/>
            <a:ext cx="9812871" cy="3821183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08252559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768425F1-E8F7-025D-9326-86D59E71A7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i="1" dirty="0"/>
              <a:t>Tyre dimensions</a:t>
            </a:r>
            <a:endParaRPr lang="en-US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7B4C15B-D7E8-0AB8-47AE-3947BBAFB77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-125662" y="5295714"/>
            <a:ext cx="2743200" cy="365125"/>
          </a:xfrm>
        </p:spPr>
        <p:txBody>
          <a:bodyPr/>
          <a:lstStyle/>
          <a:p>
            <a:fld id="{65011442-9EA8-43C1-A90A-E8091E9236D0}" type="datetime2">
              <a:rPr lang="en-US" smtClean="0"/>
              <a:t>Sunday, February 11, 2024</a:t>
            </a:fld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4BEBD5A-7CD3-D94F-8080-14211D22E4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74738" y="5295714"/>
            <a:ext cx="4114800" cy="365125"/>
          </a:xfrm>
        </p:spPr>
        <p:txBody>
          <a:bodyPr/>
          <a:lstStyle/>
          <a:p>
            <a:r>
              <a:rPr lang="en-US"/>
              <a:t>The European Tyre and Rim Technical Organization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65E61C0-ED62-C4FF-0166-AAE04432C4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46738" y="5295714"/>
            <a:ext cx="2743200" cy="365125"/>
          </a:xfrm>
        </p:spPr>
        <p:txBody>
          <a:bodyPr/>
          <a:lstStyle/>
          <a:p>
            <a:fld id="{74F045D9-6A50-447E-9A04-3B3C9EFFC6F0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0A54594-56C5-4377-B90E-A4BD41EA0908}"/>
              </a:ext>
            </a:extLst>
          </p:cNvPr>
          <p:cNvSpPr txBox="1"/>
          <p:nvPr/>
        </p:nvSpPr>
        <p:spPr>
          <a:xfrm>
            <a:off x="7103702" y="100442"/>
            <a:ext cx="4042605" cy="13542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800" b="1" i="1" dirty="0" err="1">
                <a:solidFill>
                  <a:srgbClr val="0070C0"/>
                </a:solidFill>
              </a:rPr>
              <a:t>Repartition</a:t>
            </a:r>
            <a:r>
              <a:rPr lang="fr-FR" sz="2800" b="1" i="1" dirty="0">
                <a:solidFill>
                  <a:srgbClr val="0070C0"/>
                </a:solidFill>
              </a:rPr>
              <a:t> of tyres </a:t>
            </a:r>
            <a:br>
              <a:rPr lang="fr-FR" sz="2800" b="1" i="1" dirty="0">
                <a:solidFill>
                  <a:srgbClr val="0070C0"/>
                </a:solidFill>
              </a:rPr>
            </a:br>
            <a:r>
              <a:rPr lang="fr-FR" b="1" i="1" dirty="0">
                <a:solidFill>
                  <a:srgbClr val="0070C0"/>
                </a:solidFill>
              </a:rPr>
              <a:t>nb on </a:t>
            </a:r>
            <a:r>
              <a:rPr lang="fr-FR" b="1" i="1" dirty="0" err="1">
                <a:solidFill>
                  <a:srgbClr val="0070C0"/>
                </a:solidFill>
              </a:rPr>
              <a:t>each</a:t>
            </a:r>
            <a:r>
              <a:rPr lang="fr-FR" b="1" i="1" dirty="0">
                <a:solidFill>
                  <a:srgbClr val="0070C0"/>
                </a:solidFill>
              </a:rPr>
              <a:t> dimensions</a:t>
            </a:r>
          </a:p>
          <a:p>
            <a:r>
              <a:rPr lang="fr-FR" b="1" i="1" dirty="0">
                <a:solidFill>
                  <a:srgbClr val="0070C0"/>
                </a:solidFill>
              </a:rPr>
              <a:t>for abrasion </a:t>
            </a:r>
            <a:r>
              <a:rPr lang="fr-FR" b="1" i="1" dirty="0" err="1">
                <a:solidFill>
                  <a:srgbClr val="0070C0"/>
                </a:solidFill>
              </a:rPr>
              <a:t>market</a:t>
            </a:r>
            <a:r>
              <a:rPr lang="fr-FR" b="1" i="1" dirty="0">
                <a:solidFill>
                  <a:srgbClr val="0070C0"/>
                </a:solidFill>
              </a:rPr>
              <a:t> </a:t>
            </a:r>
            <a:r>
              <a:rPr lang="fr-FR" b="1" i="1" dirty="0" err="1">
                <a:solidFill>
                  <a:srgbClr val="0070C0"/>
                </a:solidFill>
              </a:rPr>
              <a:t>assessment</a:t>
            </a:r>
            <a:endParaRPr lang="fr-FR" b="1" i="1" dirty="0">
              <a:solidFill>
                <a:srgbClr val="0070C0"/>
              </a:solidFill>
            </a:endParaRPr>
          </a:p>
          <a:p>
            <a:r>
              <a:rPr lang="fr-FR" b="1" i="1" dirty="0" err="1">
                <a:solidFill>
                  <a:srgbClr val="0070C0"/>
                </a:solidFill>
              </a:rPr>
              <a:t>based</a:t>
            </a:r>
            <a:r>
              <a:rPr lang="fr-FR" b="1" i="1" dirty="0">
                <a:solidFill>
                  <a:srgbClr val="0070C0"/>
                </a:solidFill>
              </a:rPr>
              <a:t>  on nb of </a:t>
            </a:r>
            <a:r>
              <a:rPr lang="fr-FR" b="1" i="1" dirty="0" err="1">
                <a:solidFill>
                  <a:srgbClr val="0070C0"/>
                </a:solidFill>
              </a:rPr>
              <a:t>sku</a:t>
            </a:r>
            <a:r>
              <a:rPr lang="fr-FR" b="1" i="1" dirty="0">
                <a:solidFill>
                  <a:srgbClr val="0070C0"/>
                </a:solidFill>
              </a:rPr>
              <a:t> in EPREL base* :</a:t>
            </a:r>
          </a:p>
        </p:txBody>
      </p:sp>
      <p:sp>
        <p:nvSpPr>
          <p:cNvPr id="8" name="ZoneTexte 9">
            <a:extLst>
              <a:ext uri="{FF2B5EF4-FFF2-40B4-BE49-F238E27FC236}">
                <a16:creationId xmlns:a16="http://schemas.microsoft.com/office/drawing/2014/main" id="{70E11960-0330-7168-5664-2FF0AF339D88}"/>
              </a:ext>
            </a:extLst>
          </p:cNvPr>
          <p:cNvSpPr txBox="1"/>
          <p:nvPr/>
        </p:nvSpPr>
        <p:spPr>
          <a:xfrm>
            <a:off x="465933" y="3777607"/>
            <a:ext cx="554587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b="1" dirty="0"/>
              <a:t>LI = 82 (475kg) -110 (1060kg) </a:t>
            </a:r>
            <a:r>
              <a:rPr lang="fr-FR" b="1" dirty="0">
                <a:sym typeface="Wingdings" panose="05000000000000000000" pitchFamily="2" charset="2"/>
              </a:rPr>
              <a:t> </a:t>
            </a:r>
            <a:r>
              <a:rPr lang="fr-FR" b="1" dirty="0"/>
              <a:t>cover 85% of </a:t>
            </a:r>
            <a:r>
              <a:rPr lang="fr-FR" b="1" dirty="0" err="1"/>
              <a:t>vehicles</a:t>
            </a:r>
            <a:endParaRPr lang="fr-FR" b="1" dirty="0"/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505D5AF0-3479-B958-54F5-48BC201B1B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108" y="1713197"/>
            <a:ext cx="3360647" cy="1304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e 9">
            <a:extLst>
              <a:ext uri="{FF2B5EF4-FFF2-40B4-BE49-F238E27FC236}">
                <a16:creationId xmlns:a16="http://schemas.microsoft.com/office/drawing/2014/main" id="{BBD56280-9132-73D1-E44F-AFB4C57D0388}"/>
              </a:ext>
            </a:extLst>
          </p:cNvPr>
          <p:cNvGrpSpPr/>
          <p:nvPr/>
        </p:nvGrpSpPr>
        <p:grpSpPr>
          <a:xfrm>
            <a:off x="784402" y="4246366"/>
            <a:ext cx="5425929" cy="1598758"/>
            <a:chOff x="5310232" y="5219339"/>
            <a:chExt cx="5425929" cy="1598758"/>
          </a:xfrm>
        </p:grpSpPr>
        <p:sp>
          <p:nvSpPr>
            <p:cNvPr id="11" name="ZoneTexte 25">
              <a:extLst>
                <a:ext uri="{FF2B5EF4-FFF2-40B4-BE49-F238E27FC236}">
                  <a16:creationId xmlns:a16="http://schemas.microsoft.com/office/drawing/2014/main" id="{7F74A427-1F77-032A-1D3D-1DF49131676D}"/>
                </a:ext>
              </a:extLst>
            </p:cNvPr>
            <p:cNvSpPr txBox="1"/>
            <p:nvPr/>
          </p:nvSpPr>
          <p:spPr>
            <a:xfrm>
              <a:off x="6634415" y="5219339"/>
              <a:ext cx="327560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600" dirty="0">
                  <a:solidFill>
                    <a:srgbClr val="00B050"/>
                  </a:solidFill>
                </a:rPr>
                <a:t>Load Capacity [kg] range C1 tyres</a:t>
              </a:r>
            </a:p>
          </p:txBody>
        </p:sp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095C4813-04DF-0766-09E4-A1A99A62416C}"/>
                </a:ext>
              </a:extLst>
            </p:cNvPr>
            <p:cNvCxnSpPr>
              <a:cxnSpLocks/>
            </p:cNvCxnSpPr>
            <p:nvPr/>
          </p:nvCxnSpPr>
          <p:spPr>
            <a:xfrm>
              <a:off x="5515908" y="6238730"/>
              <a:ext cx="4967118" cy="0"/>
            </a:xfrm>
            <a:prstGeom prst="line">
              <a:avLst/>
            </a:prstGeom>
            <a:ln w="28575">
              <a:solidFill>
                <a:srgbClr val="E7313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>
              <a:extLst>
                <a:ext uri="{FF2B5EF4-FFF2-40B4-BE49-F238E27FC236}">
                  <a16:creationId xmlns:a16="http://schemas.microsoft.com/office/drawing/2014/main" id="{11FED57B-7FDA-47AA-1152-8436E89DD1FC}"/>
                </a:ext>
              </a:extLst>
            </p:cNvPr>
            <p:cNvCxnSpPr/>
            <p:nvPr/>
          </p:nvCxnSpPr>
          <p:spPr>
            <a:xfrm>
              <a:off x="5515908" y="5940761"/>
              <a:ext cx="0" cy="564669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ectangle : coins arrondis 13">
              <a:extLst>
                <a:ext uri="{FF2B5EF4-FFF2-40B4-BE49-F238E27FC236}">
                  <a16:creationId xmlns:a16="http://schemas.microsoft.com/office/drawing/2014/main" id="{C9D622C5-FDEF-483B-886F-EAE4DF0AEA00}"/>
                </a:ext>
              </a:extLst>
            </p:cNvPr>
            <p:cNvSpPr/>
            <p:nvPr/>
          </p:nvSpPr>
          <p:spPr>
            <a:xfrm>
              <a:off x="6414012" y="5948166"/>
              <a:ext cx="3316755" cy="578832"/>
            </a:xfrm>
            <a:prstGeom prst="roundRect">
              <a:avLst/>
            </a:prstGeom>
            <a:noFill/>
            <a:ln w="28575"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72000" bIns="36000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fr-FR" sz="1100" b="1" dirty="0">
                <a:solidFill>
                  <a:srgbClr val="0070C0"/>
                </a:solidFill>
              </a:endParaRPr>
            </a:p>
            <a:p>
              <a:pPr algn="ctr"/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15" name="Accolade fermante 14">
              <a:extLst>
                <a:ext uri="{FF2B5EF4-FFF2-40B4-BE49-F238E27FC236}">
                  <a16:creationId xmlns:a16="http://schemas.microsoft.com/office/drawing/2014/main" id="{78E3986E-AAE5-B00D-03D8-6821A232B737}"/>
                </a:ext>
              </a:extLst>
            </p:cNvPr>
            <p:cNvSpPr/>
            <p:nvPr/>
          </p:nvSpPr>
          <p:spPr>
            <a:xfrm rot="16200000">
              <a:off x="7837406" y="3239443"/>
              <a:ext cx="327170" cy="4964071"/>
            </a:xfrm>
            <a:prstGeom prst="rightBrac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fr-FR">
                <a:solidFill>
                  <a:srgbClr val="00B050"/>
                </a:solidFill>
              </a:endParaRP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BA6F9712-FA65-9C2C-C57D-DFBDF3CD6073}"/>
                </a:ext>
              </a:extLst>
            </p:cNvPr>
            <p:cNvSpPr txBox="1"/>
            <p:nvPr/>
          </p:nvSpPr>
          <p:spPr>
            <a:xfrm>
              <a:off x="5310232" y="6516652"/>
              <a:ext cx="406033" cy="288147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fr-BE" sz="1400" dirty="0"/>
                <a:t>300</a:t>
              </a:r>
              <a:endParaRPr lang="fr-FR" sz="1400" dirty="0"/>
            </a:p>
          </p:txBody>
        </p:sp>
        <p:sp>
          <p:nvSpPr>
            <p:cNvPr id="17" name="ZoneTexte 15">
              <a:extLst>
                <a:ext uri="{FF2B5EF4-FFF2-40B4-BE49-F238E27FC236}">
                  <a16:creationId xmlns:a16="http://schemas.microsoft.com/office/drawing/2014/main" id="{9A3D7E2D-0533-00D1-C936-9FB1AF9DA0B4}"/>
                </a:ext>
              </a:extLst>
            </p:cNvPr>
            <p:cNvSpPr txBox="1"/>
            <p:nvPr/>
          </p:nvSpPr>
          <p:spPr>
            <a:xfrm>
              <a:off x="5862123" y="6518130"/>
              <a:ext cx="406033" cy="288147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fr-BE" sz="1400" dirty="0"/>
                <a:t>400</a:t>
              </a:r>
              <a:endParaRPr lang="fr-FR" sz="1600" dirty="0"/>
            </a:p>
          </p:txBody>
        </p:sp>
        <p:sp>
          <p:nvSpPr>
            <p:cNvPr id="18" name="ZoneTexte 15">
              <a:extLst>
                <a:ext uri="{FF2B5EF4-FFF2-40B4-BE49-F238E27FC236}">
                  <a16:creationId xmlns:a16="http://schemas.microsoft.com/office/drawing/2014/main" id="{C26FBEB6-09AF-BB45-7FB3-A0F2449E5338}"/>
                </a:ext>
              </a:extLst>
            </p:cNvPr>
            <p:cNvSpPr txBox="1"/>
            <p:nvPr/>
          </p:nvSpPr>
          <p:spPr>
            <a:xfrm>
              <a:off x="6414014" y="6519608"/>
              <a:ext cx="406033" cy="288147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fr-BE" sz="1400" dirty="0"/>
                <a:t>500</a:t>
              </a:r>
              <a:endParaRPr lang="fr-FR" sz="1600" dirty="0"/>
            </a:p>
          </p:txBody>
        </p:sp>
        <p:sp>
          <p:nvSpPr>
            <p:cNvPr id="19" name="ZoneTexte 15">
              <a:extLst>
                <a:ext uri="{FF2B5EF4-FFF2-40B4-BE49-F238E27FC236}">
                  <a16:creationId xmlns:a16="http://schemas.microsoft.com/office/drawing/2014/main" id="{05A5D587-38B6-BFE8-8CDB-8BFEDD57F0D5}"/>
                </a:ext>
              </a:extLst>
            </p:cNvPr>
            <p:cNvSpPr txBox="1"/>
            <p:nvPr/>
          </p:nvSpPr>
          <p:spPr>
            <a:xfrm>
              <a:off x="6965905" y="6521086"/>
              <a:ext cx="406033" cy="288147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fr-BE" sz="1400" dirty="0"/>
                <a:t>600</a:t>
              </a:r>
              <a:endParaRPr lang="fr-FR" sz="1600" dirty="0"/>
            </a:p>
          </p:txBody>
        </p:sp>
        <p:sp>
          <p:nvSpPr>
            <p:cNvPr id="20" name="ZoneTexte 15">
              <a:extLst>
                <a:ext uri="{FF2B5EF4-FFF2-40B4-BE49-F238E27FC236}">
                  <a16:creationId xmlns:a16="http://schemas.microsoft.com/office/drawing/2014/main" id="{9F361CC7-30FE-B9F4-0626-293E4D76AFAD}"/>
                </a:ext>
              </a:extLst>
            </p:cNvPr>
            <p:cNvSpPr txBox="1"/>
            <p:nvPr/>
          </p:nvSpPr>
          <p:spPr>
            <a:xfrm>
              <a:off x="7508918" y="6522564"/>
              <a:ext cx="406033" cy="288147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fr-BE" sz="1400" dirty="0"/>
                <a:t>700</a:t>
              </a:r>
              <a:endParaRPr lang="fr-FR" sz="1600" dirty="0"/>
            </a:p>
          </p:txBody>
        </p:sp>
        <p:sp>
          <p:nvSpPr>
            <p:cNvPr id="21" name="ZoneTexte 15">
              <a:extLst>
                <a:ext uri="{FF2B5EF4-FFF2-40B4-BE49-F238E27FC236}">
                  <a16:creationId xmlns:a16="http://schemas.microsoft.com/office/drawing/2014/main" id="{5A718D5D-463F-36E9-49A2-14F74F686B46}"/>
                </a:ext>
              </a:extLst>
            </p:cNvPr>
            <p:cNvSpPr txBox="1"/>
            <p:nvPr/>
          </p:nvSpPr>
          <p:spPr>
            <a:xfrm>
              <a:off x="8060813" y="6524042"/>
              <a:ext cx="406033" cy="288147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fr-BE" sz="1400" dirty="0"/>
                <a:t>800</a:t>
              </a:r>
              <a:endParaRPr lang="fr-FR" sz="1600" dirty="0"/>
            </a:p>
          </p:txBody>
        </p:sp>
        <p:sp>
          <p:nvSpPr>
            <p:cNvPr id="22" name="ZoneTexte 15">
              <a:extLst>
                <a:ext uri="{FF2B5EF4-FFF2-40B4-BE49-F238E27FC236}">
                  <a16:creationId xmlns:a16="http://schemas.microsoft.com/office/drawing/2014/main" id="{891CCA2D-4A25-CF66-81D2-84F6EABF22EB}"/>
                </a:ext>
              </a:extLst>
            </p:cNvPr>
            <p:cNvSpPr txBox="1"/>
            <p:nvPr/>
          </p:nvSpPr>
          <p:spPr>
            <a:xfrm>
              <a:off x="8630456" y="6525520"/>
              <a:ext cx="406033" cy="288147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fr-BE" sz="1400" dirty="0"/>
                <a:t>900</a:t>
              </a:r>
              <a:endParaRPr lang="fr-FR" sz="1400" dirty="0"/>
            </a:p>
          </p:txBody>
        </p:sp>
        <p:sp>
          <p:nvSpPr>
            <p:cNvPr id="23" name="ZoneTexte 15">
              <a:extLst>
                <a:ext uri="{FF2B5EF4-FFF2-40B4-BE49-F238E27FC236}">
                  <a16:creationId xmlns:a16="http://schemas.microsoft.com/office/drawing/2014/main" id="{F905413F-9009-FF57-893A-142DB9883B0C}"/>
                </a:ext>
              </a:extLst>
            </p:cNvPr>
            <p:cNvSpPr txBox="1"/>
            <p:nvPr/>
          </p:nvSpPr>
          <p:spPr>
            <a:xfrm>
              <a:off x="9137962" y="6526998"/>
              <a:ext cx="494409" cy="288147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fr-BE" sz="1400" dirty="0"/>
                <a:t>1000</a:t>
              </a:r>
              <a:endParaRPr lang="fr-FR" sz="1600" dirty="0"/>
            </a:p>
          </p:txBody>
        </p:sp>
        <p:sp>
          <p:nvSpPr>
            <p:cNvPr id="24" name="ZoneTexte 15">
              <a:extLst>
                <a:ext uri="{FF2B5EF4-FFF2-40B4-BE49-F238E27FC236}">
                  <a16:creationId xmlns:a16="http://schemas.microsoft.com/office/drawing/2014/main" id="{1CA195D9-7E4D-EDA6-BCDF-A0EC863F38CD}"/>
                </a:ext>
              </a:extLst>
            </p:cNvPr>
            <p:cNvSpPr txBox="1"/>
            <p:nvPr/>
          </p:nvSpPr>
          <p:spPr>
            <a:xfrm>
              <a:off x="9680984" y="6528474"/>
              <a:ext cx="494409" cy="288147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fr-BE" sz="1400" dirty="0"/>
                <a:t>1100</a:t>
              </a:r>
              <a:endParaRPr lang="fr-FR" sz="1600" dirty="0"/>
            </a:p>
          </p:txBody>
        </p:sp>
        <p:sp>
          <p:nvSpPr>
            <p:cNvPr id="25" name="ZoneTexte 15">
              <a:extLst>
                <a:ext uri="{FF2B5EF4-FFF2-40B4-BE49-F238E27FC236}">
                  <a16:creationId xmlns:a16="http://schemas.microsoft.com/office/drawing/2014/main" id="{2DD61ECB-6A6B-33AE-59B1-7E273A71D491}"/>
                </a:ext>
              </a:extLst>
            </p:cNvPr>
            <p:cNvSpPr txBox="1"/>
            <p:nvPr/>
          </p:nvSpPr>
          <p:spPr>
            <a:xfrm>
              <a:off x="10241752" y="6529950"/>
              <a:ext cx="494409" cy="288147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fr-BE" sz="1400" dirty="0"/>
                <a:t>1200</a:t>
              </a:r>
              <a:endParaRPr lang="fr-FR" sz="1600" dirty="0"/>
            </a:p>
          </p:txBody>
        </p:sp>
        <p:cxnSp>
          <p:nvCxnSpPr>
            <p:cNvPr id="26" name="Connecteur droit 25">
              <a:extLst>
                <a:ext uri="{FF2B5EF4-FFF2-40B4-BE49-F238E27FC236}">
                  <a16:creationId xmlns:a16="http://schemas.microsoft.com/office/drawing/2014/main" id="{C948DF1D-17D9-D9ED-7293-90DD128F9B3C}"/>
                </a:ext>
              </a:extLst>
            </p:cNvPr>
            <p:cNvCxnSpPr/>
            <p:nvPr/>
          </p:nvCxnSpPr>
          <p:spPr>
            <a:xfrm>
              <a:off x="6067810" y="5942242"/>
              <a:ext cx="0" cy="564669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26">
              <a:extLst>
                <a:ext uri="{FF2B5EF4-FFF2-40B4-BE49-F238E27FC236}">
                  <a16:creationId xmlns:a16="http://schemas.microsoft.com/office/drawing/2014/main" id="{FCBAAEC3-4F10-8448-FBB7-296F7C4C8B41}"/>
                </a:ext>
              </a:extLst>
            </p:cNvPr>
            <p:cNvCxnSpPr/>
            <p:nvPr/>
          </p:nvCxnSpPr>
          <p:spPr>
            <a:xfrm>
              <a:off x="6619712" y="5943723"/>
              <a:ext cx="0" cy="564669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eur droit 27">
              <a:extLst>
                <a:ext uri="{FF2B5EF4-FFF2-40B4-BE49-F238E27FC236}">
                  <a16:creationId xmlns:a16="http://schemas.microsoft.com/office/drawing/2014/main" id="{D15DF9CA-BC84-54F4-BFE5-724E27F1666A}"/>
                </a:ext>
              </a:extLst>
            </p:cNvPr>
            <p:cNvCxnSpPr/>
            <p:nvPr/>
          </p:nvCxnSpPr>
          <p:spPr>
            <a:xfrm>
              <a:off x="7171614" y="5945204"/>
              <a:ext cx="0" cy="564669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droit 28">
              <a:extLst>
                <a:ext uri="{FF2B5EF4-FFF2-40B4-BE49-F238E27FC236}">
                  <a16:creationId xmlns:a16="http://schemas.microsoft.com/office/drawing/2014/main" id="{B653169A-BA31-127A-F800-D795F3A38E8C}"/>
                </a:ext>
              </a:extLst>
            </p:cNvPr>
            <p:cNvCxnSpPr/>
            <p:nvPr/>
          </p:nvCxnSpPr>
          <p:spPr>
            <a:xfrm>
              <a:off x="7723516" y="5946685"/>
              <a:ext cx="0" cy="564669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eur droit 29">
              <a:extLst>
                <a:ext uri="{FF2B5EF4-FFF2-40B4-BE49-F238E27FC236}">
                  <a16:creationId xmlns:a16="http://schemas.microsoft.com/office/drawing/2014/main" id="{A66CD2C6-98B1-241F-ED0D-7FF6D53359D4}"/>
                </a:ext>
              </a:extLst>
            </p:cNvPr>
            <p:cNvCxnSpPr/>
            <p:nvPr/>
          </p:nvCxnSpPr>
          <p:spPr>
            <a:xfrm>
              <a:off x="8275418" y="5948166"/>
              <a:ext cx="0" cy="564669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cteur droit 30">
              <a:extLst>
                <a:ext uri="{FF2B5EF4-FFF2-40B4-BE49-F238E27FC236}">
                  <a16:creationId xmlns:a16="http://schemas.microsoft.com/office/drawing/2014/main" id="{A6CFE3D6-719A-82AB-38DD-65752E569D4B}"/>
                </a:ext>
              </a:extLst>
            </p:cNvPr>
            <p:cNvCxnSpPr/>
            <p:nvPr/>
          </p:nvCxnSpPr>
          <p:spPr>
            <a:xfrm>
              <a:off x="8827320" y="5949647"/>
              <a:ext cx="0" cy="564669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cteur droit 31">
              <a:extLst>
                <a:ext uri="{FF2B5EF4-FFF2-40B4-BE49-F238E27FC236}">
                  <a16:creationId xmlns:a16="http://schemas.microsoft.com/office/drawing/2014/main" id="{1702ACE1-57DF-4455-CB89-4B1C83B072D1}"/>
                </a:ext>
              </a:extLst>
            </p:cNvPr>
            <p:cNvCxnSpPr/>
            <p:nvPr/>
          </p:nvCxnSpPr>
          <p:spPr>
            <a:xfrm>
              <a:off x="9379222" y="5951128"/>
              <a:ext cx="0" cy="564669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eur droit 32">
              <a:extLst>
                <a:ext uri="{FF2B5EF4-FFF2-40B4-BE49-F238E27FC236}">
                  <a16:creationId xmlns:a16="http://schemas.microsoft.com/office/drawing/2014/main" id="{D0BDD007-6DA3-C2D8-1E20-B64B4F441BBE}"/>
                </a:ext>
              </a:extLst>
            </p:cNvPr>
            <p:cNvCxnSpPr/>
            <p:nvPr/>
          </p:nvCxnSpPr>
          <p:spPr>
            <a:xfrm>
              <a:off x="9931124" y="5952609"/>
              <a:ext cx="0" cy="564669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cteur droit 33">
              <a:extLst>
                <a:ext uri="{FF2B5EF4-FFF2-40B4-BE49-F238E27FC236}">
                  <a16:creationId xmlns:a16="http://schemas.microsoft.com/office/drawing/2014/main" id="{F68CC674-4EAD-75FC-C433-30E38C4563FA}"/>
                </a:ext>
              </a:extLst>
            </p:cNvPr>
            <p:cNvCxnSpPr/>
            <p:nvPr/>
          </p:nvCxnSpPr>
          <p:spPr>
            <a:xfrm>
              <a:off x="10483026" y="5954090"/>
              <a:ext cx="0" cy="564669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ZoneTexte 34">
            <a:extLst>
              <a:ext uri="{FF2B5EF4-FFF2-40B4-BE49-F238E27FC236}">
                <a16:creationId xmlns:a16="http://schemas.microsoft.com/office/drawing/2014/main" id="{BCC44C89-CF3B-2F4B-B2A7-B6201C54B689}"/>
              </a:ext>
            </a:extLst>
          </p:cNvPr>
          <p:cNvSpPr txBox="1"/>
          <p:nvPr/>
        </p:nvSpPr>
        <p:spPr>
          <a:xfrm>
            <a:off x="582800" y="1262842"/>
            <a:ext cx="270903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800" b="1" i="1" dirty="0" err="1">
                <a:solidFill>
                  <a:srgbClr val="0070C0"/>
                </a:solidFill>
              </a:rPr>
              <a:t>Coverage</a:t>
            </a:r>
            <a:r>
              <a:rPr lang="fr-FR" sz="2800" b="1" i="1" dirty="0">
                <a:solidFill>
                  <a:srgbClr val="0070C0"/>
                </a:solidFill>
              </a:rPr>
              <a:t> : </a:t>
            </a:r>
            <a:endParaRPr lang="fr-FR" sz="2800" dirty="0"/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997EA5AD-AF34-2549-43A6-20CB415B52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5609" y="1556155"/>
            <a:ext cx="3845308" cy="2762990"/>
          </a:xfrm>
          <a:prstGeom prst="rect">
            <a:avLst/>
          </a:prstGeom>
        </p:spPr>
      </p:pic>
      <p:sp>
        <p:nvSpPr>
          <p:cNvPr id="38" name="ZoneTexte 37">
            <a:extLst>
              <a:ext uri="{FF2B5EF4-FFF2-40B4-BE49-F238E27FC236}">
                <a16:creationId xmlns:a16="http://schemas.microsoft.com/office/drawing/2014/main" id="{50037445-6BAB-3A7D-0002-CDFD15469781}"/>
              </a:ext>
            </a:extLst>
          </p:cNvPr>
          <p:cNvSpPr txBox="1"/>
          <p:nvPr/>
        </p:nvSpPr>
        <p:spPr>
          <a:xfrm>
            <a:off x="6888661" y="4383962"/>
            <a:ext cx="4445007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i="1" dirty="0"/>
              <a:t>*  </a:t>
            </a:r>
            <a:r>
              <a:rPr lang="fr-FR" i="1" dirty="0" err="1"/>
              <a:t>we</a:t>
            </a:r>
            <a:r>
              <a:rPr lang="fr-FR" i="1" dirty="0"/>
              <a:t> </a:t>
            </a:r>
            <a:r>
              <a:rPr lang="fr-FR" i="1" dirty="0" err="1"/>
              <a:t>apply</a:t>
            </a:r>
            <a:r>
              <a:rPr lang="fr-FR" i="1" dirty="0"/>
              <a:t> </a:t>
            </a:r>
            <a:r>
              <a:rPr lang="fr-FR" i="1" dirty="0" err="1"/>
              <a:t>here</a:t>
            </a:r>
            <a:r>
              <a:rPr lang="fr-FR" i="1" dirty="0"/>
              <a:t> </a:t>
            </a:r>
            <a:r>
              <a:rPr lang="fr-FR" i="1" dirty="0" err="1"/>
              <a:t>rules</a:t>
            </a:r>
            <a:r>
              <a:rPr lang="fr-FR" i="1" dirty="0"/>
              <a:t> to </a:t>
            </a:r>
            <a:r>
              <a:rPr lang="fr-FR" i="1" dirty="0" err="1"/>
              <a:t>keep</a:t>
            </a:r>
            <a:r>
              <a:rPr lang="fr-FR" i="1" dirty="0"/>
              <a:t> </a:t>
            </a:r>
            <a:r>
              <a:rPr lang="fr-FR" i="1" dirty="0" err="1"/>
              <a:t>only</a:t>
            </a:r>
            <a:r>
              <a:rPr lang="fr-FR" i="1" dirty="0"/>
              <a:t> SKUS </a:t>
            </a:r>
            <a:br>
              <a:rPr lang="fr-FR" i="1" dirty="0"/>
            </a:br>
            <a:r>
              <a:rPr lang="fr-FR" i="1" dirty="0"/>
              <a:t>     </a:t>
            </a:r>
            <a:r>
              <a:rPr lang="fr-FR" i="1" u="sng" dirty="0"/>
              <a:t>compliant </a:t>
            </a:r>
            <a:r>
              <a:rPr lang="fr-FR" i="1" u="sng" dirty="0" err="1"/>
              <a:t>with</a:t>
            </a:r>
            <a:r>
              <a:rPr lang="fr-FR" i="1" u="sng" dirty="0"/>
              <a:t> R117.4</a:t>
            </a:r>
            <a:endParaRPr lang="fr-FR" i="1" dirty="0"/>
          </a:p>
          <a:p>
            <a:r>
              <a:rPr lang="fr-FR" sz="1800" i="1" dirty="0"/>
              <a:t>     2 </a:t>
            </a:r>
            <a:r>
              <a:rPr lang="fr-FR" sz="1800" i="1" dirty="0" err="1"/>
              <a:t>examples</a:t>
            </a:r>
            <a:r>
              <a:rPr lang="fr-FR" sz="1800" i="1" dirty="0"/>
              <a:t> of impact  : </a:t>
            </a:r>
          </a:p>
          <a:p>
            <a:r>
              <a:rPr lang="fr-FR" sz="1800" i="1" dirty="0"/>
              <a:t>      1) No more E class 3PMSF (</a:t>
            </a:r>
            <a:r>
              <a:rPr lang="fr-FR" sz="1800" i="1" dirty="0" err="1"/>
              <a:t>except</a:t>
            </a:r>
            <a:r>
              <a:rPr lang="fr-FR" sz="1800" i="1" dirty="0"/>
              <a:t> ICE)</a:t>
            </a:r>
          </a:p>
          <a:p>
            <a:r>
              <a:rPr lang="fr-FR" sz="1800" i="1" dirty="0"/>
              <a:t>       2) D wet class </a:t>
            </a:r>
            <a:r>
              <a:rPr lang="fr-FR" sz="1800" i="1" dirty="0" err="1"/>
              <a:t>reduced</a:t>
            </a:r>
            <a:r>
              <a:rPr lang="fr-FR" sz="1800" i="1" dirty="0"/>
              <a:t> : -71% on </a:t>
            </a:r>
            <a:r>
              <a:rPr lang="fr-FR" sz="1800" i="1" dirty="0" err="1"/>
              <a:t>SKUs</a:t>
            </a:r>
            <a:endParaRPr lang="fr-FR" sz="1800" i="1" dirty="0"/>
          </a:p>
          <a:p>
            <a:r>
              <a:rPr lang="fr-FR" i="1" dirty="0"/>
              <a:t>(</a:t>
            </a:r>
            <a:r>
              <a:rPr lang="fr-FR" i="1" dirty="0" err="1"/>
              <a:t>see</a:t>
            </a:r>
            <a:r>
              <a:rPr lang="fr-FR" i="1" dirty="0"/>
              <a:t> </a:t>
            </a:r>
            <a:r>
              <a:rPr lang="fr-FR" i="1" dirty="0" err="1"/>
              <a:t>annex</a:t>
            </a:r>
            <a:r>
              <a:rPr lang="fr-FR" i="1" dirty="0"/>
              <a:t> 2 for more </a:t>
            </a:r>
            <a:r>
              <a:rPr lang="fr-FR" i="1" dirty="0" err="1"/>
              <a:t>details</a:t>
            </a:r>
            <a:r>
              <a:rPr lang="fr-FR" i="1" dirty="0"/>
              <a:t>)</a:t>
            </a:r>
            <a:endParaRPr lang="fr-FR" sz="1800" i="1" dirty="0"/>
          </a:p>
        </p:txBody>
      </p:sp>
    </p:spTree>
    <p:extLst>
      <p:ext uri="{BB962C8B-B14F-4D97-AF65-F5344CB8AC3E}">
        <p14:creationId xmlns:p14="http://schemas.microsoft.com/office/powerpoint/2010/main" val="348362122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>
            <a:extLst>
              <a:ext uri="{FF2B5EF4-FFF2-40B4-BE49-F238E27FC236}">
                <a16:creationId xmlns:a16="http://schemas.microsoft.com/office/drawing/2014/main" id="{B9797FAF-89C1-7F4F-3575-1AA10D7514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1" y="4020913"/>
            <a:ext cx="11690099" cy="2227361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" name="Titre 2">
            <a:extLst>
              <a:ext uri="{FF2B5EF4-FFF2-40B4-BE49-F238E27FC236}">
                <a16:creationId xmlns:a16="http://schemas.microsoft.com/office/drawing/2014/main" id="{3ADE7481-5B6C-E2B4-318F-668AA69763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i="1" dirty="0"/>
              <a:t>Wet x RR grid criteria</a:t>
            </a:r>
            <a:endParaRPr lang="en-US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CF6991A-99A9-1FC4-27CB-8C6B7DA8D5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1442-9EA8-43C1-A90A-E8091E9236D0}" type="datetime2">
              <a:rPr lang="en-US" smtClean="0"/>
              <a:t>Sunday, February 11, 2024</a:t>
            </a:fld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68F2B2A-938A-44B0-33DF-CB548B5808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European Tyre and Rim Technical Organization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BAA1F76-C1E9-C433-85B3-A806240086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045D9-6A50-447E-9A04-3B3C9EFFC6F0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8B6CAEAF-6D40-1689-EF1E-F94012BB0781}"/>
              </a:ext>
            </a:extLst>
          </p:cNvPr>
          <p:cNvSpPr txBox="1"/>
          <p:nvPr/>
        </p:nvSpPr>
        <p:spPr>
          <a:xfrm>
            <a:off x="1071716" y="939127"/>
            <a:ext cx="10097331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800" b="1" dirty="0" err="1">
                <a:solidFill>
                  <a:srgbClr val="0070C0"/>
                </a:solidFill>
              </a:rPr>
              <a:t>Proposed</a:t>
            </a:r>
            <a:r>
              <a:rPr lang="fr-FR" sz="2800" b="1" dirty="0">
                <a:solidFill>
                  <a:srgbClr val="0070C0"/>
                </a:solidFill>
              </a:rPr>
              <a:t> </a:t>
            </a:r>
            <a:r>
              <a:rPr lang="fr-FR" sz="2800" b="1" dirty="0" err="1">
                <a:solidFill>
                  <a:srgbClr val="0070C0"/>
                </a:solidFill>
              </a:rPr>
              <a:t>method</a:t>
            </a:r>
            <a:r>
              <a:rPr lang="fr-FR" sz="2800" b="1" dirty="0">
                <a:solidFill>
                  <a:srgbClr val="0070C0"/>
                </a:solidFill>
              </a:rPr>
              <a:t> to </a:t>
            </a:r>
            <a:r>
              <a:rPr lang="fr-FR" sz="2800" b="1" dirty="0" err="1">
                <a:solidFill>
                  <a:srgbClr val="0070C0"/>
                </a:solidFill>
              </a:rPr>
              <a:t>be</a:t>
            </a:r>
            <a:r>
              <a:rPr lang="fr-FR" sz="2800" b="1" dirty="0">
                <a:solidFill>
                  <a:srgbClr val="0070C0"/>
                </a:solidFill>
              </a:rPr>
              <a:t> </a:t>
            </a:r>
            <a:r>
              <a:rPr lang="fr-FR" sz="2800" b="1" dirty="0" err="1">
                <a:solidFill>
                  <a:srgbClr val="0070C0"/>
                </a:solidFill>
              </a:rPr>
              <a:t>representative</a:t>
            </a:r>
            <a:r>
              <a:rPr lang="fr-FR" sz="2800" b="1" dirty="0">
                <a:solidFill>
                  <a:srgbClr val="0070C0"/>
                </a:solidFill>
              </a:rPr>
              <a:t>  of performance compromise in the </a:t>
            </a:r>
            <a:r>
              <a:rPr lang="fr-FR" sz="2800" b="1" dirty="0" err="1">
                <a:solidFill>
                  <a:srgbClr val="0070C0"/>
                </a:solidFill>
              </a:rPr>
              <a:t>market</a:t>
            </a:r>
            <a:endParaRPr lang="fr-FR" sz="2400" dirty="0"/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218D822B-C1A9-3229-1BC0-4F322931A493}"/>
              </a:ext>
            </a:extLst>
          </p:cNvPr>
          <p:cNvSpPr txBox="1"/>
          <p:nvPr/>
        </p:nvSpPr>
        <p:spPr>
          <a:xfrm>
            <a:off x="495710" y="2053837"/>
            <a:ext cx="979447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/>
              <a:t>Use </a:t>
            </a:r>
            <a:r>
              <a:rPr lang="fr-FR" dirty="0" err="1"/>
              <a:t>Eprel</a:t>
            </a:r>
            <a:r>
              <a:rPr lang="fr-FR" dirty="0"/>
              <a:t> matrix WET x RR compromise </a:t>
            </a:r>
          </a:p>
          <a:p>
            <a:r>
              <a:rPr lang="fr-FR" dirty="0"/>
              <a:t>for ex </a:t>
            </a:r>
            <a:r>
              <a:rPr lang="fr-FR" dirty="0" err="1"/>
              <a:t>here</a:t>
            </a:r>
            <a:r>
              <a:rPr lang="fr-FR" dirty="0"/>
              <a:t> for size 205/55R16 « NORMAL » </a:t>
            </a:r>
            <a:br>
              <a:rPr lang="fr-FR" dirty="0"/>
            </a:br>
            <a:r>
              <a:rPr lang="fr-FR" dirty="0" err="1"/>
              <a:t>with</a:t>
            </a:r>
            <a:r>
              <a:rPr lang="fr-FR" dirty="0"/>
              <a:t> </a:t>
            </a:r>
            <a:r>
              <a:rPr lang="fr-FR" dirty="0" err="1"/>
              <a:t>rules</a:t>
            </a:r>
            <a:r>
              <a:rPr lang="fr-FR" dirty="0"/>
              <a:t> « R117.4 compliant » :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2778BB96-88A2-58B3-3B92-0987DDE19B3A}"/>
              </a:ext>
            </a:extLst>
          </p:cNvPr>
          <p:cNvSpPr txBox="1"/>
          <p:nvPr/>
        </p:nvSpPr>
        <p:spPr>
          <a:xfrm>
            <a:off x="62570" y="3622651"/>
            <a:ext cx="838333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b="1" dirty="0"/>
              <a:t>for ex if </a:t>
            </a:r>
            <a:r>
              <a:rPr lang="fr-FR" b="1" dirty="0" err="1"/>
              <a:t>we</a:t>
            </a:r>
            <a:r>
              <a:rPr lang="fr-FR" b="1" dirty="0"/>
              <a:t> </a:t>
            </a:r>
            <a:r>
              <a:rPr lang="fr-FR" b="1" dirty="0" err="1"/>
              <a:t>want</a:t>
            </a:r>
            <a:r>
              <a:rPr lang="fr-FR" b="1" dirty="0"/>
              <a:t> to select 28 </a:t>
            </a:r>
            <a:r>
              <a:rPr lang="fr-FR" b="1" dirty="0" err="1"/>
              <a:t>SKUs</a:t>
            </a:r>
            <a:r>
              <a:rPr lang="fr-FR" b="1" dirty="0"/>
              <a:t> of 205/55R16 </a:t>
            </a:r>
            <a:r>
              <a:rPr lang="fr-FR" b="1" dirty="0" err="1"/>
              <a:t>well</a:t>
            </a:r>
            <a:r>
              <a:rPr lang="fr-FR" b="1" dirty="0"/>
              <a:t> </a:t>
            </a:r>
            <a:r>
              <a:rPr lang="fr-FR" b="1" dirty="0" err="1"/>
              <a:t>disttributed</a:t>
            </a:r>
            <a:r>
              <a:rPr lang="fr-FR" b="1" dirty="0"/>
              <a:t> in RR X WGI :    </a:t>
            </a:r>
          </a:p>
          <a:p>
            <a:endParaRPr lang="fr-FR" b="1" dirty="0"/>
          </a:p>
          <a:p>
            <a:r>
              <a:rPr lang="fr-FR" b="1" dirty="0"/>
              <a:t>     </a:t>
            </a:r>
          </a:p>
          <a:p>
            <a:r>
              <a:rPr lang="fr-FR" b="1" dirty="0">
                <a:solidFill>
                  <a:srgbClr val="FF0000"/>
                </a:solidFill>
              </a:rPr>
              <a:t>28 x  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EB6F67B2-BB98-E670-5A67-77BAACCCF134}"/>
              </a:ext>
            </a:extLst>
          </p:cNvPr>
          <p:cNvSpPr txBox="1"/>
          <p:nvPr/>
        </p:nvSpPr>
        <p:spPr>
          <a:xfrm>
            <a:off x="152022" y="5448423"/>
            <a:ext cx="133479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800" b="1" dirty="0">
                <a:solidFill>
                  <a:srgbClr val="FF0000"/>
                </a:solidFill>
              </a:rPr>
              <a:t>=</a:t>
            </a:r>
            <a:endParaRPr lang="fr-FR" sz="2800" dirty="0">
              <a:solidFill>
                <a:srgbClr val="FF0000"/>
              </a:solidFill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E6ACB2B4-2F37-D4FC-001B-BD2FA219379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6314"/>
          <a:stretch/>
        </p:blipFill>
        <p:spPr>
          <a:xfrm>
            <a:off x="6894381" y="1422896"/>
            <a:ext cx="4127580" cy="2053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466032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50A74EC3-8136-BD1F-7926-089909C01A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i="1" dirty="0"/>
              <a:t>Wet x RR grid criteria</a:t>
            </a:r>
            <a:endParaRPr lang="en-US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AE9E51C-DF29-E282-15A2-B6A6D26B22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z="1200"/>
              <a:t>account</a:t>
            </a:r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FEFB781-913F-0E68-641E-D1A3040ECF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European Tyre and Rim Technical Organization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49E7230-6715-0C45-58BB-29398F006C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fld id="{74F045D9-6A50-447E-9A04-3B3C9EFFC6F0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B62EF82-AF23-92F1-616D-DD2C643E154A}"/>
              </a:ext>
            </a:extLst>
          </p:cNvPr>
          <p:cNvSpPr txBox="1"/>
          <p:nvPr/>
        </p:nvSpPr>
        <p:spPr>
          <a:xfrm>
            <a:off x="151059" y="1139294"/>
            <a:ext cx="6820011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600" dirty="0"/>
              <a:t>R117.4 impact </a:t>
            </a:r>
            <a:r>
              <a:rPr lang="fr-FR" sz="1600" dirty="0" err="1"/>
              <a:t>is</a:t>
            </a:r>
            <a:r>
              <a:rPr lang="fr-FR" sz="1600" dirty="0"/>
              <a:t> </a:t>
            </a:r>
            <a:r>
              <a:rPr lang="fr-FR" sz="1600" dirty="0" err="1"/>
              <a:t>taken</a:t>
            </a:r>
            <a:r>
              <a:rPr lang="fr-FR" sz="1600" dirty="0"/>
              <a:t> </a:t>
            </a:r>
            <a:r>
              <a:rPr lang="fr-FR" sz="1600" dirty="0" err="1"/>
              <a:t>into</a:t>
            </a:r>
            <a:r>
              <a:rPr lang="fr-FR" sz="1600" dirty="0"/>
              <a:t> </a:t>
            </a:r>
            <a:r>
              <a:rPr lang="fr-FR" sz="1600" dirty="0" err="1"/>
              <a:t>account</a:t>
            </a:r>
            <a:r>
              <a:rPr lang="fr-FR" sz="1600" dirty="0"/>
              <a:t> in </a:t>
            </a:r>
            <a:r>
              <a:rPr lang="fr-FR" sz="1600" dirty="0" err="1"/>
              <a:t>changing</a:t>
            </a:r>
            <a:r>
              <a:rPr lang="fr-FR" sz="1600" dirty="0"/>
              <a:t> the EPREL </a:t>
            </a:r>
            <a:r>
              <a:rPr lang="fr-FR" sz="1600" dirty="0" err="1"/>
              <a:t>repartition</a:t>
            </a:r>
            <a:r>
              <a:rPr lang="fr-FR" sz="1600" dirty="0"/>
              <a:t> (</a:t>
            </a:r>
            <a:r>
              <a:rPr lang="fr-FR" sz="1600" dirty="0" err="1"/>
              <a:t>annex</a:t>
            </a:r>
            <a:r>
              <a:rPr lang="fr-FR" sz="1600" dirty="0"/>
              <a:t> 2).</a:t>
            </a:r>
          </a:p>
          <a:p>
            <a:endParaRPr lang="fr-FR" sz="1600" dirty="0"/>
          </a:p>
          <a:p>
            <a:endParaRPr lang="fr-FR" sz="1600" dirty="0"/>
          </a:p>
          <a:p>
            <a:endParaRPr lang="fr-FR" sz="1600" dirty="0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D7CF3104-535B-17AC-ABDF-29F535588E59}"/>
              </a:ext>
            </a:extLst>
          </p:cNvPr>
          <p:cNvSpPr txBox="1"/>
          <p:nvPr/>
        </p:nvSpPr>
        <p:spPr>
          <a:xfrm>
            <a:off x="4690603" y="616074"/>
            <a:ext cx="609407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800" b="1" dirty="0" err="1">
                <a:solidFill>
                  <a:srgbClr val="0070C0"/>
                </a:solidFill>
              </a:rPr>
              <a:t>Grid</a:t>
            </a:r>
            <a:r>
              <a:rPr lang="fr-FR" sz="2800" b="1" dirty="0">
                <a:solidFill>
                  <a:srgbClr val="0070C0"/>
                </a:solidFill>
              </a:rPr>
              <a:t> of </a:t>
            </a:r>
            <a:r>
              <a:rPr lang="fr-FR" sz="2800" b="1" dirty="0" err="1">
                <a:solidFill>
                  <a:srgbClr val="0070C0"/>
                </a:solidFill>
              </a:rPr>
              <a:t>SKUs</a:t>
            </a:r>
            <a:r>
              <a:rPr lang="fr-FR" sz="2800" b="1" dirty="0">
                <a:solidFill>
                  <a:srgbClr val="0070C0"/>
                </a:solidFill>
              </a:rPr>
              <a:t> </a:t>
            </a:r>
            <a:r>
              <a:rPr lang="fr-FR" sz="2800" b="1" dirty="0" err="1">
                <a:solidFill>
                  <a:srgbClr val="0070C0"/>
                </a:solidFill>
              </a:rPr>
              <a:t>choice</a:t>
            </a:r>
            <a:r>
              <a:rPr lang="fr-FR" sz="2800" b="1" dirty="0">
                <a:solidFill>
                  <a:srgbClr val="0070C0"/>
                </a:solidFill>
              </a:rPr>
              <a:t> </a:t>
            </a:r>
            <a:r>
              <a:rPr lang="fr-FR" sz="2800" b="1" dirty="0" err="1">
                <a:solidFill>
                  <a:srgbClr val="0070C0"/>
                </a:solidFill>
              </a:rPr>
              <a:t>calculated</a:t>
            </a:r>
            <a:r>
              <a:rPr lang="fr-FR" sz="2800" b="1" dirty="0">
                <a:solidFill>
                  <a:srgbClr val="0070C0"/>
                </a:solidFill>
              </a:rPr>
              <a:t> : </a:t>
            </a:r>
            <a:endParaRPr lang="fr-FR" sz="2800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AB97B445-89A4-1E81-7DAE-E05E6DE433B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/>
          <a:stretch/>
        </p:blipFill>
        <p:spPr>
          <a:xfrm>
            <a:off x="276740" y="1469558"/>
            <a:ext cx="11022463" cy="3967436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D6AFC138-DD58-0229-C8B0-088066BBD7DB}"/>
              </a:ext>
            </a:extLst>
          </p:cNvPr>
          <p:cNvSpPr txBox="1"/>
          <p:nvPr/>
        </p:nvSpPr>
        <p:spPr>
          <a:xfrm>
            <a:off x="269238" y="5706526"/>
            <a:ext cx="1215644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dirty="0" err="1"/>
              <a:t>Some</a:t>
            </a:r>
            <a:r>
              <a:rPr lang="fr-FR" sz="1400" dirty="0"/>
              <a:t> </a:t>
            </a:r>
            <a:r>
              <a:rPr lang="fr-FR" sz="1400" dirty="0" err="1"/>
              <a:t>adjustements</a:t>
            </a:r>
            <a:r>
              <a:rPr lang="fr-FR" sz="1400" dirty="0"/>
              <a:t> </a:t>
            </a:r>
            <a:r>
              <a:rPr lang="fr-FR" sz="1400" dirty="0" err="1"/>
              <a:t>will</a:t>
            </a:r>
            <a:r>
              <a:rPr lang="fr-FR" sz="1400" dirty="0"/>
              <a:t> </a:t>
            </a:r>
            <a:r>
              <a:rPr lang="fr-FR" sz="1400" dirty="0" err="1"/>
              <a:t>be</a:t>
            </a:r>
            <a:r>
              <a:rPr lang="fr-FR" sz="1400" dirty="0"/>
              <a:t> made … for </a:t>
            </a:r>
            <a:r>
              <a:rPr lang="fr-FR" sz="1400" dirty="0" err="1"/>
              <a:t>example</a:t>
            </a:r>
            <a:r>
              <a:rPr lang="fr-FR" sz="1400" dirty="0"/>
              <a:t> question to solve on « </a:t>
            </a:r>
            <a:r>
              <a:rPr lang="fr-FR" sz="1400" dirty="0" err="1"/>
              <a:t>outliers</a:t>
            </a:r>
            <a:r>
              <a:rPr lang="fr-FR" sz="1400" dirty="0"/>
              <a:t> »  (population at high labelling values </a:t>
            </a:r>
            <a:r>
              <a:rPr lang="fr-FR" sz="1400" dirty="0" err="1"/>
              <a:t>with</a:t>
            </a:r>
            <a:r>
              <a:rPr lang="fr-FR" sz="1400" dirty="0"/>
              <a:t> </a:t>
            </a:r>
            <a:r>
              <a:rPr lang="fr-FR" sz="1400" dirty="0" err="1"/>
              <a:t>only</a:t>
            </a:r>
            <a:r>
              <a:rPr lang="fr-FR" sz="1400" dirty="0"/>
              <a:t> « 1 tyre ») </a:t>
            </a:r>
          </a:p>
        </p:txBody>
      </p:sp>
    </p:spTree>
    <p:extLst>
      <p:ext uri="{BB962C8B-B14F-4D97-AF65-F5344CB8AC3E}">
        <p14:creationId xmlns:p14="http://schemas.microsoft.com/office/powerpoint/2010/main" val="311242936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9F457F23-13E8-D679-D1E7-8F0A04C2CE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559" y="110361"/>
            <a:ext cx="11294144" cy="809411"/>
          </a:xfrm>
        </p:spPr>
        <p:txBody>
          <a:bodyPr>
            <a:normAutofit/>
          </a:bodyPr>
          <a:lstStyle/>
          <a:p>
            <a:r>
              <a:rPr lang="en-US" sz="3600" i="1" dirty="0"/>
              <a:t>Brands repartition  &amp; final list of choice to full fill</a:t>
            </a:r>
            <a:endParaRPr lang="en-US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4370131-960C-D281-971C-1EF0047F8C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1442-9EA8-43C1-A90A-E8091E9236D0}" type="datetime2">
              <a:rPr lang="en-US" smtClean="0"/>
              <a:t>Sunday, February 11, 2024</a:t>
            </a:fld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5215C03-F96D-F68E-9A61-A7A3899713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European Tyre and Rim Technical Organization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4719B29-DA04-2E1A-A5CE-BF09BBD5EA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045D9-6A50-447E-9A04-3B3C9EFFC6F0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6B37E4D3-2D36-4564-C6E9-F49BDF7344DB}"/>
              </a:ext>
            </a:extLst>
          </p:cNvPr>
          <p:cNvSpPr txBox="1"/>
          <p:nvPr/>
        </p:nvSpPr>
        <p:spPr>
          <a:xfrm>
            <a:off x="4783136" y="741818"/>
            <a:ext cx="6422581" cy="24314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0070C0"/>
                </a:solidFill>
              </a:rPr>
              <a:t>Proposed tyre selection principle  :</a:t>
            </a:r>
            <a:br>
              <a:rPr lang="en-US" sz="1000" b="1" dirty="0">
                <a:solidFill>
                  <a:srgbClr val="0070C0"/>
                </a:solidFill>
              </a:rPr>
            </a:br>
            <a:endParaRPr lang="en-US" sz="1000" b="1" dirty="0">
              <a:solidFill>
                <a:srgbClr val="0070C0"/>
              </a:solidFill>
            </a:endParaRPr>
          </a:p>
          <a:p>
            <a:pPr marL="514350" indent="-514350">
              <a:buAutoNum type="arabicParenR"/>
            </a:pPr>
            <a:r>
              <a:rPr lang="en-US" sz="2800" dirty="0"/>
              <a:t>Define a % for each brand participating</a:t>
            </a:r>
          </a:p>
          <a:p>
            <a:pPr marL="514350" indent="-514350">
              <a:buAutoNum type="arabicParenR"/>
            </a:pPr>
            <a:r>
              <a:rPr lang="en-US" sz="2800" dirty="0"/>
              <a:t>Randomization of attribution of the list of tyres to choose :</a:t>
            </a:r>
            <a:br>
              <a:rPr lang="en-US" sz="2800" dirty="0"/>
            </a:br>
            <a:r>
              <a:rPr lang="en-US" sz="2800" dirty="0"/>
              <a:t>(in coherence with % defined) </a:t>
            </a:r>
            <a:r>
              <a:rPr lang="en-US" sz="2800" b="1" dirty="0">
                <a:solidFill>
                  <a:srgbClr val="0070C0"/>
                </a:solidFill>
              </a:rPr>
              <a:t> 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4D7B7E9F-D10D-D9D3-7FBB-9AFDF71C0DD8}"/>
              </a:ext>
            </a:extLst>
          </p:cNvPr>
          <p:cNvSpPr txBox="1"/>
          <p:nvPr/>
        </p:nvSpPr>
        <p:spPr>
          <a:xfrm>
            <a:off x="73559" y="3441683"/>
            <a:ext cx="6094070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Randomization gives equity </a:t>
            </a:r>
            <a:br>
              <a:rPr lang="en-US" sz="2000" dirty="0"/>
            </a:br>
            <a:r>
              <a:rPr lang="en-US" sz="2000" dirty="0"/>
              <a:t>(fair from regulation authorities)</a:t>
            </a:r>
          </a:p>
          <a:p>
            <a:br>
              <a:rPr lang="en-US" sz="2000" dirty="0"/>
            </a:br>
            <a:r>
              <a:rPr lang="en-US" sz="2000" dirty="0"/>
              <a:t>Final choice by tyre Companies </a:t>
            </a:r>
            <a:br>
              <a:rPr lang="en-US" sz="2000" dirty="0"/>
            </a:br>
            <a:r>
              <a:rPr lang="en-US" sz="2000" dirty="0"/>
              <a:t>gives possibility to quickly define models :</a:t>
            </a:r>
            <a:br>
              <a:rPr lang="en-US" sz="2000" dirty="0"/>
            </a:br>
            <a:r>
              <a:rPr lang="en-US" sz="2000" dirty="0"/>
              <a:t>with real availability </a:t>
            </a:r>
            <a:br>
              <a:rPr lang="en-US" sz="2000" dirty="0"/>
            </a:br>
            <a:r>
              <a:rPr lang="en-US" sz="2000" dirty="0"/>
              <a:t>          and coherent with R117.4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DF25D689-024E-0C6B-37A6-5F24AD932A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4472" y="3441683"/>
            <a:ext cx="6808390" cy="2419428"/>
          </a:xfrm>
          <a:prstGeom prst="rect">
            <a:avLst/>
          </a:prstGeom>
          <a:solidFill>
            <a:schemeClr val="bg1"/>
          </a:solidFill>
        </p:spPr>
      </p:pic>
      <p:cxnSp>
        <p:nvCxnSpPr>
          <p:cNvPr id="10" name="Connecteur droit avec flèche 9">
            <a:extLst>
              <a:ext uri="{FF2B5EF4-FFF2-40B4-BE49-F238E27FC236}">
                <a16:creationId xmlns:a16="http://schemas.microsoft.com/office/drawing/2014/main" id="{5FB39145-8595-23E2-B082-E74DC080C77B}"/>
              </a:ext>
            </a:extLst>
          </p:cNvPr>
          <p:cNvCxnSpPr>
            <a:cxnSpLocks/>
          </p:cNvCxnSpPr>
          <p:nvPr/>
        </p:nvCxnSpPr>
        <p:spPr>
          <a:xfrm>
            <a:off x="8775034" y="2261530"/>
            <a:ext cx="717681" cy="128478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ZoneTexte 1">
            <a:extLst>
              <a:ext uri="{FF2B5EF4-FFF2-40B4-BE49-F238E27FC236}">
                <a16:creationId xmlns:a16="http://schemas.microsoft.com/office/drawing/2014/main" id="{E6DF10BE-F29F-97D1-54B2-50EED7EBD7E0}"/>
              </a:ext>
            </a:extLst>
          </p:cNvPr>
          <p:cNvSpPr txBox="1"/>
          <p:nvPr/>
        </p:nvSpPr>
        <p:spPr>
          <a:xfrm>
            <a:off x="8691716" y="5887121"/>
            <a:ext cx="19820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CIE = </a:t>
            </a:r>
            <a:r>
              <a:rPr lang="fr-FR" dirty="0" err="1"/>
              <a:t>tyre</a:t>
            </a:r>
            <a:r>
              <a:rPr lang="fr-FR" dirty="0"/>
              <a:t> </a:t>
            </a:r>
            <a:r>
              <a:rPr lang="fr-FR" dirty="0" err="1"/>
              <a:t>company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8197125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6F74D77-5905-BAAD-B589-E4949EA45D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1442-9EA8-43C1-A90A-E8091E9236D0}" type="datetime2">
              <a:rPr lang="en-US" smtClean="0"/>
              <a:t>Sunday, February 11, 2024</a:t>
            </a:fld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DBBA433-2AD2-A9AA-63B5-A51FA1B501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European Tyre and Rim Technical Organization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81AC49D-3F9F-4A5E-EC7D-7127AE20A9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045D9-6A50-447E-9A04-3B3C9EFFC6F0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8" name="Titre 2">
            <a:extLst>
              <a:ext uri="{FF2B5EF4-FFF2-40B4-BE49-F238E27FC236}">
                <a16:creationId xmlns:a16="http://schemas.microsoft.com/office/drawing/2014/main" id="{2BCF9B9C-D948-5079-B453-482B9346A9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559" y="110361"/>
            <a:ext cx="11294144" cy="809411"/>
          </a:xfrm>
        </p:spPr>
        <p:txBody>
          <a:bodyPr>
            <a:normAutofit/>
          </a:bodyPr>
          <a:lstStyle/>
          <a:p>
            <a:r>
              <a:rPr lang="en-US" sz="3600" i="1" dirty="0"/>
              <a:t>Brands repartition  &amp; final list of choice to full fill</a:t>
            </a:r>
            <a:endParaRPr lang="en-US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AEC1419D-8FE1-3C40-93F5-4177035EFA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948" y="1884451"/>
            <a:ext cx="2503280" cy="1035112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79ACFC95-B268-335F-311E-D16C8CB33E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948" y="3429000"/>
            <a:ext cx="4848124" cy="1035111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10239BBC-1F7A-7B62-C94B-EBA7F1D9FD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5549" y="1247771"/>
            <a:ext cx="5101715" cy="4459922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EF209EAD-8F76-E4E4-EEFD-4D35F03D70B9}"/>
              </a:ext>
            </a:extLst>
          </p:cNvPr>
          <p:cNvSpPr txBox="1"/>
          <p:nvPr/>
        </p:nvSpPr>
        <p:spPr>
          <a:xfrm>
            <a:off x="157315" y="977048"/>
            <a:ext cx="615499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0070C0"/>
                </a:solidFill>
              </a:rPr>
              <a:t>Proposed % per tyre company :</a:t>
            </a: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16197594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70134C19A675E43987FF47511815F07" ma:contentTypeVersion="15" ma:contentTypeDescription="Create a new document." ma:contentTypeScope="" ma:versionID="c7ce40c74ad7e9cae45d33d0619dd6cd">
  <xsd:schema xmlns:xsd="http://www.w3.org/2001/XMLSchema" xmlns:xs="http://www.w3.org/2001/XMLSchema" xmlns:p="http://schemas.microsoft.com/office/2006/metadata/properties" xmlns:ns2="1debcf2b-dc41-4736-8d2d-f17ee7a56309" xmlns:ns3="dd7ef93e-177d-4164-9333-a20586dbba11" targetNamespace="http://schemas.microsoft.com/office/2006/metadata/properties" ma:root="true" ma:fieldsID="aefb6460691491701d1403f33eb81574" ns2:_="" ns3:_="">
    <xsd:import namespace="1debcf2b-dc41-4736-8d2d-f17ee7a56309"/>
    <xsd:import namespace="dd7ef93e-177d-4164-9333-a20586dbba1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ebcf2b-dc41-4736-8d2d-f17ee7a5630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baec4aeb-d159-410d-8e29-7b8081bc29f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d7ef93e-177d-4164-9333-a20586dbba11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0" nillable="true" ma:displayName="Taxonomy Catch All Column" ma:hidden="true" ma:list="{e648b1c1-771c-4a53-86f4-08cfbdf36d47}" ma:internalName="TaxCatchAll" ma:showField="CatchAllData" ma:web="dd7ef93e-177d-4164-9333-a20586dbba1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debcf2b-dc41-4736-8d2d-f17ee7a56309">
      <Terms xmlns="http://schemas.microsoft.com/office/infopath/2007/PartnerControls"/>
    </lcf76f155ced4ddcb4097134ff3c332f>
    <TaxCatchAll xmlns="dd7ef93e-177d-4164-9333-a20586dbba11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636336A-D826-41C2-AE5D-8BE54E7FD1C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ebcf2b-dc41-4736-8d2d-f17ee7a56309"/>
    <ds:schemaRef ds:uri="dd7ef93e-177d-4164-9333-a20586dbba1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7448DD4-5D8A-48DA-8034-D2C3DA93608B}">
  <ds:schemaRefs>
    <ds:schemaRef ds:uri="http://schemas.microsoft.com/office/2006/metadata/properties"/>
    <ds:schemaRef ds:uri="http://schemas.microsoft.com/office/infopath/2007/PartnerControls"/>
    <ds:schemaRef ds:uri="1debcf2b-dc41-4736-8d2d-f17ee7a56309"/>
    <ds:schemaRef ds:uri="dd7ef93e-177d-4164-9333-a20586dbba11"/>
  </ds:schemaRefs>
</ds:datastoreItem>
</file>

<file path=customXml/itemProps3.xml><?xml version="1.0" encoding="utf-8"?>
<ds:datastoreItem xmlns:ds="http://schemas.openxmlformats.org/officeDocument/2006/customXml" ds:itemID="{FFF2B6BB-8D43-4E98-94D8-EABF65F9265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202309-ETRTO-TEMPLATE (1)</Template>
  <TotalTime>919</TotalTime>
  <Words>1081</Words>
  <Application>Microsoft Office PowerPoint</Application>
  <PresentationFormat>Grand écran</PresentationFormat>
  <Paragraphs>155</Paragraphs>
  <Slides>14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Wingdings</vt:lpstr>
      <vt:lpstr>Thème Office</vt:lpstr>
      <vt:lpstr>C1 Market assessment</vt:lpstr>
      <vt:lpstr>CRITERIA &amp; QUESTIONS FOR C1 MARKET ASSESSMENT</vt:lpstr>
      <vt:lpstr>Scope &amp; number of tyre models to be tested (total &amp; per category)</vt:lpstr>
      <vt:lpstr>Tyre dimensions</vt:lpstr>
      <vt:lpstr>Tyre dimensions</vt:lpstr>
      <vt:lpstr>Wet x RR grid criteria</vt:lpstr>
      <vt:lpstr>Wet x RR grid criteria</vt:lpstr>
      <vt:lpstr>Brands repartition  &amp; final list of choice to full fill</vt:lpstr>
      <vt:lpstr>Brands repartition  &amp; final list of choice to full fill</vt:lpstr>
      <vt:lpstr>Still to be decided &amp; done :</vt:lpstr>
      <vt:lpstr>Présentation PowerPoint</vt:lpstr>
      <vt:lpstr>Annex 1 : Nb of tyres to be tested, reasons why </vt:lpstr>
      <vt:lpstr>Annex2: Eprel R117.4 impact</vt:lpstr>
      <vt:lpstr>Annex2: Eprel R117.4 impact</vt:lpstr>
    </vt:vector>
  </TitlesOfParts>
  <Company>Michelin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Jean-Dominique Perrot</dc:creator>
  <cp:lastModifiedBy>Nicolas De Mahieu</cp:lastModifiedBy>
  <cp:revision>66</cp:revision>
  <dcterms:created xsi:type="dcterms:W3CDTF">2023-11-03T09:23:39Z</dcterms:created>
  <dcterms:modified xsi:type="dcterms:W3CDTF">2024-02-11T13:21:42Z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09e9a456-2778-4ca9-be06-1190b1e1118a_Enabled">
    <vt:lpwstr>true</vt:lpwstr>
  </property>
  <property fmtid="{D5CDD505-2E9C-101B-9397-08002B2CF9AE}" pid="3" name="MSIP_Label_09e9a456-2778-4ca9-be06-1190b1e1118a_SetDate">
    <vt:lpwstr>2023-11-03T09:24:31Z</vt:lpwstr>
  </property>
  <property fmtid="{D5CDD505-2E9C-101B-9397-08002B2CF9AE}" pid="4" name="MSIP_Label_09e9a456-2778-4ca9-be06-1190b1e1118a_Method">
    <vt:lpwstr>Standard</vt:lpwstr>
  </property>
  <property fmtid="{D5CDD505-2E9C-101B-9397-08002B2CF9AE}" pid="5" name="MSIP_Label_09e9a456-2778-4ca9-be06-1190b1e1118a_Name">
    <vt:lpwstr>D3</vt:lpwstr>
  </property>
  <property fmtid="{D5CDD505-2E9C-101B-9397-08002B2CF9AE}" pid="6" name="MSIP_Label_09e9a456-2778-4ca9-be06-1190b1e1118a_SiteId">
    <vt:lpwstr>658ba197-6c73-4fea-91bd-1c7d8de6bf2c</vt:lpwstr>
  </property>
  <property fmtid="{D5CDD505-2E9C-101B-9397-08002B2CF9AE}" pid="7" name="MSIP_Label_09e9a456-2778-4ca9-be06-1190b1e1118a_ActionId">
    <vt:lpwstr>ef2c1258-54ce-408f-ba17-c0b9b951989c</vt:lpwstr>
  </property>
  <property fmtid="{D5CDD505-2E9C-101B-9397-08002B2CF9AE}" pid="8" name="MSIP_Label_09e9a456-2778-4ca9-be06-1190b1e1118a_ContentBits">
    <vt:lpwstr>0</vt:lpwstr>
  </property>
  <property fmtid="{D5CDD505-2E9C-101B-9397-08002B2CF9AE}" pid="9" name="ContentTypeId">
    <vt:lpwstr>0x010100270134C19A675E43987FF47511815F07</vt:lpwstr>
  </property>
  <property fmtid="{D5CDD505-2E9C-101B-9397-08002B2CF9AE}" pid="10" name="MediaServiceImageTags">
    <vt:lpwstr/>
  </property>
</Properties>
</file>