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2"/>
  </p:notesMasterIdLst>
  <p:sldIdLst>
    <p:sldId id="256" r:id="rId4"/>
    <p:sldId id="257" r:id="rId5"/>
    <p:sldId id="271" r:id="rId6"/>
    <p:sldId id="272" r:id="rId7"/>
    <p:sldId id="273" r:id="rId8"/>
    <p:sldId id="274" r:id="rId9"/>
    <p:sldId id="266" r:id="rId10"/>
    <p:sldId id="264" r:id="rId1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  <a:srgbClr val="BFBFBF"/>
    <a:srgbClr val="000000"/>
    <a:srgbClr val="7030A0"/>
    <a:srgbClr val="0070C0"/>
    <a:srgbClr val="FFC000"/>
    <a:srgbClr val="060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0" autoAdjust="0"/>
    <p:restoredTop sz="94404" autoAdjust="0"/>
  </p:normalViewPr>
  <p:slideViewPr>
    <p:cSldViewPr snapToGrid="0">
      <p:cViewPr>
        <p:scale>
          <a:sx n="75" d="100"/>
          <a:sy n="75" d="100"/>
        </p:scale>
        <p:origin x="95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OT Elodie" userId="7243eb13-6b8c-4f9b-a59b-0b133c7d1e11" providerId="ADAL" clId="{D79AADBB-C23D-4AB6-A872-B6FAB1238051}"/>
    <pc:docChg chg="undo custSel modSld">
      <pc:chgData name="COLLOT Elodie" userId="7243eb13-6b8c-4f9b-a59b-0b133c7d1e11" providerId="ADAL" clId="{D79AADBB-C23D-4AB6-A872-B6FAB1238051}" dt="2024-02-06T13:41:04.825" v="446" actId="790"/>
      <pc:docMkLst>
        <pc:docMk/>
      </pc:docMkLst>
      <pc:sldChg chg="delSp modSp mod">
        <pc:chgData name="COLLOT Elodie" userId="7243eb13-6b8c-4f9b-a59b-0b133c7d1e11" providerId="ADAL" clId="{D79AADBB-C23D-4AB6-A872-B6FAB1238051}" dt="2024-02-06T09:24:36.157" v="442" actId="1076"/>
        <pc:sldMkLst>
          <pc:docMk/>
          <pc:sldMk cId="442634508" sldId="266"/>
        </pc:sldMkLst>
        <pc:spChg chg="del">
          <ac:chgData name="COLLOT Elodie" userId="7243eb13-6b8c-4f9b-a59b-0b133c7d1e11" providerId="ADAL" clId="{D79AADBB-C23D-4AB6-A872-B6FAB1238051}" dt="2024-02-06T09:22:31.502" v="433" actId="478"/>
          <ac:spMkLst>
            <pc:docMk/>
            <pc:sldMk cId="442634508" sldId="266"/>
            <ac:spMk id="15" creationId="{E7698151-BB04-0185-C676-9C2CAF8BE9E4}"/>
          </ac:spMkLst>
        </pc:spChg>
        <pc:picChg chg="mod">
          <ac:chgData name="COLLOT Elodie" userId="7243eb13-6b8c-4f9b-a59b-0b133c7d1e11" providerId="ADAL" clId="{D79AADBB-C23D-4AB6-A872-B6FAB1238051}" dt="2024-02-06T09:24:36.157" v="442" actId="1076"/>
          <ac:picMkLst>
            <pc:docMk/>
            <pc:sldMk cId="442634508" sldId="266"/>
            <ac:picMk id="7" creationId="{41C96BCB-5BA2-BFC0-5938-AA1C82D3683A}"/>
          </ac:picMkLst>
        </pc:picChg>
        <pc:picChg chg="mod modCrop">
          <ac:chgData name="COLLOT Elodie" userId="7243eb13-6b8c-4f9b-a59b-0b133c7d1e11" providerId="ADAL" clId="{D79AADBB-C23D-4AB6-A872-B6FAB1238051}" dt="2024-02-06T09:24:33.837" v="441" actId="1076"/>
          <ac:picMkLst>
            <pc:docMk/>
            <pc:sldMk cId="442634508" sldId="266"/>
            <ac:picMk id="12" creationId="{4184422F-8B76-DCC5-1867-F055E2546D32}"/>
          </ac:picMkLst>
        </pc:picChg>
        <pc:picChg chg="del mod">
          <ac:chgData name="COLLOT Elodie" userId="7243eb13-6b8c-4f9b-a59b-0b133c7d1e11" providerId="ADAL" clId="{D79AADBB-C23D-4AB6-A872-B6FAB1238051}" dt="2024-02-06T09:22:28.880" v="432" actId="478"/>
          <ac:picMkLst>
            <pc:docMk/>
            <pc:sldMk cId="442634508" sldId="266"/>
            <ac:picMk id="14" creationId="{86D192E4-4B1C-CDFB-0674-704827AD725F}"/>
          </ac:picMkLst>
        </pc:picChg>
      </pc:sldChg>
      <pc:sldChg chg="modSp mod">
        <pc:chgData name="COLLOT Elodie" userId="7243eb13-6b8c-4f9b-a59b-0b133c7d1e11" providerId="ADAL" clId="{D79AADBB-C23D-4AB6-A872-B6FAB1238051}" dt="2024-02-06T13:34:03.157" v="443" actId="207"/>
        <pc:sldMkLst>
          <pc:docMk/>
          <pc:sldMk cId="877310329" sldId="271"/>
        </pc:sldMkLst>
        <pc:spChg chg="mod">
          <ac:chgData name="COLLOT Elodie" userId="7243eb13-6b8c-4f9b-a59b-0b133c7d1e11" providerId="ADAL" clId="{D79AADBB-C23D-4AB6-A872-B6FAB1238051}" dt="2024-02-06T13:34:03.157" v="443" actId="207"/>
          <ac:spMkLst>
            <pc:docMk/>
            <pc:sldMk cId="877310329" sldId="271"/>
            <ac:spMk id="6" creationId="{57D7C7A9-48CE-448F-9DB6-ABD4EEF7C894}"/>
          </ac:spMkLst>
        </pc:spChg>
      </pc:sldChg>
      <pc:sldChg chg="modSp mod">
        <pc:chgData name="COLLOT Elodie" userId="7243eb13-6b8c-4f9b-a59b-0b133c7d1e11" providerId="ADAL" clId="{D79AADBB-C23D-4AB6-A872-B6FAB1238051}" dt="2024-02-06T13:38:10.297" v="444" actId="207"/>
        <pc:sldMkLst>
          <pc:docMk/>
          <pc:sldMk cId="3186917299" sldId="273"/>
        </pc:sldMkLst>
        <pc:graphicFrameChg chg="modGraphic">
          <ac:chgData name="COLLOT Elodie" userId="7243eb13-6b8c-4f9b-a59b-0b133c7d1e11" providerId="ADAL" clId="{D79AADBB-C23D-4AB6-A872-B6FAB1238051}" dt="2024-02-06T13:38:10.297" v="444" actId="207"/>
          <ac:graphicFrameMkLst>
            <pc:docMk/>
            <pc:sldMk cId="3186917299" sldId="273"/>
            <ac:graphicFrameMk id="8" creationId="{BB3C96B0-BAF5-4CA0-B962-4A503CE0B790}"/>
          </ac:graphicFrameMkLst>
        </pc:graphicFrameChg>
      </pc:sldChg>
      <pc:sldChg chg="modSp mod">
        <pc:chgData name="COLLOT Elodie" userId="7243eb13-6b8c-4f9b-a59b-0b133c7d1e11" providerId="ADAL" clId="{D79AADBB-C23D-4AB6-A872-B6FAB1238051}" dt="2024-02-06T13:41:04.825" v="446" actId="790"/>
        <pc:sldMkLst>
          <pc:docMk/>
          <pc:sldMk cId="2578142678" sldId="274"/>
        </pc:sldMkLst>
        <pc:graphicFrameChg chg="modGraphic">
          <ac:chgData name="COLLOT Elodie" userId="7243eb13-6b8c-4f9b-a59b-0b133c7d1e11" providerId="ADAL" clId="{D79AADBB-C23D-4AB6-A872-B6FAB1238051}" dt="2024-02-06T13:41:04.825" v="446" actId="790"/>
          <ac:graphicFrameMkLst>
            <pc:docMk/>
            <pc:sldMk cId="2578142678" sldId="274"/>
            <ac:graphicFrameMk id="8" creationId="{BB3C96B0-BAF5-4CA0-B962-4A503CE0B79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79C44-810B-43A6-9D61-243E6B120D8B}" type="datetimeFigureOut">
              <a:rPr lang="fr-FR" smtClean="0"/>
              <a:t>06/02/2024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A073D-CAA4-4F46-9114-39D39376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03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96A073D-CAA4-4F46-9114-39D39376BF2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1582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C40E17-69F4-46FE-9E5A-9B9858D96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E1B9D1E-BDC6-4599-8DC4-2606307DB0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A5A1BB-EDC7-450E-A672-C8451E598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02C22-0045-4F44-9DCC-8A6039901ED5}" type="datetime1">
              <a:rPr lang="fr-FR" smtClean="0"/>
              <a:t>06/02/2024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5140FC-5015-4E89-A089-FDC205E6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417A85-709D-47BF-9787-140DA06AF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20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597866-4378-426E-A9E1-7B1DF8F45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3100206-68AD-4D32-B79B-E8D100B18C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04738-83B0-4D5F-AF75-A5A6697B4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B7E4-E3AC-427F-A5E2-9EFFF3C14505}" type="datetime1">
              <a:rPr lang="fr-FR" smtClean="0"/>
              <a:t>06/02/2024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C14EC0-4743-47B1-A2D4-08EC31A6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123F86-F648-4632-8A21-C958EA6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459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3E99A84-BEC8-440D-B671-99ECB4F473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63E3BF5-B713-4F74-ABF2-F94357613B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82B28F-985E-4CF3-B65D-F95639CB0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1091D-2270-4B72-A50A-5CD29D112117}" type="datetime1">
              <a:rPr lang="fr-FR" smtClean="0"/>
              <a:t>06/02/2024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7094CB-5C0E-404D-8BC8-370EC7A99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34F6B2-1FDE-49AB-A1C5-39E59D234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25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4D5FF0-8A87-4386-928F-A83E00DCC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78BEC6-EA95-4EA7-B27D-26DD47CFA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555A1F-96F3-472F-812E-C36DD1B0A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E1D5-DB9A-440E-8109-7065D2BCC8EA}" type="datetime1">
              <a:rPr lang="fr-FR" smtClean="0"/>
              <a:t>06/02/2024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03500F-2697-4724-96DE-4C17CF20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12461F-C9E3-4AA9-9D53-6A4788809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21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63A208-6F71-4AFB-8859-0989DE8FC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81DABC-51FD-49CA-8D7F-9B13E2ACD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C781D2-14A3-4C7B-87E5-CE99187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2474-7D00-49C3-99E6-90F6CE239A62}" type="datetime1">
              <a:rPr lang="fr-FR" smtClean="0"/>
              <a:t>06/02/2024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B00B61-62DE-4452-8546-98F17FD6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4EEE17-1534-498C-AD4E-FC7071563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7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005ED5-9B84-41B7-8279-F4C73BDD6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0359EF-2EFF-4B49-A683-7778F1C2BE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625E65-6DE2-49C5-80AF-1BB9F1296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1AF700-8EEC-4BA6-913B-F24187C6E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1ADA0-966B-4E4C-9BCE-CC92CCE01BF6}" type="datetime1">
              <a:rPr lang="fr-FR" smtClean="0"/>
              <a:t>06/02/2024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7A87F8-7ECA-4B00-83A5-B226C41B3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5142D9-86AB-4F22-ADB3-1477A15F2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68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FE6EFE-08C4-4E23-A8A0-833873078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D06D43-27AC-4FBC-9A81-6E24F1480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CE348AA-4924-440B-A07E-351CD1F45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5D0ABD-DB81-446B-ACB2-02A39DD987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F94866-034E-4D87-A8F2-88C311B08F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9C474A9-528A-490E-A3E1-6D11A7FF9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FE2-43C7-4B02-8497-33900144103D}" type="datetime1">
              <a:rPr lang="fr-FR" smtClean="0"/>
              <a:t>06/02/2024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00DF70-7116-46B0-86F4-7DC55AF8A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A87FF6A-46A8-43DD-9C8F-C56E80F85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70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83F646-0BFD-4761-96B4-556116BE1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39DCA35-6213-42AD-9BDB-F43355555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BC91-6BA5-4C5A-996F-42A7F2B11D6F}" type="datetime1">
              <a:rPr lang="fr-FR" smtClean="0"/>
              <a:t>06/02/2024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41835-1AE8-423C-8ED2-C6237A87A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0280A0F-6C77-4037-A72A-24F202581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54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FE91388-EA12-47D5-81B9-8C9F7AE12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B04F-B604-4372-A20B-3AD7C45B8825}" type="datetime1">
              <a:rPr lang="fr-FR" smtClean="0"/>
              <a:t>06/02/2024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EA38E23-13FC-4930-B15D-97709149D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B67EA1-01AD-4D0E-BACF-A966D4B2F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73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ABA09C-9689-4D3E-9EE2-7C5E1232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166AB5-EE1A-4335-B05B-2F1725A88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6F4E0F-B7C4-4E71-B661-E8820451B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C64BDB-D3C1-4418-B5AA-19A789A34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90E4-C349-4AF9-B657-87AC268E3EF0}" type="datetime1">
              <a:rPr lang="fr-FR" smtClean="0"/>
              <a:t>06/02/2024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72A3C8-5674-46CC-80F1-33BBE046A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C1C373-EADD-4699-849B-A37292904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25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3A09D1-2B62-42C8-ACF9-EF413F2D4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A3264B9-3A54-48F8-B0A8-DC3E6622A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360F54-9EDC-4C19-8F1A-16A12841E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A8FB11-129A-49EE-ACAF-15D0EE31D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A22A-E3BC-4A39-A8AA-DCB5BD284C45}" type="datetime1">
              <a:rPr lang="fr-FR" smtClean="0"/>
              <a:t>06/02/2024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362CD2-A8E3-4F16-BEA1-4990674BE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952E81D-C7ED-413E-9F3A-C280476C1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43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8EB8172-D0A8-481A-8909-D7E7F0D72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CEE6F1-A445-4C2F-88D2-EC01379F7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9D4A7F-BADD-4796-8996-C0A6015FF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1D37-1F2F-4A4B-8CBE-2554FD065EB2}" type="datetime1">
              <a:rPr lang="fr-FR" smtClean="0"/>
              <a:t>06/02/2024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6A97BE-1C25-47D3-9840-B9D10A069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2A6224-3861-45D8-9CFA-EDC660E1E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34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pages/viewpage.action?pageId=8038096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69B67B5D-E524-44C2-96F2-F33904CC9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" y="2057400"/>
            <a:ext cx="10972800" cy="3200400"/>
          </a:xfrm>
        </p:spPr>
        <p:txBody>
          <a:bodyPr>
            <a:normAutofit/>
          </a:bodyPr>
          <a:lstStyle/>
          <a:p>
            <a:r>
              <a:rPr lang="en-GB" sz="4400" dirty="0"/>
              <a:t>IWG for Wet Grip on Worn Tyres </a:t>
            </a:r>
            <a:br>
              <a:rPr lang="en-GB" sz="4400" dirty="0"/>
            </a:br>
            <a:r>
              <a:rPr lang="en-GB" sz="4400" dirty="0"/>
              <a:t>(WGWT)</a:t>
            </a:r>
            <a:br>
              <a:rPr lang="en-GB" sz="4400" dirty="0"/>
            </a:br>
            <a:br>
              <a:rPr lang="en-GB" sz="4400" dirty="0"/>
            </a:br>
            <a:r>
              <a:rPr lang="en-GB" sz="4400" dirty="0"/>
              <a:t>Status report to 79</a:t>
            </a:r>
            <a:r>
              <a:rPr lang="en-GB" sz="4400" baseline="30000" dirty="0"/>
              <a:t>th</a:t>
            </a:r>
            <a:r>
              <a:rPr lang="en-GB" sz="4400" dirty="0"/>
              <a:t> GRBP </a:t>
            </a:r>
            <a:br>
              <a:rPr lang="en-GB" sz="4400" dirty="0"/>
            </a:br>
            <a:r>
              <a:rPr lang="en-GB" sz="4400" dirty="0"/>
              <a:t>(February 2024)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B367B3-9EAE-49DE-98FE-2AA30F854B36}"/>
              </a:ext>
            </a:extLst>
          </p:cNvPr>
          <p:cNvSpPr/>
          <p:nvPr/>
        </p:nvSpPr>
        <p:spPr>
          <a:xfrm>
            <a:off x="7230794" y="106829"/>
            <a:ext cx="46191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 dirty="0"/>
              <a:t>Informal document </a:t>
            </a:r>
            <a:r>
              <a:rPr lang="en-GB" b="1" dirty="0"/>
              <a:t>GRBP-79-xx</a:t>
            </a:r>
            <a:endParaRPr lang="en-GB" dirty="0">
              <a:solidFill>
                <a:srgbClr val="FF0000"/>
              </a:solidFill>
            </a:endParaRPr>
          </a:p>
          <a:p>
            <a:pPr algn="r"/>
            <a:r>
              <a:rPr lang="en-GB" dirty="0"/>
              <a:t>(79</a:t>
            </a:r>
            <a:r>
              <a:rPr lang="en-GB" baseline="30000" dirty="0"/>
              <a:t>th</a:t>
            </a:r>
            <a:r>
              <a:rPr lang="en-GB" dirty="0"/>
              <a:t> GRBP, February 6-9, 2024, </a:t>
            </a:r>
          </a:p>
          <a:p>
            <a:pPr algn="r"/>
            <a:r>
              <a:rPr lang="en-GB" dirty="0"/>
              <a:t>agenda item 7xx)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A0244C-C82E-4043-B303-042B7E4BE849}"/>
              </a:ext>
            </a:extLst>
          </p:cNvPr>
          <p:cNvSpPr/>
          <p:nvPr/>
        </p:nvSpPr>
        <p:spPr>
          <a:xfrm>
            <a:off x="0" y="139118"/>
            <a:ext cx="360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Transmitted by the experts of IWG for Wet Grip On Worn Tyres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C37DE37-0697-47FE-B0AB-2A35AF263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1BE2B1-3226-4CDF-84AF-86101660C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423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0BF722-E066-49B9-A779-3CDCF613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IWG for Wet Grip on Worn Tyres</a:t>
            </a:r>
            <a:endParaRPr lang="en-GB" dirty="0"/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C8594C73-26ED-49AC-BB15-8A214F0548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69700373"/>
              </p:ext>
            </p:extLst>
          </p:nvPr>
        </p:nvGraphicFramePr>
        <p:xfrm>
          <a:off x="838200" y="1825625"/>
          <a:ext cx="10515600" cy="364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6354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329246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Targets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/>
                        <a:t>For </a:t>
                      </a:r>
                      <a:r>
                        <a:rPr lang="en-GB" noProof="0" dirty="0"/>
                        <a:t>tyres of Class C1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Evaluate the method for preparing a tyre to be tested in worn state at its type-approval;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test conditions;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Describe the test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type-approval thresholds of tyre wet grip performance in worn state.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Introduce “moulded </a:t>
                      </a:r>
                      <a:r>
                        <a:rPr lang="en-GB" sz="1600" noProof="0" dirty="0" err="1"/>
                        <a:t>SRTTworn</a:t>
                      </a:r>
                      <a:r>
                        <a:rPr lang="en-GB" sz="1600" noProof="0" dirty="0"/>
                        <a:t>”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water depth measurement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Improve the precision of test procedure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Address the suitable requirements for tyres of classes C2 and C3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21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Roles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Co-chairs:               France and European Commission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Secretariat:            ETRTO (European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Rim Technical </a:t>
                      </a:r>
                      <a:r>
                        <a:rPr lang="en-GB" sz="1800" b="0" i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428683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135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Web page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2"/>
                        </a:rPr>
                        <a:t>IWG Wet Grip of Worn </a:t>
                      </a:r>
                      <a:r>
                        <a:rPr lang="en-US" dirty="0" err="1">
                          <a:hlinkClick r:id="rId2"/>
                        </a:rPr>
                        <a:t>Tyres</a:t>
                      </a:r>
                      <a:r>
                        <a:rPr lang="en-US" dirty="0">
                          <a:hlinkClick r:id="rId2"/>
                        </a:rPr>
                        <a:t> (WGWT) - Transport - Vehicle Regulations - UNECE Wiki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4175066"/>
                  </a:ext>
                </a:extLst>
              </a:tr>
            </a:tbl>
          </a:graphicData>
        </a:graphic>
      </p:graphicFrame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933F586B-5FCF-4DC9-A7EF-F891CEFDB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148C6546-737F-40DA-917A-ED6C9FFA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079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AE050-DC66-4CB1-9731-D0C28A12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IWG WGWT: facts and figures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D7C7A9-48CE-448F-9DB6-ABD4EEF7C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8640" y="2574387"/>
            <a:ext cx="5547360" cy="3602575"/>
          </a:xfrm>
        </p:spPr>
        <p:txBody>
          <a:bodyPr>
            <a:normAutofit/>
          </a:bodyPr>
          <a:lstStyle/>
          <a:p>
            <a:r>
              <a:rPr lang="en-GB" dirty="0"/>
              <a:t>Meetings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53</a:t>
            </a:r>
            <a:r>
              <a:rPr lang="en-GB" baseline="30000" dirty="0"/>
              <a:t>rd</a:t>
            </a:r>
            <a:r>
              <a:rPr lang="en-GB" dirty="0"/>
              <a:t> WGWT: 5</a:t>
            </a:r>
            <a:r>
              <a:rPr lang="en-GB" baseline="30000" dirty="0"/>
              <a:t>th</a:t>
            </a:r>
            <a:r>
              <a:rPr lang="en-GB" dirty="0"/>
              <a:t> December 2023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54</a:t>
            </a:r>
            <a:r>
              <a:rPr lang="en-GB" baseline="30000" dirty="0"/>
              <a:t>th</a:t>
            </a:r>
            <a:r>
              <a:rPr lang="en-GB" dirty="0"/>
              <a:t> WGWT: 26</a:t>
            </a:r>
            <a:r>
              <a:rPr lang="en-GB" baseline="30000" dirty="0"/>
              <a:t>th</a:t>
            </a:r>
            <a:r>
              <a:rPr lang="en-GB" dirty="0"/>
              <a:t> January 2024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55</a:t>
            </a:r>
            <a:r>
              <a:rPr lang="en-GB" baseline="30000" dirty="0"/>
              <a:t>th</a:t>
            </a:r>
            <a:r>
              <a:rPr lang="en-GB" dirty="0"/>
              <a:t> WGWT: 6</a:t>
            </a:r>
            <a:r>
              <a:rPr lang="en-GB" baseline="30000" dirty="0"/>
              <a:t>th</a:t>
            </a:r>
            <a:r>
              <a:rPr lang="en-GB" dirty="0"/>
              <a:t> February 2024 (hybrid)</a:t>
            </a:r>
          </a:p>
          <a:p>
            <a:pPr lvl="1">
              <a:lnSpc>
                <a:spcPct val="120000"/>
              </a:lnSpc>
            </a:pPr>
            <a:endParaRPr lang="en-GB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3501727-A4F3-4312-989C-C75C01114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4387"/>
            <a:ext cx="5181600" cy="3602576"/>
          </a:xfrm>
        </p:spPr>
        <p:txBody>
          <a:bodyPr>
            <a:normAutofit/>
          </a:bodyPr>
          <a:lstStyle/>
          <a:p>
            <a:r>
              <a:rPr lang="en-GB" dirty="0"/>
              <a:t>Attendees </a:t>
            </a:r>
            <a:r>
              <a:rPr lang="en-GB" dirty="0">
                <a:solidFill>
                  <a:srgbClr val="0070C0"/>
                </a:solidFill>
              </a:rPr>
              <a:t>~40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CPs: </a:t>
            </a:r>
            <a:br>
              <a:rPr lang="en-GB" dirty="0"/>
            </a:br>
            <a:r>
              <a:rPr lang="en-US" sz="2400" dirty="0"/>
              <a:t>China, European Commission, France, </a:t>
            </a:r>
            <a:r>
              <a:rPr lang="en-US" dirty="0"/>
              <a:t>Germany, Japan, the Netherlands, </a:t>
            </a:r>
            <a:r>
              <a:rPr lang="en-US" sz="2400" dirty="0"/>
              <a:t>Spain</a:t>
            </a:r>
            <a:endParaRPr lang="en-GB" sz="2200" dirty="0">
              <a:solidFill>
                <a:srgbClr val="FF0066"/>
              </a:solidFill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NGOs:</a:t>
            </a:r>
            <a:br>
              <a:rPr lang="en-GB" dirty="0"/>
            </a:br>
            <a:r>
              <a:rPr lang="en-GB" dirty="0"/>
              <a:t>ETRTO, ITMA, JATMA, OICA, ITTAC, USTMA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173EAB-2414-4732-957C-B6404A20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0368D7-8BAB-4071-ACEA-B9161706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  <p:pic>
        <p:nvPicPr>
          <p:cNvPr id="11" name="Graphique 10" descr="Utilisateurs avec un remplissage uni">
            <a:extLst>
              <a:ext uri="{FF2B5EF4-FFF2-40B4-BE49-F238E27FC236}">
                <a16:creationId xmlns:a16="http://schemas.microsoft.com/office/drawing/2014/main" id="{9064AD8F-1240-435E-BE58-D23C54EFF1C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79082" y="1690688"/>
            <a:ext cx="914400" cy="914400"/>
          </a:xfrm>
          <a:prstGeom prst="rect">
            <a:avLst/>
          </a:prstGeom>
        </p:spPr>
      </p:pic>
      <p:pic>
        <p:nvPicPr>
          <p:cNvPr id="13" name="Graphique 12" descr="Réunion en ligne avec un remplissage uni">
            <a:extLst>
              <a:ext uri="{FF2B5EF4-FFF2-40B4-BE49-F238E27FC236}">
                <a16:creationId xmlns:a16="http://schemas.microsoft.com/office/drawing/2014/main" id="{D8210448-BABE-4CD5-BBC3-7E4E7DA2BF6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84120" y="169068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1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IWG WGWT: work progress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5672800"/>
              </p:ext>
            </p:extLst>
          </p:nvPr>
        </p:nvGraphicFramePr>
        <p:xfrm>
          <a:off x="225083" y="2004995"/>
          <a:ext cx="11878411" cy="290662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3040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131126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  <a:gridCol w="2284245">
                  <a:extLst>
                    <a:ext uri="{9D8B030D-6E8A-4147-A177-3AD203B41FA5}">
                      <a16:colId xmlns:a16="http://schemas.microsoft.com/office/drawing/2014/main" val="4184372722"/>
                    </a:ext>
                  </a:extLst>
                </a:gridCol>
              </a:tblGrid>
              <a:tr h="481945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Reminder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/>
                        <a:t>For </a:t>
                      </a:r>
                      <a:r>
                        <a:rPr lang="en-GB" noProof="0" dirty="0"/>
                        <a:t>tyres of Class C1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Evaluate the method for preparing a tyre to be tested in worn state at its type-approval;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test conditions;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Describe the test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type-approval thresholds of tyre wet grip performance in worn state.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Introduce “moulded </a:t>
                      </a:r>
                      <a:r>
                        <a:rPr lang="en-GB" sz="1600" noProof="0" dirty="0" err="1"/>
                        <a:t>SRTTworn</a:t>
                      </a:r>
                      <a:r>
                        <a:rPr lang="en-GB" sz="1600" noProof="0" dirty="0"/>
                        <a:t>”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water depth measurement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Improve the precision of test procedure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Address the suitable requirements for tyres of classes C2 and C3</a:t>
                      </a: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endParaRPr lang="en-GB" sz="1800" noProof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 R117.03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(GRBP75)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(WP29-187)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en-GB" sz="16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WP29-189)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2023 test campaign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 2024-25 test campaign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R117.04</a:t>
                      </a: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200" noProof="0" dirty="0">
                        <a:solidFill>
                          <a:schemeClr val="tx1"/>
                        </a:solidFill>
                      </a:endParaRP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endParaRPr lang="en-GB" sz="200" noProof="0" dirty="0">
                        <a:solidFill>
                          <a:schemeClr val="tx1"/>
                        </a:solidFill>
                        <a:sym typeface="Wingdings" panose="05000000000000000000" pitchFamily="2" charset="2"/>
                      </a:endParaRP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75732195"/>
                  </a:ext>
                </a:extLst>
              </a:tr>
              <a:tr h="437746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Background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 precision today for WGWT needs to be </a:t>
                      </a:r>
                      <a:r>
                        <a:rPr lang="en-US" altLang="ja-JP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improved to be 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comparable with wet grip of </a:t>
                      </a:r>
                      <a:r>
                        <a:rPr lang="en-US" sz="16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tyres</a:t>
                      </a: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new state in UNR117 </a:t>
                      </a:r>
                      <a:endParaRPr lang="fr-FR" sz="1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endParaRPr lang="en-GB" sz="1600" noProof="0" dirty="0">
                        <a:solidFill>
                          <a:schemeClr val="tx1"/>
                        </a:solidFill>
                        <a:sym typeface="Wingdings" panose="05000000000000000000" pitchFamily="2" charset="2"/>
                      </a:endParaRP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16954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7737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IWG WGWT: work progress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6161987"/>
              </p:ext>
            </p:extLst>
          </p:nvPr>
        </p:nvGraphicFramePr>
        <p:xfrm>
          <a:off x="437691" y="1726320"/>
          <a:ext cx="11316618" cy="3779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9317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9447301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392180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Test precision improvement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noProof="0" dirty="0">
                          <a:solidFill>
                            <a:sysClr val="windowText" lastClr="000000"/>
                          </a:solidFill>
                        </a:rPr>
                        <a:t>2023 test campaign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ysClr val="windowText" lastClr="000000"/>
                          </a:solidFill>
                        </a:rPr>
                        <a:t>Focus on water depth </a:t>
                      </a: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measurement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 parameter on wet grip measurement accuracy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Parameters to consider: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Different test tracks (MTD)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Different watering system (external/self-watering)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Different methods (vehicle/trailer)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Covering all the temperature range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ysClr val="windowText" lastClr="000000"/>
                          </a:solidFill>
                        </a:rPr>
                        <a:t>14 test centers in total: 9 with trailer, 5 with vehicle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The wet performance of SRTT16worn is sensitive to water depth &amp; watering system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Higher spread for SRTT16worn on trailer (TBC because different sample sizes)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Higher spread for the SRTT16worn using the external-watering for trailer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chemeClr val="tx1"/>
                          </a:solidFill>
                        </a:rPr>
                        <a:t>Gap in wet performance between external- &amp; self-watering systems for trailer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à"/>
                      </a:pPr>
                      <a:r>
                        <a:rPr lang="en-US" sz="16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Additional test campaign needed on candidate </a:t>
                      </a:r>
                      <a:r>
                        <a:rPr lang="en-US" sz="1600" noProof="0" dirty="0" err="1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tyres</a:t>
                      </a:r>
                      <a:r>
                        <a:rPr lang="en-US" sz="16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 (for instance to reduce range of frictional range, …)</a:t>
                      </a:r>
                    </a:p>
                    <a:p>
                      <a:pPr marL="285750" lvl="0" indent="-285750">
                        <a:buFont typeface="Wingdings" panose="05000000000000000000" pitchFamily="2" charset="2"/>
                        <a:buChar char="à"/>
                      </a:pPr>
                      <a:r>
                        <a:rPr lang="en-US" sz="16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Working document for GRBP Sept 2024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833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91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IWG WGWT: work progress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6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8398071"/>
              </p:ext>
            </p:extLst>
          </p:nvPr>
        </p:nvGraphicFramePr>
        <p:xfrm>
          <a:off x="437691" y="1726320"/>
          <a:ext cx="11316618" cy="2499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9317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9447301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437746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Test precision improvement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</a:rPr>
                        <a:t>Improvement of the test precision: additional test campaign in 2024-2025 foreseen 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</a:rPr>
                        <a:t>Confirm water height improvement on candidate tyres </a:t>
                      </a:r>
                      <a:br>
                        <a:rPr lang="en-GB" sz="1800" noProof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GB" sz="1800" noProof="0" dirty="0">
                          <a:solidFill>
                            <a:schemeClr val="tx1"/>
                          </a:solidFill>
                        </a:rPr>
                        <a:t>by 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reducing the allowed range of µ</a:t>
                      </a:r>
                      <a:r>
                        <a:rPr lang="en-GB" sz="1800" baseline="-25000" dirty="0">
                          <a:solidFill>
                            <a:schemeClr val="tx1"/>
                          </a:solidFill>
                        </a:rPr>
                        <a:t>peak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 and </a:t>
                      </a:r>
                      <a:r>
                        <a:rPr lang="en-GB" sz="1800" dirty="0" err="1">
                          <a:solidFill>
                            <a:schemeClr val="tx1"/>
                          </a:solidFill>
                        </a:rPr>
                        <a:t>BFC</a:t>
                      </a:r>
                      <a:r>
                        <a:rPr lang="en-GB" sz="1800" baseline="-25000" dirty="0" err="1">
                          <a:solidFill>
                            <a:schemeClr val="tx1"/>
                          </a:solidFill>
                        </a:rPr>
                        <a:t>ave,corr</a:t>
                      </a:r>
                      <a:r>
                        <a:rPr lang="en-GB" sz="1800" dirty="0">
                          <a:solidFill>
                            <a:schemeClr val="tx1"/>
                          </a:solidFill>
                        </a:rPr>
                        <a:t> for SRTT16worn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</a:rPr>
                        <a:t>Work on test method robustness (precision, repeatability, reproducibility, …)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8333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endParaRPr lang="en-GB" sz="200" noProof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1975753"/>
                  </a:ext>
                </a:extLst>
              </a:tr>
              <a:tr h="437746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Continuous improvement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</a:rPr>
                        <a:t>C1 tyres: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</a:rPr>
                        <a:t>Effect of the regulation on tyres’ usage and data collection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</a:rPr>
                        <a:t>C2 tyres: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 dirty="0">
                          <a:solidFill>
                            <a:schemeClr val="tx1"/>
                          </a:solidFill>
                        </a:rPr>
                        <a:t>Assessment of hydroplaning effect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25325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8142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3E7583-38F9-4162-A3DF-D10BA3DB3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IWG WGWT timeline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C30E9E0-DB4C-488A-AD08-A1228296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3BBD4C4-B8C5-4697-B308-029FA964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7</a:t>
            </a:fld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1C96BCB-5BA2-BFC0-5938-AA1C82D368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577825"/>
            <a:ext cx="12192000" cy="124390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184422F-8B76-DCC5-1867-F055E2546D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159"/>
          <a:stretch/>
        </p:blipFill>
        <p:spPr>
          <a:xfrm>
            <a:off x="2685353" y="4280175"/>
            <a:ext cx="6821293" cy="1162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634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61F76C-3813-436E-8AC9-5A8831D3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altLang="en-US" dirty="0"/>
              <a:t>Thank you for your attention!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C568AD9-3CAE-415B-96FE-5E806EA43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AFFE11-0249-40DA-BAA3-386BD87ED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08296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8" ma:contentTypeDescription="Create a new document." ma:contentTypeScope="" ma:versionID="e62f3c52afbfb087cbf0486b24bccade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0897c4342d1b21160e8184e77b1557a4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C197F-EE2D-4D64-A8B2-27ED66FF702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B3EC54-300C-4392-9A98-28D63C5E3D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8591</TotalTime>
  <Words>655</Words>
  <Application>Microsoft Office PowerPoint</Application>
  <PresentationFormat>Grand écran</PresentationFormat>
  <Paragraphs>97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Thème Office</vt:lpstr>
      <vt:lpstr>Présentation PowerPoint</vt:lpstr>
      <vt:lpstr>IWG for Wet Grip on Worn Tyres</vt:lpstr>
      <vt:lpstr>IWG WGWT: facts and figures</vt:lpstr>
      <vt:lpstr>IWG WGWT: work progress</vt:lpstr>
      <vt:lpstr>IWG WGWT: work progress</vt:lpstr>
      <vt:lpstr>IWG WGWT: work progress</vt:lpstr>
      <vt:lpstr>IWG WGWT timeline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ECollot</dc:creator>
  <cp:lastModifiedBy>E Collot</cp:lastModifiedBy>
  <cp:revision>95</cp:revision>
  <dcterms:created xsi:type="dcterms:W3CDTF">2019-09-06T13:35:01Z</dcterms:created>
  <dcterms:modified xsi:type="dcterms:W3CDTF">2024-02-06T13:41:07Z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FooterLocations">
    <vt:lpwstr>Thème Office:8</vt:lpwstr>
  </property>
  <property fmtid="{D5CDD505-2E9C-101B-9397-08002B2CF9AE}" pid="3" name="ClassificationContentMarkingFooterText">
    <vt:lpwstr>Confidential Document</vt:lpwstr>
  </property>
  <property fmtid="{D5CDD505-2E9C-101B-9397-08002B2CF9AE}" pid="4" name="MSIP_Label_02ffc28e-b571-4281-a4cf-1d6fb2578044_Enabled">
    <vt:lpwstr>true</vt:lpwstr>
  </property>
  <property fmtid="{D5CDD505-2E9C-101B-9397-08002B2CF9AE}" pid="5" name="MSIP_Label_02ffc28e-b571-4281-a4cf-1d6fb2578044_SetDate">
    <vt:lpwstr>2024-02-01T10:12:52Z</vt:lpwstr>
  </property>
  <property fmtid="{D5CDD505-2E9C-101B-9397-08002B2CF9AE}" pid="6" name="MSIP_Label_02ffc28e-b571-4281-a4cf-1d6fb2578044_Method">
    <vt:lpwstr>Privileged</vt:lpwstr>
  </property>
  <property fmtid="{D5CDD505-2E9C-101B-9397-08002B2CF9AE}" pid="7" name="MSIP_Label_02ffc28e-b571-4281-a4cf-1d6fb2578044_Name">
    <vt:lpwstr>Public - No Markings</vt:lpwstr>
  </property>
  <property fmtid="{D5CDD505-2E9C-101B-9397-08002B2CF9AE}" pid="8" name="MSIP_Label_02ffc28e-b571-4281-a4cf-1d6fb2578044_SiteId">
    <vt:lpwstr>95579480-b619-4d86-9f0d-74f0cdef4bfb</vt:lpwstr>
  </property>
  <property fmtid="{D5CDD505-2E9C-101B-9397-08002B2CF9AE}" pid="9" name="MSIP_Label_02ffc28e-b571-4281-a4cf-1d6fb2578044_ActionId">
    <vt:lpwstr>7b05a04c-3cf2-481b-a025-1a956d478607</vt:lpwstr>
  </property>
  <property fmtid="{D5CDD505-2E9C-101B-9397-08002B2CF9AE}" pid="10" name="MSIP_Label_02ffc28e-b571-4281-a4cf-1d6fb2578044_ContentBits">
    <vt:lpwstr>0</vt:lpwstr>
  </property>
</Properties>
</file>