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9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custDataLst>
    <p:tags r:id="rId17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6B99"/>
    <a:srgbClr val="0694D4"/>
    <a:srgbClr val="3CBFFA"/>
    <a:srgbClr val="B3CB2D"/>
    <a:srgbClr val="F1F5D7"/>
    <a:srgbClr val="E1E3DD"/>
    <a:srgbClr val="595959"/>
    <a:srgbClr val="D1E0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6" autoAdjust="0"/>
    <p:restoredTop sz="94660"/>
  </p:normalViewPr>
  <p:slideViewPr>
    <p:cSldViewPr snapToGrid="0">
      <p:cViewPr varScale="1">
        <p:scale>
          <a:sx n="95" d="100"/>
          <a:sy n="95" d="100"/>
        </p:scale>
        <p:origin x="108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1F06DB-36AF-41B2-988E-46AF0F621304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7094F3-8AFC-402E-9609-9E34F166BBD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9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D85937-A397-95B0-8FF1-44FC6A5EFD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B78EBA8-9F72-DD9D-7028-AB4A7AA49A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F30E1C6-C158-7B7E-EFFD-137CD6ACC5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F53A33D-9A42-220F-5A5A-03D42EB3A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AE26BEB-53DF-5F83-56C3-BFFC804FA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73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ECD31D9-607F-1F95-A91C-791740DFA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4297251-6753-BFEC-8384-162E347D5D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1D932E-6381-60CB-C11B-97AA477184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C311941-2D6B-7EFB-E101-1D808AA65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2ED3E36-A86D-6E14-19E0-45003852E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326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E5F0C7A8-E171-A151-7CF6-D7531A7FFC7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4CC94DE-D15F-0E41-2D29-C6C5E2424D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29FDF9D-33AA-FB87-B269-D7FFAF959E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882B2B8-E181-52CC-3F79-580C51E02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8D0E6E-5632-611D-EA62-829BE8C3A5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42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1429FD-A1C6-D470-8CB5-258476E88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1BD144A-0292-5A98-D9CC-4BEC3D523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90C706-FB67-B267-CBC1-F604D58A1F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6E0CE9F-85D5-BB3F-BE5E-72940245B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C144110-E264-8F5D-FAE8-03ED7F8591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451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AC9B595-18D5-7C09-79C4-2494B15C3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0D69BFF-4176-F2D6-CECD-5E70D481B4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F6DF131-10E3-1A99-C851-A627A0A81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92C71A2-9AD3-7544-DA36-DDA7F979F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894F4FA-516D-28A6-6D15-B9BE85102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383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B43DF3-87F6-1B62-7A82-AFDF27A9A1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E7B1C91-9C16-8CE2-93DE-9DEC4CDE41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91959FF-7CBE-F12E-4022-32072AD017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CED2B92-6BE9-905A-7C3C-E37CD4FFA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68448F6-AD70-CBB7-8CDC-D7019C062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88E3093-3568-9B36-AAF8-0CE8CCF4F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85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EE6B1F-740B-1F90-5484-EC27676340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AA6B3F6-CEE0-014D-6BA4-A6B852F595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0808B50-C2AA-A53A-9747-074273F5AF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37B1498-535A-AF1B-CE7C-8FC8D68CA8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EBF93FE-DF2B-C2E7-FF65-06042F34929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E65DEE9-7296-D3BC-CE2D-93C2F66E89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68664DF-E733-0550-126A-6ECA15BF79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65D376E-537F-1CFD-012B-E1CA0C4F4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357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E74F09-D0AE-E677-04F5-060E38F5D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46D8E44-174F-3B72-ED33-C5F9979A6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373FA83-2B02-52BB-8CF0-1F0BB7F41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EDD627F-47C4-D220-48AF-0A8D84780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861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36915D10-87E0-BBF6-F663-A0957F760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77C6BD1-6B58-81C4-58D3-8ADA10891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A230949-595E-59A3-10E9-5404B71AB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447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2FC11A-B853-8D28-38CA-5FCC3FDC6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7A00F6C-677F-1424-F9D5-72B0028F78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54384EF-7579-FF03-4502-ECEC58DA9A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CC4BF6E-327E-CB67-F73F-87D41C328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CB28DD1-9BB1-3938-719E-36D632611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B5CAB3B-3C49-9258-4267-E3D5CD29E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5359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414C54-C866-2AFD-0DC0-7D54D8E4BB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0337CFF-5DBA-A1EF-2E9E-3D97731222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7FD3C0A-7B0C-7291-4CAE-F8023F419D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74847FF-9802-D1A7-8F24-8977694440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3E140-C76B-46EA-9D05-3B488F8243C7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6A80CDE-F425-E861-B6AC-3A8BC2B74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328D9E2-DC43-2482-3F19-DD0714611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C61742-EE06-47CC-833F-0EC2876034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969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5BDB70AB-96B8-1CA8-1345-27741AFE855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77067358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4" imgW="425" imgH="425" progId="TCLayout.ActiveDocument.1">
                  <p:embed/>
                </p:oleObj>
              </mc:Choice>
              <mc:Fallback>
                <p:oleObj name="think-cell Folie" r:id="rId14" imgW="425" imgH="42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340B83B-121B-C15C-B3D1-104309F745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576CD20-8B8F-6ECA-4577-5741479B5A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7D4A20F-03CB-DDAB-75E0-E6FB45D8A3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D3E140-C76B-46EA-9D05-3B488F8243C7}" type="datetimeFigureOut">
              <a:rPr lang="en-US" smtClean="0"/>
              <a:t>10/11/2024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A93EFF0-1729-7928-DDE7-AB49A5C805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F537FD-4360-EC5F-EBA9-00FECC0FDD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61742-EE06-47CC-833F-0EC2876034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477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Relationship Id="rId4" Type="http://schemas.openxmlformats.org/officeDocument/2006/relationships/image" Target="../media/image1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oleObject" Target="../embeddings/oleObject12.bin"/><Relationship Id="rId7" Type="http://schemas.openxmlformats.org/officeDocument/2006/relationships/image" Target="../media/image14.sv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Relationship Id="rId6" Type="http://schemas.openxmlformats.org/officeDocument/2006/relationships/image" Target="../media/image13.png"/><Relationship Id="rId11" Type="http://schemas.openxmlformats.org/officeDocument/2006/relationships/image" Target="../media/image18.sv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.emf"/><Relationship Id="rId9" Type="http://schemas.openxmlformats.org/officeDocument/2006/relationships/image" Target="../media/image16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Relationship Id="rId4" Type="http://schemas.openxmlformats.org/officeDocument/2006/relationships/image" Target="../media/image1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Relationship Id="rId4" Type="http://schemas.openxmlformats.org/officeDocument/2006/relationships/image" Target="../media/image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.x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oleObject" Target="../embeddings/oleObject3.bin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6" Type="http://schemas.openxmlformats.org/officeDocument/2006/relationships/image" Target="../media/image3.svg"/><Relationship Id="rId5" Type="http://schemas.openxmlformats.org/officeDocument/2006/relationships/image" Target="../media/image2.png"/><Relationship Id="rId10" Type="http://schemas.openxmlformats.org/officeDocument/2006/relationships/image" Target="../media/image7.svg"/><Relationship Id="rId4" Type="http://schemas.openxmlformats.org/officeDocument/2006/relationships/image" Target="../media/image1.emf"/><Relationship Id="rId9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oleObject" Target="../embeddings/oleObject7.bin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13" Type="http://schemas.openxmlformats.org/officeDocument/2006/relationships/oleObject" Target="../embeddings/oleObject9.bin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slideLayout" Target="../slideLayouts/slideLayout1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tags" Target="../tags/tag20.xml"/><Relationship Id="rId5" Type="http://schemas.openxmlformats.org/officeDocument/2006/relationships/tags" Target="../tags/tag14.xml"/><Relationship Id="rId10" Type="http://schemas.openxmlformats.org/officeDocument/2006/relationships/tags" Target="../tags/tag19.xml"/><Relationship Id="rId4" Type="http://schemas.openxmlformats.org/officeDocument/2006/relationships/tags" Target="../tags/tag13.xml"/><Relationship Id="rId9" Type="http://schemas.openxmlformats.org/officeDocument/2006/relationships/tags" Target="../tags/tag18.xml"/><Relationship Id="rId1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097697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5225BA38-9071-AF2F-1BF4-63C0B71EF257}"/>
              </a:ext>
            </a:extLst>
          </p:cNvPr>
          <p:cNvGrpSpPr/>
          <p:nvPr/>
        </p:nvGrpSpPr>
        <p:grpSpPr>
          <a:xfrm>
            <a:off x="3447446" y="2024063"/>
            <a:ext cx="5297107" cy="4357685"/>
            <a:chOff x="3447446" y="1250157"/>
            <a:chExt cx="5297107" cy="4357685"/>
          </a:xfrm>
        </p:grpSpPr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FF561C63-8A5E-CF69-03C6-D855B5D4AD74}"/>
                </a:ext>
              </a:extLst>
            </p:cNvPr>
            <p:cNvGrpSpPr/>
            <p:nvPr/>
          </p:nvGrpSpPr>
          <p:grpSpPr>
            <a:xfrm>
              <a:off x="5200650" y="1250157"/>
              <a:ext cx="1806980" cy="1499914"/>
              <a:chOff x="1753204" y="0"/>
              <a:chExt cx="1806980" cy="1499914"/>
            </a:xfrm>
          </p:grpSpPr>
          <p:sp>
            <p:nvSpPr>
              <p:cNvPr id="24" name="Trapezoid 23">
                <a:extLst>
                  <a:ext uri="{FF2B5EF4-FFF2-40B4-BE49-F238E27FC236}">
                    <a16:creationId xmlns:a16="http://schemas.microsoft.com/office/drawing/2014/main" id="{3DFAED3D-6EEB-F713-819F-7A908E120609}"/>
                  </a:ext>
                </a:extLst>
              </p:cNvPr>
              <p:cNvSpPr/>
              <p:nvPr/>
            </p:nvSpPr>
            <p:spPr>
              <a:xfrm>
                <a:off x="1753204" y="0"/>
                <a:ext cx="1806980" cy="1499914"/>
              </a:xfrm>
              <a:prstGeom prst="trapezoid">
                <a:avLst>
                  <a:gd name="adj" fmla="val 60779"/>
                </a:avLst>
              </a:prstGeom>
              <a:solidFill>
                <a:srgbClr val="3CBFFA">
                  <a:alpha val="89804"/>
                </a:srgbClr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Trapezoid 4">
                <a:extLst>
                  <a:ext uri="{FF2B5EF4-FFF2-40B4-BE49-F238E27FC236}">
                    <a16:creationId xmlns:a16="http://schemas.microsoft.com/office/drawing/2014/main" id="{ACD259C8-C9E7-AC2F-8A24-91A45460593B}"/>
                  </a:ext>
                </a:extLst>
              </p:cNvPr>
              <p:cNvSpPr txBox="1"/>
              <p:nvPr/>
            </p:nvSpPr>
            <p:spPr>
              <a:xfrm>
                <a:off x="2125943" y="518070"/>
                <a:ext cx="1064395" cy="750975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none" lIns="0" tIns="0" rIns="0" bIns="0" numCol="1" spcCol="1270" anchor="ctr" anchorCtr="0">
                <a:spAutoFit/>
              </a:bodyPr>
              <a:lstStyle/>
              <a:p>
                <a:pPr marL="0" marR="0" lvl="0" indent="0" algn="ctr" defTabSz="6223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 w="0"/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ea typeface="+mn-ea"/>
                  <a:cs typeface="+mn-cs"/>
                </a:endParaRPr>
              </a:p>
              <a:p>
                <a:pPr marL="0" marR="0" lvl="0" indent="0" algn="ctr" defTabSz="6223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6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  <a:t>Mutual </a:t>
                </a:r>
                <a:br>
                  <a:rPr kumimoji="0" lang="en-US" sz="16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</a:br>
                <a:r>
                  <a:rPr kumimoji="0" lang="en-US" sz="16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  <a:t>Resolution</a:t>
                </a:r>
              </a:p>
            </p:txBody>
          </p:sp>
        </p:grp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2250AB13-6CFD-FFAF-36A0-A8F4E0C9F697}"/>
                </a:ext>
              </a:extLst>
            </p:cNvPr>
            <p:cNvGrpSpPr/>
            <p:nvPr/>
          </p:nvGrpSpPr>
          <p:grpSpPr>
            <a:xfrm>
              <a:off x="4405532" y="2750071"/>
              <a:ext cx="3400111" cy="1297200"/>
              <a:chOff x="958086" y="1499914"/>
              <a:chExt cx="3400111" cy="1297200"/>
            </a:xfrm>
          </p:grpSpPr>
          <p:sp>
            <p:nvSpPr>
              <p:cNvPr id="22" name="Trapezoid 21">
                <a:extLst>
                  <a:ext uri="{FF2B5EF4-FFF2-40B4-BE49-F238E27FC236}">
                    <a16:creationId xmlns:a16="http://schemas.microsoft.com/office/drawing/2014/main" id="{3CDF4FCB-5E01-CD7D-8999-E7C648FA5CB8}"/>
                  </a:ext>
                </a:extLst>
              </p:cNvPr>
              <p:cNvSpPr/>
              <p:nvPr/>
            </p:nvSpPr>
            <p:spPr>
              <a:xfrm>
                <a:off x="958086" y="1499914"/>
                <a:ext cx="3400111" cy="1297200"/>
              </a:xfrm>
              <a:prstGeom prst="trapezoid">
                <a:avLst>
                  <a:gd name="adj" fmla="val 60779"/>
                </a:avLst>
              </a:prstGeom>
              <a:solidFill>
                <a:srgbClr val="0694D4"/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Trapezoid 6">
                <a:extLst>
                  <a:ext uri="{FF2B5EF4-FFF2-40B4-BE49-F238E27FC236}">
                    <a16:creationId xmlns:a16="http://schemas.microsoft.com/office/drawing/2014/main" id="{8D596FD7-55F6-FF40-3B58-A0E6215DC2B1}"/>
                  </a:ext>
                </a:extLst>
              </p:cNvPr>
              <p:cNvSpPr txBox="1"/>
              <p:nvPr/>
            </p:nvSpPr>
            <p:spPr>
              <a:xfrm>
                <a:off x="1945610" y="1829965"/>
                <a:ext cx="1425070" cy="63709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none" lIns="0" tIns="0" rIns="0" bIns="0" numCol="1" spcCol="1270" anchor="ctr" anchorCtr="0">
                <a:spAutoFit/>
              </a:bodyPr>
              <a:lstStyle/>
              <a:p>
                <a:pPr marL="0" marR="0" lvl="0" indent="0" algn="ctr" defTabSz="5334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  <a:t>ISO 14067</a:t>
                </a:r>
                <a:br>
                  <a:rPr kumimoji="0" lang="en-US" sz="16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</a:br>
                <a:r>
                  <a:rPr kumimoji="0" lang="en-US" sz="14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  <a:t>cross-sectoral</a:t>
                </a:r>
                <a:br>
                  <a:rPr kumimoji="0" lang="en-US" sz="14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</a:br>
                <a:r>
                  <a:rPr kumimoji="0" lang="en-US" sz="14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  <a:t>standard for PCF</a:t>
                </a:r>
                <a:endParaRPr kumimoji="0" lang="en-US" sz="1600" b="0" i="0" u="none" strike="noStrike" kern="0" cap="none" spc="0" normalizeH="0" baseline="0" noProof="0" dirty="0">
                  <a:ln w="0"/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ea typeface="+mn-ea"/>
                  <a:cs typeface="+mn-cs"/>
                </a:endParaRPr>
              </a:p>
            </p:txBody>
          </p:sp>
        </p:grpSp>
        <p:grpSp>
          <p:nvGrpSpPr>
            <p:cNvPr id="19" name="Gruppieren 18">
              <a:extLst>
                <a:ext uri="{FF2B5EF4-FFF2-40B4-BE49-F238E27FC236}">
                  <a16:creationId xmlns:a16="http://schemas.microsoft.com/office/drawing/2014/main" id="{1137D907-0AC7-4224-6949-615251A61418}"/>
                </a:ext>
              </a:extLst>
            </p:cNvPr>
            <p:cNvGrpSpPr/>
            <p:nvPr/>
          </p:nvGrpSpPr>
          <p:grpSpPr>
            <a:xfrm>
              <a:off x="3447446" y="4047271"/>
              <a:ext cx="5297107" cy="1560571"/>
              <a:chOff x="0" y="2797114"/>
              <a:chExt cx="5297107" cy="1560571"/>
            </a:xfrm>
          </p:grpSpPr>
          <p:sp>
            <p:nvSpPr>
              <p:cNvPr id="20" name="Trapezoid 19">
                <a:extLst>
                  <a:ext uri="{FF2B5EF4-FFF2-40B4-BE49-F238E27FC236}">
                    <a16:creationId xmlns:a16="http://schemas.microsoft.com/office/drawing/2014/main" id="{F402DEA4-327B-CC40-8700-25788116A74D}"/>
                  </a:ext>
                </a:extLst>
              </p:cNvPr>
              <p:cNvSpPr/>
              <p:nvPr/>
            </p:nvSpPr>
            <p:spPr>
              <a:xfrm>
                <a:off x="0" y="2797114"/>
                <a:ext cx="5297107" cy="1560571"/>
              </a:xfrm>
              <a:prstGeom prst="trapezoid">
                <a:avLst>
                  <a:gd name="adj" fmla="val 60779"/>
                </a:avLst>
              </a:prstGeom>
              <a:solidFill>
                <a:srgbClr val="046B99"/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1" name="Trapezoid 8">
                <a:extLst>
                  <a:ext uri="{FF2B5EF4-FFF2-40B4-BE49-F238E27FC236}">
                    <a16:creationId xmlns:a16="http://schemas.microsoft.com/office/drawing/2014/main" id="{868D7406-2069-63E0-20BD-8823F6A5A28D}"/>
                  </a:ext>
                </a:extLst>
              </p:cNvPr>
              <p:cNvSpPr txBox="1"/>
              <p:nvPr/>
            </p:nvSpPr>
            <p:spPr>
              <a:xfrm>
                <a:off x="1027921" y="3258851"/>
                <a:ext cx="3241273" cy="637097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spcFirstLastPara="0" vert="horz" wrap="none" lIns="0" tIns="0" rIns="0" bIns="0" numCol="1" spcCol="1270" anchor="ctr" anchorCtr="0">
                <a:spAutoFit/>
              </a:bodyPr>
              <a:lstStyle/>
              <a:p>
                <a:pPr marL="0" marR="0" lvl="0" indent="0" algn="ctr" defTabSz="53340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  <a:t>ISO 14040/44</a:t>
                </a:r>
                <a:br>
                  <a:rPr kumimoji="0" lang="en-US" sz="16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</a:br>
                <a:r>
                  <a:rPr kumimoji="0" lang="en-US" sz="14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  <a:t>cross-sectoral standards for life cycle</a:t>
                </a:r>
                <a:br>
                  <a:rPr kumimoji="0" lang="en-US" sz="14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</a:br>
                <a:r>
                  <a:rPr kumimoji="0" lang="en-US" sz="1400" b="0" i="0" u="none" strike="noStrike" kern="0" cap="none" spc="0" normalizeH="0" baseline="0" noProof="0" dirty="0">
                    <a:ln w="0"/>
                    <a:solidFill>
                      <a:prstClr val="white"/>
                    </a:solidFill>
                    <a:effectLst/>
                    <a:uLnTx/>
                    <a:uFillTx/>
                    <a:latin typeface="Manrope SemiBold" pitchFamily="2" charset="0"/>
                    <a:ea typeface="+mn-ea"/>
                    <a:cs typeface="+mn-cs"/>
                  </a:rPr>
                  <a:t>assessment</a:t>
                </a:r>
                <a:endParaRPr kumimoji="0" lang="en-US" sz="1600" b="0" i="0" u="none" strike="noStrike" kern="0" cap="none" spc="0" normalizeH="0" baseline="0" noProof="0" dirty="0">
                  <a:ln w="0"/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ea typeface="+mn-ea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77324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2F4D1020-034E-68CC-D232-9F1E2A62CC39}"/>
              </a:ext>
            </a:extLst>
          </p:cNvPr>
          <p:cNvCxnSpPr>
            <a:cxnSpLocks/>
          </p:cNvCxnSpPr>
          <p:nvPr/>
        </p:nvCxnSpPr>
        <p:spPr>
          <a:xfrm flipH="1">
            <a:off x="4120444" y="2626048"/>
            <a:ext cx="398186" cy="0"/>
          </a:xfrm>
          <a:prstGeom prst="line">
            <a:avLst/>
          </a:prstGeom>
          <a:noFill/>
          <a:ln w="6350" cap="rnd" cmpd="sng" algn="ctr">
            <a:solidFill>
              <a:srgbClr val="595959"/>
            </a:solidFill>
            <a:prstDash val="sysDot"/>
            <a:miter lim="800000"/>
            <a:headEnd type="arrow" w="med" len="sm"/>
          </a:ln>
          <a:effectLst/>
        </p:spPr>
      </p:cxn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F6AA39A6-B724-43B8-8A1B-44FBF025EE74}"/>
              </a:ext>
            </a:extLst>
          </p:cNvPr>
          <p:cNvCxnSpPr>
            <a:cxnSpLocks/>
          </p:cNvCxnSpPr>
          <p:nvPr/>
        </p:nvCxnSpPr>
        <p:spPr>
          <a:xfrm flipH="1">
            <a:off x="4120444" y="3138017"/>
            <a:ext cx="398186" cy="0"/>
          </a:xfrm>
          <a:prstGeom prst="line">
            <a:avLst/>
          </a:prstGeom>
          <a:noFill/>
          <a:ln w="6350" cap="rnd" cmpd="sng" algn="ctr">
            <a:solidFill>
              <a:srgbClr val="595959"/>
            </a:solidFill>
            <a:prstDash val="sysDot"/>
            <a:miter lim="800000"/>
            <a:headEnd type="arrow" w="med" len="sm"/>
          </a:ln>
          <a:effectLst/>
        </p:spPr>
      </p:cxn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8E9D39A6-A693-EE44-80F2-E0C0033BF136}"/>
              </a:ext>
            </a:extLst>
          </p:cNvPr>
          <p:cNvCxnSpPr>
            <a:cxnSpLocks/>
          </p:cNvCxnSpPr>
          <p:nvPr/>
        </p:nvCxnSpPr>
        <p:spPr>
          <a:xfrm flipH="1">
            <a:off x="4120444" y="3871794"/>
            <a:ext cx="398186" cy="0"/>
          </a:xfrm>
          <a:prstGeom prst="line">
            <a:avLst/>
          </a:prstGeom>
          <a:noFill/>
          <a:ln w="6350" cap="rnd" cmpd="sng" algn="ctr">
            <a:solidFill>
              <a:srgbClr val="595959"/>
            </a:solidFill>
            <a:prstDash val="sysDot"/>
            <a:miter lim="800000"/>
            <a:headEnd type="arrow" w="med" len="sm"/>
          </a:ln>
          <a:effectLst/>
        </p:spPr>
      </p:cxn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99C47BBC-ACB2-CDA9-39AB-5C80BE34FF4E}"/>
              </a:ext>
            </a:extLst>
          </p:cNvPr>
          <p:cNvCxnSpPr>
            <a:cxnSpLocks/>
          </p:cNvCxnSpPr>
          <p:nvPr/>
        </p:nvCxnSpPr>
        <p:spPr>
          <a:xfrm flipH="1">
            <a:off x="4120444" y="4657186"/>
            <a:ext cx="398186" cy="0"/>
          </a:xfrm>
          <a:prstGeom prst="line">
            <a:avLst/>
          </a:prstGeom>
          <a:noFill/>
          <a:ln w="6350" cap="rnd" cmpd="sng" algn="ctr">
            <a:solidFill>
              <a:srgbClr val="595959"/>
            </a:solidFill>
            <a:prstDash val="sysDot"/>
            <a:miter lim="800000"/>
            <a:headEnd type="arrow" w="med" len="sm"/>
          </a:ln>
          <a:effectLst/>
        </p:spPr>
      </p:cxnSp>
      <p:sp>
        <p:nvSpPr>
          <p:cNvPr id="7" name="Rechteck 6">
            <a:extLst>
              <a:ext uri="{FF2B5EF4-FFF2-40B4-BE49-F238E27FC236}">
                <a16:creationId xmlns:a16="http://schemas.microsoft.com/office/drawing/2014/main" id="{48EBBD28-AC41-B248-A893-C34ACCF3FE4F}"/>
              </a:ext>
            </a:extLst>
          </p:cNvPr>
          <p:cNvSpPr/>
          <p:nvPr/>
        </p:nvSpPr>
        <p:spPr>
          <a:xfrm>
            <a:off x="3285066" y="3441025"/>
            <a:ext cx="835378" cy="861538"/>
          </a:xfrm>
          <a:prstGeom prst="rect">
            <a:avLst/>
          </a:prstGeom>
          <a:solidFill>
            <a:srgbClr val="046B99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7C409B2-533C-3157-D07A-05B3CE371F5D}"/>
              </a:ext>
            </a:extLst>
          </p:cNvPr>
          <p:cNvSpPr/>
          <p:nvPr/>
        </p:nvSpPr>
        <p:spPr>
          <a:xfrm>
            <a:off x="3285066" y="4302563"/>
            <a:ext cx="835378" cy="709247"/>
          </a:xfrm>
          <a:prstGeom prst="rect">
            <a:avLst/>
          </a:prstGeom>
          <a:solidFill>
            <a:srgbClr val="B3CB2D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9" name="Freihandform: Form 8">
            <a:extLst>
              <a:ext uri="{FF2B5EF4-FFF2-40B4-BE49-F238E27FC236}">
                <a16:creationId xmlns:a16="http://schemas.microsoft.com/office/drawing/2014/main" id="{1E424DBB-4D50-8882-C30C-D6C5648A32F5}"/>
              </a:ext>
            </a:extLst>
          </p:cNvPr>
          <p:cNvSpPr/>
          <p:nvPr/>
        </p:nvSpPr>
        <p:spPr>
          <a:xfrm>
            <a:off x="982133" y="2033497"/>
            <a:ext cx="4515556" cy="2269066"/>
          </a:xfrm>
          <a:custGeom>
            <a:avLst/>
            <a:gdLst>
              <a:gd name="connsiteX0" fmla="*/ 0 w 4515556"/>
              <a:gd name="connsiteY0" fmla="*/ 0 h 2517422"/>
              <a:gd name="connsiteX1" fmla="*/ 0 w 4515556"/>
              <a:gd name="connsiteY1" fmla="*/ 2517422 h 2517422"/>
              <a:gd name="connsiteX2" fmla="*/ 4515556 w 4515556"/>
              <a:gd name="connsiteY2" fmla="*/ 2517422 h 2517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15556" h="2517422">
                <a:moveTo>
                  <a:pt x="0" y="0"/>
                </a:moveTo>
                <a:lnTo>
                  <a:pt x="0" y="2517422"/>
                </a:lnTo>
                <a:lnTo>
                  <a:pt x="4515556" y="2517422"/>
                </a:lnTo>
              </a:path>
            </a:pathLst>
          </a:custGeom>
          <a:noFill/>
          <a:ln>
            <a:solidFill>
              <a:srgbClr val="595959"/>
            </a:solidFill>
            <a:headEnd type="arrow" w="med" len="sm"/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aphicFrame>
        <p:nvGraphicFramePr>
          <p:cNvPr id="10" name="Tabelle 7">
            <a:extLst>
              <a:ext uri="{FF2B5EF4-FFF2-40B4-BE49-F238E27FC236}">
                <a16:creationId xmlns:a16="http://schemas.microsoft.com/office/drawing/2014/main" id="{763969B1-74A5-1EE2-CE2F-AD69EAE81E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310874"/>
              </p:ext>
            </p:extLst>
          </p:nvPr>
        </p:nvGraphicFramePr>
        <p:xfrm>
          <a:off x="6333067" y="2406651"/>
          <a:ext cx="4036503" cy="1841760"/>
        </p:xfrm>
        <a:graphic>
          <a:graphicData uri="http://schemas.openxmlformats.org/drawingml/2006/table">
            <a:tbl>
              <a:tblPr firstRow="1" bandRow="1"/>
              <a:tblGrid>
                <a:gridCol w="1383259">
                  <a:extLst>
                    <a:ext uri="{9D8B030D-6E8A-4147-A177-3AD203B41FA5}">
                      <a16:colId xmlns:a16="http://schemas.microsoft.com/office/drawing/2014/main" val="1135650782"/>
                    </a:ext>
                  </a:extLst>
                </a:gridCol>
                <a:gridCol w="1454701">
                  <a:extLst>
                    <a:ext uri="{9D8B030D-6E8A-4147-A177-3AD203B41FA5}">
                      <a16:colId xmlns:a16="http://schemas.microsoft.com/office/drawing/2014/main" val="3914734906"/>
                    </a:ext>
                  </a:extLst>
                </a:gridCol>
                <a:gridCol w="1198543">
                  <a:extLst>
                    <a:ext uri="{9D8B030D-6E8A-4147-A177-3AD203B41FA5}">
                      <a16:colId xmlns:a16="http://schemas.microsoft.com/office/drawing/2014/main" val="3072813581"/>
                    </a:ext>
                  </a:extLst>
                </a:gridCol>
              </a:tblGrid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b="0" dirty="0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Contribution</a:t>
                      </a:r>
                    </a:p>
                  </a:txBody>
                  <a:tcPr marT="46800" marB="4680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PCF</a:t>
                      </a:r>
                    </a:p>
                  </a:txBody>
                  <a:tcPr marT="46800" marB="4680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DQR</a:t>
                      </a:r>
                    </a:p>
                  </a:txBody>
                  <a:tcPr marT="46800" marB="4680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352825"/>
                  </a:ext>
                </a:extLst>
              </a:tr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ExtraBold" pitchFamily="2" charset="0"/>
                        </a:rPr>
                        <a:t>a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1.00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1.00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6253969"/>
                  </a:ext>
                </a:extLst>
              </a:tr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ExtraBold" pitchFamily="2" charset="0"/>
                        </a:rPr>
                        <a:t>b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1.50</a:t>
                      </a:r>
                      <a:endParaRPr lang="en-US" sz="1400" dirty="0">
                        <a:solidFill>
                          <a:schemeClr val="tx2"/>
                        </a:solidFill>
                        <a:latin typeface="Manrope Light" pitchFamily="2" charset="0"/>
                      </a:endParaRP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2.00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1322263"/>
                  </a:ext>
                </a:extLst>
              </a:tr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ExtraBold" pitchFamily="2" charset="0"/>
                        </a:rPr>
                        <a:t>c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2.00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2.00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299785"/>
                  </a:ext>
                </a:extLst>
              </a:tr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ExtraBold" pitchFamily="2" charset="0"/>
                        </a:rPr>
                        <a:t>d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-1.75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2.75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1664358"/>
                  </a:ext>
                </a:extLst>
              </a:tr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Results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endParaRPr lang="en-US" sz="1400" dirty="0">
                        <a:solidFill>
                          <a:schemeClr val="bg1"/>
                        </a:solidFill>
                        <a:latin typeface="Manrope SemiBold" pitchFamily="2" charset="0"/>
                      </a:endParaRP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2.05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6222668"/>
                  </a:ext>
                </a:extLst>
              </a:tr>
            </a:tbl>
          </a:graphicData>
        </a:graphic>
      </p:graphicFrame>
      <p:sp>
        <p:nvSpPr>
          <p:cNvPr id="11" name="Rechteck 10">
            <a:extLst>
              <a:ext uri="{FF2B5EF4-FFF2-40B4-BE49-F238E27FC236}">
                <a16:creationId xmlns:a16="http://schemas.microsoft.com/office/drawing/2014/main" id="{9C36488A-89F9-D2B0-B48B-8C0E464D85E1}"/>
              </a:ext>
            </a:extLst>
          </p:cNvPr>
          <p:cNvSpPr/>
          <p:nvPr/>
        </p:nvSpPr>
        <p:spPr>
          <a:xfrm>
            <a:off x="3285066" y="2417087"/>
            <a:ext cx="835378" cy="417922"/>
          </a:xfrm>
          <a:prstGeom prst="rect">
            <a:avLst/>
          </a:prstGeom>
          <a:solidFill>
            <a:srgbClr val="3CBFFA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>
                <a:solidFill>
                  <a:prstClr val="white"/>
                </a:solidFill>
                <a:latin typeface="Manrope SemiBold" pitchFamily="2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D83F5618-6726-E5FD-6DDA-ED5C82AE68E9}"/>
              </a:ext>
            </a:extLst>
          </p:cNvPr>
          <p:cNvSpPr/>
          <p:nvPr/>
        </p:nvSpPr>
        <p:spPr>
          <a:xfrm>
            <a:off x="3285066" y="2835009"/>
            <a:ext cx="835378" cy="606016"/>
          </a:xfrm>
          <a:prstGeom prst="rect">
            <a:avLst/>
          </a:prstGeom>
          <a:solidFill>
            <a:srgbClr val="0694D4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>
                <a:solidFill>
                  <a:prstClr val="white"/>
                </a:solidFill>
                <a:latin typeface="Manrope SemiBold" pitchFamily="2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18D4D91E-C6B5-1969-5BDF-A291FE3F5C2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399503" y="3060309"/>
            <a:ext cx="226906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PCF</a:t>
            </a: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22322127-177C-0354-AA42-E864C01FB344}"/>
              </a:ext>
            </a:extLst>
          </p:cNvPr>
          <p:cNvGrpSpPr/>
          <p:nvPr/>
        </p:nvGrpSpPr>
        <p:grpSpPr>
          <a:xfrm>
            <a:off x="1715911" y="2841373"/>
            <a:ext cx="835378" cy="1461190"/>
            <a:chOff x="1623642" y="2841373"/>
            <a:chExt cx="835378" cy="1461190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F08B49A2-B7F9-1251-C80B-E9083307DEEF}"/>
                </a:ext>
              </a:extLst>
            </p:cNvPr>
            <p:cNvSpPr/>
            <p:nvPr/>
          </p:nvSpPr>
          <p:spPr>
            <a:xfrm>
              <a:off x="1623642" y="3117230"/>
              <a:ext cx="835378" cy="1185333"/>
            </a:xfrm>
            <a:prstGeom prst="rect">
              <a:avLst/>
            </a:prstGeom>
            <a:solidFill>
              <a:srgbClr val="595959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7" name="Rectangle 1">
              <a:extLst>
                <a:ext uri="{FF2B5EF4-FFF2-40B4-BE49-F238E27FC236}">
                  <a16:creationId xmlns:a16="http://schemas.microsoft.com/office/drawing/2014/main" id="{34148B2A-90EC-29C9-A6AE-A3F5CBA7C2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642" y="2841373"/>
              <a:ext cx="835378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Manrope SemiBold" pitchFamily="2" charset="0"/>
                  <a:cs typeface="Calibri" panose="020F0502020204030204" pitchFamily="34" charset="0"/>
                </a:rPr>
                <a:t>Sum</a:t>
              </a:r>
            </a:p>
          </p:txBody>
        </p:sp>
      </p:grpSp>
      <p:sp>
        <p:nvSpPr>
          <p:cNvPr id="18" name="Rechteck 17">
            <a:extLst>
              <a:ext uri="{FF2B5EF4-FFF2-40B4-BE49-F238E27FC236}">
                <a16:creationId xmlns:a16="http://schemas.microsoft.com/office/drawing/2014/main" id="{AD815A1E-2848-F1C0-C83E-E745F1340922}"/>
              </a:ext>
            </a:extLst>
          </p:cNvPr>
          <p:cNvSpPr/>
          <p:nvPr/>
        </p:nvSpPr>
        <p:spPr>
          <a:xfrm>
            <a:off x="4546854" y="2417086"/>
            <a:ext cx="1441196" cy="2594723"/>
          </a:xfrm>
          <a:prstGeom prst="rect">
            <a:avLst/>
          </a:prstGeom>
          <a:solidFill>
            <a:srgbClr val="E1E3DD"/>
          </a:solidFill>
        </p:spPr>
        <p:txBody>
          <a:bodyPr vert="horz" lIns="108000" tIns="0" rIns="108000" bIns="0" rtlCol="0" anchor="ctr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Contribution </a:t>
            </a:r>
            <a:b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</a:b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to PCF </a:t>
            </a:r>
          </a:p>
        </p:txBody>
      </p:sp>
    </p:spTree>
    <p:extLst>
      <p:ext uri="{BB962C8B-B14F-4D97-AF65-F5344CB8AC3E}">
        <p14:creationId xmlns:p14="http://schemas.microsoft.com/office/powerpoint/2010/main" val="1382042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90815408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0" name="Grafik 89">
            <a:extLst>
              <a:ext uri="{FF2B5EF4-FFF2-40B4-BE49-F238E27FC236}">
                <a16:creationId xmlns:a16="http://schemas.microsoft.com/office/drawing/2014/main" id="{43DF0DFD-4AC9-A5AF-EABA-9EEDB61379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1974" y="3659764"/>
            <a:ext cx="640625" cy="359970"/>
          </a:xfrm>
          <a:prstGeom prst="rect">
            <a:avLst/>
          </a:prstGeom>
        </p:spPr>
      </p:pic>
      <p:pic>
        <p:nvPicPr>
          <p:cNvPr id="91" name="Grafik 90">
            <a:extLst>
              <a:ext uri="{FF2B5EF4-FFF2-40B4-BE49-F238E27FC236}">
                <a16:creationId xmlns:a16="http://schemas.microsoft.com/office/drawing/2014/main" id="{9090DD85-7515-A431-72C9-3A375A5098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4400" y="3639527"/>
            <a:ext cx="640625" cy="359970"/>
          </a:xfrm>
          <a:prstGeom prst="rect">
            <a:avLst/>
          </a:prstGeom>
        </p:spPr>
      </p:pic>
      <p:pic>
        <p:nvPicPr>
          <p:cNvPr id="92" name="Grafik 91">
            <a:extLst>
              <a:ext uri="{FF2B5EF4-FFF2-40B4-BE49-F238E27FC236}">
                <a16:creationId xmlns:a16="http://schemas.microsoft.com/office/drawing/2014/main" id="{26CBA6A2-47DC-ABF0-ABEE-6402FF4D22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6228" y="3639527"/>
            <a:ext cx="640625" cy="359970"/>
          </a:xfrm>
          <a:prstGeom prst="rect">
            <a:avLst/>
          </a:prstGeom>
        </p:spPr>
      </p:pic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601BEC6E-8C61-F811-97F4-3660A6B4C932}"/>
              </a:ext>
            </a:extLst>
          </p:cNvPr>
          <p:cNvSpPr/>
          <p:nvPr/>
        </p:nvSpPr>
        <p:spPr>
          <a:xfrm>
            <a:off x="6037831" y="3433149"/>
            <a:ext cx="728318" cy="629286"/>
          </a:xfrm>
          <a:prstGeom prst="roundRect">
            <a:avLst/>
          </a:prstGeom>
          <a:solidFill>
            <a:srgbClr val="0694D4"/>
          </a:solidFill>
        </p:spPr>
        <p:txBody>
          <a:bodyPr vert="horz" lIns="0" tIns="0" rIns="0" bIns="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US" sz="1200" dirty="0">
              <a:solidFill>
                <a:srgbClr val="000000">
                  <a:lumMod val="65000"/>
                  <a:lumOff val="35000"/>
                </a:srgbClr>
              </a:solidFill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F92CD7BA-95BF-4257-01DC-B04EE013F3EA}"/>
              </a:ext>
            </a:extLst>
          </p:cNvPr>
          <p:cNvSpPr/>
          <p:nvPr/>
        </p:nvSpPr>
        <p:spPr>
          <a:xfrm>
            <a:off x="1841842" y="2024064"/>
            <a:ext cx="8780641" cy="2183765"/>
          </a:xfrm>
          <a:prstGeom prst="roundRect">
            <a:avLst>
              <a:gd name="adj" fmla="val 10124"/>
            </a:avLst>
          </a:prstGeom>
          <a:ln w="6350" cap="flat" cmpd="sng" algn="ctr">
            <a:solidFill>
              <a:srgbClr val="E1E3DD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lIns="108000" tIns="71991" rIns="108000" bIns="0" rtlCol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Production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A600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A9A7C436-3D8F-37E8-CA9A-11682D13A4A4}"/>
              </a:ext>
            </a:extLst>
          </p:cNvPr>
          <p:cNvSpPr/>
          <p:nvPr/>
        </p:nvSpPr>
        <p:spPr>
          <a:xfrm>
            <a:off x="1762491" y="2471337"/>
            <a:ext cx="8966480" cy="749199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22" name="Pfeil: Fünfeck 21">
            <a:extLst>
              <a:ext uri="{FF2B5EF4-FFF2-40B4-BE49-F238E27FC236}">
                <a16:creationId xmlns:a16="http://schemas.microsoft.com/office/drawing/2014/main" id="{CDA3AB4B-6A8A-1936-FB96-D010E71AA336}"/>
              </a:ext>
            </a:extLst>
          </p:cNvPr>
          <p:cNvSpPr/>
          <p:nvPr/>
        </p:nvSpPr>
        <p:spPr>
          <a:xfrm>
            <a:off x="1559247" y="2542251"/>
            <a:ext cx="2578065" cy="607366"/>
          </a:xfrm>
          <a:prstGeom prst="homePlate">
            <a:avLst/>
          </a:prstGeom>
          <a:solidFill>
            <a:srgbClr val="3CBFFA"/>
          </a:solidFill>
          <a:ln>
            <a:noFill/>
          </a:ln>
        </p:spPr>
        <p:txBody>
          <a:bodyPr vert="horz" lIns="0" tIns="0" rIns="0" bIns="0" rtlCol="0" anchor="ctr" anchorCtr="0">
            <a:no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400" dirty="0">
                <a:solidFill>
                  <a:prstClr val="white"/>
                </a:solidFill>
                <a:latin typeface="Manrope SemiBold" pitchFamily="2" charset="0"/>
                <a:cs typeface="Arial" panose="020B0604020202020204" pitchFamily="34" charset="0"/>
              </a:rPr>
              <a:t>Raw materials</a:t>
            </a:r>
          </a:p>
        </p:txBody>
      </p:sp>
      <p:sp>
        <p:nvSpPr>
          <p:cNvPr id="23" name="Pfeil: Chevron 22">
            <a:extLst>
              <a:ext uri="{FF2B5EF4-FFF2-40B4-BE49-F238E27FC236}">
                <a16:creationId xmlns:a16="http://schemas.microsoft.com/office/drawing/2014/main" id="{7D1AA896-977F-B28E-5790-CB4F6E7CC8B3}"/>
              </a:ext>
            </a:extLst>
          </p:cNvPr>
          <p:cNvSpPr/>
          <p:nvPr/>
        </p:nvSpPr>
        <p:spPr>
          <a:xfrm>
            <a:off x="3915624" y="2542255"/>
            <a:ext cx="1009572" cy="607366"/>
          </a:xfrm>
          <a:prstGeom prst="chevron">
            <a:avLst/>
          </a:prstGeom>
          <a:solidFill>
            <a:srgbClr val="0694D4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>
              <a:solidFill>
                <a:prstClr val="white"/>
              </a:solidFill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24" name="Pfeil: Chevron 23">
            <a:extLst>
              <a:ext uri="{FF2B5EF4-FFF2-40B4-BE49-F238E27FC236}">
                <a16:creationId xmlns:a16="http://schemas.microsoft.com/office/drawing/2014/main" id="{FBA82B2B-28AF-9694-DCDD-4ABFB4701A09}"/>
              </a:ext>
            </a:extLst>
          </p:cNvPr>
          <p:cNvSpPr/>
          <p:nvPr/>
        </p:nvSpPr>
        <p:spPr>
          <a:xfrm>
            <a:off x="4703508" y="2542254"/>
            <a:ext cx="1009572" cy="607366"/>
          </a:xfrm>
          <a:prstGeom prst="chevron">
            <a:avLst/>
          </a:prstGeom>
          <a:solidFill>
            <a:srgbClr val="0694D4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>
              <a:solidFill>
                <a:prstClr val="white"/>
              </a:solidFill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25" name="Pfeil: Chevron 24">
            <a:extLst>
              <a:ext uri="{FF2B5EF4-FFF2-40B4-BE49-F238E27FC236}">
                <a16:creationId xmlns:a16="http://schemas.microsoft.com/office/drawing/2014/main" id="{43FE01AA-385B-2A6B-E6B0-241F341F18F3}"/>
              </a:ext>
            </a:extLst>
          </p:cNvPr>
          <p:cNvSpPr/>
          <p:nvPr/>
        </p:nvSpPr>
        <p:spPr>
          <a:xfrm>
            <a:off x="5491393" y="2542254"/>
            <a:ext cx="1009572" cy="607366"/>
          </a:xfrm>
          <a:prstGeom prst="chevron">
            <a:avLst/>
          </a:prstGeom>
          <a:solidFill>
            <a:srgbClr val="0694D4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>
              <a:solidFill>
                <a:prstClr val="white"/>
              </a:solidFill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26" name="Pfeil: Chevron 25">
            <a:extLst>
              <a:ext uri="{FF2B5EF4-FFF2-40B4-BE49-F238E27FC236}">
                <a16:creationId xmlns:a16="http://schemas.microsoft.com/office/drawing/2014/main" id="{CF909069-1C45-EEE9-445C-FF03F4565977}"/>
              </a:ext>
            </a:extLst>
          </p:cNvPr>
          <p:cNvSpPr/>
          <p:nvPr/>
        </p:nvSpPr>
        <p:spPr>
          <a:xfrm>
            <a:off x="6279278" y="2542254"/>
            <a:ext cx="1009572" cy="607366"/>
          </a:xfrm>
          <a:prstGeom prst="chevron">
            <a:avLst/>
          </a:prstGeom>
          <a:solidFill>
            <a:srgbClr val="0694D4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>
              <a:solidFill>
                <a:prstClr val="white"/>
              </a:solidFill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27" name="Pfeil: Chevron 26">
            <a:extLst>
              <a:ext uri="{FF2B5EF4-FFF2-40B4-BE49-F238E27FC236}">
                <a16:creationId xmlns:a16="http://schemas.microsoft.com/office/drawing/2014/main" id="{075BA813-2124-F8B6-8A24-A8147596D2D7}"/>
              </a:ext>
            </a:extLst>
          </p:cNvPr>
          <p:cNvSpPr/>
          <p:nvPr/>
        </p:nvSpPr>
        <p:spPr>
          <a:xfrm>
            <a:off x="7067162" y="2542254"/>
            <a:ext cx="1009572" cy="607366"/>
          </a:xfrm>
          <a:prstGeom prst="chevron">
            <a:avLst/>
          </a:prstGeom>
          <a:solidFill>
            <a:srgbClr val="0694D4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>
              <a:solidFill>
                <a:prstClr val="white"/>
              </a:solidFill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28" name="Pfeil: Chevron 27">
            <a:extLst>
              <a:ext uri="{FF2B5EF4-FFF2-40B4-BE49-F238E27FC236}">
                <a16:creationId xmlns:a16="http://schemas.microsoft.com/office/drawing/2014/main" id="{761522A9-6D6F-B6FB-4248-ACA92607AD91}"/>
              </a:ext>
            </a:extLst>
          </p:cNvPr>
          <p:cNvSpPr/>
          <p:nvPr/>
        </p:nvSpPr>
        <p:spPr>
          <a:xfrm>
            <a:off x="7855047" y="2542254"/>
            <a:ext cx="1009572" cy="607366"/>
          </a:xfrm>
          <a:prstGeom prst="chevron">
            <a:avLst/>
          </a:prstGeom>
          <a:solidFill>
            <a:srgbClr val="0694D4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US" dirty="0">
              <a:solidFill>
                <a:prstClr val="white"/>
              </a:solidFill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29" name="Pfeil: Chevron 28">
            <a:extLst>
              <a:ext uri="{FF2B5EF4-FFF2-40B4-BE49-F238E27FC236}">
                <a16:creationId xmlns:a16="http://schemas.microsoft.com/office/drawing/2014/main" id="{05E6711D-2DB6-8C4F-A21D-B2499703B3A4}"/>
              </a:ext>
            </a:extLst>
          </p:cNvPr>
          <p:cNvSpPr/>
          <p:nvPr/>
        </p:nvSpPr>
        <p:spPr>
          <a:xfrm>
            <a:off x="8642931" y="2542254"/>
            <a:ext cx="2289281" cy="607366"/>
          </a:xfrm>
          <a:prstGeom prst="chevron">
            <a:avLst/>
          </a:prstGeom>
          <a:solidFill>
            <a:srgbClr val="046B99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Vehicle</a:t>
            </a:r>
          </a:p>
        </p:txBody>
      </p:sp>
      <p:sp>
        <p:nvSpPr>
          <p:cNvPr id="30" name="Rechteck 29">
            <a:extLst>
              <a:ext uri="{FF2B5EF4-FFF2-40B4-BE49-F238E27FC236}">
                <a16:creationId xmlns:a16="http://schemas.microsoft.com/office/drawing/2014/main" id="{629BD04F-F47B-6AFF-D658-27253B109771}"/>
              </a:ext>
            </a:extLst>
          </p:cNvPr>
          <p:cNvSpPr/>
          <p:nvPr/>
        </p:nvSpPr>
        <p:spPr>
          <a:xfrm>
            <a:off x="1841842" y="4341188"/>
            <a:ext cx="1239366" cy="45719"/>
          </a:xfrm>
          <a:prstGeom prst="rect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5C9C95D9-95A3-46BE-F458-48F2285FDE86}"/>
              </a:ext>
            </a:extLst>
          </p:cNvPr>
          <p:cNvSpPr/>
          <p:nvPr/>
        </p:nvSpPr>
        <p:spPr>
          <a:xfrm>
            <a:off x="3145580" y="4341188"/>
            <a:ext cx="734580" cy="45719"/>
          </a:xfrm>
          <a:prstGeom prst="rect">
            <a:avLst/>
          </a:prstGeom>
          <a:solidFill>
            <a:srgbClr val="046B99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BE6D6E22-9C34-B611-D2C0-9CE5B5960536}"/>
              </a:ext>
            </a:extLst>
          </p:cNvPr>
          <p:cNvSpPr/>
          <p:nvPr/>
        </p:nvSpPr>
        <p:spPr>
          <a:xfrm>
            <a:off x="3944532" y="4341188"/>
            <a:ext cx="585932" cy="45719"/>
          </a:xfrm>
          <a:prstGeom prst="rect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943D7D79-1364-3E4B-DFC8-EB0254CB6870}"/>
              </a:ext>
            </a:extLst>
          </p:cNvPr>
          <p:cNvSpPr/>
          <p:nvPr/>
        </p:nvSpPr>
        <p:spPr>
          <a:xfrm>
            <a:off x="4594837" y="4341188"/>
            <a:ext cx="728318" cy="45719"/>
          </a:xfrm>
          <a:prstGeom prst="rect">
            <a:avLst/>
          </a:prstGeom>
          <a:solidFill>
            <a:srgbClr val="046B99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C5A2039F-D310-BBFF-CD6E-BF57D1E7B1C8}"/>
              </a:ext>
            </a:extLst>
          </p:cNvPr>
          <p:cNvSpPr/>
          <p:nvPr/>
        </p:nvSpPr>
        <p:spPr>
          <a:xfrm>
            <a:off x="5387527" y="4341188"/>
            <a:ext cx="585932" cy="45719"/>
          </a:xfrm>
          <a:prstGeom prst="rect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4D9A1818-EE1B-705B-4BB2-1DCBBC504DAB}"/>
              </a:ext>
            </a:extLst>
          </p:cNvPr>
          <p:cNvSpPr/>
          <p:nvPr/>
        </p:nvSpPr>
        <p:spPr>
          <a:xfrm>
            <a:off x="6037831" y="4341188"/>
            <a:ext cx="728318" cy="45719"/>
          </a:xfrm>
          <a:prstGeom prst="rect">
            <a:avLst/>
          </a:prstGeom>
          <a:solidFill>
            <a:srgbClr val="046B99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F7A1C747-E355-CF8E-8F16-721A0AD0B893}"/>
              </a:ext>
            </a:extLst>
          </p:cNvPr>
          <p:cNvSpPr/>
          <p:nvPr/>
        </p:nvSpPr>
        <p:spPr>
          <a:xfrm>
            <a:off x="6830522" y="4341188"/>
            <a:ext cx="533650" cy="45719"/>
          </a:xfrm>
          <a:prstGeom prst="rect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7526036A-54FF-C8CC-194F-D48F4485B62A}"/>
              </a:ext>
            </a:extLst>
          </p:cNvPr>
          <p:cNvSpPr/>
          <p:nvPr/>
        </p:nvSpPr>
        <p:spPr>
          <a:xfrm>
            <a:off x="7428544" y="4341188"/>
            <a:ext cx="728318" cy="45719"/>
          </a:xfrm>
          <a:prstGeom prst="rect">
            <a:avLst/>
          </a:prstGeom>
          <a:solidFill>
            <a:srgbClr val="046B99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2B09F15B-B136-1A19-7F04-EDABC3790DC3}"/>
              </a:ext>
            </a:extLst>
          </p:cNvPr>
          <p:cNvSpPr/>
          <p:nvPr/>
        </p:nvSpPr>
        <p:spPr>
          <a:xfrm>
            <a:off x="8221235" y="4341188"/>
            <a:ext cx="2401247" cy="45719"/>
          </a:xfrm>
          <a:prstGeom prst="rect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39" name="Rectangle 1">
            <a:extLst>
              <a:ext uri="{FF2B5EF4-FFF2-40B4-BE49-F238E27FC236}">
                <a16:creationId xmlns:a16="http://schemas.microsoft.com/office/drawing/2014/main" id="{65B2B1C0-B251-18A6-615A-20F8EEBBF9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841" y="4456328"/>
            <a:ext cx="1239366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Mine-to-Gate</a:t>
            </a:r>
          </a:p>
        </p:txBody>
      </p:sp>
      <p:sp>
        <p:nvSpPr>
          <p:cNvPr id="40" name="Rectangle 1">
            <a:extLst>
              <a:ext uri="{FF2B5EF4-FFF2-40B4-BE49-F238E27FC236}">
                <a16:creationId xmlns:a16="http://schemas.microsoft.com/office/drawing/2014/main" id="{7C121FA1-4E68-A82C-5572-DE07496A34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44533" y="4456328"/>
            <a:ext cx="58593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Gate-to-Gate </a:t>
            </a:r>
          </a:p>
        </p:txBody>
      </p:sp>
      <p:sp>
        <p:nvSpPr>
          <p:cNvPr id="41" name="Rectangle 1">
            <a:extLst>
              <a:ext uri="{FF2B5EF4-FFF2-40B4-BE49-F238E27FC236}">
                <a16:creationId xmlns:a16="http://schemas.microsoft.com/office/drawing/2014/main" id="{56950ACD-4C0D-0026-662A-BB59504BA0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7832" y="4456328"/>
            <a:ext cx="728317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Transport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ACF37259-7CC8-8DCD-76F9-D2E643FE3504}"/>
              </a:ext>
            </a:extLst>
          </p:cNvPr>
          <p:cNvSpPr/>
          <p:nvPr/>
        </p:nvSpPr>
        <p:spPr>
          <a:xfrm>
            <a:off x="1841841" y="5074159"/>
            <a:ext cx="4131617" cy="45719"/>
          </a:xfrm>
          <a:prstGeom prst="rect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43" name="Rectangle 1">
            <a:extLst>
              <a:ext uri="{FF2B5EF4-FFF2-40B4-BE49-F238E27FC236}">
                <a16:creationId xmlns:a16="http://schemas.microsoft.com/office/drawing/2014/main" id="{09B8C5BE-327F-3BF1-10D0-0BEC794AC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841" y="5178902"/>
            <a:ext cx="4131617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Cradle-to-Gate Tier n</a:t>
            </a:r>
          </a:p>
        </p:txBody>
      </p: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55DB22BA-4DB3-81A6-ACAE-319BA16F372B}"/>
              </a:ext>
            </a:extLst>
          </p:cNvPr>
          <p:cNvGrpSpPr/>
          <p:nvPr/>
        </p:nvGrpSpPr>
        <p:grpSpPr>
          <a:xfrm>
            <a:off x="1841841" y="5612066"/>
            <a:ext cx="8780641" cy="45719"/>
            <a:chOff x="2270588" y="5719899"/>
            <a:chExt cx="7931649" cy="76403"/>
          </a:xfrm>
        </p:grpSpPr>
        <p:sp>
          <p:nvSpPr>
            <p:cNvPr id="45" name="Rechteck 44">
              <a:extLst>
                <a:ext uri="{FF2B5EF4-FFF2-40B4-BE49-F238E27FC236}">
                  <a16:creationId xmlns:a16="http://schemas.microsoft.com/office/drawing/2014/main" id="{C38CFA53-4F86-39B4-C8C4-4FE869E52DE5}"/>
                </a:ext>
              </a:extLst>
            </p:cNvPr>
            <p:cNvSpPr/>
            <p:nvPr/>
          </p:nvSpPr>
          <p:spPr>
            <a:xfrm>
              <a:off x="8033164" y="5719899"/>
              <a:ext cx="2169073" cy="76403"/>
            </a:xfrm>
            <a:prstGeom prst="rect">
              <a:avLst/>
            </a:prstGeom>
            <a:solidFill>
              <a:srgbClr val="B3CB2D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F21168C6-8AEE-1995-217C-7A167EA2D750}"/>
                </a:ext>
              </a:extLst>
            </p:cNvPr>
            <p:cNvSpPr/>
            <p:nvPr/>
          </p:nvSpPr>
          <p:spPr>
            <a:xfrm>
              <a:off x="2270588" y="5719899"/>
              <a:ext cx="4988381" cy="76403"/>
            </a:xfrm>
            <a:prstGeom prst="rect">
              <a:avLst/>
            </a:prstGeom>
            <a:solidFill>
              <a:srgbClr val="B3CB2D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47" name="Rectangle 1">
            <a:extLst>
              <a:ext uri="{FF2B5EF4-FFF2-40B4-BE49-F238E27FC236}">
                <a16:creationId xmlns:a16="http://schemas.microsoft.com/office/drawing/2014/main" id="{BF461257-CA4E-27E9-5FA8-AB7AF7ED6E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41841" y="5717408"/>
            <a:ext cx="552233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Cradle-to-Gate Tier I</a:t>
            </a:r>
          </a:p>
        </p:txBody>
      </p:sp>
      <p:sp>
        <p:nvSpPr>
          <p:cNvPr id="48" name="Rectangle 1">
            <a:extLst>
              <a:ext uri="{FF2B5EF4-FFF2-40B4-BE49-F238E27FC236}">
                <a16:creationId xmlns:a16="http://schemas.microsoft.com/office/drawing/2014/main" id="{E2BEC7BC-DAF7-D458-3534-6E66B42DD7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21234" y="5717408"/>
            <a:ext cx="2401247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OEM</a:t>
            </a: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2564CCBC-283A-C955-7EB6-898A89139D9C}"/>
              </a:ext>
            </a:extLst>
          </p:cNvPr>
          <p:cNvSpPr/>
          <p:nvPr/>
        </p:nvSpPr>
        <p:spPr>
          <a:xfrm>
            <a:off x="4261637" y="2727413"/>
            <a:ext cx="4381295" cy="237048"/>
          </a:xfrm>
          <a:prstGeom prst="rect">
            <a:avLst/>
          </a:prstGeom>
          <a:solidFill>
            <a:srgbClr val="0694D4"/>
          </a:solidFill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endParaRPr lang="en-US" dirty="0">
              <a:solidFill>
                <a:srgbClr val="000000">
                  <a:lumMod val="65000"/>
                  <a:lumOff val="35000"/>
                </a:srgbClr>
              </a:solidFill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50" name="TextBox 50">
            <a:extLst>
              <a:ext uri="{FF2B5EF4-FFF2-40B4-BE49-F238E27FC236}">
                <a16:creationId xmlns:a16="http://schemas.microsoft.com/office/drawing/2014/main" id="{B8ECD541-5C9C-4805-792F-34EB4888089C}"/>
              </a:ext>
            </a:extLst>
          </p:cNvPr>
          <p:cNvSpPr txBox="1">
            <a:spLocks/>
          </p:cNvSpPr>
          <p:nvPr/>
        </p:nvSpPr>
        <p:spPr>
          <a:xfrm>
            <a:off x="4686834" y="2738215"/>
            <a:ext cx="1117294" cy="215444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2"/>
                </a:solidFill>
                <a:latin typeface="Manrope Light" pitchFamily="2" charset="0"/>
                <a:ea typeface="+mn-ea"/>
                <a:cs typeface="Arial" panose="020B0604020202020204" pitchFamily="34" charset="0"/>
              </a:defRPr>
            </a:lvl1pPr>
            <a:lvl2pPr marL="182563" indent="-182563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70000"/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Manrope Light" pitchFamily="2" charset="0"/>
                <a:ea typeface="+mn-ea"/>
                <a:cs typeface="Arial" panose="020B0604020202020204" pitchFamily="34" charset="0"/>
              </a:defRPr>
            </a:lvl2pPr>
            <a:lvl3pPr marL="358775" indent="-176213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70000"/>
              <a:buFont typeface="Wingdings" panose="05000000000000000000" pitchFamily="2" charset="2"/>
              <a:buChar char="§"/>
              <a:defRPr sz="1600" kern="1200">
                <a:solidFill>
                  <a:schemeClr val="tx2"/>
                </a:solidFill>
                <a:latin typeface="Manrope Light" pitchFamily="2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Manrope Light" pitchFamily="2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Manrope Light" pitchFamily="2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400" dirty="0">
                <a:solidFill>
                  <a:prstClr val="white"/>
                </a:solidFill>
                <a:latin typeface="Manrope SemiBold" pitchFamily="2" charset="0"/>
              </a:rPr>
              <a:t>Components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EBA2055B-166A-D094-BDE6-D644E3435FEF}"/>
              </a:ext>
            </a:extLst>
          </p:cNvPr>
          <p:cNvSpPr txBox="1">
            <a:spLocks/>
          </p:cNvSpPr>
          <p:nvPr/>
        </p:nvSpPr>
        <p:spPr>
          <a:xfrm>
            <a:off x="6856249" y="2738215"/>
            <a:ext cx="732573" cy="215444"/>
          </a:xfrm>
          <a:prstGeom prst="rect">
            <a:avLst/>
          </a:prstGeom>
        </p:spPr>
        <p:txBody>
          <a:bodyPr vert="horz" wrap="none" lIns="0" tIns="0" rIns="0" bIns="0" rtlCol="0" anchor="ctr" anchorCtr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FontTx/>
              <a:buNone/>
              <a:defRPr sz="1800" kern="1200">
                <a:solidFill>
                  <a:schemeClr val="tx2"/>
                </a:solidFill>
                <a:latin typeface="Manrope Light" pitchFamily="2" charset="0"/>
                <a:ea typeface="+mn-ea"/>
                <a:cs typeface="Arial" panose="020B0604020202020204" pitchFamily="34" charset="0"/>
              </a:defRPr>
            </a:lvl1pPr>
            <a:lvl2pPr marL="182563" indent="-182563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70000"/>
              <a:buFont typeface="Wingdings" panose="05000000000000000000" pitchFamily="2" charset="2"/>
              <a:buChar char="§"/>
              <a:defRPr sz="1800" kern="1200">
                <a:solidFill>
                  <a:schemeClr val="tx2"/>
                </a:solidFill>
                <a:latin typeface="Manrope Light" pitchFamily="2" charset="0"/>
                <a:ea typeface="+mn-ea"/>
                <a:cs typeface="Arial" panose="020B0604020202020204" pitchFamily="34" charset="0"/>
              </a:defRPr>
            </a:lvl2pPr>
            <a:lvl3pPr marL="358775" indent="-176213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SzPct val="70000"/>
              <a:buFont typeface="Wingdings" panose="05000000000000000000" pitchFamily="2" charset="2"/>
              <a:buChar char="§"/>
              <a:defRPr sz="1600" kern="1200">
                <a:solidFill>
                  <a:schemeClr val="tx2"/>
                </a:solidFill>
                <a:latin typeface="Manrope Light" pitchFamily="2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Manrope Light" pitchFamily="2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Manrope Light" pitchFamily="2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400" dirty="0">
                <a:solidFill>
                  <a:prstClr val="white"/>
                </a:solidFill>
                <a:latin typeface="Manrope SemiBold" pitchFamily="2" charset="0"/>
              </a:rPr>
              <a:t>Modules</a:t>
            </a:r>
          </a:p>
        </p:txBody>
      </p:sp>
      <p:grpSp>
        <p:nvGrpSpPr>
          <p:cNvPr id="52" name="Grafik 72" descr="Berge Silhouette">
            <a:extLst>
              <a:ext uri="{FF2B5EF4-FFF2-40B4-BE49-F238E27FC236}">
                <a16:creationId xmlns:a16="http://schemas.microsoft.com/office/drawing/2014/main" id="{5E450515-9F72-C746-BFB1-ADC74AE5B799}"/>
              </a:ext>
            </a:extLst>
          </p:cNvPr>
          <p:cNvGrpSpPr/>
          <p:nvPr/>
        </p:nvGrpSpPr>
        <p:grpSpPr>
          <a:xfrm>
            <a:off x="2069356" y="3477205"/>
            <a:ext cx="784338" cy="477070"/>
            <a:chOff x="5667022" y="3162299"/>
            <a:chExt cx="861288" cy="523875"/>
          </a:xfrm>
          <a:solidFill>
            <a:srgbClr val="B3CB2D"/>
          </a:solidFill>
        </p:grpSpPr>
        <p:sp>
          <p:nvSpPr>
            <p:cNvPr id="53" name="Freihandform: Form 52">
              <a:extLst>
                <a:ext uri="{FF2B5EF4-FFF2-40B4-BE49-F238E27FC236}">
                  <a16:creationId xmlns:a16="http://schemas.microsoft.com/office/drawing/2014/main" id="{6BEDCDE9-2565-D95C-ADB0-73559857E898}"/>
                </a:ext>
              </a:extLst>
            </p:cNvPr>
            <p:cNvSpPr/>
            <p:nvPr/>
          </p:nvSpPr>
          <p:spPr>
            <a:xfrm>
              <a:off x="6227959" y="3348785"/>
              <a:ext cx="300351" cy="337389"/>
            </a:xfrm>
            <a:custGeom>
              <a:avLst/>
              <a:gdLst>
                <a:gd name="connsiteX0" fmla="*/ 95136 w 300351"/>
                <a:gd name="connsiteY0" fmla="*/ 9053 h 337389"/>
                <a:gd name="connsiteX1" fmla="*/ 68744 w 300351"/>
                <a:gd name="connsiteY1" fmla="*/ 2889 h 337389"/>
                <a:gd name="connsiteX2" fmla="*/ 62579 w 300351"/>
                <a:gd name="connsiteY2" fmla="*/ 9053 h 337389"/>
                <a:gd name="connsiteX3" fmla="*/ 0 w 300351"/>
                <a:gd name="connsiteY3" fmla="*/ 110123 h 337389"/>
                <a:gd name="connsiteX4" fmla="*/ 11173 w 300351"/>
                <a:gd name="connsiteY4" fmla="*/ 128287 h 337389"/>
                <a:gd name="connsiteX5" fmla="*/ 78753 w 300351"/>
                <a:gd name="connsiteY5" fmla="*/ 19178 h 337389"/>
                <a:gd name="connsiteX6" fmla="*/ 78884 w 300351"/>
                <a:gd name="connsiteY6" fmla="*/ 19148 h 337389"/>
                <a:gd name="connsiteX7" fmla="*/ 78915 w 300351"/>
                <a:gd name="connsiteY7" fmla="*/ 19178 h 337389"/>
                <a:gd name="connsiteX8" fmla="*/ 277882 w 300351"/>
                <a:gd name="connsiteY8" fmla="*/ 337389 h 337389"/>
                <a:gd name="connsiteX9" fmla="*/ 300352 w 300351"/>
                <a:gd name="connsiteY9" fmla="*/ 337389 h 337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00351" h="337389">
                  <a:moveTo>
                    <a:pt x="95136" y="9053"/>
                  </a:moveTo>
                  <a:cubicBezTo>
                    <a:pt x="89550" y="63"/>
                    <a:pt x="77734" y="-2697"/>
                    <a:pt x="68744" y="2889"/>
                  </a:cubicBezTo>
                  <a:cubicBezTo>
                    <a:pt x="66243" y="4443"/>
                    <a:pt x="64133" y="6552"/>
                    <a:pt x="62579" y="9053"/>
                  </a:cubicBezTo>
                  <a:lnTo>
                    <a:pt x="0" y="110123"/>
                  </a:lnTo>
                  <a:lnTo>
                    <a:pt x="11173" y="128287"/>
                  </a:lnTo>
                  <a:lnTo>
                    <a:pt x="78753" y="19178"/>
                  </a:lnTo>
                  <a:cubicBezTo>
                    <a:pt x="78780" y="19134"/>
                    <a:pt x="78839" y="19120"/>
                    <a:pt x="78884" y="19148"/>
                  </a:cubicBezTo>
                  <a:cubicBezTo>
                    <a:pt x="78897" y="19155"/>
                    <a:pt x="78907" y="19166"/>
                    <a:pt x="78915" y="19178"/>
                  </a:cubicBezTo>
                  <a:lnTo>
                    <a:pt x="277882" y="337389"/>
                  </a:lnTo>
                  <a:lnTo>
                    <a:pt x="300352" y="337389"/>
                  </a:lnTo>
                  <a:close/>
                </a:path>
              </a:pathLst>
            </a:custGeom>
            <a:grpFill/>
            <a:ln w="9525" cap="flat">
              <a:solidFill>
                <a:srgbClr val="B3CB2D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ihandform: Form 53">
              <a:extLst>
                <a:ext uri="{FF2B5EF4-FFF2-40B4-BE49-F238E27FC236}">
                  <a16:creationId xmlns:a16="http://schemas.microsoft.com/office/drawing/2014/main" id="{0DE0CF2A-68DF-DB61-1313-2236BFD34D53}"/>
                </a:ext>
              </a:extLst>
            </p:cNvPr>
            <p:cNvSpPr/>
            <p:nvPr/>
          </p:nvSpPr>
          <p:spPr>
            <a:xfrm>
              <a:off x="5667022" y="3162299"/>
              <a:ext cx="669074" cy="523875"/>
            </a:xfrm>
            <a:custGeom>
              <a:avLst/>
              <a:gdLst>
                <a:gd name="connsiteX0" fmla="*/ 333804 w 669074"/>
                <a:gd name="connsiteY0" fmla="*/ 0 h 523875"/>
                <a:gd name="connsiteX1" fmla="*/ 317535 w 669074"/>
                <a:gd name="connsiteY1" fmla="*/ 8258 h 523875"/>
                <a:gd name="connsiteX2" fmla="*/ 0 w 669074"/>
                <a:gd name="connsiteY2" fmla="*/ 523875 h 523875"/>
                <a:gd name="connsiteX3" fmla="*/ 22374 w 669074"/>
                <a:gd name="connsiteY3" fmla="*/ 523875 h 523875"/>
                <a:gd name="connsiteX4" fmla="*/ 166411 w 669074"/>
                <a:gd name="connsiteY4" fmla="*/ 289979 h 523875"/>
                <a:gd name="connsiteX5" fmla="*/ 274425 w 669074"/>
                <a:gd name="connsiteY5" fmla="*/ 217589 h 523875"/>
                <a:gd name="connsiteX6" fmla="*/ 333813 w 669074"/>
                <a:gd name="connsiteY6" fmla="*/ 271882 h 523875"/>
                <a:gd name="connsiteX7" fmla="*/ 393297 w 669074"/>
                <a:gd name="connsiteY7" fmla="*/ 217646 h 523875"/>
                <a:gd name="connsiteX8" fmla="*/ 503177 w 669074"/>
                <a:gd name="connsiteY8" fmla="*/ 291941 h 523875"/>
                <a:gd name="connsiteX9" fmla="*/ 646671 w 669074"/>
                <a:gd name="connsiteY9" fmla="*/ 523875 h 523875"/>
                <a:gd name="connsiteX10" fmla="*/ 669074 w 669074"/>
                <a:gd name="connsiteY10" fmla="*/ 523875 h 523875"/>
                <a:gd name="connsiteX11" fmla="*/ 350101 w 669074"/>
                <a:gd name="connsiteY11" fmla="*/ 8258 h 523875"/>
                <a:gd name="connsiteX12" fmla="*/ 333804 w 669074"/>
                <a:gd name="connsiteY12" fmla="*/ 0 h 523875"/>
                <a:gd name="connsiteX13" fmla="*/ 391544 w 669074"/>
                <a:gd name="connsiteY13" fmla="*/ 193415 h 523875"/>
                <a:gd name="connsiteX14" fmla="*/ 333832 w 669074"/>
                <a:gd name="connsiteY14" fmla="*/ 246050 h 523875"/>
                <a:gd name="connsiteX15" fmla="*/ 276235 w 669074"/>
                <a:gd name="connsiteY15" fmla="*/ 193434 h 523875"/>
                <a:gd name="connsiteX16" fmla="*/ 190510 w 669074"/>
                <a:gd name="connsiteY16" fmla="*/ 250917 h 523875"/>
                <a:gd name="connsiteX17" fmla="*/ 333137 w 669074"/>
                <a:gd name="connsiteY17" fmla="*/ 19260 h 523875"/>
                <a:gd name="connsiteX18" fmla="*/ 333137 w 669074"/>
                <a:gd name="connsiteY18" fmla="*/ 19260 h 523875"/>
                <a:gd name="connsiteX19" fmla="*/ 333804 w 669074"/>
                <a:gd name="connsiteY19" fmla="*/ 19050 h 523875"/>
                <a:gd name="connsiteX20" fmla="*/ 334537 w 669074"/>
                <a:gd name="connsiteY20" fmla="*/ 19298 h 523875"/>
                <a:gd name="connsiteX21" fmla="*/ 478717 w 669074"/>
                <a:gd name="connsiteY21" fmla="*/ 252413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669074" h="523875">
                  <a:moveTo>
                    <a:pt x="333804" y="0"/>
                  </a:moveTo>
                  <a:cubicBezTo>
                    <a:pt x="327378" y="15"/>
                    <a:pt x="321340" y="3080"/>
                    <a:pt x="317535" y="8258"/>
                  </a:cubicBezTo>
                  <a:lnTo>
                    <a:pt x="0" y="523875"/>
                  </a:lnTo>
                  <a:lnTo>
                    <a:pt x="22374" y="523875"/>
                  </a:lnTo>
                  <a:lnTo>
                    <a:pt x="166411" y="289979"/>
                  </a:lnTo>
                  <a:lnTo>
                    <a:pt x="274425" y="217589"/>
                  </a:lnTo>
                  <a:lnTo>
                    <a:pt x="333813" y="271882"/>
                  </a:lnTo>
                  <a:lnTo>
                    <a:pt x="393297" y="217646"/>
                  </a:lnTo>
                  <a:lnTo>
                    <a:pt x="503177" y="291941"/>
                  </a:lnTo>
                  <a:lnTo>
                    <a:pt x="646671" y="523875"/>
                  </a:lnTo>
                  <a:lnTo>
                    <a:pt x="669074" y="523875"/>
                  </a:lnTo>
                  <a:lnTo>
                    <a:pt x="350101" y="8258"/>
                  </a:lnTo>
                  <a:cubicBezTo>
                    <a:pt x="346301" y="3058"/>
                    <a:pt x="340244" y="-12"/>
                    <a:pt x="333804" y="0"/>
                  </a:cubicBezTo>
                  <a:close/>
                  <a:moveTo>
                    <a:pt x="391544" y="193415"/>
                  </a:moveTo>
                  <a:lnTo>
                    <a:pt x="333832" y="246050"/>
                  </a:lnTo>
                  <a:lnTo>
                    <a:pt x="276235" y="193434"/>
                  </a:lnTo>
                  <a:lnTo>
                    <a:pt x="190510" y="250917"/>
                  </a:lnTo>
                  <a:lnTo>
                    <a:pt x="333137" y="19260"/>
                  </a:lnTo>
                  <a:lnTo>
                    <a:pt x="333137" y="19260"/>
                  </a:lnTo>
                  <a:cubicBezTo>
                    <a:pt x="333328" y="19116"/>
                    <a:pt x="333564" y="19041"/>
                    <a:pt x="333804" y="19050"/>
                  </a:cubicBezTo>
                  <a:cubicBezTo>
                    <a:pt x="334069" y="19045"/>
                    <a:pt x="334328" y="19133"/>
                    <a:pt x="334537" y="19298"/>
                  </a:cubicBezTo>
                  <a:lnTo>
                    <a:pt x="478717" y="252413"/>
                  </a:lnTo>
                  <a:close/>
                </a:path>
              </a:pathLst>
            </a:custGeom>
            <a:grpFill/>
            <a:ln w="9525" cap="flat">
              <a:solidFill>
                <a:srgbClr val="B3CB2D"/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5" name="Gruppieren 54">
            <a:extLst>
              <a:ext uri="{FF2B5EF4-FFF2-40B4-BE49-F238E27FC236}">
                <a16:creationId xmlns:a16="http://schemas.microsoft.com/office/drawing/2014/main" id="{C0F106B2-839D-0807-7916-571A4DDFC31B}"/>
              </a:ext>
            </a:extLst>
          </p:cNvPr>
          <p:cNvGrpSpPr/>
          <p:nvPr/>
        </p:nvGrpSpPr>
        <p:grpSpPr>
          <a:xfrm>
            <a:off x="8586020" y="3381213"/>
            <a:ext cx="1457178" cy="573062"/>
            <a:chOff x="8514539" y="3437409"/>
            <a:chExt cx="1600140" cy="629285"/>
          </a:xfrm>
        </p:grpSpPr>
        <p:grpSp>
          <p:nvGrpSpPr>
            <p:cNvPr id="56" name="Grafik 87" descr="Roboterhand Silhouette">
              <a:extLst>
                <a:ext uri="{FF2B5EF4-FFF2-40B4-BE49-F238E27FC236}">
                  <a16:creationId xmlns:a16="http://schemas.microsoft.com/office/drawing/2014/main" id="{33AF665F-DF95-2CF5-FA1B-CB9BE9B3AD62}"/>
                </a:ext>
              </a:extLst>
            </p:cNvPr>
            <p:cNvGrpSpPr/>
            <p:nvPr/>
          </p:nvGrpSpPr>
          <p:grpSpPr>
            <a:xfrm flipH="1">
              <a:off x="9297524" y="3437409"/>
              <a:ext cx="817155" cy="629285"/>
              <a:chOff x="3055795" y="3729219"/>
              <a:chExt cx="828696" cy="638174"/>
            </a:xfrm>
            <a:solidFill>
              <a:srgbClr val="B3CB2D"/>
            </a:solidFill>
          </p:grpSpPr>
          <p:sp>
            <p:nvSpPr>
              <p:cNvPr id="60" name="Freihandform: Form 59">
                <a:extLst>
                  <a:ext uri="{FF2B5EF4-FFF2-40B4-BE49-F238E27FC236}">
                    <a16:creationId xmlns:a16="http://schemas.microsoft.com/office/drawing/2014/main" id="{36A49802-BDB9-E62B-89ED-3F42BCD893A9}"/>
                  </a:ext>
                </a:extLst>
              </p:cNvPr>
              <p:cNvSpPr/>
              <p:nvPr/>
            </p:nvSpPr>
            <p:spPr>
              <a:xfrm>
                <a:off x="3055795" y="3729219"/>
                <a:ext cx="828696" cy="638174"/>
              </a:xfrm>
              <a:custGeom>
                <a:avLst/>
                <a:gdLst>
                  <a:gd name="connsiteX0" fmla="*/ 821922 w 828696"/>
                  <a:gd name="connsiteY0" fmla="*/ 219913 h 638174"/>
                  <a:gd name="connsiteX1" fmla="*/ 814302 w 828696"/>
                  <a:gd name="connsiteY1" fmla="*/ 211217 h 638174"/>
                  <a:gd name="connsiteX2" fmla="*/ 713603 w 828696"/>
                  <a:gd name="connsiteY2" fmla="*/ 190700 h 638174"/>
                  <a:gd name="connsiteX3" fmla="*/ 704974 w 828696"/>
                  <a:gd name="connsiteY3" fmla="*/ 193291 h 638174"/>
                  <a:gd name="connsiteX4" fmla="*/ 692325 w 828696"/>
                  <a:gd name="connsiteY4" fmla="*/ 205940 h 638174"/>
                  <a:gd name="connsiteX5" fmla="*/ 507082 w 828696"/>
                  <a:gd name="connsiteY5" fmla="*/ 22584 h 638174"/>
                  <a:gd name="connsiteX6" fmla="*/ 416976 w 828696"/>
                  <a:gd name="connsiteY6" fmla="*/ 13630 h 638174"/>
                  <a:gd name="connsiteX7" fmla="*/ 216056 w 828696"/>
                  <a:gd name="connsiteY7" fmla="*/ 171679 h 638174"/>
                  <a:gd name="connsiteX8" fmla="*/ 209550 w 828696"/>
                  <a:gd name="connsiteY8" fmla="*/ 171450 h 638174"/>
                  <a:gd name="connsiteX9" fmla="*/ 38100 w 828696"/>
                  <a:gd name="connsiteY9" fmla="*/ 342900 h 638174"/>
                  <a:gd name="connsiteX10" fmla="*/ 38100 w 828696"/>
                  <a:gd name="connsiteY10" fmla="*/ 543877 h 638174"/>
                  <a:gd name="connsiteX11" fmla="*/ 0 w 828696"/>
                  <a:gd name="connsiteY11" fmla="*/ 590550 h 638174"/>
                  <a:gd name="connsiteX12" fmla="*/ 0 w 828696"/>
                  <a:gd name="connsiteY12" fmla="*/ 638175 h 638174"/>
                  <a:gd name="connsiteX13" fmla="*/ 419100 w 828696"/>
                  <a:gd name="connsiteY13" fmla="*/ 638175 h 638174"/>
                  <a:gd name="connsiteX14" fmla="*/ 419100 w 828696"/>
                  <a:gd name="connsiteY14" fmla="*/ 590550 h 638174"/>
                  <a:gd name="connsiteX15" fmla="*/ 380467 w 828696"/>
                  <a:gd name="connsiteY15" fmla="*/ 543877 h 638174"/>
                  <a:gd name="connsiteX16" fmla="*/ 381000 w 828696"/>
                  <a:gd name="connsiteY16" fmla="*/ 342900 h 638174"/>
                  <a:gd name="connsiteX17" fmla="*/ 381000 w 828696"/>
                  <a:gd name="connsiteY17" fmla="*/ 342900 h 638174"/>
                  <a:gd name="connsiteX18" fmla="*/ 344214 w 828696"/>
                  <a:gd name="connsiteY18" fmla="*/ 237420 h 638174"/>
                  <a:gd name="connsiteX19" fmla="*/ 434569 w 828696"/>
                  <a:gd name="connsiteY19" fmla="*/ 129311 h 638174"/>
                  <a:gd name="connsiteX20" fmla="*/ 478907 w 828696"/>
                  <a:gd name="connsiteY20" fmla="*/ 129645 h 638174"/>
                  <a:gd name="connsiteX21" fmla="*/ 624954 w 828696"/>
                  <a:gd name="connsiteY21" fmla="*/ 273310 h 638174"/>
                  <a:gd name="connsiteX22" fmla="*/ 611086 w 828696"/>
                  <a:gd name="connsiteY22" fmla="*/ 287169 h 638174"/>
                  <a:gd name="connsiteX23" fmla="*/ 608467 w 828696"/>
                  <a:gd name="connsiteY23" fmla="*/ 295742 h 638174"/>
                  <a:gd name="connsiteX24" fmla="*/ 627945 w 828696"/>
                  <a:gd name="connsiteY24" fmla="*/ 397497 h 638174"/>
                  <a:gd name="connsiteX25" fmla="*/ 636670 w 828696"/>
                  <a:gd name="connsiteY25" fmla="*/ 405203 h 638174"/>
                  <a:gd name="connsiteX26" fmla="*/ 737692 w 828696"/>
                  <a:gd name="connsiteY26" fmla="*/ 411937 h 638174"/>
                  <a:gd name="connsiteX27" fmla="*/ 738340 w 828696"/>
                  <a:gd name="connsiteY27" fmla="*/ 411937 h 638174"/>
                  <a:gd name="connsiteX28" fmla="*/ 748174 w 828696"/>
                  <a:gd name="connsiteY28" fmla="*/ 402722 h 638174"/>
                  <a:gd name="connsiteX29" fmla="*/ 738959 w 828696"/>
                  <a:gd name="connsiteY29" fmla="*/ 392887 h 638174"/>
                  <a:gd name="connsiteX30" fmla="*/ 645271 w 828696"/>
                  <a:gd name="connsiteY30" fmla="*/ 386648 h 638174"/>
                  <a:gd name="connsiteX31" fmla="*/ 628126 w 828696"/>
                  <a:gd name="connsiteY31" fmla="*/ 297066 h 638174"/>
                  <a:gd name="connsiteX32" fmla="*/ 714804 w 828696"/>
                  <a:gd name="connsiteY32" fmla="*/ 210388 h 638174"/>
                  <a:gd name="connsiteX33" fmla="*/ 803386 w 828696"/>
                  <a:gd name="connsiteY33" fmla="*/ 228428 h 638174"/>
                  <a:gd name="connsiteX34" fmla="*/ 809625 w 828696"/>
                  <a:gd name="connsiteY34" fmla="*/ 322202 h 638174"/>
                  <a:gd name="connsiteX35" fmla="*/ 819760 w 828696"/>
                  <a:gd name="connsiteY35" fmla="*/ 331079 h 638174"/>
                  <a:gd name="connsiteX36" fmla="*/ 828678 w 828696"/>
                  <a:gd name="connsiteY36" fmla="*/ 320985 h 638174"/>
                  <a:gd name="connsiteX37" fmla="*/ 828675 w 828696"/>
                  <a:gd name="connsiteY37" fmla="*/ 320935 h 638174"/>
                  <a:gd name="connsiteX38" fmla="*/ 400050 w 828696"/>
                  <a:gd name="connsiteY38" fmla="*/ 590550 h 638174"/>
                  <a:gd name="connsiteX39" fmla="*/ 400050 w 828696"/>
                  <a:gd name="connsiteY39" fmla="*/ 619125 h 638174"/>
                  <a:gd name="connsiteX40" fmla="*/ 19050 w 828696"/>
                  <a:gd name="connsiteY40" fmla="*/ 619125 h 638174"/>
                  <a:gd name="connsiteX41" fmla="*/ 19050 w 828696"/>
                  <a:gd name="connsiteY41" fmla="*/ 590550 h 638174"/>
                  <a:gd name="connsiteX42" fmla="*/ 47625 w 828696"/>
                  <a:gd name="connsiteY42" fmla="*/ 561975 h 638174"/>
                  <a:gd name="connsiteX43" fmla="*/ 371475 w 828696"/>
                  <a:gd name="connsiteY43" fmla="*/ 561975 h 638174"/>
                  <a:gd name="connsiteX44" fmla="*/ 400050 w 828696"/>
                  <a:gd name="connsiteY44" fmla="*/ 590550 h 638174"/>
                  <a:gd name="connsiteX45" fmla="*/ 361950 w 828696"/>
                  <a:gd name="connsiteY45" fmla="*/ 342900 h 638174"/>
                  <a:gd name="connsiteX46" fmla="*/ 361417 w 828696"/>
                  <a:gd name="connsiteY46" fmla="*/ 542925 h 638174"/>
                  <a:gd name="connsiteX47" fmla="*/ 57150 w 828696"/>
                  <a:gd name="connsiteY47" fmla="*/ 542925 h 638174"/>
                  <a:gd name="connsiteX48" fmla="*/ 57150 w 828696"/>
                  <a:gd name="connsiteY48" fmla="*/ 342900 h 638174"/>
                  <a:gd name="connsiteX49" fmla="*/ 190414 w 828696"/>
                  <a:gd name="connsiteY49" fmla="*/ 191862 h 638174"/>
                  <a:gd name="connsiteX50" fmla="*/ 152219 w 828696"/>
                  <a:gd name="connsiteY50" fmla="*/ 221932 h 638174"/>
                  <a:gd name="connsiteX51" fmla="*/ 142351 w 828696"/>
                  <a:gd name="connsiteY51" fmla="*/ 333584 h 638174"/>
                  <a:gd name="connsiteX52" fmla="*/ 203102 w 828696"/>
                  <a:gd name="connsiteY52" fmla="*/ 361950 h 638174"/>
                  <a:gd name="connsiteX53" fmla="*/ 206578 w 828696"/>
                  <a:gd name="connsiteY53" fmla="*/ 361864 h 638174"/>
                  <a:gd name="connsiteX54" fmla="*/ 263843 w 828696"/>
                  <a:gd name="connsiteY54" fmla="*/ 333556 h 638174"/>
                  <a:gd name="connsiteX55" fmla="*/ 331765 w 828696"/>
                  <a:gd name="connsiteY55" fmla="*/ 252289 h 638174"/>
                  <a:gd name="connsiteX56" fmla="*/ 361950 w 828696"/>
                  <a:gd name="connsiteY56" fmla="*/ 342900 h 638174"/>
                  <a:gd name="connsiteX57" fmla="*/ 249250 w 828696"/>
                  <a:gd name="connsiteY57" fmla="*/ 321326 h 638174"/>
                  <a:gd name="connsiteX58" fmla="*/ 205740 w 828696"/>
                  <a:gd name="connsiteY58" fmla="*/ 342833 h 638174"/>
                  <a:gd name="connsiteX59" fmla="*/ 160515 w 828696"/>
                  <a:gd name="connsiteY59" fmla="*/ 325260 h 638174"/>
                  <a:gd name="connsiteX60" fmla="*/ 160470 w 828696"/>
                  <a:gd name="connsiteY60" fmla="*/ 240127 h 638174"/>
                  <a:gd name="connsiteX61" fmla="*/ 164221 w 828696"/>
                  <a:gd name="connsiteY61" fmla="*/ 236677 h 638174"/>
                  <a:gd name="connsiteX62" fmla="*/ 390916 w 828696"/>
                  <a:gd name="connsiteY62" fmla="*/ 58226 h 638174"/>
                  <a:gd name="connsiteX63" fmla="*/ 391068 w 828696"/>
                  <a:gd name="connsiteY63" fmla="*/ 58312 h 638174"/>
                  <a:gd name="connsiteX64" fmla="*/ 417414 w 828696"/>
                  <a:gd name="connsiteY64" fmla="*/ 120034 h 638174"/>
                  <a:gd name="connsiteX65" fmla="*/ 409975 w 828696"/>
                  <a:gd name="connsiteY65" fmla="*/ 72885 h 638174"/>
                  <a:gd name="connsiteX66" fmla="*/ 450990 w 828696"/>
                  <a:gd name="connsiteY66" fmla="*/ 19461 h 638174"/>
                  <a:gd name="connsiteX67" fmla="*/ 504414 w 828696"/>
                  <a:gd name="connsiteY67" fmla="*/ 60476 h 638174"/>
                  <a:gd name="connsiteX68" fmla="*/ 463399 w 828696"/>
                  <a:gd name="connsiteY68" fmla="*/ 113900 h 638174"/>
                  <a:gd name="connsiteX69" fmla="*/ 450990 w 828696"/>
                  <a:gd name="connsiteY69" fmla="*/ 113900 h 638174"/>
                  <a:gd name="connsiteX70" fmla="*/ 409975 w 828696"/>
                  <a:gd name="connsiteY70" fmla="*/ 72885 h 638174"/>
                  <a:gd name="connsiteX71" fmla="*/ 524008 w 828696"/>
                  <a:gd name="connsiteY71" fmla="*/ 66065 h 638174"/>
                  <a:gd name="connsiteX72" fmla="*/ 678542 w 828696"/>
                  <a:gd name="connsiteY72" fmla="*/ 219075 h 638174"/>
                  <a:gd name="connsiteX73" fmla="*/ 638118 w 828696"/>
                  <a:gd name="connsiteY73" fmla="*/ 259509 h 638174"/>
                  <a:gd name="connsiteX74" fmla="*/ 496605 w 828696"/>
                  <a:gd name="connsiteY74" fmla="*/ 120339 h 638174"/>
                  <a:gd name="connsiteX75" fmla="*/ 523875 w 828696"/>
                  <a:gd name="connsiteY75" fmla="*/ 67627 h 638174"/>
                  <a:gd name="connsiteX76" fmla="*/ 523875 w 828696"/>
                  <a:gd name="connsiteY76" fmla="*/ 66161 h 638174"/>
                  <a:gd name="connsiteX77" fmla="*/ 524008 w 828696"/>
                  <a:gd name="connsiteY77" fmla="*/ 66065 h 638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828696" h="638174">
                    <a:moveTo>
                      <a:pt x="821922" y="219913"/>
                    </a:moveTo>
                    <a:cubicBezTo>
                      <a:pt x="821633" y="215628"/>
                      <a:pt x="818512" y="212066"/>
                      <a:pt x="814302" y="211217"/>
                    </a:cubicBezTo>
                    <a:lnTo>
                      <a:pt x="713603" y="190700"/>
                    </a:lnTo>
                    <a:cubicBezTo>
                      <a:pt x="710474" y="190035"/>
                      <a:pt x="707221" y="191012"/>
                      <a:pt x="704974" y="193291"/>
                    </a:cubicBezTo>
                    <a:lnTo>
                      <a:pt x="692325" y="205940"/>
                    </a:lnTo>
                    <a:lnTo>
                      <a:pt x="507082" y="22584"/>
                    </a:lnTo>
                    <a:cubicBezTo>
                      <a:pt x="484081" y="-3643"/>
                      <a:pt x="444689" y="-7557"/>
                      <a:pt x="416976" y="13630"/>
                    </a:cubicBezTo>
                    <a:lnTo>
                      <a:pt x="216056" y="171679"/>
                    </a:lnTo>
                    <a:cubicBezTo>
                      <a:pt x="213893" y="171583"/>
                      <a:pt x="211741" y="171450"/>
                      <a:pt x="209550" y="171450"/>
                    </a:cubicBezTo>
                    <a:cubicBezTo>
                      <a:pt x="114907" y="171560"/>
                      <a:pt x="38210" y="248257"/>
                      <a:pt x="38100" y="342900"/>
                    </a:cubicBezTo>
                    <a:lnTo>
                      <a:pt x="38100" y="543877"/>
                    </a:lnTo>
                    <a:cubicBezTo>
                      <a:pt x="15941" y="548434"/>
                      <a:pt x="29" y="567927"/>
                      <a:pt x="0" y="590550"/>
                    </a:cubicBezTo>
                    <a:lnTo>
                      <a:pt x="0" y="638175"/>
                    </a:lnTo>
                    <a:lnTo>
                      <a:pt x="419100" y="638175"/>
                    </a:lnTo>
                    <a:lnTo>
                      <a:pt x="419100" y="590550"/>
                    </a:lnTo>
                    <a:cubicBezTo>
                      <a:pt x="419035" y="567758"/>
                      <a:pt x="402846" y="548199"/>
                      <a:pt x="380467" y="543877"/>
                    </a:cubicBezTo>
                    <a:lnTo>
                      <a:pt x="381000" y="342900"/>
                    </a:lnTo>
                    <a:lnTo>
                      <a:pt x="381000" y="342900"/>
                    </a:lnTo>
                    <a:cubicBezTo>
                      <a:pt x="380965" y="304601"/>
                      <a:pt x="368003" y="267435"/>
                      <a:pt x="344214" y="237420"/>
                    </a:cubicBezTo>
                    <a:lnTo>
                      <a:pt x="434569" y="129311"/>
                    </a:lnTo>
                    <a:cubicBezTo>
                      <a:pt x="448859" y="134579"/>
                      <a:pt x="464539" y="134697"/>
                      <a:pt x="478907" y="129645"/>
                    </a:cubicBezTo>
                    <a:lnTo>
                      <a:pt x="624954" y="273310"/>
                    </a:lnTo>
                    <a:lnTo>
                      <a:pt x="611086" y="287169"/>
                    </a:lnTo>
                    <a:cubicBezTo>
                      <a:pt x="608839" y="289411"/>
                      <a:pt x="607857" y="292626"/>
                      <a:pt x="608467" y="295742"/>
                    </a:cubicBezTo>
                    <a:lnTo>
                      <a:pt x="627945" y="397497"/>
                    </a:lnTo>
                    <a:cubicBezTo>
                      <a:pt x="628763" y="401751"/>
                      <a:pt x="632348" y="404917"/>
                      <a:pt x="636670" y="405203"/>
                    </a:cubicBezTo>
                    <a:lnTo>
                      <a:pt x="737692" y="411937"/>
                    </a:lnTo>
                    <a:lnTo>
                      <a:pt x="738340" y="411937"/>
                    </a:lnTo>
                    <a:cubicBezTo>
                      <a:pt x="743601" y="412108"/>
                      <a:pt x="748003" y="407982"/>
                      <a:pt x="748174" y="402722"/>
                    </a:cubicBezTo>
                    <a:cubicBezTo>
                      <a:pt x="748346" y="397461"/>
                      <a:pt x="744220" y="393059"/>
                      <a:pt x="738959" y="392887"/>
                    </a:cubicBezTo>
                    <a:lnTo>
                      <a:pt x="645271" y="386648"/>
                    </a:lnTo>
                    <a:lnTo>
                      <a:pt x="628126" y="297066"/>
                    </a:lnTo>
                    <a:lnTo>
                      <a:pt x="714804" y="210388"/>
                    </a:lnTo>
                    <a:lnTo>
                      <a:pt x="803386" y="228428"/>
                    </a:lnTo>
                    <a:lnTo>
                      <a:pt x="809625" y="322202"/>
                    </a:lnTo>
                    <a:cubicBezTo>
                      <a:pt x="810041" y="327418"/>
                      <a:pt x="814534" y="331354"/>
                      <a:pt x="819760" y="331079"/>
                    </a:cubicBezTo>
                    <a:cubicBezTo>
                      <a:pt x="825010" y="330755"/>
                      <a:pt x="829003" y="326235"/>
                      <a:pt x="828678" y="320985"/>
                    </a:cubicBezTo>
                    <a:cubicBezTo>
                      <a:pt x="828677" y="320968"/>
                      <a:pt x="828676" y="320951"/>
                      <a:pt x="828675" y="320935"/>
                    </a:cubicBezTo>
                    <a:close/>
                    <a:moveTo>
                      <a:pt x="400050" y="590550"/>
                    </a:moveTo>
                    <a:lnTo>
                      <a:pt x="400050" y="619125"/>
                    </a:lnTo>
                    <a:lnTo>
                      <a:pt x="19050" y="619125"/>
                    </a:lnTo>
                    <a:lnTo>
                      <a:pt x="19050" y="590550"/>
                    </a:lnTo>
                    <a:cubicBezTo>
                      <a:pt x="19050" y="574768"/>
                      <a:pt x="31844" y="561975"/>
                      <a:pt x="47625" y="561975"/>
                    </a:cubicBezTo>
                    <a:lnTo>
                      <a:pt x="371475" y="561975"/>
                    </a:lnTo>
                    <a:cubicBezTo>
                      <a:pt x="387257" y="561975"/>
                      <a:pt x="400050" y="574768"/>
                      <a:pt x="400050" y="590550"/>
                    </a:cubicBezTo>
                    <a:close/>
                    <a:moveTo>
                      <a:pt x="361950" y="342900"/>
                    </a:moveTo>
                    <a:lnTo>
                      <a:pt x="361417" y="542925"/>
                    </a:lnTo>
                    <a:lnTo>
                      <a:pt x="57150" y="542925"/>
                    </a:lnTo>
                    <a:lnTo>
                      <a:pt x="57150" y="342900"/>
                    </a:lnTo>
                    <a:cubicBezTo>
                      <a:pt x="57271" y="266206"/>
                      <a:pt x="114332" y="201534"/>
                      <a:pt x="190414" y="191862"/>
                    </a:cubicBezTo>
                    <a:lnTo>
                      <a:pt x="152219" y="221932"/>
                    </a:lnTo>
                    <a:cubicBezTo>
                      <a:pt x="118662" y="250039"/>
                      <a:pt x="114244" y="300028"/>
                      <a:pt x="142351" y="333584"/>
                    </a:cubicBezTo>
                    <a:cubicBezTo>
                      <a:pt x="157408" y="351561"/>
                      <a:pt x="179652" y="361947"/>
                      <a:pt x="203102" y="361950"/>
                    </a:cubicBezTo>
                    <a:cubicBezTo>
                      <a:pt x="204254" y="361950"/>
                      <a:pt x="205416" y="361950"/>
                      <a:pt x="206578" y="361864"/>
                    </a:cubicBezTo>
                    <a:cubicBezTo>
                      <a:pt x="228787" y="360859"/>
                      <a:pt x="249558" y="350591"/>
                      <a:pt x="263843" y="333556"/>
                    </a:cubicBezTo>
                    <a:lnTo>
                      <a:pt x="331765" y="252289"/>
                    </a:lnTo>
                    <a:cubicBezTo>
                      <a:pt x="351346" y="278441"/>
                      <a:pt x="361935" y="310229"/>
                      <a:pt x="361950" y="342900"/>
                    </a:cubicBezTo>
                    <a:close/>
                    <a:moveTo>
                      <a:pt x="249250" y="321326"/>
                    </a:moveTo>
                    <a:cubicBezTo>
                      <a:pt x="238462" y="334352"/>
                      <a:pt x="222641" y="342173"/>
                      <a:pt x="205740" y="342833"/>
                    </a:cubicBezTo>
                    <a:cubicBezTo>
                      <a:pt x="188837" y="343765"/>
                      <a:pt x="172354" y="337359"/>
                      <a:pt x="160515" y="325260"/>
                    </a:cubicBezTo>
                    <a:cubicBezTo>
                      <a:pt x="136994" y="301763"/>
                      <a:pt x="136973" y="263648"/>
                      <a:pt x="160470" y="240127"/>
                    </a:cubicBezTo>
                    <a:cubicBezTo>
                      <a:pt x="161671" y="238924"/>
                      <a:pt x="162922" y="237773"/>
                      <a:pt x="164221" y="236677"/>
                    </a:cubicBezTo>
                    <a:lnTo>
                      <a:pt x="390916" y="58226"/>
                    </a:lnTo>
                    <a:cubicBezTo>
                      <a:pt x="391020" y="58150"/>
                      <a:pt x="391087" y="58226"/>
                      <a:pt x="391068" y="58312"/>
                    </a:cubicBezTo>
                    <a:cubicBezTo>
                      <a:pt x="387869" y="82161"/>
                      <a:pt x="397979" y="105846"/>
                      <a:pt x="417414" y="120034"/>
                    </a:cubicBezTo>
                    <a:close/>
                    <a:moveTo>
                      <a:pt x="409975" y="72885"/>
                    </a:moveTo>
                    <a:cubicBezTo>
                      <a:pt x="406548" y="46807"/>
                      <a:pt x="424911" y="22888"/>
                      <a:pt x="450990" y="19461"/>
                    </a:cubicBezTo>
                    <a:cubicBezTo>
                      <a:pt x="477068" y="16035"/>
                      <a:pt x="500986" y="34398"/>
                      <a:pt x="504414" y="60476"/>
                    </a:cubicBezTo>
                    <a:cubicBezTo>
                      <a:pt x="507840" y="86555"/>
                      <a:pt x="489477" y="110473"/>
                      <a:pt x="463399" y="113900"/>
                    </a:cubicBezTo>
                    <a:cubicBezTo>
                      <a:pt x="459280" y="114441"/>
                      <a:pt x="455108" y="114441"/>
                      <a:pt x="450990" y="113900"/>
                    </a:cubicBezTo>
                    <a:cubicBezTo>
                      <a:pt x="429618" y="111072"/>
                      <a:pt x="412803" y="94256"/>
                      <a:pt x="409975" y="72885"/>
                    </a:cubicBezTo>
                    <a:close/>
                    <a:moveTo>
                      <a:pt x="524008" y="66065"/>
                    </a:moveTo>
                    <a:lnTo>
                      <a:pt x="678542" y="219075"/>
                    </a:lnTo>
                    <a:lnTo>
                      <a:pt x="638118" y="259509"/>
                    </a:lnTo>
                    <a:lnTo>
                      <a:pt x="496605" y="120339"/>
                    </a:lnTo>
                    <a:cubicBezTo>
                      <a:pt x="513458" y="108017"/>
                      <a:pt x="523555" y="88502"/>
                      <a:pt x="523875" y="67627"/>
                    </a:cubicBezTo>
                    <a:cubicBezTo>
                      <a:pt x="523875" y="67342"/>
                      <a:pt x="523875" y="66675"/>
                      <a:pt x="523875" y="66161"/>
                    </a:cubicBezTo>
                    <a:cubicBezTo>
                      <a:pt x="523875" y="65989"/>
                      <a:pt x="523875" y="65970"/>
                      <a:pt x="524008" y="66065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B3CB2D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1" name="Freihandform: Form 60">
                <a:extLst>
                  <a:ext uri="{FF2B5EF4-FFF2-40B4-BE49-F238E27FC236}">
                    <a16:creationId xmlns:a16="http://schemas.microsoft.com/office/drawing/2014/main" id="{B65BB75F-220D-6D7D-7C97-C1812403942D}"/>
                  </a:ext>
                </a:extLst>
              </p:cNvPr>
              <p:cNvSpPr/>
              <p:nvPr/>
            </p:nvSpPr>
            <p:spPr>
              <a:xfrm>
                <a:off x="3241611" y="3971981"/>
                <a:ext cx="57189" cy="57190"/>
              </a:xfrm>
              <a:custGeom>
                <a:avLst/>
                <a:gdLst>
                  <a:gd name="connsiteX0" fmla="*/ 10741 w 57189"/>
                  <a:gd name="connsiteY0" fmla="*/ 6288 h 57190"/>
                  <a:gd name="connsiteX1" fmla="*/ 6250 w 57189"/>
                  <a:gd name="connsiteY1" fmla="*/ 46449 h 57190"/>
                  <a:gd name="connsiteX2" fmla="*/ 46411 w 57189"/>
                  <a:gd name="connsiteY2" fmla="*/ 50940 h 57190"/>
                  <a:gd name="connsiteX3" fmla="*/ 48774 w 57189"/>
                  <a:gd name="connsiteY3" fmla="*/ 48827 h 57190"/>
                  <a:gd name="connsiteX4" fmla="*/ 48774 w 57189"/>
                  <a:gd name="connsiteY4" fmla="*/ 48827 h 57190"/>
                  <a:gd name="connsiteX5" fmla="*/ 48866 w 57189"/>
                  <a:gd name="connsiteY5" fmla="*/ 8416 h 57190"/>
                  <a:gd name="connsiteX6" fmla="*/ 10732 w 57189"/>
                  <a:gd name="connsiteY6" fmla="*/ 6288 h 57190"/>
                  <a:gd name="connsiteX7" fmla="*/ 35306 w 57189"/>
                  <a:gd name="connsiteY7" fmla="*/ 35368 h 57190"/>
                  <a:gd name="connsiteX8" fmla="*/ 35306 w 57189"/>
                  <a:gd name="connsiteY8" fmla="*/ 35368 h 57190"/>
                  <a:gd name="connsiteX9" fmla="*/ 21847 w 57189"/>
                  <a:gd name="connsiteY9" fmla="*/ 35368 h 57190"/>
                  <a:gd name="connsiteX10" fmla="*/ 21845 w 57189"/>
                  <a:gd name="connsiteY10" fmla="*/ 21898 h 57190"/>
                  <a:gd name="connsiteX11" fmla="*/ 35316 w 57189"/>
                  <a:gd name="connsiteY11" fmla="*/ 21896 h 57190"/>
                  <a:gd name="connsiteX12" fmla="*/ 35317 w 57189"/>
                  <a:gd name="connsiteY12" fmla="*/ 35366 h 57190"/>
                  <a:gd name="connsiteX13" fmla="*/ 35316 w 57189"/>
                  <a:gd name="connsiteY13" fmla="*/ 35368 h 57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7189" h="57190">
                    <a:moveTo>
                      <a:pt x="10741" y="6288"/>
                    </a:moveTo>
                    <a:cubicBezTo>
                      <a:pt x="-1589" y="16138"/>
                      <a:pt x="-3600" y="34118"/>
                      <a:pt x="6250" y="46449"/>
                    </a:cubicBezTo>
                    <a:cubicBezTo>
                      <a:pt x="16100" y="58779"/>
                      <a:pt x="34080" y="60790"/>
                      <a:pt x="46411" y="50940"/>
                    </a:cubicBezTo>
                    <a:cubicBezTo>
                      <a:pt x="47237" y="50280"/>
                      <a:pt x="48027" y="49574"/>
                      <a:pt x="48774" y="48827"/>
                    </a:cubicBezTo>
                    <a:lnTo>
                      <a:pt x="48774" y="48827"/>
                    </a:lnTo>
                    <a:cubicBezTo>
                      <a:pt x="59959" y="37693"/>
                      <a:pt x="60000" y="19600"/>
                      <a:pt x="48866" y="8416"/>
                    </a:cubicBezTo>
                    <a:cubicBezTo>
                      <a:pt x="38565" y="-1932"/>
                      <a:pt x="22120" y="-2850"/>
                      <a:pt x="10732" y="6288"/>
                    </a:cubicBezTo>
                    <a:close/>
                    <a:moveTo>
                      <a:pt x="35306" y="35368"/>
                    </a:moveTo>
                    <a:lnTo>
                      <a:pt x="35306" y="35368"/>
                    </a:lnTo>
                    <a:cubicBezTo>
                      <a:pt x="31543" y="38968"/>
                      <a:pt x="25611" y="38968"/>
                      <a:pt x="21847" y="35368"/>
                    </a:cubicBezTo>
                    <a:cubicBezTo>
                      <a:pt x="18127" y="31648"/>
                      <a:pt x="18126" y="25618"/>
                      <a:pt x="21845" y="21898"/>
                    </a:cubicBezTo>
                    <a:cubicBezTo>
                      <a:pt x="25565" y="18177"/>
                      <a:pt x="31595" y="18176"/>
                      <a:pt x="35316" y="21896"/>
                    </a:cubicBezTo>
                    <a:cubicBezTo>
                      <a:pt x="39036" y="25614"/>
                      <a:pt x="39037" y="31645"/>
                      <a:pt x="35317" y="35366"/>
                    </a:cubicBezTo>
                    <a:cubicBezTo>
                      <a:pt x="35317" y="35367"/>
                      <a:pt x="35317" y="35367"/>
                      <a:pt x="35316" y="35368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B3CB2D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57" name="Grafik 74" descr="Auto Silhouette">
              <a:extLst>
                <a:ext uri="{FF2B5EF4-FFF2-40B4-BE49-F238E27FC236}">
                  <a16:creationId xmlns:a16="http://schemas.microsoft.com/office/drawing/2014/main" id="{13AF3950-1347-A3D9-932B-E3E1660DA6B9}"/>
                </a:ext>
              </a:extLst>
            </p:cNvPr>
            <p:cNvGrpSpPr/>
            <p:nvPr/>
          </p:nvGrpSpPr>
          <p:grpSpPr>
            <a:xfrm>
              <a:off x="8514539" y="3746267"/>
              <a:ext cx="782985" cy="320427"/>
              <a:chOff x="4603739" y="3189865"/>
              <a:chExt cx="838201" cy="343023"/>
            </a:xfrm>
            <a:solidFill>
              <a:srgbClr val="B3CB2D"/>
            </a:solidFill>
          </p:grpSpPr>
          <p:sp>
            <p:nvSpPr>
              <p:cNvPr id="58" name="Freihandform: Form 57">
                <a:extLst>
                  <a:ext uri="{FF2B5EF4-FFF2-40B4-BE49-F238E27FC236}">
                    <a16:creationId xmlns:a16="http://schemas.microsoft.com/office/drawing/2014/main" id="{E908706B-DB1E-E6FF-7289-CB5F89221C35}"/>
                  </a:ext>
                </a:extLst>
              </p:cNvPr>
              <p:cNvSpPr/>
              <p:nvPr/>
            </p:nvSpPr>
            <p:spPr>
              <a:xfrm>
                <a:off x="4897215" y="3513838"/>
                <a:ext cx="251307" cy="19050"/>
              </a:xfrm>
              <a:custGeom>
                <a:avLst/>
                <a:gdLst>
                  <a:gd name="connsiteX0" fmla="*/ 0 w 251307"/>
                  <a:gd name="connsiteY0" fmla="*/ 0 h 19050"/>
                  <a:gd name="connsiteX1" fmla="*/ 1800 w 251307"/>
                  <a:gd name="connsiteY1" fmla="*/ 18888 h 19050"/>
                  <a:gd name="connsiteX2" fmla="*/ 1800 w 251307"/>
                  <a:gd name="connsiteY2" fmla="*/ 19050 h 19050"/>
                  <a:gd name="connsiteX3" fmla="*/ 249507 w 251307"/>
                  <a:gd name="connsiteY3" fmla="*/ 19050 h 19050"/>
                  <a:gd name="connsiteX4" fmla="*/ 249507 w 251307"/>
                  <a:gd name="connsiteY4" fmla="*/ 18888 h 19050"/>
                  <a:gd name="connsiteX5" fmla="*/ 251308 w 251307"/>
                  <a:gd name="connsiteY5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1307" h="19050">
                    <a:moveTo>
                      <a:pt x="0" y="0"/>
                    </a:moveTo>
                    <a:cubicBezTo>
                      <a:pt x="1171" y="6228"/>
                      <a:pt x="1774" y="12550"/>
                      <a:pt x="1800" y="18888"/>
                    </a:cubicBezTo>
                    <a:lnTo>
                      <a:pt x="1800" y="19050"/>
                    </a:lnTo>
                    <a:lnTo>
                      <a:pt x="249507" y="19050"/>
                    </a:lnTo>
                    <a:lnTo>
                      <a:pt x="249507" y="18888"/>
                    </a:lnTo>
                    <a:cubicBezTo>
                      <a:pt x="249534" y="12550"/>
                      <a:pt x="250137" y="6228"/>
                      <a:pt x="251308" y="0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B3CB2D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" name="Freihandform: Form 58">
                <a:extLst>
                  <a:ext uri="{FF2B5EF4-FFF2-40B4-BE49-F238E27FC236}">
                    <a16:creationId xmlns:a16="http://schemas.microsoft.com/office/drawing/2014/main" id="{3BF3BDDB-4AB6-4A7E-7B85-373274EBDE49}"/>
                  </a:ext>
                </a:extLst>
              </p:cNvPr>
              <p:cNvSpPr/>
              <p:nvPr/>
            </p:nvSpPr>
            <p:spPr>
              <a:xfrm>
                <a:off x="4603739" y="3189865"/>
                <a:ext cx="838201" cy="343023"/>
              </a:xfrm>
              <a:custGeom>
                <a:avLst/>
                <a:gdLst>
                  <a:gd name="connsiteX0" fmla="*/ 742952 w 838201"/>
                  <a:gd name="connsiteY0" fmla="*/ 171412 h 343023"/>
                  <a:gd name="connsiteX1" fmla="*/ 819152 w 838201"/>
                  <a:gd name="connsiteY1" fmla="*/ 247612 h 343023"/>
                  <a:gd name="connsiteX2" fmla="*/ 819152 w 838201"/>
                  <a:gd name="connsiteY2" fmla="*/ 304914 h 343023"/>
                  <a:gd name="connsiteX3" fmla="*/ 800102 w 838201"/>
                  <a:gd name="connsiteY3" fmla="*/ 323964 h 343023"/>
                  <a:gd name="connsiteX4" fmla="*/ 750696 w 838201"/>
                  <a:gd name="connsiteY4" fmla="*/ 323964 h 343023"/>
                  <a:gd name="connsiteX5" fmla="*/ 752477 w 838201"/>
                  <a:gd name="connsiteY5" fmla="*/ 342862 h 343023"/>
                  <a:gd name="connsiteX6" fmla="*/ 752477 w 838201"/>
                  <a:gd name="connsiteY6" fmla="*/ 343024 h 343023"/>
                  <a:gd name="connsiteX7" fmla="*/ 800102 w 838201"/>
                  <a:gd name="connsiteY7" fmla="*/ 343024 h 343023"/>
                  <a:gd name="connsiteX8" fmla="*/ 838202 w 838201"/>
                  <a:gd name="connsiteY8" fmla="*/ 304924 h 343023"/>
                  <a:gd name="connsiteX9" fmla="*/ 838202 w 838201"/>
                  <a:gd name="connsiteY9" fmla="*/ 247774 h 343023"/>
                  <a:gd name="connsiteX10" fmla="*/ 742857 w 838201"/>
                  <a:gd name="connsiteY10" fmla="*/ 152362 h 343023"/>
                  <a:gd name="connsiteX11" fmla="*/ 663894 w 838201"/>
                  <a:gd name="connsiteY11" fmla="*/ 152362 h 343023"/>
                  <a:gd name="connsiteX12" fmla="*/ 637224 w 838201"/>
                  <a:gd name="connsiteY12" fmla="*/ 141037 h 343023"/>
                  <a:gd name="connsiteX13" fmla="*/ 517209 w 838201"/>
                  <a:gd name="connsiteY13" fmla="*/ 21974 h 343023"/>
                  <a:gd name="connsiteX14" fmla="*/ 462917 w 838201"/>
                  <a:gd name="connsiteY14" fmla="*/ 67 h 343023"/>
                  <a:gd name="connsiteX15" fmla="*/ 305154 w 838201"/>
                  <a:gd name="connsiteY15" fmla="*/ 67 h 343023"/>
                  <a:gd name="connsiteX16" fmla="*/ 304802 w 838201"/>
                  <a:gd name="connsiteY16" fmla="*/ 0 h 343023"/>
                  <a:gd name="connsiteX17" fmla="*/ 304459 w 838201"/>
                  <a:gd name="connsiteY17" fmla="*/ 67 h 343023"/>
                  <a:gd name="connsiteX18" fmla="*/ 183834 w 838201"/>
                  <a:gd name="connsiteY18" fmla="*/ 67 h 343023"/>
                  <a:gd name="connsiteX19" fmla="*/ 129542 w 838201"/>
                  <a:gd name="connsiteY19" fmla="*/ 21974 h 343023"/>
                  <a:gd name="connsiteX20" fmla="*/ 11432 w 838201"/>
                  <a:gd name="connsiteY20" fmla="*/ 141037 h 343023"/>
                  <a:gd name="connsiteX21" fmla="*/ 2 w 838201"/>
                  <a:gd name="connsiteY21" fmla="*/ 168659 h 343023"/>
                  <a:gd name="connsiteX22" fmla="*/ 2 w 838201"/>
                  <a:gd name="connsiteY22" fmla="*/ 266767 h 343023"/>
                  <a:gd name="connsiteX23" fmla="*/ 76202 w 838201"/>
                  <a:gd name="connsiteY23" fmla="*/ 342967 h 343023"/>
                  <a:gd name="connsiteX24" fmla="*/ 85727 w 838201"/>
                  <a:gd name="connsiteY24" fmla="*/ 342967 h 343023"/>
                  <a:gd name="connsiteX25" fmla="*/ 85727 w 838201"/>
                  <a:gd name="connsiteY25" fmla="*/ 342862 h 343023"/>
                  <a:gd name="connsiteX26" fmla="*/ 87518 w 838201"/>
                  <a:gd name="connsiteY26" fmla="*/ 323974 h 343023"/>
                  <a:gd name="connsiteX27" fmla="*/ 76202 w 838201"/>
                  <a:gd name="connsiteY27" fmla="*/ 323974 h 343023"/>
                  <a:gd name="connsiteX28" fmla="*/ 19052 w 838201"/>
                  <a:gd name="connsiteY28" fmla="*/ 266824 h 343023"/>
                  <a:gd name="connsiteX29" fmla="*/ 19052 w 838201"/>
                  <a:gd name="connsiteY29" fmla="*/ 171412 h 343023"/>
                  <a:gd name="connsiteX30" fmla="*/ 503817 w 838201"/>
                  <a:gd name="connsiteY30" fmla="*/ 35471 h 343023"/>
                  <a:gd name="connsiteX31" fmla="*/ 621622 w 838201"/>
                  <a:gd name="connsiteY31" fmla="*/ 152362 h 343023"/>
                  <a:gd name="connsiteX32" fmla="*/ 314327 w 838201"/>
                  <a:gd name="connsiteY32" fmla="*/ 152362 h 343023"/>
                  <a:gd name="connsiteX33" fmla="*/ 314327 w 838201"/>
                  <a:gd name="connsiteY33" fmla="*/ 19079 h 343023"/>
                  <a:gd name="connsiteX34" fmla="*/ 462917 w 838201"/>
                  <a:gd name="connsiteY34" fmla="*/ 19079 h 343023"/>
                  <a:gd name="connsiteX35" fmla="*/ 503817 w 838201"/>
                  <a:gd name="connsiteY35" fmla="*/ 35471 h 343023"/>
                  <a:gd name="connsiteX36" fmla="*/ 143029 w 838201"/>
                  <a:gd name="connsiteY36" fmla="*/ 35414 h 343023"/>
                  <a:gd name="connsiteX37" fmla="*/ 183834 w 838201"/>
                  <a:gd name="connsiteY37" fmla="*/ 19079 h 343023"/>
                  <a:gd name="connsiteX38" fmla="*/ 295277 w 838201"/>
                  <a:gd name="connsiteY38" fmla="*/ 19079 h 343023"/>
                  <a:gd name="connsiteX39" fmla="*/ 295277 w 838201"/>
                  <a:gd name="connsiteY39" fmla="*/ 152362 h 343023"/>
                  <a:gd name="connsiteX40" fmla="*/ 27272 w 838201"/>
                  <a:gd name="connsiteY40" fmla="*/ 152362 h 343023"/>
                  <a:gd name="connsiteX41" fmla="*/ 27196 w 838201"/>
                  <a:gd name="connsiteY41" fmla="*/ 152200 h 343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838201" h="343023">
                    <a:moveTo>
                      <a:pt x="742952" y="171412"/>
                    </a:moveTo>
                    <a:cubicBezTo>
                      <a:pt x="785036" y="171412"/>
                      <a:pt x="819152" y="205528"/>
                      <a:pt x="819152" y="247612"/>
                    </a:cubicBezTo>
                    <a:lnTo>
                      <a:pt x="819152" y="304914"/>
                    </a:lnTo>
                    <a:cubicBezTo>
                      <a:pt x="819152" y="315436"/>
                      <a:pt x="810623" y="323964"/>
                      <a:pt x="800102" y="323964"/>
                    </a:cubicBezTo>
                    <a:lnTo>
                      <a:pt x="750696" y="323964"/>
                    </a:lnTo>
                    <a:cubicBezTo>
                      <a:pt x="751861" y="330197"/>
                      <a:pt x="752457" y="336522"/>
                      <a:pt x="752477" y="342862"/>
                    </a:cubicBezTo>
                    <a:lnTo>
                      <a:pt x="752477" y="343024"/>
                    </a:lnTo>
                    <a:lnTo>
                      <a:pt x="800102" y="343024"/>
                    </a:lnTo>
                    <a:cubicBezTo>
                      <a:pt x="821116" y="342956"/>
                      <a:pt x="838134" y="325938"/>
                      <a:pt x="838202" y="304924"/>
                    </a:cubicBezTo>
                    <a:lnTo>
                      <a:pt x="838202" y="247774"/>
                    </a:lnTo>
                    <a:cubicBezTo>
                      <a:pt x="838055" y="195166"/>
                      <a:pt x="795464" y="152545"/>
                      <a:pt x="742857" y="152362"/>
                    </a:cubicBezTo>
                    <a:lnTo>
                      <a:pt x="663894" y="152362"/>
                    </a:lnTo>
                    <a:cubicBezTo>
                      <a:pt x="653772" y="152688"/>
                      <a:pt x="644020" y="148546"/>
                      <a:pt x="637224" y="141037"/>
                    </a:cubicBezTo>
                    <a:lnTo>
                      <a:pt x="517209" y="21974"/>
                    </a:lnTo>
                    <a:cubicBezTo>
                      <a:pt x="502796" y="7665"/>
                      <a:pt x="483224" y="-232"/>
                      <a:pt x="462917" y="67"/>
                    </a:cubicBezTo>
                    <a:lnTo>
                      <a:pt x="305154" y="67"/>
                    </a:lnTo>
                    <a:cubicBezTo>
                      <a:pt x="305030" y="67"/>
                      <a:pt x="304926" y="0"/>
                      <a:pt x="304802" y="0"/>
                    </a:cubicBezTo>
                    <a:cubicBezTo>
                      <a:pt x="304678" y="0"/>
                      <a:pt x="304583" y="67"/>
                      <a:pt x="304459" y="67"/>
                    </a:cubicBezTo>
                    <a:lnTo>
                      <a:pt x="183834" y="67"/>
                    </a:lnTo>
                    <a:cubicBezTo>
                      <a:pt x="163561" y="-48"/>
                      <a:pt x="144058" y="7822"/>
                      <a:pt x="129542" y="21974"/>
                    </a:cubicBezTo>
                    <a:lnTo>
                      <a:pt x="11432" y="141037"/>
                    </a:lnTo>
                    <a:cubicBezTo>
                      <a:pt x="4026" y="148308"/>
                      <a:pt x="-100" y="158281"/>
                      <a:pt x="2" y="168659"/>
                    </a:cubicBezTo>
                    <a:lnTo>
                      <a:pt x="2" y="266767"/>
                    </a:lnTo>
                    <a:cubicBezTo>
                      <a:pt x="138" y="308795"/>
                      <a:pt x="34174" y="342830"/>
                      <a:pt x="76202" y="342967"/>
                    </a:cubicBezTo>
                    <a:lnTo>
                      <a:pt x="85727" y="342967"/>
                    </a:lnTo>
                    <a:lnTo>
                      <a:pt x="85727" y="342862"/>
                    </a:lnTo>
                    <a:cubicBezTo>
                      <a:pt x="85751" y="336525"/>
                      <a:pt x="86350" y="330202"/>
                      <a:pt x="87518" y="323974"/>
                    </a:cubicBezTo>
                    <a:lnTo>
                      <a:pt x="76202" y="323974"/>
                    </a:lnTo>
                    <a:cubicBezTo>
                      <a:pt x="44639" y="323974"/>
                      <a:pt x="19052" y="298387"/>
                      <a:pt x="19052" y="266824"/>
                    </a:cubicBezTo>
                    <a:lnTo>
                      <a:pt x="19052" y="171412"/>
                    </a:lnTo>
                    <a:close/>
                    <a:moveTo>
                      <a:pt x="503817" y="35471"/>
                    </a:moveTo>
                    <a:lnTo>
                      <a:pt x="621622" y="152362"/>
                    </a:lnTo>
                    <a:lnTo>
                      <a:pt x="314327" y="152362"/>
                    </a:lnTo>
                    <a:lnTo>
                      <a:pt x="314327" y="19079"/>
                    </a:lnTo>
                    <a:lnTo>
                      <a:pt x="462917" y="19079"/>
                    </a:lnTo>
                    <a:cubicBezTo>
                      <a:pt x="478209" y="18767"/>
                      <a:pt x="492973" y="24684"/>
                      <a:pt x="503817" y="35471"/>
                    </a:cubicBezTo>
                    <a:close/>
                    <a:moveTo>
                      <a:pt x="143029" y="35414"/>
                    </a:moveTo>
                    <a:cubicBezTo>
                      <a:pt x="153952" y="24812"/>
                      <a:pt x="168613" y="18942"/>
                      <a:pt x="183834" y="19079"/>
                    </a:cubicBezTo>
                    <a:lnTo>
                      <a:pt x="295277" y="19079"/>
                    </a:lnTo>
                    <a:lnTo>
                      <a:pt x="295277" y="152362"/>
                    </a:lnTo>
                    <a:lnTo>
                      <a:pt x="27272" y="152362"/>
                    </a:lnTo>
                    <a:cubicBezTo>
                      <a:pt x="27139" y="152362"/>
                      <a:pt x="27110" y="152286"/>
                      <a:pt x="27196" y="152200"/>
                    </a:cubicBezTo>
                    <a:close/>
                  </a:path>
                </a:pathLst>
              </a:custGeom>
              <a:grpFill/>
              <a:ln w="9525" cap="flat">
                <a:solidFill>
                  <a:srgbClr val="B3CB2D"/>
                </a:solidFill>
                <a:prstDash val="solid"/>
                <a:miter/>
              </a:ln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257811DA-B254-6C3D-5C37-D091AD9505F3}"/>
              </a:ext>
            </a:extLst>
          </p:cNvPr>
          <p:cNvGrpSpPr/>
          <p:nvPr/>
        </p:nvGrpSpPr>
        <p:grpSpPr>
          <a:xfrm>
            <a:off x="4033306" y="3545515"/>
            <a:ext cx="408702" cy="408760"/>
            <a:chOff x="4013258" y="3758153"/>
            <a:chExt cx="448798" cy="448863"/>
          </a:xfrm>
        </p:grpSpPr>
        <p:sp>
          <p:nvSpPr>
            <p:cNvPr id="63" name="Freihandform: Form 62">
              <a:extLst>
                <a:ext uri="{FF2B5EF4-FFF2-40B4-BE49-F238E27FC236}">
                  <a16:creationId xmlns:a16="http://schemas.microsoft.com/office/drawing/2014/main" id="{52217DF6-9282-07A5-4EF0-A8B568FAE4FB}"/>
                </a:ext>
              </a:extLst>
            </p:cNvPr>
            <p:cNvSpPr/>
            <p:nvPr/>
          </p:nvSpPr>
          <p:spPr>
            <a:xfrm>
              <a:off x="4013258" y="3758153"/>
              <a:ext cx="448798" cy="448863"/>
            </a:xfrm>
            <a:custGeom>
              <a:avLst/>
              <a:gdLst>
                <a:gd name="connsiteX0" fmla="*/ 0 w 448798"/>
                <a:gd name="connsiteY0" fmla="*/ 355046 h 448863"/>
                <a:gd name="connsiteX1" fmla="*/ 3068 w 448798"/>
                <a:gd name="connsiteY1" fmla="*/ 340163 h 448863"/>
                <a:gd name="connsiteX2" fmla="*/ 89813 w 448798"/>
                <a:gd name="connsiteY2" fmla="*/ 276825 h 448863"/>
                <a:gd name="connsiteX3" fmla="*/ 112354 w 448798"/>
                <a:gd name="connsiteY3" fmla="*/ 275186 h 448863"/>
                <a:gd name="connsiteX4" fmla="*/ 132928 w 448798"/>
                <a:gd name="connsiteY4" fmla="*/ 263288 h 448863"/>
                <a:gd name="connsiteX5" fmla="*/ 215997 w 448798"/>
                <a:gd name="connsiteY5" fmla="*/ 180267 h 448863"/>
                <a:gd name="connsiteX6" fmla="*/ 216922 w 448798"/>
                <a:gd name="connsiteY6" fmla="*/ 179084 h 448863"/>
                <a:gd name="connsiteX7" fmla="*/ 208140 w 448798"/>
                <a:gd name="connsiteY7" fmla="*/ 176379 h 448863"/>
                <a:gd name="connsiteX8" fmla="*/ 196348 w 448798"/>
                <a:gd name="connsiteY8" fmla="*/ 182140 h 448863"/>
                <a:gd name="connsiteX9" fmla="*/ 174193 w 448798"/>
                <a:gd name="connsiteY9" fmla="*/ 178241 h 448863"/>
                <a:gd name="connsiteX10" fmla="*/ 159931 w 448798"/>
                <a:gd name="connsiteY10" fmla="*/ 163990 h 448863"/>
                <a:gd name="connsiteX11" fmla="*/ 159931 w 448798"/>
                <a:gd name="connsiteY11" fmla="*/ 136625 h 448863"/>
                <a:gd name="connsiteX12" fmla="*/ 202367 w 448798"/>
                <a:gd name="connsiteY12" fmla="*/ 94154 h 448863"/>
                <a:gd name="connsiteX13" fmla="*/ 205962 w 448798"/>
                <a:gd name="connsiteY13" fmla="*/ 90969 h 448863"/>
                <a:gd name="connsiteX14" fmla="*/ 202800 w 448798"/>
                <a:gd name="connsiteY14" fmla="*/ 84388 h 448863"/>
                <a:gd name="connsiteX15" fmla="*/ 206992 w 448798"/>
                <a:gd name="connsiteY15" fmla="*/ 67022 h 448863"/>
                <a:gd name="connsiteX16" fmla="*/ 219369 w 448798"/>
                <a:gd name="connsiteY16" fmla="*/ 54610 h 448863"/>
                <a:gd name="connsiteX17" fmla="*/ 245517 w 448798"/>
                <a:gd name="connsiteY17" fmla="*/ 50676 h 448863"/>
                <a:gd name="connsiteX18" fmla="*/ 252461 w 448798"/>
                <a:gd name="connsiteY18" fmla="*/ 43626 h 448863"/>
                <a:gd name="connsiteX19" fmla="*/ 256770 w 448798"/>
                <a:gd name="connsiteY19" fmla="*/ 17198 h 448863"/>
                <a:gd name="connsiteX20" fmla="*/ 268562 w 448798"/>
                <a:gd name="connsiteY20" fmla="*/ 5441 h 448863"/>
                <a:gd name="connsiteX21" fmla="*/ 293234 w 448798"/>
                <a:gd name="connsiteY21" fmla="*/ 5230 h 448863"/>
                <a:gd name="connsiteX22" fmla="*/ 300353 w 448798"/>
                <a:gd name="connsiteY22" fmla="*/ 12362 h 448863"/>
                <a:gd name="connsiteX23" fmla="*/ 300693 w 448798"/>
                <a:gd name="connsiteY23" fmla="*/ 21776 h 448863"/>
                <a:gd name="connsiteX24" fmla="*/ 290974 w 448798"/>
                <a:gd name="connsiteY24" fmla="*/ 21507 h 448863"/>
                <a:gd name="connsiteX25" fmla="*/ 284452 w 448798"/>
                <a:gd name="connsiteY25" fmla="*/ 15020 h 448863"/>
                <a:gd name="connsiteX26" fmla="*/ 277625 w 448798"/>
                <a:gd name="connsiteY26" fmla="*/ 14973 h 448863"/>
                <a:gd name="connsiteX27" fmla="*/ 263679 w 448798"/>
                <a:gd name="connsiteY27" fmla="*/ 28919 h 448863"/>
                <a:gd name="connsiteX28" fmla="*/ 263702 w 448798"/>
                <a:gd name="connsiteY28" fmla="*/ 35758 h 448863"/>
                <a:gd name="connsiteX29" fmla="*/ 265552 w 448798"/>
                <a:gd name="connsiteY29" fmla="*/ 37619 h 448863"/>
                <a:gd name="connsiteX30" fmla="*/ 411197 w 448798"/>
                <a:gd name="connsiteY30" fmla="*/ 183253 h 448863"/>
                <a:gd name="connsiteX31" fmla="*/ 421760 w 448798"/>
                <a:gd name="connsiteY31" fmla="*/ 183253 h 448863"/>
                <a:gd name="connsiteX32" fmla="*/ 432603 w 448798"/>
                <a:gd name="connsiteY32" fmla="*/ 172410 h 448863"/>
                <a:gd name="connsiteX33" fmla="*/ 432509 w 448798"/>
                <a:gd name="connsiteY33" fmla="*/ 163089 h 448863"/>
                <a:gd name="connsiteX34" fmla="*/ 338621 w 448798"/>
                <a:gd name="connsiteY34" fmla="*/ 69189 h 448863"/>
                <a:gd name="connsiteX35" fmla="*/ 313855 w 448798"/>
                <a:gd name="connsiteY35" fmla="*/ 44376 h 448863"/>
                <a:gd name="connsiteX36" fmla="*/ 312871 w 448798"/>
                <a:gd name="connsiteY36" fmla="*/ 34692 h 448863"/>
                <a:gd name="connsiteX37" fmla="*/ 321548 w 448798"/>
                <a:gd name="connsiteY37" fmla="*/ 33743 h 448863"/>
                <a:gd name="connsiteX38" fmla="*/ 325049 w 448798"/>
                <a:gd name="connsiteY38" fmla="*/ 37034 h 448863"/>
                <a:gd name="connsiteX39" fmla="*/ 441561 w 448798"/>
                <a:gd name="connsiteY39" fmla="*/ 153545 h 448863"/>
                <a:gd name="connsiteX40" fmla="*/ 441607 w 448798"/>
                <a:gd name="connsiteY40" fmla="*/ 181976 h 448863"/>
                <a:gd name="connsiteX41" fmla="*/ 431080 w 448798"/>
                <a:gd name="connsiteY41" fmla="*/ 192515 h 448863"/>
                <a:gd name="connsiteX42" fmla="*/ 404991 w 448798"/>
                <a:gd name="connsiteY42" fmla="*/ 196133 h 448863"/>
                <a:gd name="connsiteX43" fmla="*/ 398282 w 448798"/>
                <a:gd name="connsiteY43" fmla="*/ 203475 h 448863"/>
                <a:gd name="connsiteX44" fmla="*/ 393633 w 448798"/>
                <a:gd name="connsiteY44" fmla="*/ 229963 h 448863"/>
                <a:gd name="connsiteX45" fmla="*/ 383715 w 448798"/>
                <a:gd name="connsiteY45" fmla="*/ 239881 h 448863"/>
                <a:gd name="connsiteX46" fmla="*/ 358340 w 448798"/>
                <a:gd name="connsiteY46" fmla="*/ 242925 h 448863"/>
                <a:gd name="connsiteX47" fmla="*/ 354991 w 448798"/>
                <a:gd name="connsiteY47" fmla="*/ 246064 h 448863"/>
                <a:gd name="connsiteX48" fmla="*/ 313457 w 448798"/>
                <a:gd name="connsiteY48" fmla="*/ 287574 h 448863"/>
                <a:gd name="connsiteX49" fmla="*/ 283562 w 448798"/>
                <a:gd name="connsiteY49" fmla="*/ 287668 h 448863"/>
                <a:gd name="connsiteX50" fmla="*/ 270564 w 448798"/>
                <a:gd name="connsiteY50" fmla="*/ 274635 h 448863"/>
                <a:gd name="connsiteX51" fmla="*/ 266794 w 448798"/>
                <a:gd name="connsiteY51" fmla="*/ 252106 h 448863"/>
                <a:gd name="connsiteX52" fmla="*/ 272192 w 448798"/>
                <a:gd name="connsiteY52" fmla="*/ 241110 h 448863"/>
                <a:gd name="connsiteX53" fmla="*/ 269756 w 448798"/>
                <a:gd name="connsiteY53" fmla="*/ 231778 h 448863"/>
                <a:gd name="connsiteX54" fmla="*/ 266384 w 448798"/>
                <a:gd name="connsiteY54" fmla="*/ 234904 h 448863"/>
                <a:gd name="connsiteX55" fmla="*/ 206266 w 448798"/>
                <a:gd name="connsiteY55" fmla="*/ 295010 h 448863"/>
                <a:gd name="connsiteX56" fmla="*/ 202683 w 448798"/>
                <a:gd name="connsiteY56" fmla="*/ 298207 h 448863"/>
                <a:gd name="connsiteX57" fmla="*/ 194662 w 448798"/>
                <a:gd name="connsiteY57" fmla="*/ 297375 h 448863"/>
                <a:gd name="connsiteX58" fmla="*/ 193713 w 448798"/>
                <a:gd name="connsiteY58" fmla="*/ 289378 h 448863"/>
                <a:gd name="connsiteX59" fmla="*/ 196887 w 448798"/>
                <a:gd name="connsiteY59" fmla="*/ 285795 h 448863"/>
                <a:gd name="connsiteX60" fmla="*/ 259920 w 448798"/>
                <a:gd name="connsiteY60" fmla="*/ 222820 h 448863"/>
                <a:gd name="connsiteX61" fmla="*/ 225400 w 448798"/>
                <a:gd name="connsiteY61" fmla="*/ 188721 h 448863"/>
                <a:gd name="connsiteX62" fmla="*/ 219018 w 448798"/>
                <a:gd name="connsiteY62" fmla="*/ 195841 h 448863"/>
                <a:gd name="connsiteX63" fmla="*/ 144380 w 448798"/>
                <a:gd name="connsiteY63" fmla="*/ 270560 h 448863"/>
                <a:gd name="connsiteX64" fmla="*/ 93467 w 448798"/>
                <a:gd name="connsiteY64" fmla="*/ 290291 h 448863"/>
                <a:gd name="connsiteX65" fmla="*/ 24298 w 448798"/>
                <a:gd name="connsiteY65" fmla="*/ 324495 h 448863"/>
                <a:gd name="connsiteX66" fmla="*/ 23853 w 448798"/>
                <a:gd name="connsiteY66" fmla="*/ 400491 h 448863"/>
                <a:gd name="connsiteX67" fmla="*/ 90891 w 448798"/>
                <a:gd name="connsiteY67" fmla="*/ 435468 h 448863"/>
                <a:gd name="connsiteX68" fmla="*/ 158678 w 448798"/>
                <a:gd name="connsiteY68" fmla="*/ 362891 h 448863"/>
                <a:gd name="connsiteX69" fmla="*/ 160528 w 448798"/>
                <a:gd name="connsiteY69" fmla="*/ 333816 h 448863"/>
                <a:gd name="connsiteX70" fmla="*/ 171758 w 448798"/>
                <a:gd name="connsiteY70" fmla="*/ 311755 h 448863"/>
                <a:gd name="connsiteX71" fmla="*/ 181851 w 448798"/>
                <a:gd name="connsiteY71" fmla="*/ 309647 h 448863"/>
                <a:gd name="connsiteX72" fmla="*/ 181992 w 448798"/>
                <a:gd name="connsiteY72" fmla="*/ 319788 h 448863"/>
                <a:gd name="connsiteX73" fmla="*/ 171641 w 448798"/>
                <a:gd name="connsiteY73" fmla="*/ 355455 h 448863"/>
                <a:gd name="connsiteX74" fmla="*/ 118947 w 448798"/>
                <a:gd name="connsiteY74" fmla="*/ 442166 h 448863"/>
                <a:gd name="connsiteX75" fmla="*/ 94626 w 448798"/>
                <a:gd name="connsiteY75" fmla="*/ 448864 h 448863"/>
                <a:gd name="connsiteX76" fmla="*/ 77097 w 448798"/>
                <a:gd name="connsiteY76" fmla="*/ 448864 h 448863"/>
                <a:gd name="connsiteX77" fmla="*/ 74673 w 448798"/>
                <a:gd name="connsiteY77" fmla="*/ 448091 h 448863"/>
                <a:gd name="connsiteX78" fmla="*/ 3091 w 448798"/>
                <a:gd name="connsiteY78" fmla="*/ 385748 h 448863"/>
                <a:gd name="connsiteX79" fmla="*/ 0 w 448798"/>
                <a:gd name="connsiteY79" fmla="*/ 370830 h 448863"/>
                <a:gd name="connsiteX80" fmla="*/ 0 w 448798"/>
                <a:gd name="connsiteY80" fmla="*/ 355057 h 448863"/>
                <a:gd name="connsiteX81" fmla="*/ 348843 w 448798"/>
                <a:gd name="connsiteY81" fmla="*/ 234260 h 448863"/>
                <a:gd name="connsiteX82" fmla="*/ 214756 w 448798"/>
                <a:gd name="connsiteY82" fmla="*/ 100266 h 448863"/>
                <a:gd name="connsiteX83" fmla="*/ 169334 w 448798"/>
                <a:gd name="connsiteY83" fmla="*/ 145829 h 448863"/>
                <a:gd name="connsiteX84" fmla="*/ 169556 w 448798"/>
                <a:gd name="connsiteY84" fmla="*/ 155021 h 448863"/>
                <a:gd name="connsiteX85" fmla="*/ 183151 w 448798"/>
                <a:gd name="connsiteY85" fmla="*/ 168674 h 448863"/>
                <a:gd name="connsiteX86" fmla="*/ 191477 w 448798"/>
                <a:gd name="connsiteY86" fmla="*/ 169927 h 448863"/>
                <a:gd name="connsiteX87" fmla="*/ 202472 w 448798"/>
                <a:gd name="connsiteY87" fmla="*/ 164552 h 448863"/>
                <a:gd name="connsiteX88" fmla="*/ 225002 w 448798"/>
                <a:gd name="connsiteY88" fmla="*/ 168077 h 448863"/>
                <a:gd name="connsiteX89" fmla="*/ 280740 w 448798"/>
                <a:gd name="connsiteY89" fmla="*/ 223815 h 448863"/>
                <a:gd name="connsiteX90" fmla="*/ 284393 w 448798"/>
                <a:gd name="connsiteY90" fmla="*/ 245970 h 448863"/>
                <a:gd name="connsiteX91" fmla="*/ 278831 w 448798"/>
                <a:gd name="connsiteY91" fmla="*/ 257363 h 448863"/>
                <a:gd name="connsiteX92" fmla="*/ 280154 w 448798"/>
                <a:gd name="connsiteY92" fmla="*/ 265677 h 448863"/>
                <a:gd name="connsiteX93" fmla="*/ 293492 w 448798"/>
                <a:gd name="connsiteY93" fmla="*/ 278968 h 448863"/>
                <a:gd name="connsiteX94" fmla="*/ 303632 w 448798"/>
                <a:gd name="connsiteY94" fmla="*/ 278804 h 448863"/>
                <a:gd name="connsiteX95" fmla="*/ 340202 w 448798"/>
                <a:gd name="connsiteY95" fmla="*/ 242293 h 448863"/>
                <a:gd name="connsiteX96" fmla="*/ 348843 w 448798"/>
                <a:gd name="connsiteY96" fmla="*/ 234260 h 448863"/>
                <a:gd name="connsiteX97" fmla="*/ 389312 w 448798"/>
                <a:gd name="connsiteY97" fmla="*/ 214295 h 448863"/>
                <a:gd name="connsiteX98" fmla="*/ 385319 w 448798"/>
                <a:gd name="connsiteY98" fmla="*/ 209541 h 448863"/>
                <a:gd name="connsiteX99" fmla="*/ 280330 w 448798"/>
                <a:gd name="connsiteY99" fmla="*/ 104529 h 448863"/>
                <a:gd name="connsiteX100" fmla="*/ 238515 w 448798"/>
                <a:gd name="connsiteY100" fmla="*/ 62725 h 448863"/>
                <a:gd name="connsiteX101" fmla="*/ 229814 w 448798"/>
                <a:gd name="connsiteY101" fmla="*/ 62784 h 448863"/>
                <a:gd name="connsiteX102" fmla="*/ 218959 w 448798"/>
                <a:gd name="connsiteY102" fmla="*/ 73615 h 448863"/>
                <a:gd name="connsiteX103" fmla="*/ 218807 w 448798"/>
                <a:gd name="connsiteY103" fmla="*/ 84482 h 448863"/>
                <a:gd name="connsiteX104" fmla="*/ 306150 w 448798"/>
                <a:gd name="connsiteY104" fmla="*/ 171824 h 448863"/>
                <a:gd name="connsiteX105" fmla="*/ 365319 w 448798"/>
                <a:gd name="connsiteY105" fmla="*/ 230970 h 448863"/>
                <a:gd name="connsiteX106" fmla="*/ 374031 w 448798"/>
                <a:gd name="connsiteY106" fmla="*/ 230970 h 448863"/>
                <a:gd name="connsiteX107" fmla="*/ 386385 w 448798"/>
                <a:gd name="connsiteY107" fmla="*/ 218546 h 448863"/>
                <a:gd name="connsiteX108" fmla="*/ 389289 w 448798"/>
                <a:gd name="connsiteY108" fmla="*/ 214295 h 448863"/>
                <a:gd name="connsiteX109" fmla="*/ 395132 w 448798"/>
                <a:gd name="connsiteY109" fmla="*/ 187105 h 448863"/>
                <a:gd name="connsiteX110" fmla="*/ 262004 w 448798"/>
                <a:gd name="connsiteY110" fmla="*/ 53908 h 448863"/>
                <a:gd name="connsiteX111" fmla="*/ 255880 w 448798"/>
                <a:gd name="connsiteY111" fmla="*/ 60324 h 448863"/>
                <a:gd name="connsiteX112" fmla="*/ 388926 w 448798"/>
                <a:gd name="connsiteY112" fmla="*/ 193440 h 448863"/>
                <a:gd name="connsiteX113" fmla="*/ 395132 w 448798"/>
                <a:gd name="connsiteY113" fmla="*/ 187105 h 448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448798" h="448863">
                  <a:moveTo>
                    <a:pt x="0" y="355046"/>
                  </a:moveTo>
                  <a:cubicBezTo>
                    <a:pt x="1007" y="350081"/>
                    <a:pt x="1733" y="345034"/>
                    <a:pt x="3068" y="340163"/>
                  </a:cubicBezTo>
                  <a:cubicBezTo>
                    <a:pt x="13665" y="301228"/>
                    <a:pt x="49017" y="275631"/>
                    <a:pt x="89813" y="276825"/>
                  </a:cubicBezTo>
                  <a:cubicBezTo>
                    <a:pt x="97319" y="277047"/>
                    <a:pt x="104989" y="276556"/>
                    <a:pt x="112354" y="275186"/>
                  </a:cubicBezTo>
                  <a:cubicBezTo>
                    <a:pt x="120376" y="273698"/>
                    <a:pt x="127144" y="269061"/>
                    <a:pt x="132928" y="263288"/>
                  </a:cubicBezTo>
                  <a:cubicBezTo>
                    <a:pt x="160645" y="235642"/>
                    <a:pt x="188315" y="207949"/>
                    <a:pt x="215997" y="180267"/>
                  </a:cubicBezTo>
                  <a:cubicBezTo>
                    <a:pt x="216301" y="179962"/>
                    <a:pt x="216536" y="179588"/>
                    <a:pt x="216922" y="179084"/>
                  </a:cubicBezTo>
                  <a:cubicBezTo>
                    <a:pt x="214779" y="175571"/>
                    <a:pt x="211969" y="174482"/>
                    <a:pt x="208140" y="176379"/>
                  </a:cubicBezTo>
                  <a:cubicBezTo>
                    <a:pt x="204217" y="178323"/>
                    <a:pt x="200341" y="180349"/>
                    <a:pt x="196348" y="182140"/>
                  </a:cubicBezTo>
                  <a:cubicBezTo>
                    <a:pt x="188198" y="185805"/>
                    <a:pt x="180645" y="184471"/>
                    <a:pt x="174193" y="178241"/>
                  </a:cubicBezTo>
                  <a:cubicBezTo>
                    <a:pt x="169369" y="173569"/>
                    <a:pt x="164615" y="168815"/>
                    <a:pt x="159931" y="163990"/>
                  </a:cubicBezTo>
                  <a:cubicBezTo>
                    <a:pt x="151968" y="155794"/>
                    <a:pt x="151898" y="144751"/>
                    <a:pt x="159931" y="136625"/>
                  </a:cubicBezTo>
                  <a:cubicBezTo>
                    <a:pt x="174006" y="122398"/>
                    <a:pt x="188210" y="108299"/>
                    <a:pt x="202367" y="94154"/>
                  </a:cubicBezTo>
                  <a:cubicBezTo>
                    <a:pt x="203503" y="93018"/>
                    <a:pt x="204767" y="92023"/>
                    <a:pt x="205962" y="90969"/>
                  </a:cubicBezTo>
                  <a:cubicBezTo>
                    <a:pt x="204756" y="88521"/>
                    <a:pt x="203456" y="86554"/>
                    <a:pt x="202800" y="84388"/>
                  </a:cubicBezTo>
                  <a:cubicBezTo>
                    <a:pt x="200798" y="77842"/>
                    <a:pt x="202203" y="71964"/>
                    <a:pt x="206992" y="67022"/>
                  </a:cubicBezTo>
                  <a:cubicBezTo>
                    <a:pt x="211055" y="62830"/>
                    <a:pt x="215236" y="58744"/>
                    <a:pt x="219369" y="54610"/>
                  </a:cubicBezTo>
                  <a:cubicBezTo>
                    <a:pt x="228433" y="45535"/>
                    <a:pt x="234416" y="44622"/>
                    <a:pt x="245517" y="50676"/>
                  </a:cubicBezTo>
                  <a:cubicBezTo>
                    <a:pt x="247812" y="48345"/>
                    <a:pt x="250142" y="45980"/>
                    <a:pt x="252461" y="43626"/>
                  </a:cubicBezTo>
                  <a:cubicBezTo>
                    <a:pt x="246571" y="31917"/>
                    <a:pt x="247449" y="26530"/>
                    <a:pt x="256770" y="17198"/>
                  </a:cubicBezTo>
                  <a:cubicBezTo>
                    <a:pt x="260693" y="13275"/>
                    <a:pt x="264569" y="9294"/>
                    <a:pt x="268562" y="5441"/>
                  </a:cubicBezTo>
                  <a:cubicBezTo>
                    <a:pt x="275974" y="-1737"/>
                    <a:pt x="285798" y="-1819"/>
                    <a:pt x="293234" y="5230"/>
                  </a:cubicBezTo>
                  <a:cubicBezTo>
                    <a:pt x="295670" y="7537"/>
                    <a:pt x="298082" y="9891"/>
                    <a:pt x="300353" y="12362"/>
                  </a:cubicBezTo>
                  <a:cubicBezTo>
                    <a:pt x="303187" y="15430"/>
                    <a:pt x="303246" y="19118"/>
                    <a:pt x="300693" y="21776"/>
                  </a:cubicBezTo>
                  <a:cubicBezTo>
                    <a:pt x="298012" y="24551"/>
                    <a:pt x="294206" y="24505"/>
                    <a:pt x="290974" y="21507"/>
                  </a:cubicBezTo>
                  <a:cubicBezTo>
                    <a:pt x="288726" y="19423"/>
                    <a:pt x="286606" y="17198"/>
                    <a:pt x="284452" y="15020"/>
                  </a:cubicBezTo>
                  <a:cubicBezTo>
                    <a:pt x="282180" y="12713"/>
                    <a:pt x="279932" y="12654"/>
                    <a:pt x="277625" y="14973"/>
                  </a:cubicBezTo>
                  <a:cubicBezTo>
                    <a:pt x="272988" y="19633"/>
                    <a:pt x="268327" y="24270"/>
                    <a:pt x="263679" y="28919"/>
                  </a:cubicBezTo>
                  <a:cubicBezTo>
                    <a:pt x="261384" y="31214"/>
                    <a:pt x="261384" y="33486"/>
                    <a:pt x="263702" y="35758"/>
                  </a:cubicBezTo>
                  <a:cubicBezTo>
                    <a:pt x="264323" y="36366"/>
                    <a:pt x="264932" y="36999"/>
                    <a:pt x="265552" y="37619"/>
                  </a:cubicBezTo>
                  <a:cubicBezTo>
                    <a:pt x="314101" y="86168"/>
                    <a:pt x="362649" y="134716"/>
                    <a:pt x="411197" y="183253"/>
                  </a:cubicBezTo>
                  <a:cubicBezTo>
                    <a:pt x="416139" y="188183"/>
                    <a:pt x="416818" y="188183"/>
                    <a:pt x="421760" y="183253"/>
                  </a:cubicBezTo>
                  <a:cubicBezTo>
                    <a:pt x="425378" y="179634"/>
                    <a:pt x="429008" y="176040"/>
                    <a:pt x="432603" y="172410"/>
                  </a:cubicBezTo>
                  <a:cubicBezTo>
                    <a:pt x="436643" y="168323"/>
                    <a:pt x="436643" y="167234"/>
                    <a:pt x="432509" y="163089"/>
                  </a:cubicBezTo>
                  <a:cubicBezTo>
                    <a:pt x="401221" y="131789"/>
                    <a:pt x="369921" y="100489"/>
                    <a:pt x="338621" y="69189"/>
                  </a:cubicBezTo>
                  <a:cubicBezTo>
                    <a:pt x="330354" y="60922"/>
                    <a:pt x="322075" y="52690"/>
                    <a:pt x="313855" y="44376"/>
                  </a:cubicBezTo>
                  <a:cubicBezTo>
                    <a:pt x="310576" y="41062"/>
                    <a:pt x="310236" y="37491"/>
                    <a:pt x="312871" y="34692"/>
                  </a:cubicBezTo>
                  <a:cubicBezTo>
                    <a:pt x="315436" y="31975"/>
                    <a:pt x="318468" y="31671"/>
                    <a:pt x="321548" y="33743"/>
                  </a:cubicBezTo>
                  <a:cubicBezTo>
                    <a:pt x="322859" y="34633"/>
                    <a:pt x="323913" y="35910"/>
                    <a:pt x="325049" y="37034"/>
                  </a:cubicBezTo>
                  <a:cubicBezTo>
                    <a:pt x="363890" y="75863"/>
                    <a:pt x="402731" y="114704"/>
                    <a:pt x="441561" y="153545"/>
                  </a:cubicBezTo>
                  <a:cubicBezTo>
                    <a:pt x="451198" y="163182"/>
                    <a:pt x="451209" y="172363"/>
                    <a:pt x="441607" y="181976"/>
                  </a:cubicBezTo>
                  <a:cubicBezTo>
                    <a:pt x="438095" y="185489"/>
                    <a:pt x="434593" y="189002"/>
                    <a:pt x="431080" y="192515"/>
                  </a:cubicBezTo>
                  <a:cubicBezTo>
                    <a:pt x="422286" y="201297"/>
                    <a:pt x="416127" y="202199"/>
                    <a:pt x="404991" y="196133"/>
                  </a:cubicBezTo>
                  <a:cubicBezTo>
                    <a:pt x="402825" y="198499"/>
                    <a:pt x="400588" y="200958"/>
                    <a:pt x="398282" y="203475"/>
                  </a:cubicBezTo>
                  <a:cubicBezTo>
                    <a:pt x="404090" y="215220"/>
                    <a:pt x="403223" y="220361"/>
                    <a:pt x="393633" y="229963"/>
                  </a:cubicBezTo>
                  <a:cubicBezTo>
                    <a:pt x="390331" y="233265"/>
                    <a:pt x="387029" y="236579"/>
                    <a:pt x="383715" y="239881"/>
                  </a:cubicBezTo>
                  <a:cubicBezTo>
                    <a:pt x="375506" y="248078"/>
                    <a:pt x="368562" y="248968"/>
                    <a:pt x="358340" y="242925"/>
                  </a:cubicBezTo>
                  <a:cubicBezTo>
                    <a:pt x="357274" y="243921"/>
                    <a:pt x="356092" y="244951"/>
                    <a:pt x="354991" y="246064"/>
                  </a:cubicBezTo>
                  <a:cubicBezTo>
                    <a:pt x="341138" y="259893"/>
                    <a:pt x="327321" y="273757"/>
                    <a:pt x="313457" y="287574"/>
                  </a:cubicBezTo>
                  <a:cubicBezTo>
                    <a:pt x="303761" y="297247"/>
                    <a:pt x="293211" y="297270"/>
                    <a:pt x="283562" y="287668"/>
                  </a:cubicBezTo>
                  <a:cubicBezTo>
                    <a:pt x="279217" y="283335"/>
                    <a:pt x="274826" y="279050"/>
                    <a:pt x="270564" y="274635"/>
                  </a:cubicBezTo>
                  <a:cubicBezTo>
                    <a:pt x="264194" y="268031"/>
                    <a:pt x="262941" y="260420"/>
                    <a:pt x="266794" y="252106"/>
                  </a:cubicBezTo>
                  <a:cubicBezTo>
                    <a:pt x="268503" y="248405"/>
                    <a:pt x="270295" y="244729"/>
                    <a:pt x="272192" y="241110"/>
                  </a:cubicBezTo>
                  <a:cubicBezTo>
                    <a:pt x="274135" y="237387"/>
                    <a:pt x="273480" y="234424"/>
                    <a:pt x="269756" y="231778"/>
                  </a:cubicBezTo>
                  <a:cubicBezTo>
                    <a:pt x="268644" y="232808"/>
                    <a:pt x="267473" y="233815"/>
                    <a:pt x="266384" y="234904"/>
                  </a:cubicBezTo>
                  <a:cubicBezTo>
                    <a:pt x="246337" y="254939"/>
                    <a:pt x="226313" y="274975"/>
                    <a:pt x="206266" y="295010"/>
                  </a:cubicBezTo>
                  <a:cubicBezTo>
                    <a:pt x="205130" y="296146"/>
                    <a:pt x="204030" y="297387"/>
                    <a:pt x="202683" y="298207"/>
                  </a:cubicBezTo>
                  <a:cubicBezTo>
                    <a:pt x="199884" y="299928"/>
                    <a:pt x="197027" y="299694"/>
                    <a:pt x="194662" y="297375"/>
                  </a:cubicBezTo>
                  <a:cubicBezTo>
                    <a:pt x="192308" y="295057"/>
                    <a:pt x="191992" y="292200"/>
                    <a:pt x="193713" y="289378"/>
                  </a:cubicBezTo>
                  <a:cubicBezTo>
                    <a:pt x="194533" y="288031"/>
                    <a:pt x="195763" y="286919"/>
                    <a:pt x="196887" y="285795"/>
                  </a:cubicBezTo>
                  <a:cubicBezTo>
                    <a:pt x="217952" y="264729"/>
                    <a:pt x="239042" y="243675"/>
                    <a:pt x="259920" y="222820"/>
                  </a:cubicBezTo>
                  <a:cubicBezTo>
                    <a:pt x="248526" y="211567"/>
                    <a:pt x="237273" y="200443"/>
                    <a:pt x="225400" y="188721"/>
                  </a:cubicBezTo>
                  <a:cubicBezTo>
                    <a:pt x="223678" y="190653"/>
                    <a:pt x="221477" y="193382"/>
                    <a:pt x="219018" y="195841"/>
                  </a:cubicBezTo>
                  <a:cubicBezTo>
                    <a:pt x="194158" y="220759"/>
                    <a:pt x="169182" y="245572"/>
                    <a:pt x="144380" y="270560"/>
                  </a:cubicBezTo>
                  <a:cubicBezTo>
                    <a:pt x="130282" y="284752"/>
                    <a:pt x="113549" y="291626"/>
                    <a:pt x="93467" y="290291"/>
                  </a:cubicBezTo>
                  <a:cubicBezTo>
                    <a:pt x="63841" y="288336"/>
                    <a:pt x="39918" y="299073"/>
                    <a:pt x="24298" y="324495"/>
                  </a:cubicBezTo>
                  <a:cubicBezTo>
                    <a:pt x="9052" y="349296"/>
                    <a:pt x="8864" y="375502"/>
                    <a:pt x="23853" y="400491"/>
                  </a:cubicBezTo>
                  <a:cubicBezTo>
                    <a:pt x="38794" y="425409"/>
                    <a:pt x="61933" y="437013"/>
                    <a:pt x="90891" y="435468"/>
                  </a:cubicBezTo>
                  <a:cubicBezTo>
                    <a:pt x="128959" y="433442"/>
                    <a:pt x="158772" y="401182"/>
                    <a:pt x="158678" y="362891"/>
                  </a:cubicBezTo>
                  <a:cubicBezTo>
                    <a:pt x="158655" y="353125"/>
                    <a:pt x="156863" y="343137"/>
                    <a:pt x="160528" y="333816"/>
                  </a:cubicBezTo>
                  <a:cubicBezTo>
                    <a:pt x="163537" y="326170"/>
                    <a:pt x="167542" y="318839"/>
                    <a:pt x="171758" y="311755"/>
                  </a:cubicBezTo>
                  <a:cubicBezTo>
                    <a:pt x="174322" y="307434"/>
                    <a:pt x="178678" y="307012"/>
                    <a:pt x="181851" y="309647"/>
                  </a:cubicBezTo>
                  <a:cubicBezTo>
                    <a:pt x="184791" y="312094"/>
                    <a:pt x="184955" y="315970"/>
                    <a:pt x="181992" y="319788"/>
                  </a:cubicBezTo>
                  <a:cubicBezTo>
                    <a:pt x="173807" y="330326"/>
                    <a:pt x="170634" y="342177"/>
                    <a:pt x="171641" y="355455"/>
                  </a:cubicBezTo>
                  <a:cubicBezTo>
                    <a:pt x="174896" y="398336"/>
                    <a:pt x="148830" y="430222"/>
                    <a:pt x="118947" y="442166"/>
                  </a:cubicBezTo>
                  <a:cubicBezTo>
                    <a:pt x="111183" y="445269"/>
                    <a:pt x="102753" y="446674"/>
                    <a:pt x="94626" y="448864"/>
                  </a:cubicBezTo>
                  <a:lnTo>
                    <a:pt x="77097" y="448864"/>
                  </a:lnTo>
                  <a:cubicBezTo>
                    <a:pt x="76289" y="448594"/>
                    <a:pt x="75504" y="448196"/>
                    <a:pt x="74673" y="448091"/>
                  </a:cubicBezTo>
                  <a:cubicBezTo>
                    <a:pt x="40234" y="443454"/>
                    <a:pt x="12283" y="419191"/>
                    <a:pt x="3091" y="385748"/>
                  </a:cubicBezTo>
                  <a:cubicBezTo>
                    <a:pt x="1792" y="380830"/>
                    <a:pt x="1030" y="375795"/>
                    <a:pt x="0" y="370830"/>
                  </a:cubicBezTo>
                  <a:cubicBezTo>
                    <a:pt x="0" y="365573"/>
                    <a:pt x="0" y="360315"/>
                    <a:pt x="0" y="355057"/>
                  </a:cubicBezTo>
                  <a:close/>
                  <a:moveTo>
                    <a:pt x="348843" y="234260"/>
                  </a:moveTo>
                  <a:cubicBezTo>
                    <a:pt x="303866" y="189318"/>
                    <a:pt x="259405" y="144892"/>
                    <a:pt x="214756" y="100266"/>
                  </a:cubicBezTo>
                  <a:cubicBezTo>
                    <a:pt x="199814" y="115231"/>
                    <a:pt x="184533" y="130501"/>
                    <a:pt x="169334" y="145829"/>
                  </a:cubicBezTo>
                  <a:cubicBezTo>
                    <a:pt x="166313" y="148873"/>
                    <a:pt x="166441" y="151812"/>
                    <a:pt x="169556" y="155021"/>
                  </a:cubicBezTo>
                  <a:cubicBezTo>
                    <a:pt x="174029" y="159623"/>
                    <a:pt x="178655" y="164096"/>
                    <a:pt x="183151" y="168674"/>
                  </a:cubicBezTo>
                  <a:cubicBezTo>
                    <a:pt x="185657" y="171215"/>
                    <a:pt x="188350" y="171543"/>
                    <a:pt x="191477" y="169927"/>
                  </a:cubicBezTo>
                  <a:cubicBezTo>
                    <a:pt x="195107" y="168054"/>
                    <a:pt x="198772" y="166274"/>
                    <a:pt x="202472" y="164552"/>
                  </a:cubicBezTo>
                  <a:cubicBezTo>
                    <a:pt x="210938" y="160618"/>
                    <a:pt x="218468" y="161602"/>
                    <a:pt x="225002" y="168077"/>
                  </a:cubicBezTo>
                  <a:cubicBezTo>
                    <a:pt x="243679" y="186555"/>
                    <a:pt x="262262" y="205138"/>
                    <a:pt x="280740" y="223815"/>
                  </a:cubicBezTo>
                  <a:cubicBezTo>
                    <a:pt x="287086" y="230232"/>
                    <a:pt x="288140" y="237785"/>
                    <a:pt x="284393" y="245970"/>
                  </a:cubicBezTo>
                  <a:cubicBezTo>
                    <a:pt x="282637" y="249811"/>
                    <a:pt x="280763" y="253605"/>
                    <a:pt x="278831" y="257363"/>
                  </a:cubicBezTo>
                  <a:cubicBezTo>
                    <a:pt x="277215" y="260513"/>
                    <a:pt x="277613" y="263195"/>
                    <a:pt x="280154" y="265677"/>
                  </a:cubicBezTo>
                  <a:cubicBezTo>
                    <a:pt x="284639" y="270068"/>
                    <a:pt x="289007" y="274588"/>
                    <a:pt x="293492" y="278968"/>
                  </a:cubicBezTo>
                  <a:cubicBezTo>
                    <a:pt x="297192" y="282574"/>
                    <a:pt x="299873" y="282539"/>
                    <a:pt x="303632" y="278804"/>
                  </a:cubicBezTo>
                  <a:cubicBezTo>
                    <a:pt x="315845" y="266661"/>
                    <a:pt x="327988" y="254436"/>
                    <a:pt x="340202" y="242293"/>
                  </a:cubicBezTo>
                  <a:cubicBezTo>
                    <a:pt x="343082" y="239424"/>
                    <a:pt x="346150" y="236754"/>
                    <a:pt x="348843" y="234260"/>
                  </a:cubicBezTo>
                  <a:close/>
                  <a:moveTo>
                    <a:pt x="389312" y="214295"/>
                  </a:moveTo>
                  <a:cubicBezTo>
                    <a:pt x="387860" y="212550"/>
                    <a:pt x="386712" y="210934"/>
                    <a:pt x="385319" y="209541"/>
                  </a:cubicBezTo>
                  <a:cubicBezTo>
                    <a:pt x="350342" y="174517"/>
                    <a:pt x="315330" y="139529"/>
                    <a:pt x="280330" y="104529"/>
                  </a:cubicBezTo>
                  <a:cubicBezTo>
                    <a:pt x="266395" y="90594"/>
                    <a:pt x="252461" y="76648"/>
                    <a:pt x="238515" y="62725"/>
                  </a:cubicBezTo>
                  <a:cubicBezTo>
                    <a:pt x="234920" y="59142"/>
                    <a:pt x="233479" y="59165"/>
                    <a:pt x="229814" y="62784"/>
                  </a:cubicBezTo>
                  <a:cubicBezTo>
                    <a:pt x="226184" y="66378"/>
                    <a:pt x="222578" y="69997"/>
                    <a:pt x="218959" y="73615"/>
                  </a:cubicBezTo>
                  <a:cubicBezTo>
                    <a:pt x="213819" y="78756"/>
                    <a:pt x="213795" y="79470"/>
                    <a:pt x="218807" y="84482"/>
                  </a:cubicBezTo>
                  <a:cubicBezTo>
                    <a:pt x="247917" y="113604"/>
                    <a:pt x="277039" y="142714"/>
                    <a:pt x="306150" y="171824"/>
                  </a:cubicBezTo>
                  <a:cubicBezTo>
                    <a:pt x="325869" y="191543"/>
                    <a:pt x="345588" y="211262"/>
                    <a:pt x="365319" y="230970"/>
                  </a:cubicBezTo>
                  <a:cubicBezTo>
                    <a:pt x="368902" y="234541"/>
                    <a:pt x="370413" y="234541"/>
                    <a:pt x="374031" y="230970"/>
                  </a:cubicBezTo>
                  <a:cubicBezTo>
                    <a:pt x="378188" y="226860"/>
                    <a:pt x="382333" y="222750"/>
                    <a:pt x="386385" y="218546"/>
                  </a:cubicBezTo>
                  <a:cubicBezTo>
                    <a:pt x="387438" y="217445"/>
                    <a:pt x="388141" y="216005"/>
                    <a:pt x="389289" y="214295"/>
                  </a:cubicBezTo>
                  <a:close/>
                  <a:moveTo>
                    <a:pt x="395132" y="187105"/>
                  </a:moveTo>
                  <a:cubicBezTo>
                    <a:pt x="350553" y="142503"/>
                    <a:pt x="306208" y="98135"/>
                    <a:pt x="262004" y="53908"/>
                  </a:cubicBezTo>
                  <a:cubicBezTo>
                    <a:pt x="260014" y="55992"/>
                    <a:pt x="257754" y="58357"/>
                    <a:pt x="255880" y="60324"/>
                  </a:cubicBezTo>
                  <a:cubicBezTo>
                    <a:pt x="300061" y="104529"/>
                    <a:pt x="344417" y="148908"/>
                    <a:pt x="388926" y="193440"/>
                  </a:cubicBezTo>
                  <a:cubicBezTo>
                    <a:pt x="390893" y="191426"/>
                    <a:pt x="393118" y="189166"/>
                    <a:pt x="395132" y="187105"/>
                  </a:cubicBezTo>
                  <a:close/>
                </a:path>
              </a:pathLst>
            </a:custGeom>
            <a:solidFill>
              <a:srgbClr val="B3CB2D"/>
            </a:solidFill>
            <a:ln w="6350" cap="flat">
              <a:solidFill>
                <a:srgbClr val="B3CB2D">
                  <a:lumMod val="10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ihandform: Form 63">
              <a:extLst>
                <a:ext uri="{FF2B5EF4-FFF2-40B4-BE49-F238E27FC236}">
                  <a16:creationId xmlns:a16="http://schemas.microsoft.com/office/drawing/2014/main" id="{592AA988-CB31-7AEF-6FAB-A3BF6420CF2B}"/>
                </a:ext>
              </a:extLst>
            </p:cNvPr>
            <p:cNvSpPr/>
            <p:nvPr/>
          </p:nvSpPr>
          <p:spPr>
            <a:xfrm>
              <a:off x="4056150" y="4077847"/>
              <a:ext cx="86171" cy="86241"/>
            </a:xfrm>
            <a:custGeom>
              <a:avLst/>
              <a:gdLst>
                <a:gd name="connsiteX0" fmla="*/ 43021 w 86171"/>
                <a:gd name="connsiteY0" fmla="*/ 12 h 86241"/>
                <a:gd name="connsiteX1" fmla="*/ 86172 w 86171"/>
                <a:gd name="connsiteY1" fmla="*/ 43045 h 86241"/>
                <a:gd name="connsiteX2" fmla="*/ 43174 w 86171"/>
                <a:gd name="connsiteY2" fmla="*/ 86242 h 86241"/>
                <a:gd name="connsiteX3" fmla="*/ 0 w 86171"/>
                <a:gd name="connsiteY3" fmla="*/ 43174 h 86241"/>
                <a:gd name="connsiteX4" fmla="*/ 43033 w 86171"/>
                <a:gd name="connsiteY4" fmla="*/ 0 h 86241"/>
                <a:gd name="connsiteX5" fmla="*/ 73022 w 86171"/>
                <a:gd name="connsiteY5" fmla="*/ 42963 h 86241"/>
                <a:gd name="connsiteX6" fmla="*/ 42822 w 86171"/>
                <a:gd name="connsiteY6" fmla="*/ 13173 h 86241"/>
                <a:gd name="connsiteX7" fmla="*/ 13138 w 86171"/>
                <a:gd name="connsiteY7" fmla="*/ 43490 h 86241"/>
                <a:gd name="connsiteX8" fmla="*/ 43138 w 86171"/>
                <a:gd name="connsiteY8" fmla="*/ 73092 h 86241"/>
                <a:gd name="connsiteX9" fmla="*/ 73022 w 86171"/>
                <a:gd name="connsiteY9" fmla="*/ 42963 h 86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6171" h="86241">
                  <a:moveTo>
                    <a:pt x="43021" y="12"/>
                  </a:moveTo>
                  <a:cubicBezTo>
                    <a:pt x="67003" y="-35"/>
                    <a:pt x="86113" y="19040"/>
                    <a:pt x="86172" y="43045"/>
                  </a:cubicBezTo>
                  <a:cubicBezTo>
                    <a:pt x="86218" y="67003"/>
                    <a:pt x="67120" y="86195"/>
                    <a:pt x="43174" y="86242"/>
                  </a:cubicBezTo>
                  <a:cubicBezTo>
                    <a:pt x="19274" y="86289"/>
                    <a:pt x="12" y="67073"/>
                    <a:pt x="0" y="43174"/>
                  </a:cubicBezTo>
                  <a:cubicBezTo>
                    <a:pt x="0" y="19192"/>
                    <a:pt x="19075" y="47"/>
                    <a:pt x="43033" y="0"/>
                  </a:cubicBezTo>
                  <a:close/>
                  <a:moveTo>
                    <a:pt x="73022" y="42963"/>
                  </a:moveTo>
                  <a:cubicBezTo>
                    <a:pt x="72940" y="26218"/>
                    <a:pt x="59567" y="13021"/>
                    <a:pt x="42822" y="13173"/>
                  </a:cubicBezTo>
                  <a:cubicBezTo>
                    <a:pt x="26077" y="13326"/>
                    <a:pt x="13009" y="26675"/>
                    <a:pt x="13138" y="43490"/>
                  </a:cubicBezTo>
                  <a:cubicBezTo>
                    <a:pt x="13255" y="59907"/>
                    <a:pt x="26640" y="73104"/>
                    <a:pt x="43138" y="73092"/>
                  </a:cubicBezTo>
                  <a:cubicBezTo>
                    <a:pt x="59837" y="73068"/>
                    <a:pt x="73104" y="59696"/>
                    <a:pt x="73022" y="42963"/>
                  </a:cubicBezTo>
                  <a:close/>
                </a:path>
              </a:pathLst>
            </a:custGeom>
            <a:solidFill>
              <a:srgbClr val="B3CB2D"/>
            </a:solidFill>
            <a:ln w="6350" cap="flat">
              <a:solidFill>
                <a:srgbClr val="B3CB2D">
                  <a:lumMod val="10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3901C37F-5A5B-3095-C96E-526B28693B35}"/>
                </a:ext>
              </a:extLst>
            </p:cNvPr>
            <p:cNvSpPr/>
            <p:nvPr/>
          </p:nvSpPr>
          <p:spPr>
            <a:xfrm>
              <a:off x="4241212" y="3899776"/>
              <a:ext cx="80092" cy="78538"/>
            </a:xfrm>
            <a:custGeom>
              <a:avLst/>
              <a:gdLst>
                <a:gd name="connsiteX0" fmla="*/ 80092 w 80092"/>
                <a:gd name="connsiteY0" fmla="*/ 72531 h 78538"/>
                <a:gd name="connsiteX1" fmla="*/ 75841 w 80092"/>
                <a:gd name="connsiteY1" fmla="*/ 78023 h 78538"/>
                <a:gd name="connsiteX2" fmla="*/ 69307 w 80092"/>
                <a:gd name="connsiteY2" fmla="*/ 78058 h 78538"/>
                <a:gd name="connsiteX3" fmla="*/ 66357 w 80092"/>
                <a:gd name="connsiteY3" fmla="*/ 75552 h 78538"/>
                <a:gd name="connsiteX4" fmla="*/ 3792 w 80092"/>
                <a:gd name="connsiteY4" fmla="*/ 12987 h 78538"/>
                <a:gd name="connsiteX5" fmla="*/ 1426 w 80092"/>
                <a:gd name="connsiteY5" fmla="*/ 10411 h 78538"/>
                <a:gd name="connsiteX6" fmla="*/ 1988 w 80092"/>
                <a:gd name="connsiteY6" fmla="*/ 2062 h 78538"/>
                <a:gd name="connsiteX7" fmla="*/ 10349 w 80092"/>
                <a:gd name="connsiteY7" fmla="*/ 1243 h 78538"/>
                <a:gd name="connsiteX8" fmla="*/ 12656 w 80092"/>
                <a:gd name="connsiteY8" fmla="*/ 3245 h 78538"/>
                <a:gd name="connsiteX9" fmla="*/ 75818 w 80092"/>
                <a:gd name="connsiteY9" fmla="*/ 66454 h 78538"/>
                <a:gd name="connsiteX10" fmla="*/ 80092 w 80092"/>
                <a:gd name="connsiteY10" fmla="*/ 72531 h 78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0092" h="78538">
                  <a:moveTo>
                    <a:pt x="80092" y="72531"/>
                  </a:moveTo>
                  <a:cubicBezTo>
                    <a:pt x="78523" y="74674"/>
                    <a:pt x="77586" y="77157"/>
                    <a:pt x="75841" y="78023"/>
                  </a:cubicBezTo>
                  <a:cubicBezTo>
                    <a:pt x="74073" y="78901"/>
                    <a:pt x="71450" y="78480"/>
                    <a:pt x="69307" y="78058"/>
                  </a:cubicBezTo>
                  <a:cubicBezTo>
                    <a:pt x="68207" y="77847"/>
                    <a:pt x="67282" y="76477"/>
                    <a:pt x="66357" y="75552"/>
                  </a:cubicBezTo>
                  <a:cubicBezTo>
                    <a:pt x="45490" y="54709"/>
                    <a:pt x="24647" y="33842"/>
                    <a:pt x="3792" y="12987"/>
                  </a:cubicBezTo>
                  <a:cubicBezTo>
                    <a:pt x="2972" y="12168"/>
                    <a:pt x="2105" y="11348"/>
                    <a:pt x="1426" y="10411"/>
                  </a:cubicBezTo>
                  <a:cubicBezTo>
                    <a:pt x="-658" y="7507"/>
                    <a:pt x="-447" y="4580"/>
                    <a:pt x="1988" y="2062"/>
                  </a:cubicBezTo>
                  <a:cubicBezTo>
                    <a:pt x="4447" y="-467"/>
                    <a:pt x="7387" y="-584"/>
                    <a:pt x="10349" y="1243"/>
                  </a:cubicBezTo>
                  <a:cubicBezTo>
                    <a:pt x="11204" y="1770"/>
                    <a:pt x="11930" y="2531"/>
                    <a:pt x="12656" y="3245"/>
                  </a:cubicBezTo>
                  <a:cubicBezTo>
                    <a:pt x="33733" y="24299"/>
                    <a:pt x="54811" y="45341"/>
                    <a:pt x="75818" y="66454"/>
                  </a:cubicBezTo>
                  <a:cubicBezTo>
                    <a:pt x="77375" y="68023"/>
                    <a:pt x="78418" y="70119"/>
                    <a:pt x="80092" y="72531"/>
                  </a:cubicBezTo>
                  <a:close/>
                </a:path>
              </a:pathLst>
            </a:custGeom>
            <a:solidFill>
              <a:srgbClr val="B3CB2D"/>
            </a:solidFill>
            <a:ln w="6350" cap="flat">
              <a:solidFill>
                <a:srgbClr val="B3CB2D">
                  <a:lumMod val="100000"/>
                </a:srgbClr>
              </a:solidFill>
              <a:prstDash val="solid"/>
              <a:miter/>
            </a:ln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66" name="Grafik 65">
            <a:extLst>
              <a:ext uri="{FF2B5EF4-FFF2-40B4-BE49-F238E27FC236}">
                <a16:creationId xmlns:a16="http://schemas.microsoft.com/office/drawing/2014/main" id="{819521FD-6954-A9CA-D0C5-BAAF3EDF59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00853" y="3467309"/>
            <a:ext cx="392990" cy="486966"/>
          </a:xfrm>
          <a:prstGeom prst="rect">
            <a:avLst/>
          </a:prstGeom>
        </p:spPr>
      </p:pic>
      <p:pic>
        <p:nvPicPr>
          <p:cNvPr id="68" name="Grafik 67">
            <a:extLst>
              <a:ext uri="{FF2B5EF4-FFF2-40B4-BE49-F238E27FC236}">
                <a16:creationId xmlns:a16="http://schemas.microsoft.com/office/drawing/2014/main" id="{8881D7BE-8ABF-D279-253A-E6EB36EB2E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140332" y="3676697"/>
            <a:ext cx="463456" cy="277578"/>
          </a:xfrm>
          <a:prstGeom prst="rect">
            <a:avLst/>
          </a:prstGeom>
        </p:spPr>
      </p:pic>
      <p:pic>
        <p:nvPicPr>
          <p:cNvPr id="71" name="Grafik 70">
            <a:extLst>
              <a:ext uri="{FF2B5EF4-FFF2-40B4-BE49-F238E27FC236}">
                <a16:creationId xmlns:a16="http://schemas.microsoft.com/office/drawing/2014/main" id="{50BF6B74-CEE5-0877-11F7-D6B4A180488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483998" y="3621823"/>
            <a:ext cx="392990" cy="332452"/>
          </a:xfrm>
          <a:prstGeom prst="rect">
            <a:avLst/>
          </a:prstGeom>
        </p:spPr>
      </p:pic>
      <p:sp>
        <p:nvSpPr>
          <p:cNvPr id="73" name="Rechteck: obere Ecken abgerundet 72">
            <a:extLst>
              <a:ext uri="{FF2B5EF4-FFF2-40B4-BE49-F238E27FC236}">
                <a16:creationId xmlns:a16="http://schemas.microsoft.com/office/drawing/2014/main" id="{19A003C5-BCC8-5879-392E-84468A61B275}"/>
              </a:ext>
            </a:extLst>
          </p:cNvPr>
          <p:cNvSpPr/>
          <p:nvPr/>
        </p:nvSpPr>
        <p:spPr>
          <a:xfrm>
            <a:off x="5973459" y="702600"/>
            <a:ext cx="1441146" cy="438236"/>
          </a:xfrm>
          <a:prstGeom prst="round2SameRect">
            <a:avLst>
              <a:gd name="adj1" fmla="val 42749"/>
              <a:gd name="adj2" fmla="val 0"/>
            </a:avLst>
          </a:prstGeom>
          <a:solidFill>
            <a:schemeClr val="bg1"/>
          </a:solidFill>
          <a:ln w="57150">
            <a:solidFill>
              <a:srgbClr val="046B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EFE24200-51B4-E2C9-7409-14385DCDBDC9}"/>
              </a:ext>
            </a:extLst>
          </p:cNvPr>
          <p:cNvSpPr/>
          <p:nvPr/>
        </p:nvSpPr>
        <p:spPr>
          <a:xfrm>
            <a:off x="5973458" y="342900"/>
            <a:ext cx="857064" cy="797936"/>
          </a:xfrm>
          <a:prstGeom prst="rect">
            <a:avLst/>
          </a:prstGeom>
          <a:solidFill>
            <a:schemeClr val="bg1"/>
          </a:solidFill>
          <a:ln w="57150">
            <a:solidFill>
              <a:srgbClr val="046B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Freihandform: Form 76">
            <a:extLst>
              <a:ext uri="{FF2B5EF4-FFF2-40B4-BE49-F238E27FC236}">
                <a16:creationId xmlns:a16="http://schemas.microsoft.com/office/drawing/2014/main" id="{703E06B1-7759-6F1F-50ED-5967E883FAD2}"/>
              </a:ext>
            </a:extLst>
          </p:cNvPr>
          <p:cNvSpPr/>
          <p:nvPr/>
        </p:nvSpPr>
        <p:spPr>
          <a:xfrm>
            <a:off x="6800850" y="342900"/>
            <a:ext cx="427879" cy="356400"/>
          </a:xfrm>
          <a:custGeom>
            <a:avLst/>
            <a:gdLst>
              <a:gd name="connsiteX0" fmla="*/ 0 w 400050"/>
              <a:gd name="connsiteY0" fmla="*/ 9525 h 361950"/>
              <a:gd name="connsiteX1" fmla="*/ 152400 w 400050"/>
              <a:gd name="connsiteY1" fmla="*/ 0 h 361950"/>
              <a:gd name="connsiteX2" fmla="*/ 180975 w 400050"/>
              <a:gd name="connsiteY2" fmla="*/ 19050 h 361950"/>
              <a:gd name="connsiteX3" fmla="*/ 219075 w 400050"/>
              <a:gd name="connsiteY3" fmla="*/ 76200 h 361950"/>
              <a:gd name="connsiteX4" fmla="*/ 400050 w 400050"/>
              <a:gd name="connsiteY4" fmla="*/ 361950 h 361950"/>
              <a:gd name="connsiteX0" fmla="*/ 0 w 427879"/>
              <a:gd name="connsiteY0" fmla="*/ 9525 h 365925"/>
              <a:gd name="connsiteX1" fmla="*/ 152400 w 427879"/>
              <a:gd name="connsiteY1" fmla="*/ 0 h 365925"/>
              <a:gd name="connsiteX2" fmla="*/ 180975 w 427879"/>
              <a:gd name="connsiteY2" fmla="*/ 19050 h 365925"/>
              <a:gd name="connsiteX3" fmla="*/ 219075 w 427879"/>
              <a:gd name="connsiteY3" fmla="*/ 76200 h 365925"/>
              <a:gd name="connsiteX4" fmla="*/ 427879 w 427879"/>
              <a:gd name="connsiteY4" fmla="*/ 365925 h 365925"/>
              <a:gd name="connsiteX0" fmla="*/ 0 w 427879"/>
              <a:gd name="connsiteY0" fmla="*/ 9525 h 365925"/>
              <a:gd name="connsiteX1" fmla="*/ 152400 w 427879"/>
              <a:gd name="connsiteY1" fmla="*/ 0 h 365925"/>
              <a:gd name="connsiteX2" fmla="*/ 180975 w 427879"/>
              <a:gd name="connsiteY2" fmla="*/ 19050 h 365925"/>
              <a:gd name="connsiteX3" fmla="*/ 250881 w 427879"/>
              <a:gd name="connsiteY3" fmla="*/ 76200 h 365925"/>
              <a:gd name="connsiteX4" fmla="*/ 427879 w 427879"/>
              <a:gd name="connsiteY4" fmla="*/ 365925 h 365925"/>
              <a:gd name="connsiteX0" fmla="*/ 0 w 427879"/>
              <a:gd name="connsiteY0" fmla="*/ 0 h 356400"/>
              <a:gd name="connsiteX1" fmla="*/ 152400 w 427879"/>
              <a:gd name="connsiteY1" fmla="*/ 10353 h 356400"/>
              <a:gd name="connsiteX2" fmla="*/ 180975 w 427879"/>
              <a:gd name="connsiteY2" fmla="*/ 9525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52400 w 427879"/>
              <a:gd name="connsiteY1" fmla="*/ 10353 h 356400"/>
              <a:gd name="connsiteX2" fmla="*/ 180975 w 427879"/>
              <a:gd name="connsiteY2" fmla="*/ 9525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52400 w 427879"/>
              <a:gd name="connsiteY1" fmla="*/ 10353 h 356400"/>
              <a:gd name="connsiteX2" fmla="*/ 180975 w 427879"/>
              <a:gd name="connsiteY2" fmla="*/ 1574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756 h 357156"/>
              <a:gd name="connsiteX1" fmla="*/ 136497 w 427879"/>
              <a:gd name="connsiteY1" fmla="*/ 3157 h 357156"/>
              <a:gd name="connsiteX2" fmla="*/ 180975 w 427879"/>
              <a:gd name="connsiteY2" fmla="*/ 2330 h 357156"/>
              <a:gd name="connsiteX3" fmla="*/ 250881 w 427879"/>
              <a:gd name="connsiteY3" fmla="*/ 67431 h 357156"/>
              <a:gd name="connsiteX4" fmla="*/ 427879 w 427879"/>
              <a:gd name="connsiteY4" fmla="*/ 357156 h 357156"/>
              <a:gd name="connsiteX0" fmla="*/ 0 w 427879"/>
              <a:gd name="connsiteY0" fmla="*/ 756 h 357156"/>
              <a:gd name="connsiteX1" fmla="*/ 136497 w 427879"/>
              <a:gd name="connsiteY1" fmla="*/ 3157 h 357156"/>
              <a:gd name="connsiteX2" fmla="*/ 200853 w 427879"/>
              <a:gd name="connsiteY2" fmla="*/ 18232 h 357156"/>
              <a:gd name="connsiteX3" fmla="*/ 250881 w 427879"/>
              <a:gd name="connsiteY3" fmla="*/ 67431 h 357156"/>
              <a:gd name="connsiteX4" fmla="*/ 427879 w 427879"/>
              <a:gd name="connsiteY4" fmla="*/ 357156 h 357156"/>
              <a:gd name="connsiteX0" fmla="*/ 0 w 427879"/>
              <a:gd name="connsiteY0" fmla="*/ 756 h 357156"/>
              <a:gd name="connsiteX1" fmla="*/ 136497 w 427879"/>
              <a:gd name="connsiteY1" fmla="*/ 3157 h 357156"/>
              <a:gd name="connsiteX2" fmla="*/ 200853 w 427879"/>
              <a:gd name="connsiteY2" fmla="*/ 18232 h 357156"/>
              <a:gd name="connsiteX3" fmla="*/ 250881 w 427879"/>
              <a:gd name="connsiteY3" fmla="*/ 67431 h 357156"/>
              <a:gd name="connsiteX4" fmla="*/ 427879 w 427879"/>
              <a:gd name="connsiteY4" fmla="*/ 357156 h 357156"/>
              <a:gd name="connsiteX0" fmla="*/ 0 w 427879"/>
              <a:gd name="connsiteY0" fmla="*/ 756 h 357156"/>
              <a:gd name="connsiteX1" fmla="*/ 136497 w 427879"/>
              <a:gd name="connsiteY1" fmla="*/ 3157 h 357156"/>
              <a:gd name="connsiteX2" fmla="*/ 200853 w 427879"/>
              <a:gd name="connsiteY2" fmla="*/ 18232 h 357156"/>
              <a:gd name="connsiteX3" fmla="*/ 250881 w 427879"/>
              <a:gd name="connsiteY3" fmla="*/ 67431 h 357156"/>
              <a:gd name="connsiteX4" fmla="*/ 427879 w 427879"/>
              <a:gd name="connsiteY4" fmla="*/ 357156 h 357156"/>
              <a:gd name="connsiteX0" fmla="*/ 0 w 427879"/>
              <a:gd name="connsiteY0" fmla="*/ 0 h 356400"/>
              <a:gd name="connsiteX1" fmla="*/ 138878 w 427879"/>
              <a:gd name="connsiteY1" fmla="*/ 7163 h 356400"/>
              <a:gd name="connsiteX2" fmla="*/ 200853 w 427879"/>
              <a:gd name="connsiteY2" fmla="*/ 17476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756 h 357156"/>
              <a:gd name="connsiteX1" fmla="*/ 141259 w 427879"/>
              <a:gd name="connsiteY1" fmla="*/ 3157 h 357156"/>
              <a:gd name="connsiteX2" fmla="*/ 200853 w 427879"/>
              <a:gd name="connsiteY2" fmla="*/ 18232 h 357156"/>
              <a:gd name="connsiteX3" fmla="*/ 250881 w 427879"/>
              <a:gd name="connsiteY3" fmla="*/ 67431 h 357156"/>
              <a:gd name="connsiteX4" fmla="*/ 427879 w 427879"/>
              <a:gd name="connsiteY4" fmla="*/ 357156 h 357156"/>
              <a:gd name="connsiteX0" fmla="*/ 0 w 427879"/>
              <a:gd name="connsiteY0" fmla="*/ 756 h 357156"/>
              <a:gd name="connsiteX1" fmla="*/ 141259 w 427879"/>
              <a:gd name="connsiteY1" fmla="*/ 3157 h 357156"/>
              <a:gd name="connsiteX2" fmla="*/ 200853 w 427879"/>
              <a:gd name="connsiteY2" fmla="*/ 18232 h 357156"/>
              <a:gd name="connsiteX3" fmla="*/ 250881 w 427879"/>
              <a:gd name="connsiteY3" fmla="*/ 67431 h 357156"/>
              <a:gd name="connsiteX4" fmla="*/ 427879 w 427879"/>
              <a:gd name="connsiteY4" fmla="*/ 357156 h 357156"/>
              <a:gd name="connsiteX0" fmla="*/ 0 w 427879"/>
              <a:gd name="connsiteY0" fmla="*/ 0 h 356400"/>
              <a:gd name="connsiteX1" fmla="*/ 141259 w 427879"/>
              <a:gd name="connsiteY1" fmla="*/ 2401 h 356400"/>
              <a:gd name="connsiteX2" fmla="*/ 200853 w 427879"/>
              <a:gd name="connsiteY2" fmla="*/ 17476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41259 w 427879"/>
              <a:gd name="connsiteY1" fmla="*/ 2401 h 356400"/>
              <a:gd name="connsiteX2" fmla="*/ 200853 w 427879"/>
              <a:gd name="connsiteY2" fmla="*/ 17476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41259 w 427879"/>
              <a:gd name="connsiteY1" fmla="*/ 2401 h 356400"/>
              <a:gd name="connsiteX2" fmla="*/ 200853 w 427879"/>
              <a:gd name="connsiteY2" fmla="*/ 17476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78804 h 435204"/>
              <a:gd name="connsiteX1" fmla="*/ 141259 w 427879"/>
              <a:gd name="connsiteY1" fmla="*/ 81205 h 435204"/>
              <a:gd name="connsiteX2" fmla="*/ 367541 w 427879"/>
              <a:gd name="connsiteY2" fmla="*/ 1030 h 435204"/>
              <a:gd name="connsiteX3" fmla="*/ 250881 w 427879"/>
              <a:gd name="connsiteY3" fmla="*/ 145479 h 435204"/>
              <a:gd name="connsiteX4" fmla="*/ 427879 w 427879"/>
              <a:gd name="connsiteY4" fmla="*/ 435204 h 435204"/>
              <a:gd name="connsiteX0" fmla="*/ 0 w 427879"/>
              <a:gd name="connsiteY0" fmla="*/ 78827 h 435227"/>
              <a:gd name="connsiteX1" fmla="*/ 141259 w 427879"/>
              <a:gd name="connsiteY1" fmla="*/ 81228 h 435227"/>
              <a:gd name="connsiteX2" fmla="*/ 367541 w 427879"/>
              <a:gd name="connsiteY2" fmla="*/ 1053 h 435227"/>
              <a:gd name="connsiteX3" fmla="*/ 250881 w 427879"/>
              <a:gd name="connsiteY3" fmla="*/ 145502 h 435227"/>
              <a:gd name="connsiteX4" fmla="*/ 427879 w 427879"/>
              <a:gd name="connsiteY4" fmla="*/ 435227 h 435227"/>
              <a:gd name="connsiteX0" fmla="*/ 0 w 427879"/>
              <a:gd name="connsiteY0" fmla="*/ 78827 h 435227"/>
              <a:gd name="connsiteX1" fmla="*/ 141259 w 427879"/>
              <a:gd name="connsiteY1" fmla="*/ 81228 h 435227"/>
              <a:gd name="connsiteX2" fmla="*/ 367541 w 427879"/>
              <a:gd name="connsiteY2" fmla="*/ 1053 h 435227"/>
              <a:gd name="connsiteX3" fmla="*/ 250881 w 427879"/>
              <a:gd name="connsiteY3" fmla="*/ 145502 h 435227"/>
              <a:gd name="connsiteX4" fmla="*/ 427879 w 427879"/>
              <a:gd name="connsiteY4" fmla="*/ 435227 h 435227"/>
              <a:gd name="connsiteX0" fmla="*/ 0 w 427879"/>
              <a:gd name="connsiteY0" fmla="*/ 83100 h 439500"/>
              <a:gd name="connsiteX1" fmla="*/ 141259 w 427879"/>
              <a:gd name="connsiteY1" fmla="*/ 85501 h 439500"/>
              <a:gd name="connsiteX2" fmla="*/ 367541 w 427879"/>
              <a:gd name="connsiteY2" fmla="*/ 5326 h 439500"/>
              <a:gd name="connsiteX3" fmla="*/ 250881 w 427879"/>
              <a:gd name="connsiteY3" fmla="*/ 149775 h 439500"/>
              <a:gd name="connsiteX4" fmla="*/ 427879 w 427879"/>
              <a:gd name="connsiteY4" fmla="*/ 439500 h 439500"/>
              <a:gd name="connsiteX0" fmla="*/ 0 w 427879"/>
              <a:gd name="connsiteY0" fmla="*/ 83100 h 439500"/>
              <a:gd name="connsiteX1" fmla="*/ 141259 w 427879"/>
              <a:gd name="connsiteY1" fmla="*/ 85501 h 439500"/>
              <a:gd name="connsiteX2" fmla="*/ 367541 w 427879"/>
              <a:gd name="connsiteY2" fmla="*/ 5326 h 439500"/>
              <a:gd name="connsiteX3" fmla="*/ 250881 w 427879"/>
              <a:gd name="connsiteY3" fmla="*/ 149775 h 439500"/>
              <a:gd name="connsiteX4" fmla="*/ 427879 w 427879"/>
              <a:gd name="connsiteY4" fmla="*/ 439500 h 439500"/>
              <a:gd name="connsiteX0" fmla="*/ 0 w 427879"/>
              <a:gd name="connsiteY0" fmla="*/ 0 h 356400"/>
              <a:gd name="connsiteX1" fmla="*/ 141259 w 427879"/>
              <a:gd name="connsiteY1" fmla="*/ 2401 h 356400"/>
              <a:gd name="connsiteX2" fmla="*/ 224666 w 427879"/>
              <a:gd name="connsiteY2" fmla="*/ 29382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41259 w 427879"/>
              <a:gd name="connsiteY1" fmla="*/ 2401 h 356400"/>
              <a:gd name="connsiteX2" fmla="*/ 227047 w 427879"/>
              <a:gd name="connsiteY2" fmla="*/ 27001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41259 w 427879"/>
              <a:gd name="connsiteY1" fmla="*/ 2401 h 356400"/>
              <a:gd name="connsiteX2" fmla="*/ 219903 w 427879"/>
              <a:gd name="connsiteY2" fmla="*/ 27001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41259 w 427879"/>
              <a:gd name="connsiteY1" fmla="*/ 2401 h 356400"/>
              <a:gd name="connsiteX2" fmla="*/ 219903 w 427879"/>
              <a:gd name="connsiteY2" fmla="*/ 27001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55546 w 427879"/>
              <a:gd name="connsiteY1" fmla="*/ 7163 h 356400"/>
              <a:gd name="connsiteX2" fmla="*/ 219903 w 427879"/>
              <a:gd name="connsiteY2" fmla="*/ 27001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24589 w 427879"/>
              <a:gd name="connsiteY1" fmla="*/ 69075 h 356400"/>
              <a:gd name="connsiteX2" fmla="*/ 219903 w 427879"/>
              <a:gd name="connsiteY2" fmla="*/ 27001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24589 w 427879"/>
              <a:gd name="connsiteY1" fmla="*/ 69075 h 356400"/>
              <a:gd name="connsiteX2" fmla="*/ 219903 w 427879"/>
              <a:gd name="connsiteY2" fmla="*/ 27001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36495 w 427879"/>
              <a:gd name="connsiteY1" fmla="*/ 7162 h 356400"/>
              <a:gd name="connsiteX2" fmla="*/ 219903 w 427879"/>
              <a:gd name="connsiteY2" fmla="*/ 27001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19827 w 427879"/>
              <a:gd name="connsiteY1" fmla="*/ 2399 h 356400"/>
              <a:gd name="connsiteX2" fmla="*/ 219903 w 427879"/>
              <a:gd name="connsiteY2" fmla="*/ 27001 h 356400"/>
              <a:gd name="connsiteX3" fmla="*/ 250881 w 427879"/>
              <a:gd name="connsiteY3" fmla="*/ 66675 h 356400"/>
              <a:gd name="connsiteX4" fmla="*/ 427879 w 427879"/>
              <a:gd name="connsiteY4" fmla="*/ 356400 h 356400"/>
              <a:gd name="connsiteX0" fmla="*/ 0 w 427879"/>
              <a:gd name="connsiteY0" fmla="*/ 0 h 356400"/>
              <a:gd name="connsiteX1" fmla="*/ 119827 w 427879"/>
              <a:gd name="connsiteY1" fmla="*/ 2399 h 356400"/>
              <a:gd name="connsiteX2" fmla="*/ 219903 w 427879"/>
              <a:gd name="connsiteY2" fmla="*/ 27001 h 356400"/>
              <a:gd name="connsiteX3" fmla="*/ 258025 w 427879"/>
              <a:gd name="connsiteY3" fmla="*/ 69057 h 356400"/>
              <a:gd name="connsiteX4" fmla="*/ 427879 w 427879"/>
              <a:gd name="connsiteY4" fmla="*/ 356400 h 35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27879" h="356400">
                <a:moveTo>
                  <a:pt x="0" y="0"/>
                </a:moveTo>
                <a:cubicBezTo>
                  <a:pt x="50800" y="3451"/>
                  <a:pt x="49977" y="-2646"/>
                  <a:pt x="119827" y="2399"/>
                </a:cubicBezTo>
                <a:cubicBezTo>
                  <a:pt x="184142" y="7425"/>
                  <a:pt x="184164" y="5308"/>
                  <a:pt x="219903" y="27001"/>
                </a:cubicBezTo>
                <a:cubicBezTo>
                  <a:pt x="262773" y="62451"/>
                  <a:pt x="236586" y="40751"/>
                  <a:pt x="258025" y="69057"/>
                </a:cubicBezTo>
                <a:cubicBezTo>
                  <a:pt x="318350" y="164307"/>
                  <a:pt x="367554" y="261150"/>
                  <a:pt x="427879" y="356400"/>
                </a:cubicBezTo>
              </a:path>
            </a:pathLst>
          </a:custGeom>
          <a:noFill/>
          <a:ln w="57150">
            <a:solidFill>
              <a:srgbClr val="046B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9652C5A0-97C8-27E7-041E-B45F47DF256C}"/>
              </a:ext>
            </a:extLst>
          </p:cNvPr>
          <p:cNvSpPr/>
          <p:nvPr/>
        </p:nvSpPr>
        <p:spPr>
          <a:xfrm>
            <a:off x="5768671" y="731520"/>
            <a:ext cx="1278653" cy="381663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hteck 78">
            <a:extLst>
              <a:ext uri="{FF2B5EF4-FFF2-40B4-BE49-F238E27FC236}">
                <a16:creationId xmlns:a16="http://schemas.microsoft.com/office/drawing/2014/main" id="{9D2F299B-5D37-2CA3-1B66-9B5BCCF9015D}"/>
              </a:ext>
            </a:extLst>
          </p:cNvPr>
          <p:cNvSpPr/>
          <p:nvPr/>
        </p:nvSpPr>
        <p:spPr>
          <a:xfrm>
            <a:off x="5522196" y="368791"/>
            <a:ext cx="1278653" cy="381663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0674109C-104E-DCA1-119F-10C5AA173301}"/>
              </a:ext>
            </a:extLst>
          </p:cNvPr>
          <p:cNvSpPr/>
          <p:nvPr/>
        </p:nvSpPr>
        <p:spPr>
          <a:xfrm>
            <a:off x="6881650" y="939615"/>
            <a:ext cx="422682" cy="407998"/>
          </a:xfrm>
          <a:prstGeom prst="ellipse">
            <a:avLst/>
          </a:prstGeom>
          <a:solidFill>
            <a:schemeClr val="bg1"/>
          </a:solidFill>
          <a:ln w="57150">
            <a:solidFill>
              <a:srgbClr val="046B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15CDF207-9DC5-BFEF-E9B5-F0FB8DDCEA56}"/>
              </a:ext>
            </a:extLst>
          </p:cNvPr>
          <p:cNvSpPr/>
          <p:nvPr/>
        </p:nvSpPr>
        <p:spPr>
          <a:xfrm>
            <a:off x="6140332" y="925458"/>
            <a:ext cx="422682" cy="407998"/>
          </a:xfrm>
          <a:prstGeom prst="ellipse">
            <a:avLst/>
          </a:prstGeom>
          <a:solidFill>
            <a:schemeClr val="bg1"/>
          </a:solidFill>
          <a:ln w="57150">
            <a:solidFill>
              <a:srgbClr val="046B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3" name="Gerader Verbinder 82">
            <a:extLst>
              <a:ext uri="{FF2B5EF4-FFF2-40B4-BE49-F238E27FC236}">
                <a16:creationId xmlns:a16="http://schemas.microsoft.com/office/drawing/2014/main" id="{44EDAE9C-F1E4-344B-C4F5-6F59146CAD2D}"/>
              </a:ext>
            </a:extLst>
          </p:cNvPr>
          <p:cNvCxnSpPr/>
          <p:nvPr/>
        </p:nvCxnSpPr>
        <p:spPr>
          <a:xfrm>
            <a:off x="5936621" y="559622"/>
            <a:ext cx="288000" cy="0"/>
          </a:xfrm>
          <a:prstGeom prst="line">
            <a:avLst/>
          </a:prstGeom>
          <a:solidFill>
            <a:schemeClr val="bg1"/>
          </a:solidFill>
          <a:ln w="76200" cap="rnd">
            <a:solidFill>
              <a:srgbClr val="046B99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4" name="Gerader Verbinder 83">
            <a:extLst>
              <a:ext uri="{FF2B5EF4-FFF2-40B4-BE49-F238E27FC236}">
                <a16:creationId xmlns:a16="http://schemas.microsoft.com/office/drawing/2014/main" id="{A32A4719-6633-05A9-EC92-CD8BE9456CAC}"/>
              </a:ext>
            </a:extLst>
          </p:cNvPr>
          <p:cNvCxnSpPr/>
          <p:nvPr/>
        </p:nvCxnSpPr>
        <p:spPr>
          <a:xfrm>
            <a:off x="5848185" y="934026"/>
            <a:ext cx="216000" cy="0"/>
          </a:xfrm>
          <a:prstGeom prst="line">
            <a:avLst/>
          </a:prstGeom>
          <a:solidFill>
            <a:schemeClr val="bg1"/>
          </a:solidFill>
          <a:ln w="76200" cap="rnd">
            <a:solidFill>
              <a:srgbClr val="046B99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5" name="Gerader Verbinder 84">
            <a:extLst>
              <a:ext uri="{FF2B5EF4-FFF2-40B4-BE49-F238E27FC236}">
                <a16:creationId xmlns:a16="http://schemas.microsoft.com/office/drawing/2014/main" id="{8B62E64C-EB69-5558-B8F6-651D9E69E098}"/>
              </a:ext>
            </a:extLst>
          </p:cNvPr>
          <p:cNvCxnSpPr/>
          <p:nvPr/>
        </p:nvCxnSpPr>
        <p:spPr>
          <a:xfrm>
            <a:off x="5732548" y="763454"/>
            <a:ext cx="360000" cy="0"/>
          </a:xfrm>
          <a:prstGeom prst="line">
            <a:avLst/>
          </a:prstGeom>
          <a:solidFill>
            <a:schemeClr val="bg1"/>
          </a:solidFill>
          <a:ln w="76200" cap="rnd">
            <a:solidFill>
              <a:srgbClr val="046B99"/>
            </a:solidFill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6" name="Rechteck 85">
            <a:extLst>
              <a:ext uri="{FF2B5EF4-FFF2-40B4-BE49-F238E27FC236}">
                <a16:creationId xmlns:a16="http://schemas.microsoft.com/office/drawing/2014/main" id="{BD73DF09-73B3-A2C6-137A-D1907ED6E8FD}"/>
              </a:ext>
            </a:extLst>
          </p:cNvPr>
          <p:cNvSpPr/>
          <p:nvPr/>
        </p:nvSpPr>
        <p:spPr>
          <a:xfrm>
            <a:off x="5936621" y="297875"/>
            <a:ext cx="229106" cy="181088"/>
          </a:xfrm>
          <a:prstGeom prst="rect">
            <a:avLst/>
          </a:prstGeom>
          <a:solidFill>
            <a:schemeClr val="bg1"/>
          </a:solidFill>
          <a:ln w="571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774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B5B9C34E-E465-029D-E262-6AB3FCE43B84}"/>
              </a:ext>
            </a:extLst>
          </p:cNvPr>
          <p:cNvSpPr>
            <a:spLocks/>
          </p:cNvSpPr>
          <p:nvPr/>
        </p:nvSpPr>
        <p:spPr>
          <a:xfrm flipH="1">
            <a:off x="747428" y="4265667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046B99"/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DAC51E17-21DD-5FF6-ED84-62FF86185678}"/>
              </a:ext>
            </a:extLst>
          </p:cNvPr>
          <p:cNvSpPr>
            <a:spLocks/>
          </p:cNvSpPr>
          <p:nvPr/>
        </p:nvSpPr>
        <p:spPr>
          <a:xfrm flipH="1">
            <a:off x="3754579" y="4265667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B3CB2D">
                <a:lumMod val="100000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5B911FA2-CD03-0B7F-B70A-6AB503A863FE}"/>
              </a:ext>
            </a:extLst>
          </p:cNvPr>
          <p:cNvGrpSpPr/>
          <p:nvPr/>
        </p:nvGrpSpPr>
        <p:grpSpPr>
          <a:xfrm flipH="1">
            <a:off x="2210255" y="4515816"/>
            <a:ext cx="1603965" cy="1007995"/>
            <a:chOff x="5143955" y="2762553"/>
            <a:chExt cx="1603965" cy="1007995"/>
          </a:xfrm>
        </p:grpSpPr>
        <p:sp>
          <p:nvSpPr>
            <p:cNvPr id="6" name="Rechteck 5">
              <a:extLst>
                <a:ext uri="{FF2B5EF4-FFF2-40B4-BE49-F238E27FC236}">
                  <a16:creationId xmlns:a16="http://schemas.microsoft.com/office/drawing/2014/main" id="{C5ADB118-4175-7DF0-FDD2-9F2C0C10E075}"/>
                </a:ext>
              </a:extLst>
            </p:cNvPr>
            <p:cNvSpPr/>
            <p:nvPr/>
          </p:nvSpPr>
          <p:spPr>
            <a:xfrm>
              <a:off x="5143955" y="3193551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6EA8ADA2-A7CA-0AFC-0032-3D259762B0FD}"/>
                </a:ext>
              </a:extLst>
            </p:cNvPr>
            <p:cNvSpPr/>
            <p:nvPr/>
          </p:nvSpPr>
          <p:spPr>
            <a:xfrm>
              <a:off x="5143955" y="2855863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3B42585D-AFB0-29A4-E799-C8CC6546E7C9}"/>
                </a:ext>
              </a:extLst>
            </p:cNvPr>
            <p:cNvSpPr/>
            <p:nvPr/>
          </p:nvSpPr>
          <p:spPr>
            <a:xfrm>
              <a:off x="5143955" y="3534022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46CCA750-6FA4-5EA2-2001-9C78E9068F4A}"/>
                </a:ext>
              </a:extLst>
            </p:cNvPr>
            <p:cNvSpPr/>
            <p:nvPr/>
          </p:nvSpPr>
          <p:spPr>
            <a:xfrm>
              <a:off x="6627167" y="3193551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7BE96768-1875-4606-C441-8ECC550EC9DA}"/>
                </a:ext>
              </a:extLst>
            </p:cNvPr>
            <p:cNvSpPr/>
            <p:nvPr/>
          </p:nvSpPr>
          <p:spPr>
            <a:xfrm>
              <a:off x="6627168" y="2762553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029BAF74-119A-5027-4768-DA8BFAF933A2}"/>
                </a:ext>
              </a:extLst>
            </p:cNvPr>
            <p:cNvSpPr/>
            <p:nvPr/>
          </p:nvSpPr>
          <p:spPr>
            <a:xfrm>
              <a:off x="6627168" y="3634305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FE1B3AFB-A9DC-4A3D-A68A-A385900DCEE4}"/>
              </a:ext>
            </a:extLst>
          </p:cNvPr>
          <p:cNvSpPr/>
          <p:nvPr/>
        </p:nvSpPr>
        <p:spPr>
          <a:xfrm>
            <a:off x="747428" y="2069375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046B99"/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AB91E59A-6AE8-3D18-32B2-F6E74EA6C7D3}"/>
              </a:ext>
            </a:extLst>
          </p:cNvPr>
          <p:cNvSpPr/>
          <p:nvPr/>
        </p:nvSpPr>
        <p:spPr>
          <a:xfrm>
            <a:off x="3754579" y="2069375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B3CB2D">
                <a:lumMod val="100000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39874B11-A69B-47FA-A834-93BD5B8EA05E}"/>
              </a:ext>
            </a:extLst>
          </p:cNvPr>
          <p:cNvGrpSpPr/>
          <p:nvPr/>
        </p:nvGrpSpPr>
        <p:grpSpPr>
          <a:xfrm>
            <a:off x="2210255" y="2324403"/>
            <a:ext cx="1603965" cy="1007995"/>
            <a:chOff x="5143955" y="2762553"/>
            <a:chExt cx="1603965" cy="1007995"/>
          </a:xfrm>
        </p:grpSpPr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3C29FF65-F6A8-286D-5DBB-A26F9BCA5A10}"/>
                </a:ext>
              </a:extLst>
            </p:cNvPr>
            <p:cNvSpPr/>
            <p:nvPr/>
          </p:nvSpPr>
          <p:spPr>
            <a:xfrm>
              <a:off x="5143955" y="3193551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8D037E54-778D-CA34-0893-DF7ACB21E7EB}"/>
                </a:ext>
              </a:extLst>
            </p:cNvPr>
            <p:cNvSpPr/>
            <p:nvPr/>
          </p:nvSpPr>
          <p:spPr>
            <a:xfrm>
              <a:off x="5143955" y="2855863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94A7A2EA-DC16-23CC-B1CF-68C0B3397EEA}"/>
                </a:ext>
              </a:extLst>
            </p:cNvPr>
            <p:cNvSpPr/>
            <p:nvPr/>
          </p:nvSpPr>
          <p:spPr>
            <a:xfrm>
              <a:off x="5143955" y="3534022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67" name="Rechteck 66">
              <a:extLst>
                <a:ext uri="{FF2B5EF4-FFF2-40B4-BE49-F238E27FC236}">
                  <a16:creationId xmlns:a16="http://schemas.microsoft.com/office/drawing/2014/main" id="{EAC8624D-F5F9-1B9F-A61C-03E2AF5A89DD}"/>
                </a:ext>
              </a:extLst>
            </p:cNvPr>
            <p:cNvSpPr/>
            <p:nvPr/>
          </p:nvSpPr>
          <p:spPr>
            <a:xfrm>
              <a:off x="6627167" y="3193551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69" name="Rechteck 68">
              <a:extLst>
                <a:ext uri="{FF2B5EF4-FFF2-40B4-BE49-F238E27FC236}">
                  <a16:creationId xmlns:a16="http://schemas.microsoft.com/office/drawing/2014/main" id="{3C673940-1F33-C0B4-63AC-21BEA9C3715D}"/>
                </a:ext>
              </a:extLst>
            </p:cNvPr>
            <p:cNvSpPr/>
            <p:nvPr/>
          </p:nvSpPr>
          <p:spPr>
            <a:xfrm>
              <a:off x="6627168" y="2762553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99C97444-48AA-A807-4CB5-9DED6591CA29}"/>
                </a:ext>
              </a:extLst>
            </p:cNvPr>
            <p:cNvSpPr/>
            <p:nvPr/>
          </p:nvSpPr>
          <p:spPr>
            <a:xfrm>
              <a:off x="6627168" y="3634305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1">
            <a:extLst>
              <a:ext uri="{FF2B5EF4-FFF2-40B4-BE49-F238E27FC236}">
                <a16:creationId xmlns:a16="http://schemas.microsoft.com/office/drawing/2014/main" id="{8C1B4CEA-B22E-BB69-42C3-34DB9C21A6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428" y="1784981"/>
            <a:ext cx="71654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Supplier</a:t>
            </a:r>
          </a:p>
        </p:txBody>
      </p:sp>
      <p:sp>
        <p:nvSpPr>
          <p:cNvPr id="75" name="Rectangle 1">
            <a:extLst>
              <a:ext uri="{FF2B5EF4-FFF2-40B4-BE49-F238E27FC236}">
                <a16:creationId xmlns:a16="http://schemas.microsoft.com/office/drawing/2014/main" id="{8947BD2F-433D-C7E4-8B4C-7A9DC8D628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0514" y="1784981"/>
            <a:ext cx="85760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Customer</a:t>
            </a:r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C5821DC3-89EF-F0EC-4719-07B0C269B710}"/>
              </a:ext>
            </a:extLst>
          </p:cNvPr>
          <p:cNvSpPr/>
          <p:nvPr/>
        </p:nvSpPr>
        <p:spPr>
          <a:xfrm>
            <a:off x="4358845" y="2666555"/>
            <a:ext cx="313935" cy="313935"/>
          </a:xfrm>
          <a:prstGeom prst="ellipse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8C2CE8F5-40DA-DB06-D149-60428CCF9BA6}"/>
              </a:ext>
            </a:extLst>
          </p:cNvPr>
          <p:cNvGrpSpPr/>
          <p:nvPr/>
        </p:nvGrpSpPr>
        <p:grpSpPr>
          <a:xfrm>
            <a:off x="4358845" y="2224205"/>
            <a:ext cx="313935" cy="1198634"/>
            <a:chOff x="7292544" y="2655985"/>
            <a:chExt cx="313935" cy="1198634"/>
          </a:xfrm>
        </p:grpSpPr>
        <p:sp>
          <p:nvSpPr>
            <p:cNvPr id="87" name="Ellipse 86">
              <a:extLst>
                <a:ext uri="{FF2B5EF4-FFF2-40B4-BE49-F238E27FC236}">
                  <a16:creationId xmlns:a16="http://schemas.microsoft.com/office/drawing/2014/main" id="{1A37107A-AAFF-F262-076D-10167FEFCE63}"/>
                </a:ext>
              </a:extLst>
            </p:cNvPr>
            <p:cNvSpPr/>
            <p:nvPr/>
          </p:nvSpPr>
          <p:spPr>
            <a:xfrm>
              <a:off x="7292544" y="2655985"/>
              <a:ext cx="313935" cy="313935"/>
            </a:xfrm>
            <a:prstGeom prst="ellipse">
              <a:avLst/>
            </a:prstGeom>
            <a:solidFill>
              <a:srgbClr val="B3CB2D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88" name="Ellipse 87">
              <a:extLst>
                <a:ext uri="{FF2B5EF4-FFF2-40B4-BE49-F238E27FC236}">
                  <a16:creationId xmlns:a16="http://schemas.microsoft.com/office/drawing/2014/main" id="{39085EE2-487F-9178-1294-A8B00660ADEB}"/>
                </a:ext>
              </a:extLst>
            </p:cNvPr>
            <p:cNvSpPr/>
            <p:nvPr/>
          </p:nvSpPr>
          <p:spPr>
            <a:xfrm>
              <a:off x="7292544" y="3540684"/>
              <a:ext cx="313935" cy="313935"/>
            </a:xfrm>
            <a:prstGeom prst="ellipse">
              <a:avLst/>
            </a:prstGeom>
            <a:solidFill>
              <a:srgbClr val="B3CB2D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9" name="Gerader Verbinder 88">
            <a:extLst>
              <a:ext uri="{FF2B5EF4-FFF2-40B4-BE49-F238E27FC236}">
                <a16:creationId xmlns:a16="http://schemas.microsoft.com/office/drawing/2014/main" id="{2A26159D-68E6-50E3-2778-B652A78569B0}"/>
              </a:ext>
            </a:extLst>
          </p:cNvPr>
          <p:cNvCxnSpPr>
            <a:cxnSpLocks/>
          </p:cNvCxnSpPr>
          <p:nvPr/>
        </p:nvCxnSpPr>
        <p:spPr>
          <a:xfrm>
            <a:off x="1508661" y="2823522"/>
            <a:ext cx="2850184" cy="0"/>
          </a:xfrm>
          <a:prstGeom prst="line">
            <a:avLst/>
          </a:prstGeom>
          <a:noFill/>
          <a:ln w="6350" cap="flat" cmpd="sng" algn="ctr">
            <a:solidFill>
              <a:srgbClr val="B3CB2D"/>
            </a:solidFill>
            <a:prstDash val="solid"/>
            <a:miter lim="800000"/>
            <a:headEnd type="none" w="med" len="med"/>
            <a:tailEnd type="arrow" w="med" len="sm"/>
          </a:ln>
          <a:effectLst/>
        </p:spPr>
      </p:cxnSp>
      <p:sp>
        <p:nvSpPr>
          <p:cNvPr id="93" name="Freihandform: Form 92">
            <a:extLst>
              <a:ext uri="{FF2B5EF4-FFF2-40B4-BE49-F238E27FC236}">
                <a16:creationId xmlns:a16="http://schemas.microsoft.com/office/drawing/2014/main" id="{6D576DD3-0B68-10AE-D90C-9236A426BCB5}"/>
              </a:ext>
            </a:extLst>
          </p:cNvPr>
          <p:cNvSpPr/>
          <p:nvPr/>
        </p:nvSpPr>
        <p:spPr>
          <a:xfrm>
            <a:off x="1506325" y="2282370"/>
            <a:ext cx="2667785" cy="560008"/>
          </a:xfrm>
          <a:custGeom>
            <a:avLst/>
            <a:gdLst>
              <a:gd name="connsiteX0" fmla="*/ 0 w 2667785"/>
              <a:gd name="connsiteY0" fmla="*/ 560008 h 560008"/>
              <a:gd name="connsiteX1" fmla="*/ 2667785 w 2667785"/>
              <a:gd name="connsiteY1" fmla="*/ 41534 h 56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667785" h="560008">
                <a:moveTo>
                  <a:pt x="0" y="560008"/>
                </a:moveTo>
                <a:cubicBezTo>
                  <a:pt x="622169" y="219857"/>
                  <a:pt x="1244338" y="-120293"/>
                  <a:pt x="2667785" y="41534"/>
                </a:cubicBezTo>
              </a:path>
            </a:pathLst>
          </a:custGeom>
          <a:noFill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94" name="Verbinder: gekrümmt 93">
            <a:extLst>
              <a:ext uri="{FF2B5EF4-FFF2-40B4-BE49-F238E27FC236}">
                <a16:creationId xmlns:a16="http://schemas.microsoft.com/office/drawing/2014/main" id="{00BF057F-DC96-28D9-534D-32B264406A9F}"/>
              </a:ext>
            </a:extLst>
          </p:cNvPr>
          <p:cNvCxnSpPr>
            <a:cxnSpLocks/>
            <a:stCxn id="105" idx="0"/>
          </p:cNvCxnSpPr>
          <p:nvPr/>
        </p:nvCxnSpPr>
        <p:spPr>
          <a:xfrm rot="5400000" flipH="1" flipV="1">
            <a:off x="2791062" y="1098773"/>
            <a:ext cx="285382" cy="2850182"/>
          </a:xfrm>
          <a:prstGeom prst="curvedConnector2">
            <a:avLst/>
          </a:prstGeom>
          <a:noFill/>
          <a:ln w="6350" cap="flat" cmpd="sng" algn="ctr">
            <a:solidFill>
              <a:srgbClr val="B3CB2D"/>
            </a:solidFill>
            <a:prstDash val="solid"/>
            <a:miter lim="800000"/>
            <a:headEnd type="none" w="med" len="med"/>
            <a:tailEnd type="arrow" w="med" len="sm"/>
          </a:ln>
          <a:effectLst/>
        </p:spPr>
      </p:cxnSp>
      <p:cxnSp>
        <p:nvCxnSpPr>
          <p:cNvPr id="95" name="Verbinder: gekrümmt 94">
            <a:extLst>
              <a:ext uri="{FF2B5EF4-FFF2-40B4-BE49-F238E27FC236}">
                <a16:creationId xmlns:a16="http://schemas.microsoft.com/office/drawing/2014/main" id="{B73B7535-286B-CF4B-5CBC-E2EC42064393}"/>
              </a:ext>
            </a:extLst>
          </p:cNvPr>
          <p:cNvCxnSpPr>
            <a:cxnSpLocks/>
            <a:stCxn id="105" idx="4"/>
            <a:endCxn id="88" idx="2"/>
          </p:cNvCxnSpPr>
          <p:nvPr/>
        </p:nvCxnSpPr>
        <p:spPr>
          <a:xfrm rot="16200000" flipH="1">
            <a:off x="2791062" y="1698089"/>
            <a:ext cx="285382" cy="2850183"/>
          </a:xfrm>
          <a:prstGeom prst="curvedConnector2">
            <a:avLst/>
          </a:prstGeom>
          <a:noFill/>
          <a:ln w="6350" cap="flat" cmpd="sng" algn="ctr">
            <a:solidFill>
              <a:srgbClr val="B3CB2D"/>
            </a:solidFill>
            <a:prstDash val="solid"/>
            <a:miter lim="800000"/>
            <a:headEnd type="none" w="med" len="med"/>
            <a:tailEnd type="arrow" w="med" len="sm"/>
          </a:ln>
          <a:effectLst/>
        </p:spPr>
      </p:cxnSp>
      <p:sp>
        <p:nvSpPr>
          <p:cNvPr id="96" name="Rectangle 1">
            <a:extLst>
              <a:ext uri="{FF2B5EF4-FFF2-40B4-BE49-F238E27FC236}">
                <a16:creationId xmlns:a16="http://schemas.microsoft.com/office/drawing/2014/main" id="{4C462DCC-A87D-0010-3F7A-58D7A7DD2684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747428" y="3981273"/>
            <a:ext cx="71654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Supplier</a:t>
            </a:r>
          </a:p>
        </p:txBody>
      </p:sp>
      <p:sp>
        <p:nvSpPr>
          <p:cNvPr id="97" name="Rectangle 1">
            <a:extLst>
              <a:ext uri="{FF2B5EF4-FFF2-40B4-BE49-F238E27FC236}">
                <a16:creationId xmlns:a16="http://schemas.microsoft.com/office/drawing/2014/main" id="{A9DE8729-0B8B-64F0-5817-115EABA0F0D2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730514" y="3981273"/>
            <a:ext cx="85760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Customer</a:t>
            </a:r>
          </a:p>
        </p:txBody>
      </p:sp>
      <p:sp>
        <p:nvSpPr>
          <p:cNvPr id="98" name="Ellipse 97">
            <a:extLst>
              <a:ext uri="{FF2B5EF4-FFF2-40B4-BE49-F238E27FC236}">
                <a16:creationId xmlns:a16="http://schemas.microsoft.com/office/drawing/2014/main" id="{132CA7C0-3FD7-CADC-68D6-968D1DF034FA}"/>
              </a:ext>
            </a:extLst>
          </p:cNvPr>
          <p:cNvSpPr/>
          <p:nvPr/>
        </p:nvSpPr>
        <p:spPr>
          <a:xfrm flipH="1">
            <a:off x="1351694" y="4862847"/>
            <a:ext cx="313935" cy="313935"/>
          </a:xfrm>
          <a:prstGeom prst="ellipse">
            <a:avLst/>
          </a:prstGeom>
          <a:solidFill>
            <a:srgbClr val="046B99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cxnSp>
        <p:nvCxnSpPr>
          <p:cNvPr id="99" name="Gerader Verbinder 98">
            <a:extLst>
              <a:ext uri="{FF2B5EF4-FFF2-40B4-BE49-F238E27FC236}">
                <a16:creationId xmlns:a16="http://schemas.microsoft.com/office/drawing/2014/main" id="{96A68516-A202-5204-FBF6-BF19FAA75331}"/>
              </a:ext>
            </a:extLst>
          </p:cNvPr>
          <p:cNvCxnSpPr>
            <a:cxnSpLocks/>
            <a:stCxn id="102" idx="6"/>
          </p:cNvCxnSpPr>
          <p:nvPr/>
        </p:nvCxnSpPr>
        <p:spPr>
          <a:xfrm flipH="1" flipV="1">
            <a:off x="1665629" y="5019814"/>
            <a:ext cx="2693216" cy="1"/>
          </a:xfrm>
          <a:prstGeom prst="line">
            <a:avLst/>
          </a:prstGeom>
          <a:noFill/>
          <a:ln w="6350" cap="flat" cmpd="sng" algn="ctr">
            <a:solidFill>
              <a:srgbClr val="B3CB2D"/>
            </a:solidFill>
            <a:prstDash val="solid"/>
            <a:miter lim="800000"/>
            <a:headEnd type="arrow" w="med" len="sm"/>
            <a:tailEnd type="none" w="med" len="sm"/>
          </a:ln>
          <a:effectLst/>
        </p:spPr>
      </p:cxnSp>
      <p:cxnSp>
        <p:nvCxnSpPr>
          <p:cNvPr id="100" name="Verbinder: gekrümmt 99">
            <a:extLst>
              <a:ext uri="{FF2B5EF4-FFF2-40B4-BE49-F238E27FC236}">
                <a16:creationId xmlns:a16="http://schemas.microsoft.com/office/drawing/2014/main" id="{DEFCD69B-E9FB-06A6-8490-E9E14D28984E}"/>
              </a:ext>
            </a:extLst>
          </p:cNvPr>
          <p:cNvCxnSpPr>
            <a:cxnSpLocks/>
          </p:cNvCxnSpPr>
          <p:nvPr/>
        </p:nvCxnSpPr>
        <p:spPr>
          <a:xfrm rot="16200000" flipV="1">
            <a:off x="2880975" y="3295065"/>
            <a:ext cx="285382" cy="2850182"/>
          </a:xfrm>
          <a:prstGeom prst="curvedConnector2">
            <a:avLst/>
          </a:prstGeom>
          <a:noFill/>
          <a:ln w="6350" cap="flat" cmpd="sng" algn="ctr">
            <a:solidFill>
              <a:srgbClr val="B3CB2D"/>
            </a:solidFill>
            <a:prstDash val="solid"/>
            <a:miter lim="800000"/>
            <a:headEnd type="none" w="med" len="sm"/>
            <a:tailEnd type="none" w="med" len="sm"/>
          </a:ln>
          <a:effectLst/>
        </p:spPr>
      </p:cxnSp>
      <p:cxnSp>
        <p:nvCxnSpPr>
          <p:cNvPr id="101" name="Verbinder: gekrümmt 100">
            <a:extLst>
              <a:ext uri="{FF2B5EF4-FFF2-40B4-BE49-F238E27FC236}">
                <a16:creationId xmlns:a16="http://schemas.microsoft.com/office/drawing/2014/main" id="{3A66DDD4-47B7-2DEC-F44D-419F9375AE9A}"/>
              </a:ext>
            </a:extLst>
          </p:cNvPr>
          <p:cNvCxnSpPr>
            <a:cxnSpLocks/>
          </p:cNvCxnSpPr>
          <p:nvPr/>
        </p:nvCxnSpPr>
        <p:spPr>
          <a:xfrm rot="5400000">
            <a:off x="2880975" y="3894381"/>
            <a:ext cx="285382" cy="2850183"/>
          </a:xfrm>
          <a:prstGeom prst="curvedConnector2">
            <a:avLst/>
          </a:prstGeom>
          <a:noFill/>
          <a:ln w="6350" cap="flat" cmpd="sng" algn="ctr">
            <a:solidFill>
              <a:srgbClr val="B3CB2D"/>
            </a:solidFill>
            <a:prstDash val="solid"/>
            <a:miter lim="800000"/>
            <a:headEnd type="none" w="med" len="med"/>
            <a:tailEnd type="none" w="med" len="sm"/>
          </a:ln>
          <a:effectLst/>
        </p:spPr>
      </p:cxnSp>
      <p:sp>
        <p:nvSpPr>
          <p:cNvPr id="102" name="Ellipse 101">
            <a:extLst>
              <a:ext uri="{FF2B5EF4-FFF2-40B4-BE49-F238E27FC236}">
                <a16:creationId xmlns:a16="http://schemas.microsoft.com/office/drawing/2014/main" id="{E4800CF9-01E1-A16F-8DFC-E878B280D016}"/>
              </a:ext>
            </a:extLst>
          </p:cNvPr>
          <p:cNvSpPr/>
          <p:nvPr/>
        </p:nvSpPr>
        <p:spPr>
          <a:xfrm flipH="1">
            <a:off x="4358845" y="4862847"/>
            <a:ext cx="313935" cy="313935"/>
          </a:xfrm>
          <a:prstGeom prst="ellipse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103" name="Grafik 9">
            <a:extLst>
              <a:ext uri="{FF2B5EF4-FFF2-40B4-BE49-F238E27FC236}">
                <a16:creationId xmlns:a16="http://schemas.microsoft.com/office/drawing/2014/main" id="{C21A4B01-01FE-E627-4E16-39D6289C34E7}"/>
              </a:ext>
            </a:extLst>
          </p:cNvPr>
          <p:cNvSpPr/>
          <p:nvPr/>
        </p:nvSpPr>
        <p:spPr>
          <a:xfrm rot="3102761">
            <a:off x="4407598" y="4800666"/>
            <a:ext cx="58538" cy="94801"/>
          </a:xfrm>
          <a:custGeom>
            <a:avLst/>
            <a:gdLst>
              <a:gd name="connsiteX0" fmla="*/ 2972 w 54694"/>
              <a:gd name="connsiteY0" fmla="*/ 88576 h 88576"/>
              <a:gd name="connsiteX1" fmla="*/ 729 w 54694"/>
              <a:gd name="connsiteY1" fmla="*/ 87632 h 88576"/>
              <a:gd name="connsiteX2" fmla="*/ 965 w 54694"/>
              <a:gd name="connsiteY2" fmla="*/ 83498 h 88576"/>
              <a:gd name="connsiteX3" fmla="*/ 45720 w 54694"/>
              <a:gd name="connsiteY3" fmla="*/ 44293 h 88576"/>
              <a:gd name="connsiteX4" fmla="*/ 1083 w 54694"/>
              <a:gd name="connsiteY4" fmla="*/ 5205 h 88576"/>
              <a:gd name="connsiteX5" fmla="*/ 729 w 54694"/>
              <a:gd name="connsiteY5" fmla="*/ 1072 h 88576"/>
              <a:gd name="connsiteX6" fmla="*/ 4980 w 54694"/>
              <a:gd name="connsiteY6" fmla="*/ 717 h 88576"/>
              <a:gd name="connsiteX7" fmla="*/ 54695 w 54694"/>
              <a:gd name="connsiteY7" fmla="*/ 44293 h 88576"/>
              <a:gd name="connsiteX8" fmla="*/ 4980 w 54694"/>
              <a:gd name="connsiteY8" fmla="*/ 87868 h 88576"/>
              <a:gd name="connsiteX9" fmla="*/ 2972 w 54694"/>
              <a:gd name="connsiteY9" fmla="*/ 88576 h 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94" h="88576">
                <a:moveTo>
                  <a:pt x="2972" y="88576"/>
                </a:moveTo>
                <a:cubicBezTo>
                  <a:pt x="2146" y="88576"/>
                  <a:pt x="1319" y="88222"/>
                  <a:pt x="729" y="87632"/>
                </a:cubicBezTo>
                <a:cubicBezTo>
                  <a:pt x="-334" y="86451"/>
                  <a:pt x="-216" y="84561"/>
                  <a:pt x="965" y="83498"/>
                </a:cubicBezTo>
                <a:lnTo>
                  <a:pt x="45720" y="44293"/>
                </a:lnTo>
                <a:lnTo>
                  <a:pt x="1083" y="5205"/>
                </a:lnTo>
                <a:cubicBezTo>
                  <a:pt x="-216" y="4142"/>
                  <a:pt x="-334" y="2253"/>
                  <a:pt x="729" y="1072"/>
                </a:cubicBezTo>
                <a:cubicBezTo>
                  <a:pt x="1791" y="-227"/>
                  <a:pt x="3681" y="-345"/>
                  <a:pt x="4980" y="717"/>
                </a:cubicBezTo>
                <a:lnTo>
                  <a:pt x="54695" y="44293"/>
                </a:lnTo>
                <a:lnTo>
                  <a:pt x="4980" y="87868"/>
                </a:lnTo>
                <a:cubicBezTo>
                  <a:pt x="4980" y="87868"/>
                  <a:pt x="3681" y="88576"/>
                  <a:pt x="2972" y="88576"/>
                </a:cubicBezTo>
                <a:close/>
              </a:path>
            </a:pathLst>
          </a:custGeom>
          <a:solidFill>
            <a:srgbClr val="B3CB2D"/>
          </a:solidFill>
          <a:ln w="1143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4" name="Grafik 9">
            <a:extLst>
              <a:ext uri="{FF2B5EF4-FFF2-40B4-BE49-F238E27FC236}">
                <a16:creationId xmlns:a16="http://schemas.microsoft.com/office/drawing/2014/main" id="{752B0A61-45DE-5208-3109-0FE57599F1C8}"/>
              </a:ext>
            </a:extLst>
          </p:cNvPr>
          <p:cNvSpPr/>
          <p:nvPr/>
        </p:nvSpPr>
        <p:spPr>
          <a:xfrm rot="18684788">
            <a:off x="4408540" y="5149290"/>
            <a:ext cx="58538" cy="94801"/>
          </a:xfrm>
          <a:custGeom>
            <a:avLst/>
            <a:gdLst>
              <a:gd name="connsiteX0" fmla="*/ 2972 w 54694"/>
              <a:gd name="connsiteY0" fmla="*/ 88576 h 88576"/>
              <a:gd name="connsiteX1" fmla="*/ 729 w 54694"/>
              <a:gd name="connsiteY1" fmla="*/ 87632 h 88576"/>
              <a:gd name="connsiteX2" fmla="*/ 965 w 54694"/>
              <a:gd name="connsiteY2" fmla="*/ 83498 h 88576"/>
              <a:gd name="connsiteX3" fmla="*/ 45720 w 54694"/>
              <a:gd name="connsiteY3" fmla="*/ 44293 h 88576"/>
              <a:gd name="connsiteX4" fmla="*/ 1083 w 54694"/>
              <a:gd name="connsiteY4" fmla="*/ 5205 h 88576"/>
              <a:gd name="connsiteX5" fmla="*/ 729 w 54694"/>
              <a:gd name="connsiteY5" fmla="*/ 1072 h 88576"/>
              <a:gd name="connsiteX6" fmla="*/ 4980 w 54694"/>
              <a:gd name="connsiteY6" fmla="*/ 717 h 88576"/>
              <a:gd name="connsiteX7" fmla="*/ 54695 w 54694"/>
              <a:gd name="connsiteY7" fmla="*/ 44293 h 88576"/>
              <a:gd name="connsiteX8" fmla="*/ 4980 w 54694"/>
              <a:gd name="connsiteY8" fmla="*/ 87868 h 88576"/>
              <a:gd name="connsiteX9" fmla="*/ 2972 w 54694"/>
              <a:gd name="connsiteY9" fmla="*/ 88576 h 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94" h="88576">
                <a:moveTo>
                  <a:pt x="2972" y="88576"/>
                </a:moveTo>
                <a:cubicBezTo>
                  <a:pt x="2146" y="88576"/>
                  <a:pt x="1319" y="88222"/>
                  <a:pt x="729" y="87632"/>
                </a:cubicBezTo>
                <a:cubicBezTo>
                  <a:pt x="-334" y="86451"/>
                  <a:pt x="-216" y="84561"/>
                  <a:pt x="965" y="83498"/>
                </a:cubicBezTo>
                <a:lnTo>
                  <a:pt x="45720" y="44293"/>
                </a:lnTo>
                <a:lnTo>
                  <a:pt x="1083" y="5205"/>
                </a:lnTo>
                <a:cubicBezTo>
                  <a:pt x="-216" y="4142"/>
                  <a:pt x="-334" y="2253"/>
                  <a:pt x="729" y="1072"/>
                </a:cubicBezTo>
                <a:cubicBezTo>
                  <a:pt x="1791" y="-227"/>
                  <a:pt x="3681" y="-345"/>
                  <a:pt x="4980" y="717"/>
                </a:cubicBezTo>
                <a:lnTo>
                  <a:pt x="54695" y="44293"/>
                </a:lnTo>
                <a:lnTo>
                  <a:pt x="4980" y="87868"/>
                </a:lnTo>
                <a:cubicBezTo>
                  <a:pt x="4980" y="87868"/>
                  <a:pt x="3681" y="88576"/>
                  <a:pt x="2972" y="88576"/>
                </a:cubicBezTo>
                <a:close/>
              </a:path>
            </a:pathLst>
          </a:custGeom>
          <a:solidFill>
            <a:srgbClr val="B3CB2D"/>
          </a:solidFill>
          <a:ln w="1143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05" name="Ellipse 104">
            <a:extLst>
              <a:ext uri="{FF2B5EF4-FFF2-40B4-BE49-F238E27FC236}">
                <a16:creationId xmlns:a16="http://schemas.microsoft.com/office/drawing/2014/main" id="{363F76F8-62AE-D422-88F4-65EA4DE1D764}"/>
              </a:ext>
            </a:extLst>
          </p:cNvPr>
          <p:cNvSpPr/>
          <p:nvPr/>
        </p:nvSpPr>
        <p:spPr>
          <a:xfrm>
            <a:off x="1351694" y="2666555"/>
            <a:ext cx="313935" cy="313935"/>
          </a:xfrm>
          <a:prstGeom prst="ellipse">
            <a:avLst/>
          </a:prstGeom>
          <a:solidFill>
            <a:srgbClr val="046B99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grpSp>
        <p:nvGrpSpPr>
          <p:cNvPr id="106" name="Gruppieren 105">
            <a:extLst>
              <a:ext uri="{FF2B5EF4-FFF2-40B4-BE49-F238E27FC236}">
                <a16:creationId xmlns:a16="http://schemas.microsoft.com/office/drawing/2014/main" id="{51A3AC9A-53BE-FA62-9950-C00E91AA9ACC}"/>
              </a:ext>
            </a:extLst>
          </p:cNvPr>
          <p:cNvGrpSpPr/>
          <p:nvPr/>
        </p:nvGrpSpPr>
        <p:grpSpPr>
          <a:xfrm flipH="1">
            <a:off x="1351694" y="4420497"/>
            <a:ext cx="313935" cy="1198634"/>
            <a:chOff x="7292544" y="2655985"/>
            <a:chExt cx="313935" cy="1198634"/>
          </a:xfrm>
          <a:solidFill>
            <a:srgbClr val="046B99"/>
          </a:solidFill>
        </p:grpSpPr>
        <p:sp>
          <p:nvSpPr>
            <p:cNvPr id="107" name="Ellipse 106">
              <a:extLst>
                <a:ext uri="{FF2B5EF4-FFF2-40B4-BE49-F238E27FC236}">
                  <a16:creationId xmlns:a16="http://schemas.microsoft.com/office/drawing/2014/main" id="{DA2732F4-ADA6-5C73-D43F-010AC9751001}"/>
                </a:ext>
              </a:extLst>
            </p:cNvPr>
            <p:cNvSpPr/>
            <p:nvPr/>
          </p:nvSpPr>
          <p:spPr>
            <a:xfrm>
              <a:off x="7292544" y="2655985"/>
              <a:ext cx="313935" cy="313935"/>
            </a:xfrm>
            <a:prstGeom prst="ellipse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08" name="Ellipse 107">
              <a:extLst>
                <a:ext uri="{FF2B5EF4-FFF2-40B4-BE49-F238E27FC236}">
                  <a16:creationId xmlns:a16="http://schemas.microsoft.com/office/drawing/2014/main" id="{D1DDD40F-BA47-D2B7-7CD2-366BE5689B33}"/>
                </a:ext>
              </a:extLst>
            </p:cNvPr>
            <p:cNvSpPr/>
            <p:nvPr/>
          </p:nvSpPr>
          <p:spPr>
            <a:xfrm>
              <a:off x="7292544" y="3540684"/>
              <a:ext cx="313935" cy="313935"/>
            </a:xfrm>
            <a:prstGeom prst="ellipse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109" name="Rechteck: abgerundete Ecken 108">
            <a:extLst>
              <a:ext uri="{FF2B5EF4-FFF2-40B4-BE49-F238E27FC236}">
                <a16:creationId xmlns:a16="http://schemas.microsoft.com/office/drawing/2014/main" id="{07524FE5-A878-C3D3-4DFF-106EB3939639}"/>
              </a:ext>
            </a:extLst>
          </p:cNvPr>
          <p:cNvSpPr>
            <a:spLocks/>
          </p:cNvSpPr>
          <p:nvPr/>
        </p:nvSpPr>
        <p:spPr>
          <a:xfrm flipH="1">
            <a:off x="6440653" y="4389238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046B99"/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110" name="Rechteck: abgerundete Ecken 109">
            <a:extLst>
              <a:ext uri="{FF2B5EF4-FFF2-40B4-BE49-F238E27FC236}">
                <a16:creationId xmlns:a16="http://schemas.microsoft.com/office/drawing/2014/main" id="{5979BA85-BEB1-3239-0367-0669391FA841}"/>
              </a:ext>
            </a:extLst>
          </p:cNvPr>
          <p:cNvSpPr>
            <a:spLocks/>
          </p:cNvSpPr>
          <p:nvPr/>
        </p:nvSpPr>
        <p:spPr>
          <a:xfrm flipH="1">
            <a:off x="9447804" y="4389238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B3CB2D">
                <a:lumMod val="100000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grpSp>
        <p:nvGrpSpPr>
          <p:cNvPr id="111" name="Gruppieren 110">
            <a:extLst>
              <a:ext uri="{FF2B5EF4-FFF2-40B4-BE49-F238E27FC236}">
                <a16:creationId xmlns:a16="http://schemas.microsoft.com/office/drawing/2014/main" id="{D56E01A1-C797-59BD-4F3B-7F98E6D0A793}"/>
              </a:ext>
            </a:extLst>
          </p:cNvPr>
          <p:cNvGrpSpPr/>
          <p:nvPr/>
        </p:nvGrpSpPr>
        <p:grpSpPr>
          <a:xfrm flipH="1">
            <a:off x="7903480" y="4639387"/>
            <a:ext cx="1603965" cy="1007995"/>
            <a:chOff x="5143955" y="2762553"/>
            <a:chExt cx="1603965" cy="1007995"/>
          </a:xfrm>
        </p:grpSpPr>
        <p:sp>
          <p:nvSpPr>
            <p:cNvPr id="112" name="Rechteck 111">
              <a:extLst>
                <a:ext uri="{FF2B5EF4-FFF2-40B4-BE49-F238E27FC236}">
                  <a16:creationId xmlns:a16="http://schemas.microsoft.com/office/drawing/2014/main" id="{C0AA264D-9B42-A57F-C2ED-C854F2B509D8}"/>
                </a:ext>
              </a:extLst>
            </p:cNvPr>
            <p:cNvSpPr/>
            <p:nvPr/>
          </p:nvSpPr>
          <p:spPr>
            <a:xfrm>
              <a:off x="5143955" y="3193551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3" name="Rechteck 112">
              <a:extLst>
                <a:ext uri="{FF2B5EF4-FFF2-40B4-BE49-F238E27FC236}">
                  <a16:creationId xmlns:a16="http://schemas.microsoft.com/office/drawing/2014/main" id="{73ED346D-AB98-F661-8B82-326CB421BDDC}"/>
                </a:ext>
              </a:extLst>
            </p:cNvPr>
            <p:cNvSpPr/>
            <p:nvPr/>
          </p:nvSpPr>
          <p:spPr>
            <a:xfrm>
              <a:off x="5143955" y="2855863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4" name="Rechteck 113">
              <a:extLst>
                <a:ext uri="{FF2B5EF4-FFF2-40B4-BE49-F238E27FC236}">
                  <a16:creationId xmlns:a16="http://schemas.microsoft.com/office/drawing/2014/main" id="{8C4216AF-B71A-FC8B-1187-585C4E867608}"/>
                </a:ext>
              </a:extLst>
            </p:cNvPr>
            <p:cNvSpPr/>
            <p:nvPr/>
          </p:nvSpPr>
          <p:spPr>
            <a:xfrm>
              <a:off x="5143955" y="3534022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5" name="Rechteck 114">
              <a:extLst>
                <a:ext uri="{FF2B5EF4-FFF2-40B4-BE49-F238E27FC236}">
                  <a16:creationId xmlns:a16="http://schemas.microsoft.com/office/drawing/2014/main" id="{03A83AD4-BE0B-A44F-2CFD-DE472C6BAD27}"/>
                </a:ext>
              </a:extLst>
            </p:cNvPr>
            <p:cNvSpPr/>
            <p:nvPr/>
          </p:nvSpPr>
          <p:spPr>
            <a:xfrm>
              <a:off x="6627167" y="3193551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6" name="Rechteck 115">
              <a:extLst>
                <a:ext uri="{FF2B5EF4-FFF2-40B4-BE49-F238E27FC236}">
                  <a16:creationId xmlns:a16="http://schemas.microsoft.com/office/drawing/2014/main" id="{2A47B180-5550-A04F-895A-42262CE09801}"/>
                </a:ext>
              </a:extLst>
            </p:cNvPr>
            <p:cNvSpPr/>
            <p:nvPr/>
          </p:nvSpPr>
          <p:spPr>
            <a:xfrm>
              <a:off x="6627168" y="2762553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17" name="Rechteck 116">
              <a:extLst>
                <a:ext uri="{FF2B5EF4-FFF2-40B4-BE49-F238E27FC236}">
                  <a16:creationId xmlns:a16="http://schemas.microsoft.com/office/drawing/2014/main" id="{0AAC93F8-C081-F876-C4E9-8F21536A0E97}"/>
                </a:ext>
              </a:extLst>
            </p:cNvPr>
            <p:cNvSpPr/>
            <p:nvPr/>
          </p:nvSpPr>
          <p:spPr>
            <a:xfrm>
              <a:off x="6627168" y="3634305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118" name="Rechteck: abgerundete Ecken 117">
            <a:extLst>
              <a:ext uri="{FF2B5EF4-FFF2-40B4-BE49-F238E27FC236}">
                <a16:creationId xmlns:a16="http://schemas.microsoft.com/office/drawing/2014/main" id="{959A0677-191E-DB62-BB99-3187414E5928}"/>
              </a:ext>
            </a:extLst>
          </p:cNvPr>
          <p:cNvSpPr/>
          <p:nvPr/>
        </p:nvSpPr>
        <p:spPr>
          <a:xfrm>
            <a:off x="6440653" y="2192946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046B99"/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119" name="Rechteck: abgerundete Ecken 118">
            <a:extLst>
              <a:ext uri="{FF2B5EF4-FFF2-40B4-BE49-F238E27FC236}">
                <a16:creationId xmlns:a16="http://schemas.microsoft.com/office/drawing/2014/main" id="{FF4B3913-7784-36D1-0EB4-6876EAE2F2AE}"/>
              </a:ext>
            </a:extLst>
          </p:cNvPr>
          <p:cNvSpPr/>
          <p:nvPr/>
        </p:nvSpPr>
        <p:spPr>
          <a:xfrm>
            <a:off x="9447804" y="2192946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B3CB2D">
                <a:lumMod val="100000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grpSp>
        <p:nvGrpSpPr>
          <p:cNvPr id="120" name="Gruppieren 119">
            <a:extLst>
              <a:ext uri="{FF2B5EF4-FFF2-40B4-BE49-F238E27FC236}">
                <a16:creationId xmlns:a16="http://schemas.microsoft.com/office/drawing/2014/main" id="{D4039178-46FA-E847-BFE5-F5F0591886CB}"/>
              </a:ext>
            </a:extLst>
          </p:cNvPr>
          <p:cNvGrpSpPr/>
          <p:nvPr/>
        </p:nvGrpSpPr>
        <p:grpSpPr>
          <a:xfrm>
            <a:off x="7903480" y="2447974"/>
            <a:ext cx="1603965" cy="1007995"/>
            <a:chOff x="5143955" y="2762553"/>
            <a:chExt cx="1603965" cy="1007995"/>
          </a:xfrm>
        </p:grpSpPr>
        <p:sp>
          <p:nvSpPr>
            <p:cNvPr id="121" name="Rechteck 120">
              <a:extLst>
                <a:ext uri="{FF2B5EF4-FFF2-40B4-BE49-F238E27FC236}">
                  <a16:creationId xmlns:a16="http://schemas.microsoft.com/office/drawing/2014/main" id="{C327F5C6-A808-BD95-AF10-B2073B494A40}"/>
                </a:ext>
              </a:extLst>
            </p:cNvPr>
            <p:cNvSpPr/>
            <p:nvPr/>
          </p:nvSpPr>
          <p:spPr>
            <a:xfrm>
              <a:off x="5143955" y="3193551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2" name="Rechteck 121">
              <a:extLst>
                <a:ext uri="{FF2B5EF4-FFF2-40B4-BE49-F238E27FC236}">
                  <a16:creationId xmlns:a16="http://schemas.microsoft.com/office/drawing/2014/main" id="{32E06317-789E-A6AC-8B65-748AD075146B}"/>
                </a:ext>
              </a:extLst>
            </p:cNvPr>
            <p:cNvSpPr/>
            <p:nvPr/>
          </p:nvSpPr>
          <p:spPr>
            <a:xfrm>
              <a:off x="5143955" y="2855863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3" name="Rechteck 122">
              <a:extLst>
                <a:ext uri="{FF2B5EF4-FFF2-40B4-BE49-F238E27FC236}">
                  <a16:creationId xmlns:a16="http://schemas.microsoft.com/office/drawing/2014/main" id="{C5AAF8F9-1C96-F4ED-EEEA-26097FE0A125}"/>
                </a:ext>
              </a:extLst>
            </p:cNvPr>
            <p:cNvSpPr/>
            <p:nvPr/>
          </p:nvSpPr>
          <p:spPr>
            <a:xfrm>
              <a:off x="5143955" y="3534022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4" name="Rechteck 123">
              <a:extLst>
                <a:ext uri="{FF2B5EF4-FFF2-40B4-BE49-F238E27FC236}">
                  <a16:creationId xmlns:a16="http://schemas.microsoft.com/office/drawing/2014/main" id="{5D8093CD-3CC3-A476-735F-5875A42B436E}"/>
                </a:ext>
              </a:extLst>
            </p:cNvPr>
            <p:cNvSpPr/>
            <p:nvPr/>
          </p:nvSpPr>
          <p:spPr>
            <a:xfrm>
              <a:off x="6627167" y="3193551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5" name="Rechteck 124">
              <a:extLst>
                <a:ext uri="{FF2B5EF4-FFF2-40B4-BE49-F238E27FC236}">
                  <a16:creationId xmlns:a16="http://schemas.microsoft.com/office/drawing/2014/main" id="{B005D6E4-8C37-C137-B272-AEFA90425C0B}"/>
                </a:ext>
              </a:extLst>
            </p:cNvPr>
            <p:cNvSpPr/>
            <p:nvPr/>
          </p:nvSpPr>
          <p:spPr>
            <a:xfrm>
              <a:off x="6627168" y="2762553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26" name="Rechteck 125">
              <a:extLst>
                <a:ext uri="{FF2B5EF4-FFF2-40B4-BE49-F238E27FC236}">
                  <a16:creationId xmlns:a16="http://schemas.microsoft.com/office/drawing/2014/main" id="{1E7854B4-58D1-BAB8-0B5B-F74A30201983}"/>
                </a:ext>
              </a:extLst>
            </p:cNvPr>
            <p:cNvSpPr/>
            <p:nvPr/>
          </p:nvSpPr>
          <p:spPr>
            <a:xfrm>
              <a:off x="6627168" y="3634305"/>
              <a:ext cx="120752" cy="136243"/>
            </a:xfrm>
            <a:prstGeom prst="rect">
              <a:avLst/>
            </a:prstGeom>
            <a:solidFill>
              <a:sysClr val="window" lastClr="FFFFFF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127" name="Ellipse 126">
            <a:extLst>
              <a:ext uri="{FF2B5EF4-FFF2-40B4-BE49-F238E27FC236}">
                <a16:creationId xmlns:a16="http://schemas.microsoft.com/office/drawing/2014/main" id="{78DA8EC4-A099-A797-3D8F-086F527A8CA1}"/>
              </a:ext>
            </a:extLst>
          </p:cNvPr>
          <p:cNvSpPr/>
          <p:nvPr/>
        </p:nvSpPr>
        <p:spPr>
          <a:xfrm>
            <a:off x="10052070" y="2790126"/>
            <a:ext cx="313935" cy="313935"/>
          </a:xfrm>
          <a:prstGeom prst="ellipse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grpSp>
        <p:nvGrpSpPr>
          <p:cNvPr id="128" name="Gruppieren 127">
            <a:extLst>
              <a:ext uri="{FF2B5EF4-FFF2-40B4-BE49-F238E27FC236}">
                <a16:creationId xmlns:a16="http://schemas.microsoft.com/office/drawing/2014/main" id="{7738AB05-9DD8-FC0F-DE32-4732FD08C6FC}"/>
              </a:ext>
            </a:extLst>
          </p:cNvPr>
          <p:cNvGrpSpPr/>
          <p:nvPr/>
        </p:nvGrpSpPr>
        <p:grpSpPr>
          <a:xfrm>
            <a:off x="10052070" y="2347776"/>
            <a:ext cx="313935" cy="1198634"/>
            <a:chOff x="7292544" y="2655985"/>
            <a:chExt cx="313935" cy="1198634"/>
          </a:xfrm>
        </p:grpSpPr>
        <p:sp>
          <p:nvSpPr>
            <p:cNvPr id="129" name="Ellipse 128">
              <a:extLst>
                <a:ext uri="{FF2B5EF4-FFF2-40B4-BE49-F238E27FC236}">
                  <a16:creationId xmlns:a16="http://schemas.microsoft.com/office/drawing/2014/main" id="{A1F1E229-2828-C43C-7747-F8309FE6C913}"/>
                </a:ext>
              </a:extLst>
            </p:cNvPr>
            <p:cNvSpPr/>
            <p:nvPr/>
          </p:nvSpPr>
          <p:spPr>
            <a:xfrm>
              <a:off x="7292544" y="2655985"/>
              <a:ext cx="313935" cy="313935"/>
            </a:xfrm>
            <a:prstGeom prst="ellipse">
              <a:avLst/>
            </a:prstGeom>
            <a:solidFill>
              <a:srgbClr val="B3CB2D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30" name="Ellipse 129">
              <a:extLst>
                <a:ext uri="{FF2B5EF4-FFF2-40B4-BE49-F238E27FC236}">
                  <a16:creationId xmlns:a16="http://schemas.microsoft.com/office/drawing/2014/main" id="{464C353B-1C21-BC1B-F896-8C3B18132A10}"/>
                </a:ext>
              </a:extLst>
            </p:cNvPr>
            <p:cNvSpPr/>
            <p:nvPr/>
          </p:nvSpPr>
          <p:spPr>
            <a:xfrm>
              <a:off x="7292544" y="3540684"/>
              <a:ext cx="313935" cy="313935"/>
            </a:xfrm>
            <a:prstGeom prst="ellipse">
              <a:avLst/>
            </a:prstGeom>
            <a:solidFill>
              <a:srgbClr val="B3CB2D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31" name="Gerader Verbinder 130">
            <a:extLst>
              <a:ext uri="{FF2B5EF4-FFF2-40B4-BE49-F238E27FC236}">
                <a16:creationId xmlns:a16="http://schemas.microsoft.com/office/drawing/2014/main" id="{F26FE638-8895-5FAE-696A-0610AD28CF02}"/>
              </a:ext>
            </a:extLst>
          </p:cNvPr>
          <p:cNvCxnSpPr>
            <a:cxnSpLocks/>
          </p:cNvCxnSpPr>
          <p:nvPr/>
        </p:nvCxnSpPr>
        <p:spPr>
          <a:xfrm>
            <a:off x="7201886" y="2947093"/>
            <a:ext cx="2850184" cy="0"/>
          </a:xfrm>
          <a:prstGeom prst="line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med"/>
            <a:tailEnd type="arrow" w="med" len="sm"/>
          </a:ln>
          <a:effectLst/>
        </p:spPr>
      </p:cxnSp>
      <p:cxnSp>
        <p:nvCxnSpPr>
          <p:cNvPr id="132" name="Verbinder: gekrümmt 131">
            <a:extLst>
              <a:ext uri="{FF2B5EF4-FFF2-40B4-BE49-F238E27FC236}">
                <a16:creationId xmlns:a16="http://schemas.microsoft.com/office/drawing/2014/main" id="{318EA804-5308-7963-A519-A39E777F3E24}"/>
              </a:ext>
            </a:extLst>
          </p:cNvPr>
          <p:cNvCxnSpPr>
            <a:cxnSpLocks/>
            <a:stCxn id="141" idx="0"/>
          </p:cNvCxnSpPr>
          <p:nvPr/>
        </p:nvCxnSpPr>
        <p:spPr>
          <a:xfrm rot="5400000" flipH="1" flipV="1">
            <a:off x="8484287" y="1222344"/>
            <a:ext cx="285382" cy="2850182"/>
          </a:xfrm>
          <a:prstGeom prst="curvedConnector2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med"/>
            <a:tailEnd type="arrow" w="med" len="sm"/>
          </a:ln>
          <a:effectLst/>
        </p:spPr>
      </p:cxnSp>
      <p:cxnSp>
        <p:nvCxnSpPr>
          <p:cNvPr id="133" name="Verbinder: gekrümmt 132">
            <a:extLst>
              <a:ext uri="{FF2B5EF4-FFF2-40B4-BE49-F238E27FC236}">
                <a16:creationId xmlns:a16="http://schemas.microsoft.com/office/drawing/2014/main" id="{435A93B6-545D-34EE-7615-CD394E4ABCC9}"/>
              </a:ext>
            </a:extLst>
          </p:cNvPr>
          <p:cNvCxnSpPr>
            <a:cxnSpLocks/>
            <a:stCxn id="141" idx="4"/>
            <a:endCxn id="130" idx="2"/>
          </p:cNvCxnSpPr>
          <p:nvPr/>
        </p:nvCxnSpPr>
        <p:spPr>
          <a:xfrm rot="16200000" flipH="1">
            <a:off x="8484287" y="1821660"/>
            <a:ext cx="285382" cy="2850183"/>
          </a:xfrm>
          <a:prstGeom prst="curvedConnector2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med"/>
            <a:tailEnd type="arrow" w="med" len="sm"/>
          </a:ln>
          <a:effectLst/>
        </p:spPr>
      </p:cxnSp>
      <p:sp>
        <p:nvSpPr>
          <p:cNvPr id="134" name="Ellipse 133">
            <a:extLst>
              <a:ext uri="{FF2B5EF4-FFF2-40B4-BE49-F238E27FC236}">
                <a16:creationId xmlns:a16="http://schemas.microsoft.com/office/drawing/2014/main" id="{D3DD57FC-5132-7886-531F-85980064C64B}"/>
              </a:ext>
            </a:extLst>
          </p:cNvPr>
          <p:cNvSpPr/>
          <p:nvPr/>
        </p:nvSpPr>
        <p:spPr>
          <a:xfrm flipH="1">
            <a:off x="7044919" y="4986418"/>
            <a:ext cx="313935" cy="313935"/>
          </a:xfrm>
          <a:prstGeom prst="ellipse">
            <a:avLst/>
          </a:prstGeom>
          <a:solidFill>
            <a:srgbClr val="046B99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cxnSp>
        <p:nvCxnSpPr>
          <p:cNvPr id="135" name="Gerader Verbinder 134">
            <a:extLst>
              <a:ext uri="{FF2B5EF4-FFF2-40B4-BE49-F238E27FC236}">
                <a16:creationId xmlns:a16="http://schemas.microsoft.com/office/drawing/2014/main" id="{FD1EF05B-20A1-216E-1CCB-2E11517966E8}"/>
              </a:ext>
            </a:extLst>
          </p:cNvPr>
          <p:cNvCxnSpPr>
            <a:cxnSpLocks/>
            <a:stCxn id="138" idx="6"/>
          </p:cNvCxnSpPr>
          <p:nvPr/>
        </p:nvCxnSpPr>
        <p:spPr>
          <a:xfrm flipH="1" flipV="1">
            <a:off x="7358854" y="5143385"/>
            <a:ext cx="2693216" cy="1"/>
          </a:xfrm>
          <a:prstGeom prst="line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arrow" w="med" len="sm"/>
            <a:tailEnd type="none" w="med" len="sm"/>
          </a:ln>
          <a:effectLst/>
        </p:spPr>
      </p:cxnSp>
      <p:cxnSp>
        <p:nvCxnSpPr>
          <p:cNvPr id="136" name="Verbinder: gekrümmt 135">
            <a:extLst>
              <a:ext uri="{FF2B5EF4-FFF2-40B4-BE49-F238E27FC236}">
                <a16:creationId xmlns:a16="http://schemas.microsoft.com/office/drawing/2014/main" id="{02A11021-768F-FBB8-3C63-E0F0DA7D3501}"/>
              </a:ext>
            </a:extLst>
          </p:cNvPr>
          <p:cNvCxnSpPr>
            <a:cxnSpLocks/>
          </p:cNvCxnSpPr>
          <p:nvPr/>
        </p:nvCxnSpPr>
        <p:spPr>
          <a:xfrm rot="16200000" flipV="1">
            <a:off x="8574200" y="3418636"/>
            <a:ext cx="285382" cy="2850182"/>
          </a:xfrm>
          <a:prstGeom prst="curvedConnector2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sm"/>
            <a:tailEnd type="none" w="med" len="sm"/>
          </a:ln>
          <a:effectLst/>
        </p:spPr>
      </p:cxnSp>
      <p:cxnSp>
        <p:nvCxnSpPr>
          <p:cNvPr id="137" name="Verbinder: gekrümmt 136">
            <a:extLst>
              <a:ext uri="{FF2B5EF4-FFF2-40B4-BE49-F238E27FC236}">
                <a16:creationId xmlns:a16="http://schemas.microsoft.com/office/drawing/2014/main" id="{137918ED-27EC-5AEA-A5AE-F4C1987032AA}"/>
              </a:ext>
            </a:extLst>
          </p:cNvPr>
          <p:cNvCxnSpPr>
            <a:cxnSpLocks/>
          </p:cNvCxnSpPr>
          <p:nvPr/>
        </p:nvCxnSpPr>
        <p:spPr>
          <a:xfrm rot="5400000">
            <a:off x="8574200" y="4017952"/>
            <a:ext cx="285382" cy="2850183"/>
          </a:xfrm>
          <a:prstGeom prst="curvedConnector2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med"/>
            <a:tailEnd type="none" w="med" len="sm"/>
          </a:ln>
          <a:effectLst/>
        </p:spPr>
      </p:cxnSp>
      <p:sp>
        <p:nvSpPr>
          <p:cNvPr id="138" name="Ellipse 137">
            <a:extLst>
              <a:ext uri="{FF2B5EF4-FFF2-40B4-BE49-F238E27FC236}">
                <a16:creationId xmlns:a16="http://schemas.microsoft.com/office/drawing/2014/main" id="{32F685B8-2346-5B7E-21BB-F264D92AE516}"/>
              </a:ext>
            </a:extLst>
          </p:cNvPr>
          <p:cNvSpPr/>
          <p:nvPr/>
        </p:nvSpPr>
        <p:spPr>
          <a:xfrm flipH="1">
            <a:off x="10052070" y="4986418"/>
            <a:ext cx="313935" cy="313935"/>
          </a:xfrm>
          <a:prstGeom prst="ellipse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139" name="Grafik 9">
            <a:extLst>
              <a:ext uri="{FF2B5EF4-FFF2-40B4-BE49-F238E27FC236}">
                <a16:creationId xmlns:a16="http://schemas.microsoft.com/office/drawing/2014/main" id="{57498C53-9BDC-5BE0-D7E2-8D9A7800D088}"/>
              </a:ext>
            </a:extLst>
          </p:cNvPr>
          <p:cNvSpPr/>
          <p:nvPr/>
        </p:nvSpPr>
        <p:spPr>
          <a:xfrm rot="3102761">
            <a:off x="10100823" y="4924237"/>
            <a:ext cx="58538" cy="94801"/>
          </a:xfrm>
          <a:custGeom>
            <a:avLst/>
            <a:gdLst>
              <a:gd name="connsiteX0" fmla="*/ 2972 w 54694"/>
              <a:gd name="connsiteY0" fmla="*/ 88576 h 88576"/>
              <a:gd name="connsiteX1" fmla="*/ 729 w 54694"/>
              <a:gd name="connsiteY1" fmla="*/ 87632 h 88576"/>
              <a:gd name="connsiteX2" fmla="*/ 965 w 54694"/>
              <a:gd name="connsiteY2" fmla="*/ 83498 h 88576"/>
              <a:gd name="connsiteX3" fmla="*/ 45720 w 54694"/>
              <a:gd name="connsiteY3" fmla="*/ 44293 h 88576"/>
              <a:gd name="connsiteX4" fmla="*/ 1083 w 54694"/>
              <a:gd name="connsiteY4" fmla="*/ 5205 h 88576"/>
              <a:gd name="connsiteX5" fmla="*/ 729 w 54694"/>
              <a:gd name="connsiteY5" fmla="*/ 1072 h 88576"/>
              <a:gd name="connsiteX6" fmla="*/ 4980 w 54694"/>
              <a:gd name="connsiteY6" fmla="*/ 717 h 88576"/>
              <a:gd name="connsiteX7" fmla="*/ 54695 w 54694"/>
              <a:gd name="connsiteY7" fmla="*/ 44293 h 88576"/>
              <a:gd name="connsiteX8" fmla="*/ 4980 w 54694"/>
              <a:gd name="connsiteY8" fmla="*/ 87868 h 88576"/>
              <a:gd name="connsiteX9" fmla="*/ 2972 w 54694"/>
              <a:gd name="connsiteY9" fmla="*/ 88576 h 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94" h="88576">
                <a:moveTo>
                  <a:pt x="2972" y="88576"/>
                </a:moveTo>
                <a:cubicBezTo>
                  <a:pt x="2146" y="88576"/>
                  <a:pt x="1319" y="88222"/>
                  <a:pt x="729" y="87632"/>
                </a:cubicBezTo>
                <a:cubicBezTo>
                  <a:pt x="-334" y="86451"/>
                  <a:pt x="-216" y="84561"/>
                  <a:pt x="965" y="83498"/>
                </a:cubicBezTo>
                <a:lnTo>
                  <a:pt x="45720" y="44293"/>
                </a:lnTo>
                <a:lnTo>
                  <a:pt x="1083" y="5205"/>
                </a:lnTo>
                <a:cubicBezTo>
                  <a:pt x="-216" y="4142"/>
                  <a:pt x="-334" y="2253"/>
                  <a:pt x="729" y="1072"/>
                </a:cubicBezTo>
                <a:cubicBezTo>
                  <a:pt x="1791" y="-227"/>
                  <a:pt x="3681" y="-345"/>
                  <a:pt x="4980" y="717"/>
                </a:cubicBezTo>
                <a:lnTo>
                  <a:pt x="54695" y="44293"/>
                </a:lnTo>
                <a:lnTo>
                  <a:pt x="4980" y="87868"/>
                </a:lnTo>
                <a:cubicBezTo>
                  <a:pt x="4980" y="87868"/>
                  <a:pt x="3681" y="88576"/>
                  <a:pt x="2972" y="88576"/>
                </a:cubicBezTo>
                <a:close/>
              </a:path>
            </a:pathLst>
          </a:custGeom>
          <a:solidFill>
            <a:srgbClr val="046B99"/>
          </a:solidFill>
          <a:ln w="1143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40" name="Grafik 9">
            <a:extLst>
              <a:ext uri="{FF2B5EF4-FFF2-40B4-BE49-F238E27FC236}">
                <a16:creationId xmlns:a16="http://schemas.microsoft.com/office/drawing/2014/main" id="{F7C1BD5C-EE2A-3ED1-9FD7-5A83451CB2EF}"/>
              </a:ext>
            </a:extLst>
          </p:cNvPr>
          <p:cNvSpPr/>
          <p:nvPr/>
        </p:nvSpPr>
        <p:spPr>
          <a:xfrm rot="18684788">
            <a:off x="10101765" y="5272861"/>
            <a:ext cx="58538" cy="94801"/>
          </a:xfrm>
          <a:custGeom>
            <a:avLst/>
            <a:gdLst>
              <a:gd name="connsiteX0" fmla="*/ 2972 w 54694"/>
              <a:gd name="connsiteY0" fmla="*/ 88576 h 88576"/>
              <a:gd name="connsiteX1" fmla="*/ 729 w 54694"/>
              <a:gd name="connsiteY1" fmla="*/ 87632 h 88576"/>
              <a:gd name="connsiteX2" fmla="*/ 965 w 54694"/>
              <a:gd name="connsiteY2" fmla="*/ 83498 h 88576"/>
              <a:gd name="connsiteX3" fmla="*/ 45720 w 54694"/>
              <a:gd name="connsiteY3" fmla="*/ 44293 h 88576"/>
              <a:gd name="connsiteX4" fmla="*/ 1083 w 54694"/>
              <a:gd name="connsiteY4" fmla="*/ 5205 h 88576"/>
              <a:gd name="connsiteX5" fmla="*/ 729 w 54694"/>
              <a:gd name="connsiteY5" fmla="*/ 1072 h 88576"/>
              <a:gd name="connsiteX6" fmla="*/ 4980 w 54694"/>
              <a:gd name="connsiteY6" fmla="*/ 717 h 88576"/>
              <a:gd name="connsiteX7" fmla="*/ 54695 w 54694"/>
              <a:gd name="connsiteY7" fmla="*/ 44293 h 88576"/>
              <a:gd name="connsiteX8" fmla="*/ 4980 w 54694"/>
              <a:gd name="connsiteY8" fmla="*/ 87868 h 88576"/>
              <a:gd name="connsiteX9" fmla="*/ 2972 w 54694"/>
              <a:gd name="connsiteY9" fmla="*/ 88576 h 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94" h="88576">
                <a:moveTo>
                  <a:pt x="2972" y="88576"/>
                </a:moveTo>
                <a:cubicBezTo>
                  <a:pt x="2146" y="88576"/>
                  <a:pt x="1319" y="88222"/>
                  <a:pt x="729" y="87632"/>
                </a:cubicBezTo>
                <a:cubicBezTo>
                  <a:pt x="-334" y="86451"/>
                  <a:pt x="-216" y="84561"/>
                  <a:pt x="965" y="83498"/>
                </a:cubicBezTo>
                <a:lnTo>
                  <a:pt x="45720" y="44293"/>
                </a:lnTo>
                <a:lnTo>
                  <a:pt x="1083" y="5205"/>
                </a:lnTo>
                <a:cubicBezTo>
                  <a:pt x="-216" y="4142"/>
                  <a:pt x="-334" y="2253"/>
                  <a:pt x="729" y="1072"/>
                </a:cubicBezTo>
                <a:cubicBezTo>
                  <a:pt x="1791" y="-227"/>
                  <a:pt x="3681" y="-345"/>
                  <a:pt x="4980" y="717"/>
                </a:cubicBezTo>
                <a:lnTo>
                  <a:pt x="54695" y="44293"/>
                </a:lnTo>
                <a:lnTo>
                  <a:pt x="4980" y="87868"/>
                </a:lnTo>
                <a:cubicBezTo>
                  <a:pt x="4980" y="87868"/>
                  <a:pt x="3681" y="88576"/>
                  <a:pt x="2972" y="88576"/>
                </a:cubicBezTo>
                <a:close/>
              </a:path>
            </a:pathLst>
          </a:custGeom>
          <a:solidFill>
            <a:srgbClr val="046B99"/>
          </a:solidFill>
          <a:ln w="1143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31BF49F0-D02E-2B02-8420-DA116B82E664}"/>
              </a:ext>
            </a:extLst>
          </p:cNvPr>
          <p:cNvSpPr/>
          <p:nvPr/>
        </p:nvSpPr>
        <p:spPr>
          <a:xfrm>
            <a:off x="7044919" y="2790126"/>
            <a:ext cx="313935" cy="313935"/>
          </a:xfrm>
          <a:prstGeom prst="ellipse">
            <a:avLst/>
          </a:prstGeom>
          <a:solidFill>
            <a:srgbClr val="046B99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grpSp>
        <p:nvGrpSpPr>
          <p:cNvPr id="142" name="Gruppieren 141">
            <a:extLst>
              <a:ext uri="{FF2B5EF4-FFF2-40B4-BE49-F238E27FC236}">
                <a16:creationId xmlns:a16="http://schemas.microsoft.com/office/drawing/2014/main" id="{C8C96233-C262-B7CA-E782-669B2A9EA374}"/>
              </a:ext>
            </a:extLst>
          </p:cNvPr>
          <p:cNvGrpSpPr/>
          <p:nvPr/>
        </p:nvGrpSpPr>
        <p:grpSpPr>
          <a:xfrm flipH="1">
            <a:off x="7044919" y="4544068"/>
            <a:ext cx="313935" cy="1198634"/>
            <a:chOff x="7292544" y="2655985"/>
            <a:chExt cx="313935" cy="1198634"/>
          </a:xfrm>
          <a:solidFill>
            <a:srgbClr val="046B99"/>
          </a:solidFill>
        </p:grpSpPr>
        <p:sp>
          <p:nvSpPr>
            <p:cNvPr id="143" name="Ellipse 142">
              <a:extLst>
                <a:ext uri="{FF2B5EF4-FFF2-40B4-BE49-F238E27FC236}">
                  <a16:creationId xmlns:a16="http://schemas.microsoft.com/office/drawing/2014/main" id="{E229563D-2B71-D128-495C-6239CF752B49}"/>
                </a:ext>
              </a:extLst>
            </p:cNvPr>
            <p:cNvSpPr/>
            <p:nvPr/>
          </p:nvSpPr>
          <p:spPr>
            <a:xfrm>
              <a:off x="7292544" y="2655985"/>
              <a:ext cx="313935" cy="313935"/>
            </a:xfrm>
            <a:prstGeom prst="ellipse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144" name="Ellipse 143">
              <a:extLst>
                <a:ext uri="{FF2B5EF4-FFF2-40B4-BE49-F238E27FC236}">
                  <a16:creationId xmlns:a16="http://schemas.microsoft.com/office/drawing/2014/main" id="{6272158A-03BB-AF79-2F2B-FBB7AD90EF3A}"/>
                </a:ext>
              </a:extLst>
            </p:cNvPr>
            <p:cNvSpPr/>
            <p:nvPr/>
          </p:nvSpPr>
          <p:spPr>
            <a:xfrm>
              <a:off x="7292544" y="3540684"/>
              <a:ext cx="313935" cy="313935"/>
            </a:xfrm>
            <a:prstGeom prst="ellipse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145" name="Rectangle 1">
            <a:extLst>
              <a:ext uri="{FF2B5EF4-FFF2-40B4-BE49-F238E27FC236}">
                <a16:creationId xmlns:a16="http://schemas.microsoft.com/office/drawing/2014/main" id="{51E1D2D6-24AB-4470-283D-802FA02CEB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0653" y="1908552"/>
            <a:ext cx="71654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Supplier</a:t>
            </a:r>
          </a:p>
        </p:txBody>
      </p:sp>
      <p:sp>
        <p:nvSpPr>
          <p:cNvPr id="146" name="Rectangle 1">
            <a:extLst>
              <a:ext uri="{FF2B5EF4-FFF2-40B4-BE49-F238E27FC236}">
                <a16:creationId xmlns:a16="http://schemas.microsoft.com/office/drawing/2014/main" id="{8E106753-EC4C-A7A1-F948-9FB65138A8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23739" y="1908552"/>
            <a:ext cx="85760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Customer</a:t>
            </a:r>
          </a:p>
        </p:txBody>
      </p:sp>
      <p:sp>
        <p:nvSpPr>
          <p:cNvPr id="147" name="Rectangle 1">
            <a:extLst>
              <a:ext uri="{FF2B5EF4-FFF2-40B4-BE49-F238E27FC236}">
                <a16:creationId xmlns:a16="http://schemas.microsoft.com/office/drawing/2014/main" id="{7A485CB3-C6CC-05C4-EE85-96D089AECE8B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440653" y="4104844"/>
            <a:ext cx="71654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Supplier</a:t>
            </a:r>
          </a:p>
        </p:txBody>
      </p:sp>
      <p:sp>
        <p:nvSpPr>
          <p:cNvPr id="148" name="Rectangle 1">
            <a:extLst>
              <a:ext uri="{FF2B5EF4-FFF2-40B4-BE49-F238E27FC236}">
                <a16:creationId xmlns:a16="http://schemas.microsoft.com/office/drawing/2014/main" id="{51CB78A0-A33A-9D03-EC94-70D1571A168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9423739" y="4104844"/>
            <a:ext cx="85760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Customer</a:t>
            </a:r>
          </a:p>
        </p:txBody>
      </p:sp>
    </p:spTree>
    <p:extLst>
      <p:ext uri="{BB962C8B-B14F-4D97-AF65-F5344CB8AC3E}">
        <p14:creationId xmlns:p14="http://schemas.microsoft.com/office/powerpoint/2010/main" val="2861373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A2819532-9D92-D7E4-6AF8-0CEDD0F556A1}"/>
              </a:ext>
            </a:extLst>
          </p:cNvPr>
          <p:cNvSpPr>
            <a:spLocks/>
          </p:cNvSpPr>
          <p:nvPr/>
        </p:nvSpPr>
        <p:spPr>
          <a:xfrm flipH="1">
            <a:off x="631903" y="4427592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046B99"/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A16F7E01-25C9-6735-D650-B770C976E16E}"/>
              </a:ext>
            </a:extLst>
          </p:cNvPr>
          <p:cNvSpPr>
            <a:spLocks/>
          </p:cNvSpPr>
          <p:nvPr/>
        </p:nvSpPr>
        <p:spPr>
          <a:xfrm flipH="1">
            <a:off x="3639054" y="4427592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B3CB2D">
                <a:lumMod val="100000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2C85E6DE-B22E-984B-879A-B162340D010A}"/>
              </a:ext>
            </a:extLst>
          </p:cNvPr>
          <p:cNvGrpSpPr/>
          <p:nvPr/>
        </p:nvGrpSpPr>
        <p:grpSpPr>
          <a:xfrm flipH="1">
            <a:off x="2094730" y="4677741"/>
            <a:ext cx="1603965" cy="1007995"/>
            <a:chOff x="5143955" y="2762553"/>
            <a:chExt cx="1603965" cy="1007995"/>
          </a:xfrm>
          <a:solidFill>
            <a:srgbClr val="F5F6F4"/>
          </a:solidFill>
        </p:grpSpPr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84C2DAD5-D13E-ED18-DBE6-19BE7DE63EDB}"/>
                </a:ext>
              </a:extLst>
            </p:cNvPr>
            <p:cNvSpPr/>
            <p:nvPr/>
          </p:nvSpPr>
          <p:spPr>
            <a:xfrm>
              <a:off x="5143955" y="3193551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6D9DC513-3BEF-308A-2DFA-8A274DE16128}"/>
                </a:ext>
              </a:extLst>
            </p:cNvPr>
            <p:cNvSpPr/>
            <p:nvPr/>
          </p:nvSpPr>
          <p:spPr>
            <a:xfrm>
              <a:off x="5143955" y="2855863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38AFDFBF-2052-0160-4CEC-F4809224959E}"/>
                </a:ext>
              </a:extLst>
            </p:cNvPr>
            <p:cNvSpPr/>
            <p:nvPr/>
          </p:nvSpPr>
          <p:spPr>
            <a:xfrm>
              <a:off x="5143955" y="3534022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FAC57EF1-4680-858A-4A30-1889665AAF73}"/>
                </a:ext>
              </a:extLst>
            </p:cNvPr>
            <p:cNvSpPr/>
            <p:nvPr/>
          </p:nvSpPr>
          <p:spPr>
            <a:xfrm>
              <a:off x="6627167" y="3193551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7264E264-BCF6-7D41-34F3-33DBE20D4CD8}"/>
                </a:ext>
              </a:extLst>
            </p:cNvPr>
            <p:cNvSpPr/>
            <p:nvPr/>
          </p:nvSpPr>
          <p:spPr>
            <a:xfrm>
              <a:off x="6627168" y="2762553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5E4E670F-9268-E059-15B2-C1FB019AB56C}"/>
                </a:ext>
              </a:extLst>
            </p:cNvPr>
            <p:cNvSpPr/>
            <p:nvPr/>
          </p:nvSpPr>
          <p:spPr>
            <a:xfrm>
              <a:off x="6627168" y="3634305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AD6304E1-32BF-612C-E1CB-7D1BFB4D0B18}"/>
              </a:ext>
            </a:extLst>
          </p:cNvPr>
          <p:cNvSpPr/>
          <p:nvPr/>
        </p:nvSpPr>
        <p:spPr>
          <a:xfrm>
            <a:off x="631903" y="2231300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046B99"/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29" name="Rechteck: abgerundete Ecken 28">
            <a:extLst>
              <a:ext uri="{FF2B5EF4-FFF2-40B4-BE49-F238E27FC236}">
                <a16:creationId xmlns:a16="http://schemas.microsoft.com/office/drawing/2014/main" id="{DFE77349-383E-C5E5-2DEC-8E9526FCFC01}"/>
              </a:ext>
            </a:extLst>
          </p:cNvPr>
          <p:cNvSpPr/>
          <p:nvPr/>
        </p:nvSpPr>
        <p:spPr>
          <a:xfrm>
            <a:off x="3639054" y="2231300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B3CB2D">
                <a:lumMod val="100000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grpSp>
        <p:nvGrpSpPr>
          <p:cNvPr id="30" name="Gruppieren 29">
            <a:extLst>
              <a:ext uri="{FF2B5EF4-FFF2-40B4-BE49-F238E27FC236}">
                <a16:creationId xmlns:a16="http://schemas.microsoft.com/office/drawing/2014/main" id="{4F544333-33F6-C239-B103-87C3BBAEFE9E}"/>
              </a:ext>
            </a:extLst>
          </p:cNvPr>
          <p:cNvGrpSpPr/>
          <p:nvPr/>
        </p:nvGrpSpPr>
        <p:grpSpPr>
          <a:xfrm>
            <a:off x="2094730" y="2486328"/>
            <a:ext cx="1603965" cy="1007995"/>
            <a:chOff x="5143955" y="2762553"/>
            <a:chExt cx="1603965" cy="1007995"/>
          </a:xfrm>
          <a:solidFill>
            <a:srgbClr val="F5F6F4"/>
          </a:solidFill>
        </p:grpSpPr>
        <p:sp>
          <p:nvSpPr>
            <p:cNvPr id="31" name="Rechteck 30">
              <a:extLst>
                <a:ext uri="{FF2B5EF4-FFF2-40B4-BE49-F238E27FC236}">
                  <a16:creationId xmlns:a16="http://schemas.microsoft.com/office/drawing/2014/main" id="{C425BBF0-6DEA-D513-6082-1707383E785B}"/>
                </a:ext>
              </a:extLst>
            </p:cNvPr>
            <p:cNvSpPr/>
            <p:nvPr/>
          </p:nvSpPr>
          <p:spPr>
            <a:xfrm>
              <a:off x="5143955" y="3193551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173023EE-2256-1DCD-882B-81C5053EDC91}"/>
                </a:ext>
              </a:extLst>
            </p:cNvPr>
            <p:cNvSpPr/>
            <p:nvPr/>
          </p:nvSpPr>
          <p:spPr>
            <a:xfrm>
              <a:off x="5143955" y="2855863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5DE0CECE-06D0-6FA4-E555-E5275CA5844F}"/>
                </a:ext>
              </a:extLst>
            </p:cNvPr>
            <p:cNvSpPr/>
            <p:nvPr/>
          </p:nvSpPr>
          <p:spPr>
            <a:xfrm>
              <a:off x="5143955" y="3534022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4" name="Rechteck 33">
              <a:extLst>
                <a:ext uri="{FF2B5EF4-FFF2-40B4-BE49-F238E27FC236}">
                  <a16:creationId xmlns:a16="http://schemas.microsoft.com/office/drawing/2014/main" id="{5E508BF2-6244-AD93-D3BC-3FDB0C2F81CE}"/>
                </a:ext>
              </a:extLst>
            </p:cNvPr>
            <p:cNvSpPr/>
            <p:nvPr/>
          </p:nvSpPr>
          <p:spPr>
            <a:xfrm>
              <a:off x="6627167" y="3193551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15192467-C0C0-016D-DB2E-44B9D0BC0E52}"/>
                </a:ext>
              </a:extLst>
            </p:cNvPr>
            <p:cNvSpPr/>
            <p:nvPr/>
          </p:nvSpPr>
          <p:spPr>
            <a:xfrm>
              <a:off x="6627168" y="2762553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7F31676C-1FEA-969A-0C88-86E268D697CF}"/>
                </a:ext>
              </a:extLst>
            </p:cNvPr>
            <p:cNvSpPr/>
            <p:nvPr/>
          </p:nvSpPr>
          <p:spPr>
            <a:xfrm>
              <a:off x="6627168" y="3634305"/>
              <a:ext cx="120752" cy="136243"/>
            </a:xfrm>
            <a:prstGeom prst="rect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</a:pPr>
              <a:endParaRPr lang="en-US" dirty="0">
                <a:solidFill>
                  <a:srgbClr val="000000">
                    <a:lumMod val="65000"/>
                    <a:lumOff val="35000"/>
                  </a:srgbClr>
                </a:solidFill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Ellipse 36">
            <a:extLst>
              <a:ext uri="{FF2B5EF4-FFF2-40B4-BE49-F238E27FC236}">
                <a16:creationId xmlns:a16="http://schemas.microsoft.com/office/drawing/2014/main" id="{31C24E00-7477-F2FA-AAD8-D6945BE8EB8B}"/>
              </a:ext>
            </a:extLst>
          </p:cNvPr>
          <p:cNvSpPr/>
          <p:nvPr/>
        </p:nvSpPr>
        <p:spPr>
          <a:xfrm>
            <a:off x="4243320" y="2828480"/>
            <a:ext cx="313935" cy="313935"/>
          </a:xfrm>
          <a:prstGeom prst="ellipse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3E47AFE6-8923-97B9-63F6-3A313FF5AAD3}"/>
              </a:ext>
            </a:extLst>
          </p:cNvPr>
          <p:cNvGrpSpPr/>
          <p:nvPr/>
        </p:nvGrpSpPr>
        <p:grpSpPr>
          <a:xfrm>
            <a:off x="4243320" y="2386130"/>
            <a:ext cx="313935" cy="1198634"/>
            <a:chOff x="7292544" y="2655985"/>
            <a:chExt cx="313935" cy="1198634"/>
          </a:xfrm>
        </p:grpSpPr>
        <p:sp>
          <p:nvSpPr>
            <p:cNvPr id="39" name="Ellipse 38">
              <a:extLst>
                <a:ext uri="{FF2B5EF4-FFF2-40B4-BE49-F238E27FC236}">
                  <a16:creationId xmlns:a16="http://schemas.microsoft.com/office/drawing/2014/main" id="{BFD709D9-CC5A-2053-D8A3-4578DBFD8046}"/>
                </a:ext>
              </a:extLst>
            </p:cNvPr>
            <p:cNvSpPr/>
            <p:nvPr/>
          </p:nvSpPr>
          <p:spPr>
            <a:xfrm>
              <a:off x="7292544" y="2655985"/>
              <a:ext cx="313935" cy="313935"/>
            </a:xfrm>
            <a:prstGeom prst="ellipse">
              <a:avLst/>
            </a:prstGeom>
            <a:solidFill>
              <a:srgbClr val="B3CB2D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40" name="Ellipse 39">
              <a:extLst>
                <a:ext uri="{FF2B5EF4-FFF2-40B4-BE49-F238E27FC236}">
                  <a16:creationId xmlns:a16="http://schemas.microsoft.com/office/drawing/2014/main" id="{4F913C25-1D26-5409-3EFB-3B181277F697}"/>
                </a:ext>
              </a:extLst>
            </p:cNvPr>
            <p:cNvSpPr/>
            <p:nvPr/>
          </p:nvSpPr>
          <p:spPr>
            <a:xfrm>
              <a:off x="7292544" y="3540684"/>
              <a:ext cx="313935" cy="313935"/>
            </a:xfrm>
            <a:prstGeom prst="ellipse">
              <a:avLst/>
            </a:prstGeom>
            <a:solidFill>
              <a:srgbClr val="B3CB2D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1" name="Gerader Verbinder 40">
            <a:extLst>
              <a:ext uri="{FF2B5EF4-FFF2-40B4-BE49-F238E27FC236}">
                <a16:creationId xmlns:a16="http://schemas.microsoft.com/office/drawing/2014/main" id="{F8A08CEC-8B8B-34CD-B5D6-FCB8624925FA}"/>
              </a:ext>
            </a:extLst>
          </p:cNvPr>
          <p:cNvCxnSpPr>
            <a:cxnSpLocks/>
          </p:cNvCxnSpPr>
          <p:nvPr/>
        </p:nvCxnSpPr>
        <p:spPr>
          <a:xfrm>
            <a:off x="1393136" y="2985447"/>
            <a:ext cx="2850184" cy="0"/>
          </a:xfrm>
          <a:prstGeom prst="line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med"/>
            <a:tailEnd type="arrow" w="med" len="sm"/>
          </a:ln>
          <a:effectLst/>
        </p:spPr>
      </p:cxnSp>
      <p:cxnSp>
        <p:nvCxnSpPr>
          <p:cNvPr id="42" name="Verbinder: gekrümmt 41">
            <a:extLst>
              <a:ext uri="{FF2B5EF4-FFF2-40B4-BE49-F238E27FC236}">
                <a16:creationId xmlns:a16="http://schemas.microsoft.com/office/drawing/2014/main" id="{AB79B227-9C4E-DDA2-5075-9B39C5D496F3}"/>
              </a:ext>
            </a:extLst>
          </p:cNvPr>
          <p:cNvCxnSpPr>
            <a:cxnSpLocks/>
            <a:stCxn id="51" idx="0"/>
          </p:cNvCxnSpPr>
          <p:nvPr/>
        </p:nvCxnSpPr>
        <p:spPr>
          <a:xfrm rot="5400000" flipH="1" flipV="1">
            <a:off x="2675537" y="1260698"/>
            <a:ext cx="285382" cy="2850182"/>
          </a:xfrm>
          <a:prstGeom prst="curvedConnector2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med"/>
            <a:tailEnd type="arrow" w="med" len="sm"/>
          </a:ln>
          <a:effectLst/>
        </p:spPr>
      </p:cxnSp>
      <p:cxnSp>
        <p:nvCxnSpPr>
          <p:cNvPr id="43" name="Verbinder: gekrümmt 42">
            <a:extLst>
              <a:ext uri="{FF2B5EF4-FFF2-40B4-BE49-F238E27FC236}">
                <a16:creationId xmlns:a16="http://schemas.microsoft.com/office/drawing/2014/main" id="{B3862038-C101-3807-99D4-A0507B5A1960}"/>
              </a:ext>
            </a:extLst>
          </p:cNvPr>
          <p:cNvCxnSpPr>
            <a:cxnSpLocks/>
            <a:stCxn id="51" idx="4"/>
            <a:endCxn id="40" idx="2"/>
          </p:cNvCxnSpPr>
          <p:nvPr/>
        </p:nvCxnSpPr>
        <p:spPr>
          <a:xfrm rot="16200000" flipH="1">
            <a:off x="2675537" y="1860014"/>
            <a:ext cx="285382" cy="2850183"/>
          </a:xfrm>
          <a:prstGeom prst="curvedConnector2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med"/>
            <a:tailEnd type="arrow" w="med" len="sm"/>
          </a:ln>
          <a:effectLst/>
        </p:spPr>
      </p:cxnSp>
      <p:sp>
        <p:nvSpPr>
          <p:cNvPr id="44" name="Ellipse 43">
            <a:extLst>
              <a:ext uri="{FF2B5EF4-FFF2-40B4-BE49-F238E27FC236}">
                <a16:creationId xmlns:a16="http://schemas.microsoft.com/office/drawing/2014/main" id="{CE444B7A-FFBD-3C0C-08EF-0D207FBD9F57}"/>
              </a:ext>
            </a:extLst>
          </p:cNvPr>
          <p:cNvSpPr/>
          <p:nvPr/>
        </p:nvSpPr>
        <p:spPr>
          <a:xfrm flipH="1">
            <a:off x="1236169" y="5024772"/>
            <a:ext cx="313935" cy="313935"/>
          </a:xfrm>
          <a:prstGeom prst="ellipse">
            <a:avLst/>
          </a:prstGeom>
          <a:solidFill>
            <a:srgbClr val="046B99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A9E35726-96BB-2F6F-4966-90095ADC1D17}"/>
              </a:ext>
            </a:extLst>
          </p:cNvPr>
          <p:cNvCxnSpPr>
            <a:cxnSpLocks/>
            <a:stCxn id="48" idx="6"/>
          </p:cNvCxnSpPr>
          <p:nvPr/>
        </p:nvCxnSpPr>
        <p:spPr>
          <a:xfrm flipH="1" flipV="1">
            <a:off x="1550104" y="5181739"/>
            <a:ext cx="2693216" cy="1"/>
          </a:xfrm>
          <a:prstGeom prst="line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arrow" w="med" len="sm"/>
            <a:tailEnd type="none" w="med" len="sm"/>
          </a:ln>
          <a:effectLst/>
        </p:spPr>
      </p:cxnSp>
      <p:cxnSp>
        <p:nvCxnSpPr>
          <p:cNvPr id="46" name="Verbinder: gekrümmt 45">
            <a:extLst>
              <a:ext uri="{FF2B5EF4-FFF2-40B4-BE49-F238E27FC236}">
                <a16:creationId xmlns:a16="http://schemas.microsoft.com/office/drawing/2014/main" id="{98A286E4-B505-2596-B715-BC9F98F1A880}"/>
              </a:ext>
            </a:extLst>
          </p:cNvPr>
          <p:cNvCxnSpPr>
            <a:cxnSpLocks/>
          </p:cNvCxnSpPr>
          <p:nvPr/>
        </p:nvCxnSpPr>
        <p:spPr>
          <a:xfrm rot="16200000" flipV="1">
            <a:off x="2765450" y="3456990"/>
            <a:ext cx="285382" cy="2850182"/>
          </a:xfrm>
          <a:prstGeom prst="curvedConnector2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sm"/>
            <a:tailEnd type="none" w="med" len="sm"/>
          </a:ln>
          <a:effectLst/>
        </p:spPr>
      </p:cxnSp>
      <p:cxnSp>
        <p:nvCxnSpPr>
          <p:cNvPr id="47" name="Verbinder: gekrümmt 46">
            <a:extLst>
              <a:ext uri="{FF2B5EF4-FFF2-40B4-BE49-F238E27FC236}">
                <a16:creationId xmlns:a16="http://schemas.microsoft.com/office/drawing/2014/main" id="{E9A2814D-5D52-C850-F5A9-415CED32BAB1}"/>
              </a:ext>
            </a:extLst>
          </p:cNvPr>
          <p:cNvCxnSpPr>
            <a:cxnSpLocks/>
          </p:cNvCxnSpPr>
          <p:nvPr/>
        </p:nvCxnSpPr>
        <p:spPr>
          <a:xfrm rot="5400000">
            <a:off x="2765450" y="4056306"/>
            <a:ext cx="285382" cy="2850183"/>
          </a:xfrm>
          <a:prstGeom prst="curvedConnector2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med"/>
            <a:tailEnd type="none" w="med" len="sm"/>
          </a:ln>
          <a:effectLst/>
        </p:spPr>
      </p:cxnSp>
      <p:sp>
        <p:nvSpPr>
          <p:cNvPr id="48" name="Ellipse 47">
            <a:extLst>
              <a:ext uri="{FF2B5EF4-FFF2-40B4-BE49-F238E27FC236}">
                <a16:creationId xmlns:a16="http://schemas.microsoft.com/office/drawing/2014/main" id="{ACA4A88E-AE68-A467-3C00-EF1B9643D78F}"/>
              </a:ext>
            </a:extLst>
          </p:cNvPr>
          <p:cNvSpPr/>
          <p:nvPr/>
        </p:nvSpPr>
        <p:spPr>
          <a:xfrm flipH="1">
            <a:off x="4243320" y="5024772"/>
            <a:ext cx="313935" cy="313935"/>
          </a:xfrm>
          <a:prstGeom prst="ellipse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49" name="Grafik 9">
            <a:extLst>
              <a:ext uri="{FF2B5EF4-FFF2-40B4-BE49-F238E27FC236}">
                <a16:creationId xmlns:a16="http://schemas.microsoft.com/office/drawing/2014/main" id="{81E10C2A-87A1-4BD5-4340-D519A04A266D}"/>
              </a:ext>
            </a:extLst>
          </p:cNvPr>
          <p:cNvSpPr/>
          <p:nvPr/>
        </p:nvSpPr>
        <p:spPr>
          <a:xfrm rot="3102761">
            <a:off x="4292073" y="4962591"/>
            <a:ext cx="58538" cy="94801"/>
          </a:xfrm>
          <a:custGeom>
            <a:avLst/>
            <a:gdLst>
              <a:gd name="connsiteX0" fmla="*/ 2972 w 54694"/>
              <a:gd name="connsiteY0" fmla="*/ 88576 h 88576"/>
              <a:gd name="connsiteX1" fmla="*/ 729 w 54694"/>
              <a:gd name="connsiteY1" fmla="*/ 87632 h 88576"/>
              <a:gd name="connsiteX2" fmla="*/ 965 w 54694"/>
              <a:gd name="connsiteY2" fmla="*/ 83498 h 88576"/>
              <a:gd name="connsiteX3" fmla="*/ 45720 w 54694"/>
              <a:gd name="connsiteY3" fmla="*/ 44293 h 88576"/>
              <a:gd name="connsiteX4" fmla="*/ 1083 w 54694"/>
              <a:gd name="connsiteY4" fmla="*/ 5205 h 88576"/>
              <a:gd name="connsiteX5" fmla="*/ 729 w 54694"/>
              <a:gd name="connsiteY5" fmla="*/ 1072 h 88576"/>
              <a:gd name="connsiteX6" fmla="*/ 4980 w 54694"/>
              <a:gd name="connsiteY6" fmla="*/ 717 h 88576"/>
              <a:gd name="connsiteX7" fmla="*/ 54695 w 54694"/>
              <a:gd name="connsiteY7" fmla="*/ 44293 h 88576"/>
              <a:gd name="connsiteX8" fmla="*/ 4980 w 54694"/>
              <a:gd name="connsiteY8" fmla="*/ 87868 h 88576"/>
              <a:gd name="connsiteX9" fmla="*/ 2972 w 54694"/>
              <a:gd name="connsiteY9" fmla="*/ 88576 h 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94" h="88576">
                <a:moveTo>
                  <a:pt x="2972" y="88576"/>
                </a:moveTo>
                <a:cubicBezTo>
                  <a:pt x="2146" y="88576"/>
                  <a:pt x="1319" y="88222"/>
                  <a:pt x="729" y="87632"/>
                </a:cubicBezTo>
                <a:cubicBezTo>
                  <a:pt x="-334" y="86451"/>
                  <a:pt x="-216" y="84561"/>
                  <a:pt x="965" y="83498"/>
                </a:cubicBezTo>
                <a:lnTo>
                  <a:pt x="45720" y="44293"/>
                </a:lnTo>
                <a:lnTo>
                  <a:pt x="1083" y="5205"/>
                </a:lnTo>
                <a:cubicBezTo>
                  <a:pt x="-216" y="4142"/>
                  <a:pt x="-334" y="2253"/>
                  <a:pt x="729" y="1072"/>
                </a:cubicBezTo>
                <a:cubicBezTo>
                  <a:pt x="1791" y="-227"/>
                  <a:pt x="3681" y="-345"/>
                  <a:pt x="4980" y="717"/>
                </a:cubicBezTo>
                <a:lnTo>
                  <a:pt x="54695" y="44293"/>
                </a:lnTo>
                <a:lnTo>
                  <a:pt x="4980" y="87868"/>
                </a:lnTo>
                <a:cubicBezTo>
                  <a:pt x="4980" y="87868"/>
                  <a:pt x="3681" y="88576"/>
                  <a:pt x="2972" y="88576"/>
                </a:cubicBezTo>
                <a:close/>
              </a:path>
            </a:pathLst>
          </a:custGeom>
          <a:solidFill>
            <a:srgbClr val="046B99"/>
          </a:solidFill>
          <a:ln w="1143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0" name="Grafik 9">
            <a:extLst>
              <a:ext uri="{FF2B5EF4-FFF2-40B4-BE49-F238E27FC236}">
                <a16:creationId xmlns:a16="http://schemas.microsoft.com/office/drawing/2014/main" id="{CD2EAB21-4B1D-9FB6-4DCD-7FD5BDA31EBF}"/>
              </a:ext>
            </a:extLst>
          </p:cNvPr>
          <p:cNvSpPr/>
          <p:nvPr/>
        </p:nvSpPr>
        <p:spPr>
          <a:xfrm rot="18684788">
            <a:off x="4293015" y="5311215"/>
            <a:ext cx="58538" cy="94801"/>
          </a:xfrm>
          <a:custGeom>
            <a:avLst/>
            <a:gdLst>
              <a:gd name="connsiteX0" fmla="*/ 2972 w 54694"/>
              <a:gd name="connsiteY0" fmla="*/ 88576 h 88576"/>
              <a:gd name="connsiteX1" fmla="*/ 729 w 54694"/>
              <a:gd name="connsiteY1" fmla="*/ 87632 h 88576"/>
              <a:gd name="connsiteX2" fmla="*/ 965 w 54694"/>
              <a:gd name="connsiteY2" fmla="*/ 83498 h 88576"/>
              <a:gd name="connsiteX3" fmla="*/ 45720 w 54694"/>
              <a:gd name="connsiteY3" fmla="*/ 44293 h 88576"/>
              <a:gd name="connsiteX4" fmla="*/ 1083 w 54694"/>
              <a:gd name="connsiteY4" fmla="*/ 5205 h 88576"/>
              <a:gd name="connsiteX5" fmla="*/ 729 w 54694"/>
              <a:gd name="connsiteY5" fmla="*/ 1072 h 88576"/>
              <a:gd name="connsiteX6" fmla="*/ 4980 w 54694"/>
              <a:gd name="connsiteY6" fmla="*/ 717 h 88576"/>
              <a:gd name="connsiteX7" fmla="*/ 54695 w 54694"/>
              <a:gd name="connsiteY7" fmla="*/ 44293 h 88576"/>
              <a:gd name="connsiteX8" fmla="*/ 4980 w 54694"/>
              <a:gd name="connsiteY8" fmla="*/ 87868 h 88576"/>
              <a:gd name="connsiteX9" fmla="*/ 2972 w 54694"/>
              <a:gd name="connsiteY9" fmla="*/ 88576 h 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94" h="88576">
                <a:moveTo>
                  <a:pt x="2972" y="88576"/>
                </a:moveTo>
                <a:cubicBezTo>
                  <a:pt x="2146" y="88576"/>
                  <a:pt x="1319" y="88222"/>
                  <a:pt x="729" y="87632"/>
                </a:cubicBezTo>
                <a:cubicBezTo>
                  <a:pt x="-334" y="86451"/>
                  <a:pt x="-216" y="84561"/>
                  <a:pt x="965" y="83498"/>
                </a:cubicBezTo>
                <a:lnTo>
                  <a:pt x="45720" y="44293"/>
                </a:lnTo>
                <a:lnTo>
                  <a:pt x="1083" y="5205"/>
                </a:lnTo>
                <a:cubicBezTo>
                  <a:pt x="-216" y="4142"/>
                  <a:pt x="-334" y="2253"/>
                  <a:pt x="729" y="1072"/>
                </a:cubicBezTo>
                <a:cubicBezTo>
                  <a:pt x="1791" y="-227"/>
                  <a:pt x="3681" y="-345"/>
                  <a:pt x="4980" y="717"/>
                </a:cubicBezTo>
                <a:lnTo>
                  <a:pt x="54695" y="44293"/>
                </a:lnTo>
                <a:lnTo>
                  <a:pt x="4980" y="87868"/>
                </a:lnTo>
                <a:cubicBezTo>
                  <a:pt x="4980" y="87868"/>
                  <a:pt x="3681" y="88576"/>
                  <a:pt x="2972" y="88576"/>
                </a:cubicBezTo>
                <a:close/>
              </a:path>
            </a:pathLst>
          </a:custGeom>
          <a:solidFill>
            <a:srgbClr val="046B99"/>
          </a:solidFill>
          <a:ln w="1143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51" name="Ellipse 50">
            <a:extLst>
              <a:ext uri="{FF2B5EF4-FFF2-40B4-BE49-F238E27FC236}">
                <a16:creationId xmlns:a16="http://schemas.microsoft.com/office/drawing/2014/main" id="{B83D8105-8518-D009-F2DD-B1E48A1AE6EA}"/>
              </a:ext>
            </a:extLst>
          </p:cNvPr>
          <p:cNvSpPr/>
          <p:nvPr/>
        </p:nvSpPr>
        <p:spPr>
          <a:xfrm>
            <a:off x="1236169" y="2828480"/>
            <a:ext cx="313935" cy="313935"/>
          </a:xfrm>
          <a:prstGeom prst="ellipse">
            <a:avLst/>
          </a:prstGeom>
          <a:solidFill>
            <a:srgbClr val="046B99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grpSp>
        <p:nvGrpSpPr>
          <p:cNvPr id="52" name="Gruppieren 51">
            <a:extLst>
              <a:ext uri="{FF2B5EF4-FFF2-40B4-BE49-F238E27FC236}">
                <a16:creationId xmlns:a16="http://schemas.microsoft.com/office/drawing/2014/main" id="{0FFB627B-6FB9-9DBA-44D6-363F447B851D}"/>
              </a:ext>
            </a:extLst>
          </p:cNvPr>
          <p:cNvGrpSpPr/>
          <p:nvPr/>
        </p:nvGrpSpPr>
        <p:grpSpPr>
          <a:xfrm flipH="1">
            <a:off x="1236169" y="4582422"/>
            <a:ext cx="313935" cy="1198634"/>
            <a:chOff x="7292544" y="2655985"/>
            <a:chExt cx="313935" cy="1198634"/>
          </a:xfrm>
          <a:solidFill>
            <a:srgbClr val="046B99"/>
          </a:solidFill>
        </p:grpSpPr>
        <p:sp>
          <p:nvSpPr>
            <p:cNvPr id="53" name="Ellipse 52">
              <a:extLst>
                <a:ext uri="{FF2B5EF4-FFF2-40B4-BE49-F238E27FC236}">
                  <a16:creationId xmlns:a16="http://schemas.microsoft.com/office/drawing/2014/main" id="{1A782C20-5530-827F-DD19-E94E6A6A461D}"/>
                </a:ext>
              </a:extLst>
            </p:cNvPr>
            <p:cNvSpPr/>
            <p:nvPr/>
          </p:nvSpPr>
          <p:spPr>
            <a:xfrm>
              <a:off x="7292544" y="2655985"/>
              <a:ext cx="313935" cy="313935"/>
            </a:xfrm>
            <a:prstGeom prst="ellipse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54" name="Ellipse 53">
              <a:extLst>
                <a:ext uri="{FF2B5EF4-FFF2-40B4-BE49-F238E27FC236}">
                  <a16:creationId xmlns:a16="http://schemas.microsoft.com/office/drawing/2014/main" id="{981E3419-6EA5-7E23-4D71-2FBE0CEFB843}"/>
                </a:ext>
              </a:extLst>
            </p:cNvPr>
            <p:cNvSpPr/>
            <p:nvPr/>
          </p:nvSpPr>
          <p:spPr>
            <a:xfrm>
              <a:off x="7292544" y="3540684"/>
              <a:ext cx="313935" cy="313935"/>
            </a:xfrm>
            <a:prstGeom prst="ellipse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55" name="Rectangle 1">
            <a:extLst>
              <a:ext uri="{FF2B5EF4-FFF2-40B4-BE49-F238E27FC236}">
                <a16:creationId xmlns:a16="http://schemas.microsoft.com/office/drawing/2014/main" id="{9C52589E-933B-DEE2-F1D3-6A71D7546D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1903" y="1946906"/>
            <a:ext cx="71654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Supplier</a:t>
            </a:r>
          </a:p>
        </p:txBody>
      </p:sp>
      <p:sp>
        <p:nvSpPr>
          <p:cNvPr id="56" name="Rectangle 1">
            <a:extLst>
              <a:ext uri="{FF2B5EF4-FFF2-40B4-BE49-F238E27FC236}">
                <a16:creationId xmlns:a16="http://schemas.microsoft.com/office/drawing/2014/main" id="{B667C1FC-C0D9-48A7-F007-121AD524C3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4989" y="1946906"/>
            <a:ext cx="85760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Customer</a:t>
            </a:r>
          </a:p>
        </p:txBody>
      </p:sp>
      <p:sp>
        <p:nvSpPr>
          <p:cNvPr id="57" name="Rectangle 1">
            <a:extLst>
              <a:ext uri="{FF2B5EF4-FFF2-40B4-BE49-F238E27FC236}">
                <a16:creationId xmlns:a16="http://schemas.microsoft.com/office/drawing/2014/main" id="{4C8F77EF-7A8C-0DA9-90A3-C1B57B8E70F5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31903" y="4143198"/>
            <a:ext cx="71654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Supplier</a:t>
            </a:r>
          </a:p>
        </p:txBody>
      </p:sp>
      <p:sp>
        <p:nvSpPr>
          <p:cNvPr id="58" name="Rectangle 1">
            <a:extLst>
              <a:ext uri="{FF2B5EF4-FFF2-40B4-BE49-F238E27FC236}">
                <a16:creationId xmlns:a16="http://schemas.microsoft.com/office/drawing/2014/main" id="{B2C1F0C7-A28C-ADB6-FB7E-1265A5FA86FE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3614989" y="4143198"/>
            <a:ext cx="85760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Customer</a:t>
            </a:r>
          </a:p>
        </p:txBody>
      </p:sp>
      <p:sp>
        <p:nvSpPr>
          <p:cNvPr id="59" name="Rechteck: abgerundete Ecken 58">
            <a:extLst>
              <a:ext uri="{FF2B5EF4-FFF2-40B4-BE49-F238E27FC236}">
                <a16:creationId xmlns:a16="http://schemas.microsoft.com/office/drawing/2014/main" id="{5F804D20-2C87-132C-36F0-4102574E9942}"/>
              </a:ext>
            </a:extLst>
          </p:cNvPr>
          <p:cNvSpPr>
            <a:spLocks/>
          </p:cNvSpPr>
          <p:nvPr/>
        </p:nvSpPr>
        <p:spPr>
          <a:xfrm flipH="1">
            <a:off x="6509862" y="4427592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046B99"/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60" name="Rechteck: abgerundete Ecken 59">
            <a:extLst>
              <a:ext uri="{FF2B5EF4-FFF2-40B4-BE49-F238E27FC236}">
                <a16:creationId xmlns:a16="http://schemas.microsoft.com/office/drawing/2014/main" id="{6A57E78F-EA41-7BF4-0054-5E12DDC4DFE7}"/>
              </a:ext>
            </a:extLst>
          </p:cNvPr>
          <p:cNvSpPr>
            <a:spLocks/>
          </p:cNvSpPr>
          <p:nvPr/>
        </p:nvSpPr>
        <p:spPr>
          <a:xfrm flipH="1">
            <a:off x="9517013" y="4427592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B3CB2D">
                <a:lumMod val="100000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414172CD-597A-9A97-492E-3D22EB056C67}"/>
              </a:ext>
            </a:extLst>
          </p:cNvPr>
          <p:cNvSpPr/>
          <p:nvPr/>
        </p:nvSpPr>
        <p:spPr>
          <a:xfrm>
            <a:off x="7972689" y="5113616"/>
            <a:ext cx="120752" cy="136243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21A461DA-443A-F044-0263-5F6353B65850}"/>
              </a:ext>
            </a:extLst>
          </p:cNvPr>
          <p:cNvSpPr/>
          <p:nvPr/>
        </p:nvSpPr>
        <p:spPr>
          <a:xfrm>
            <a:off x="9455901" y="5113616"/>
            <a:ext cx="120752" cy="136243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63" name="Rechteck: abgerundete Ecken 62">
            <a:extLst>
              <a:ext uri="{FF2B5EF4-FFF2-40B4-BE49-F238E27FC236}">
                <a16:creationId xmlns:a16="http://schemas.microsoft.com/office/drawing/2014/main" id="{D1A8A074-9018-0158-6E8F-5353FD09321A}"/>
              </a:ext>
            </a:extLst>
          </p:cNvPr>
          <p:cNvSpPr/>
          <p:nvPr/>
        </p:nvSpPr>
        <p:spPr>
          <a:xfrm>
            <a:off x="6509862" y="2231300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046B99"/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64" name="Rechteck: abgerundete Ecken 63">
            <a:extLst>
              <a:ext uri="{FF2B5EF4-FFF2-40B4-BE49-F238E27FC236}">
                <a16:creationId xmlns:a16="http://schemas.microsoft.com/office/drawing/2014/main" id="{9B9986DB-76B8-4693-C570-983F2094F519}"/>
              </a:ext>
            </a:extLst>
          </p:cNvPr>
          <p:cNvSpPr/>
          <p:nvPr/>
        </p:nvSpPr>
        <p:spPr>
          <a:xfrm>
            <a:off x="9517013" y="2231300"/>
            <a:ext cx="1522467" cy="1508294"/>
          </a:xfrm>
          <a:prstGeom prst="roundRect">
            <a:avLst/>
          </a:prstGeom>
          <a:noFill/>
          <a:ln w="19050" cap="rnd" cmpd="sng" algn="ctr">
            <a:solidFill>
              <a:srgbClr val="B3CB2D">
                <a:lumMod val="100000"/>
              </a:srgbClr>
            </a:solidFill>
            <a:prstDash val="sysDot"/>
            <a:round/>
            <a:headEnd type="none" w="med" len="med"/>
            <a:tailEnd type="none" w="med" len="med"/>
          </a:ln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SemiBold" pitchFamily="2" charset="0"/>
              <a:cs typeface="Arial" panose="020B0604020202020204" pitchFamily="34" charset="0"/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CA56AE20-B285-13FA-6091-301164D62F88}"/>
              </a:ext>
            </a:extLst>
          </p:cNvPr>
          <p:cNvSpPr/>
          <p:nvPr/>
        </p:nvSpPr>
        <p:spPr>
          <a:xfrm>
            <a:off x="7972689" y="2917326"/>
            <a:ext cx="120752" cy="136243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2541323B-549A-F733-019A-A186EAF2303E}"/>
              </a:ext>
            </a:extLst>
          </p:cNvPr>
          <p:cNvSpPr/>
          <p:nvPr/>
        </p:nvSpPr>
        <p:spPr>
          <a:xfrm>
            <a:off x="9455901" y="2917326"/>
            <a:ext cx="120752" cy="136243"/>
          </a:xfrm>
          <a:prstGeom prst="rect">
            <a:avLst/>
          </a:prstGeom>
          <a:solidFill>
            <a:sysClr val="window" lastClr="FFFFFF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E18B86A4-5401-D45C-60E4-6585082978AD}"/>
              </a:ext>
            </a:extLst>
          </p:cNvPr>
          <p:cNvCxnSpPr>
            <a:cxnSpLocks/>
            <a:stCxn id="73" idx="2"/>
            <a:endCxn id="80" idx="6"/>
          </p:cNvCxnSpPr>
          <p:nvPr/>
        </p:nvCxnSpPr>
        <p:spPr>
          <a:xfrm flipH="1">
            <a:off x="7779506" y="2985448"/>
            <a:ext cx="2341773" cy="0"/>
          </a:xfrm>
          <a:prstGeom prst="line">
            <a:avLst/>
          </a:prstGeom>
          <a:noFill/>
          <a:ln w="6350" cap="flat" cmpd="sng" algn="ctr">
            <a:gradFill flip="none" rotWithShape="1">
              <a:gsLst>
                <a:gs pos="0">
                  <a:srgbClr val="046B99"/>
                </a:gs>
                <a:gs pos="100000">
                  <a:srgbClr val="B3CB2D"/>
                </a:gs>
              </a:gsLst>
              <a:lin ang="10800000" scaled="1"/>
              <a:tileRect/>
            </a:gradFill>
            <a:prstDash val="solid"/>
            <a:miter lim="800000"/>
            <a:headEnd type="arrow" w="med" len="sm"/>
            <a:tailEnd type="none" w="med" len="sm"/>
          </a:ln>
          <a:effectLst/>
        </p:spPr>
      </p:cxnSp>
      <p:sp>
        <p:nvSpPr>
          <p:cNvPr id="73" name="Ellipse 72">
            <a:extLst>
              <a:ext uri="{FF2B5EF4-FFF2-40B4-BE49-F238E27FC236}">
                <a16:creationId xmlns:a16="http://schemas.microsoft.com/office/drawing/2014/main" id="{A142D481-5B6F-4CE2-0354-3019EBF95CD9}"/>
              </a:ext>
            </a:extLst>
          </p:cNvPr>
          <p:cNvSpPr/>
          <p:nvPr/>
        </p:nvSpPr>
        <p:spPr>
          <a:xfrm>
            <a:off x="10121279" y="2828480"/>
            <a:ext cx="313935" cy="313935"/>
          </a:xfrm>
          <a:prstGeom prst="ellipse">
            <a:avLst/>
          </a:prstGeom>
          <a:solidFill>
            <a:srgbClr val="B3CB2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grpSp>
        <p:nvGrpSpPr>
          <p:cNvPr id="74" name="Gruppieren 73">
            <a:extLst>
              <a:ext uri="{FF2B5EF4-FFF2-40B4-BE49-F238E27FC236}">
                <a16:creationId xmlns:a16="http://schemas.microsoft.com/office/drawing/2014/main" id="{CE676D17-3D13-7666-DFA9-D47E70D9FB56}"/>
              </a:ext>
            </a:extLst>
          </p:cNvPr>
          <p:cNvGrpSpPr/>
          <p:nvPr/>
        </p:nvGrpSpPr>
        <p:grpSpPr>
          <a:xfrm>
            <a:off x="6762684" y="2386130"/>
            <a:ext cx="1016822" cy="1198634"/>
            <a:chOff x="3896442" y="2662355"/>
            <a:chExt cx="1016822" cy="1198634"/>
          </a:xfrm>
          <a:solidFill>
            <a:srgbClr val="046B99"/>
          </a:solidFill>
        </p:grpSpPr>
        <p:sp>
          <p:nvSpPr>
            <p:cNvPr id="77" name="Ellipse 76">
              <a:extLst>
                <a:ext uri="{FF2B5EF4-FFF2-40B4-BE49-F238E27FC236}">
                  <a16:creationId xmlns:a16="http://schemas.microsoft.com/office/drawing/2014/main" id="{A562A0CF-32A5-9D94-893C-E1874C29BF89}"/>
                </a:ext>
              </a:extLst>
            </p:cNvPr>
            <p:cNvSpPr/>
            <p:nvPr/>
          </p:nvSpPr>
          <p:spPr>
            <a:xfrm>
              <a:off x="3896442" y="3104705"/>
              <a:ext cx="313935" cy="313935"/>
            </a:xfrm>
            <a:prstGeom prst="ellipse">
              <a:avLst/>
            </a:prstGeom>
            <a:grpFill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grpSp>
          <p:nvGrpSpPr>
            <p:cNvPr id="78" name="Gruppieren 77">
              <a:extLst>
                <a:ext uri="{FF2B5EF4-FFF2-40B4-BE49-F238E27FC236}">
                  <a16:creationId xmlns:a16="http://schemas.microsoft.com/office/drawing/2014/main" id="{9881B3DC-7E13-8EE8-716C-2AB3482DEB92}"/>
                </a:ext>
              </a:extLst>
            </p:cNvPr>
            <p:cNvGrpSpPr/>
            <p:nvPr/>
          </p:nvGrpSpPr>
          <p:grpSpPr>
            <a:xfrm>
              <a:off x="3896442" y="2662355"/>
              <a:ext cx="313935" cy="1198634"/>
              <a:chOff x="7292544" y="2655985"/>
              <a:chExt cx="313935" cy="1198634"/>
            </a:xfrm>
            <a:grpFill/>
          </p:grpSpPr>
          <p:sp>
            <p:nvSpPr>
              <p:cNvPr id="81" name="Ellipse 80">
                <a:extLst>
                  <a:ext uri="{FF2B5EF4-FFF2-40B4-BE49-F238E27FC236}">
                    <a16:creationId xmlns:a16="http://schemas.microsoft.com/office/drawing/2014/main" id="{5666113A-01F8-F405-EBCB-F072E1B097C1}"/>
                  </a:ext>
                </a:extLst>
              </p:cNvPr>
              <p:cNvSpPr/>
              <p:nvPr/>
            </p:nvSpPr>
            <p:spPr>
              <a:xfrm>
                <a:off x="7292544" y="2655985"/>
                <a:ext cx="313935" cy="313935"/>
              </a:xfrm>
              <a:prstGeom prst="ellipse">
                <a:avLst/>
              </a:prstGeom>
              <a:grpFill/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3" name="Ellipse 82">
                <a:extLst>
                  <a:ext uri="{FF2B5EF4-FFF2-40B4-BE49-F238E27FC236}">
                    <a16:creationId xmlns:a16="http://schemas.microsoft.com/office/drawing/2014/main" id="{3F66B1DB-97FD-C690-BACB-333844403A28}"/>
                  </a:ext>
                </a:extLst>
              </p:cNvPr>
              <p:cNvSpPr/>
              <p:nvPr/>
            </p:nvSpPr>
            <p:spPr>
              <a:xfrm>
                <a:off x="7292544" y="3540684"/>
                <a:ext cx="313935" cy="313935"/>
              </a:xfrm>
              <a:prstGeom prst="ellipse">
                <a:avLst/>
              </a:prstGeom>
              <a:grpFill/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79" name="Gerader Verbinder 78">
              <a:extLst>
                <a:ext uri="{FF2B5EF4-FFF2-40B4-BE49-F238E27FC236}">
                  <a16:creationId xmlns:a16="http://schemas.microsoft.com/office/drawing/2014/main" id="{B1E3B149-4A59-32CF-B67E-6A99DA767C1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199525" y="3261673"/>
              <a:ext cx="388952" cy="0"/>
            </a:xfrm>
            <a:prstGeom prst="line">
              <a:avLst/>
            </a:prstGeom>
            <a:grpFill/>
            <a:ln w="6350" cap="flat" cmpd="sng" algn="ctr">
              <a:solidFill>
                <a:srgbClr val="046B99"/>
              </a:solidFill>
              <a:prstDash val="solid"/>
              <a:miter lim="800000"/>
              <a:headEnd type="arrow" w="med" len="sm"/>
              <a:tailEnd type="none" w="med" len="sm"/>
            </a:ln>
            <a:effectLst/>
          </p:spPr>
        </p:cxnSp>
        <p:sp>
          <p:nvSpPr>
            <p:cNvPr id="80" name="Ellipse 79">
              <a:extLst>
                <a:ext uri="{FF2B5EF4-FFF2-40B4-BE49-F238E27FC236}">
                  <a16:creationId xmlns:a16="http://schemas.microsoft.com/office/drawing/2014/main" id="{2270060E-58FD-CCB4-76EA-C9B66F5A5568}"/>
                </a:ext>
              </a:extLst>
            </p:cNvPr>
            <p:cNvSpPr/>
            <p:nvPr/>
          </p:nvSpPr>
          <p:spPr>
            <a:xfrm>
              <a:off x="4599329" y="3104705"/>
              <a:ext cx="313935" cy="313935"/>
            </a:xfrm>
            <a:prstGeom prst="ellipse">
              <a:avLst/>
            </a:prstGeom>
            <a:noFill/>
            <a:ln w="19050" cap="flat" cmpd="sng" algn="ctr">
              <a:solidFill>
                <a:srgbClr val="046B99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4" name="Verbinder: gekrümmt 83">
            <a:extLst>
              <a:ext uri="{FF2B5EF4-FFF2-40B4-BE49-F238E27FC236}">
                <a16:creationId xmlns:a16="http://schemas.microsoft.com/office/drawing/2014/main" id="{25161DEB-8FFE-94F2-CC48-6B44C4EB5417}"/>
              </a:ext>
            </a:extLst>
          </p:cNvPr>
          <p:cNvCxnSpPr>
            <a:cxnSpLocks/>
            <a:stCxn id="81" idx="6"/>
            <a:endCxn id="80" idx="0"/>
          </p:cNvCxnSpPr>
          <p:nvPr/>
        </p:nvCxnSpPr>
        <p:spPr>
          <a:xfrm>
            <a:off x="7076619" y="2543098"/>
            <a:ext cx="545920" cy="285382"/>
          </a:xfrm>
          <a:prstGeom prst="curvedConnector2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med"/>
            <a:tailEnd type="none" w="med" len="sm"/>
          </a:ln>
          <a:effectLst/>
        </p:spPr>
      </p:cxnSp>
      <p:cxnSp>
        <p:nvCxnSpPr>
          <p:cNvPr id="85" name="Verbinder: gekrümmt 84">
            <a:extLst>
              <a:ext uri="{FF2B5EF4-FFF2-40B4-BE49-F238E27FC236}">
                <a16:creationId xmlns:a16="http://schemas.microsoft.com/office/drawing/2014/main" id="{591E2FED-12CF-D81B-513C-D8553EE00D6C}"/>
              </a:ext>
            </a:extLst>
          </p:cNvPr>
          <p:cNvCxnSpPr>
            <a:cxnSpLocks/>
            <a:stCxn id="83" idx="6"/>
            <a:endCxn id="80" idx="4"/>
          </p:cNvCxnSpPr>
          <p:nvPr/>
        </p:nvCxnSpPr>
        <p:spPr>
          <a:xfrm flipV="1">
            <a:off x="7076619" y="3142415"/>
            <a:ext cx="545920" cy="285382"/>
          </a:xfrm>
          <a:prstGeom prst="curvedConnector2">
            <a:avLst/>
          </a:prstGeom>
          <a:noFill/>
          <a:ln w="6350" cap="flat" cmpd="sng" algn="ctr">
            <a:solidFill>
              <a:srgbClr val="046B99"/>
            </a:solidFill>
            <a:prstDash val="solid"/>
            <a:miter lim="800000"/>
            <a:headEnd type="none" w="med" len="med"/>
            <a:tailEnd type="none" w="med" len="sm"/>
          </a:ln>
          <a:effectLst/>
        </p:spPr>
      </p:cxnSp>
      <p:grpSp>
        <p:nvGrpSpPr>
          <p:cNvPr id="86" name="Gruppieren 85">
            <a:extLst>
              <a:ext uri="{FF2B5EF4-FFF2-40B4-BE49-F238E27FC236}">
                <a16:creationId xmlns:a16="http://schemas.microsoft.com/office/drawing/2014/main" id="{61803829-9B78-4B27-217B-A73D5F1CBBDB}"/>
              </a:ext>
            </a:extLst>
          </p:cNvPr>
          <p:cNvGrpSpPr/>
          <p:nvPr/>
        </p:nvGrpSpPr>
        <p:grpSpPr>
          <a:xfrm rot="10800000">
            <a:off x="9769835" y="4582422"/>
            <a:ext cx="1016822" cy="1198634"/>
            <a:chOff x="3933950" y="2662355"/>
            <a:chExt cx="1016822" cy="1198634"/>
          </a:xfrm>
        </p:grpSpPr>
        <p:grpSp>
          <p:nvGrpSpPr>
            <p:cNvPr id="90" name="Gruppieren 89">
              <a:extLst>
                <a:ext uri="{FF2B5EF4-FFF2-40B4-BE49-F238E27FC236}">
                  <a16:creationId xmlns:a16="http://schemas.microsoft.com/office/drawing/2014/main" id="{EF2AD532-4221-7870-FF06-94AA9BA1AA3C}"/>
                </a:ext>
              </a:extLst>
            </p:cNvPr>
            <p:cNvGrpSpPr/>
            <p:nvPr/>
          </p:nvGrpSpPr>
          <p:grpSpPr>
            <a:xfrm>
              <a:off x="3933950" y="2662355"/>
              <a:ext cx="1016822" cy="1198634"/>
              <a:chOff x="3896442" y="2662355"/>
              <a:chExt cx="1016822" cy="1198634"/>
            </a:xfrm>
          </p:grpSpPr>
          <p:sp>
            <p:nvSpPr>
              <p:cNvPr id="149" name="Ellipse 148">
                <a:extLst>
                  <a:ext uri="{FF2B5EF4-FFF2-40B4-BE49-F238E27FC236}">
                    <a16:creationId xmlns:a16="http://schemas.microsoft.com/office/drawing/2014/main" id="{73881961-E1E8-024A-7D8F-B7A4FC3CEC08}"/>
                  </a:ext>
                </a:extLst>
              </p:cNvPr>
              <p:cNvSpPr/>
              <p:nvPr/>
            </p:nvSpPr>
            <p:spPr>
              <a:xfrm>
                <a:off x="3896442" y="3104705"/>
                <a:ext cx="313935" cy="313935"/>
              </a:xfrm>
              <a:prstGeom prst="ellipse">
                <a:avLst/>
              </a:prstGeom>
              <a:solidFill>
                <a:srgbClr val="B3CB2D"/>
              </a:solidFill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50" name="Gruppieren 149">
                <a:extLst>
                  <a:ext uri="{FF2B5EF4-FFF2-40B4-BE49-F238E27FC236}">
                    <a16:creationId xmlns:a16="http://schemas.microsoft.com/office/drawing/2014/main" id="{C06990A8-8D33-B743-FD3E-018C34255FC5}"/>
                  </a:ext>
                </a:extLst>
              </p:cNvPr>
              <p:cNvGrpSpPr/>
              <p:nvPr/>
            </p:nvGrpSpPr>
            <p:grpSpPr>
              <a:xfrm>
                <a:off x="3896442" y="2662355"/>
                <a:ext cx="313935" cy="1198634"/>
                <a:chOff x="7292544" y="2655985"/>
                <a:chExt cx="313935" cy="1198634"/>
              </a:xfrm>
              <a:solidFill>
                <a:srgbClr val="FFA600"/>
              </a:solidFill>
            </p:grpSpPr>
            <p:sp>
              <p:nvSpPr>
                <p:cNvPr id="153" name="Ellipse 152">
                  <a:extLst>
                    <a:ext uri="{FF2B5EF4-FFF2-40B4-BE49-F238E27FC236}">
                      <a16:creationId xmlns:a16="http://schemas.microsoft.com/office/drawing/2014/main" id="{DF00A125-4F00-FC93-67A2-CCE113A5E35C}"/>
                    </a:ext>
                  </a:extLst>
                </p:cNvPr>
                <p:cNvSpPr/>
                <p:nvPr/>
              </p:nvSpPr>
              <p:spPr>
                <a:xfrm>
                  <a:off x="7292544" y="2655985"/>
                  <a:ext cx="313935" cy="313935"/>
                </a:xfrm>
                <a:prstGeom prst="ellipse">
                  <a:avLst/>
                </a:prstGeom>
                <a:solidFill>
                  <a:srgbClr val="B3CB2D"/>
                </a:solidFill>
              </p:spPr>
              <p:txBody>
                <a:bodyPr vert="horz" lIns="0" tIns="0" rIns="0" bIns="0" rtlCol="0" anchor="t" anchorCtr="0"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Manrope Light" pitchFamily="2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54" name="Ellipse 153">
                  <a:extLst>
                    <a:ext uri="{FF2B5EF4-FFF2-40B4-BE49-F238E27FC236}">
                      <a16:creationId xmlns:a16="http://schemas.microsoft.com/office/drawing/2014/main" id="{45ED2B0D-04BE-E4E4-3B25-42659982A47B}"/>
                    </a:ext>
                  </a:extLst>
                </p:cNvPr>
                <p:cNvSpPr/>
                <p:nvPr/>
              </p:nvSpPr>
              <p:spPr>
                <a:xfrm>
                  <a:off x="7292544" y="3540684"/>
                  <a:ext cx="313935" cy="313935"/>
                </a:xfrm>
                <a:prstGeom prst="ellipse">
                  <a:avLst/>
                </a:prstGeom>
                <a:solidFill>
                  <a:srgbClr val="B3CB2D"/>
                </a:solidFill>
              </p:spPr>
              <p:txBody>
                <a:bodyPr vert="horz" lIns="0" tIns="0" rIns="0" bIns="0" rtlCol="0" anchor="t" anchorCtr="0"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90000"/>
                    </a:lnSpc>
                    <a:spcBef>
                      <a:spcPts val="60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Manrope Light" pitchFamily="2" charset="0"/>
                    <a:cs typeface="Arial" panose="020B0604020202020204" pitchFamily="34" charset="0"/>
                  </a:endParaRPr>
                </a:p>
              </p:txBody>
            </p:sp>
          </p:grpSp>
          <p:cxnSp>
            <p:nvCxnSpPr>
              <p:cNvPr id="151" name="Gerader Verbinder 150">
                <a:extLst>
                  <a:ext uri="{FF2B5EF4-FFF2-40B4-BE49-F238E27FC236}">
                    <a16:creationId xmlns:a16="http://schemas.microsoft.com/office/drawing/2014/main" id="{4479166D-D216-88B2-90CD-C8EF62094E9B}"/>
                  </a:ext>
                </a:extLst>
              </p:cNvPr>
              <p:cNvCxnSpPr>
                <a:cxnSpLocks/>
                <a:stCxn id="149" idx="6"/>
                <a:endCxn id="152" idx="2"/>
              </p:cNvCxnSpPr>
              <p:nvPr/>
            </p:nvCxnSpPr>
            <p:spPr>
              <a:xfrm rot="10800000" flipH="1">
                <a:off x="4210377" y="3261673"/>
                <a:ext cx="388952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B3CB2D">
                    <a:lumMod val="100000"/>
                  </a:srgbClr>
                </a:solidFill>
                <a:prstDash val="solid"/>
                <a:miter lim="800000"/>
                <a:headEnd type="arrow" w="med" len="sm"/>
                <a:tailEnd type="none" w="med" len="sm"/>
              </a:ln>
              <a:effectLst/>
            </p:spPr>
          </p:cxnSp>
          <p:sp>
            <p:nvSpPr>
              <p:cNvPr id="152" name="Ellipse 151">
                <a:extLst>
                  <a:ext uri="{FF2B5EF4-FFF2-40B4-BE49-F238E27FC236}">
                    <a16:creationId xmlns:a16="http://schemas.microsoft.com/office/drawing/2014/main" id="{D3D677E6-8DAD-D0CB-50F6-2886ABDC8F6A}"/>
                  </a:ext>
                </a:extLst>
              </p:cNvPr>
              <p:cNvSpPr/>
              <p:nvPr/>
            </p:nvSpPr>
            <p:spPr>
              <a:xfrm>
                <a:off x="4599329" y="3104705"/>
                <a:ext cx="313935" cy="313935"/>
              </a:xfrm>
              <a:prstGeom prst="ellipse">
                <a:avLst/>
              </a:prstGeom>
              <a:noFill/>
              <a:ln w="6350" cap="flat" cmpd="sng" algn="ctr">
                <a:solidFill>
                  <a:srgbClr val="B3CB2D">
                    <a:lumMod val="10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91" name="Verbinder: gekrümmt 90">
              <a:extLst>
                <a:ext uri="{FF2B5EF4-FFF2-40B4-BE49-F238E27FC236}">
                  <a16:creationId xmlns:a16="http://schemas.microsoft.com/office/drawing/2014/main" id="{C03A2467-48A0-AA80-2D36-8FF91E437C50}"/>
                </a:ext>
              </a:extLst>
            </p:cNvPr>
            <p:cNvCxnSpPr>
              <a:cxnSpLocks/>
              <a:stCxn id="153" idx="6"/>
              <a:endCxn id="152" idx="0"/>
            </p:cNvCxnSpPr>
            <p:nvPr/>
          </p:nvCxnSpPr>
          <p:spPr>
            <a:xfrm>
              <a:off x="4247885" y="2819323"/>
              <a:ext cx="545920" cy="285382"/>
            </a:xfrm>
            <a:prstGeom prst="curvedConnector2">
              <a:avLst/>
            </a:prstGeom>
            <a:noFill/>
            <a:ln w="6350" cap="flat" cmpd="sng" algn="ctr">
              <a:solidFill>
                <a:srgbClr val="B3CB2D">
                  <a:lumMod val="100000"/>
                </a:srgbClr>
              </a:solidFill>
              <a:prstDash val="solid"/>
              <a:miter lim="800000"/>
              <a:headEnd type="none" w="med" len="med"/>
              <a:tailEnd type="none" w="med" len="sm"/>
            </a:ln>
            <a:effectLst/>
          </p:spPr>
        </p:cxnSp>
        <p:cxnSp>
          <p:nvCxnSpPr>
            <p:cNvPr id="92" name="Verbinder: gekrümmt 91">
              <a:extLst>
                <a:ext uri="{FF2B5EF4-FFF2-40B4-BE49-F238E27FC236}">
                  <a16:creationId xmlns:a16="http://schemas.microsoft.com/office/drawing/2014/main" id="{5F5D09DA-8A4D-763F-93A3-2BBE5B34DCA8}"/>
                </a:ext>
              </a:extLst>
            </p:cNvPr>
            <p:cNvCxnSpPr>
              <a:cxnSpLocks/>
              <a:stCxn id="154" idx="6"/>
              <a:endCxn id="152" idx="4"/>
            </p:cNvCxnSpPr>
            <p:nvPr/>
          </p:nvCxnSpPr>
          <p:spPr>
            <a:xfrm flipV="1">
              <a:off x="4247885" y="3418640"/>
              <a:ext cx="545920" cy="285382"/>
            </a:xfrm>
            <a:prstGeom prst="curvedConnector2">
              <a:avLst/>
            </a:prstGeom>
            <a:noFill/>
            <a:ln w="6350" cap="flat" cmpd="sng" algn="ctr">
              <a:solidFill>
                <a:srgbClr val="B3CB2D">
                  <a:lumMod val="100000"/>
                </a:srgbClr>
              </a:solidFill>
              <a:prstDash val="solid"/>
              <a:miter lim="800000"/>
              <a:headEnd type="none" w="med" len="med"/>
              <a:tailEnd type="none" w="med" len="sm"/>
            </a:ln>
            <a:effectLst/>
          </p:spPr>
        </p:cxnSp>
      </p:grpSp>
      <p:sp>
        <p:nvSpPr>
          <p:cNvPr id="155" name="Ellipse 154">
            <a:extLst>
              <a:ext uri="{FF2B5EF4-FFF2-40B4-BE49-F238E27FC236}">
                <a16:creationId xmlns:a16="http://schemas.microsoft.com/office/drawing/2014/main" id="{BC429977-601A-1D97-47C3-A11A27347BA9}"/>
              </a:ext>
            </a:extLst>
          </p:cNvPr>
          <p:cNvSpPr/>
          <p:nvPr/>
        </p:nvSpPr>
        <p:spPr>
          <a:xfrm>
            <a:off x="7114128" y="5024772"/>
            <a:ext cx="313935" cy="313935"/>
          </a:xfrm>
          <a:prstGeom prst="ellipse">
            <a:avLst/>
          </a:prstGeom>
          <a:solidFill>
            <a:srgbClr val="046B99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156" name="Grafik 9">
            <a:extLst>
              <a:ext uri="{FF2B5EF4-FFF2-40B4-BE49-F238E27FC236}">
                <a16:creationId xmlns:a16="http://schemas.microsoft.com/office/drawing/2014/main" id="{C0230A44-246B-FEFA-5646-8C5F218B0C14}"/>
              </a:ext>
            </a:extLst>
          </p:cNvPr>
          <p:cNvSpPr/>
          <p:nvPr/>
        </p:nvSpPr>
        <p:spPr>
          <a:xfrm>
            <a:off x="10418947" y="4694368"/>
            <a:ext cx="58538" cy="94801"/>
          </a:xfrm>
          <a:custGeom>
            <a:avLst/>
            <a:gdLst>
              <a:gd name="connsiteX0" fmla="*/ 2972 w 54694"/>
              <a:gd name="connsiteY0" fmla="*/ 88576 h 88576"/>
              <a:gd name="connsiteX1" fmla="*/ 729 w 54694"/>
              <a:gd name="connsiteY1" fmla="*/ 87632 h 88576"/>
              <a:gd name="connsiteX2" fmla="*/ 965 w 54694"/>
              <a:gd name="connsiteY2" fmla="*/ 83498 h 88576"/>
              <a:gd name="connsiteX3" fmla="*/ 45720 w 54694"/>
              <a:gd name="connsiteY3" fmla="*/ 44293 h 88576"/>
              <a:gd name="connsiteX4" fmla="*/ 1083 w 54694"/>
              <a:gd name="connsiteY4" fmla="*/ 5205 h 88576"/>
              <a:gd name="connsiteX5" fmla="*/ 729 w 54694"/>
              <a:gd name="connsiteY5" fmla="*/ 1072 h 88576"/>
              <a:gd name="connsiteX6" fmla="*/ 4980 w 54694"/>
              <a:gd name="connsiteY6" fmla="*/ 717 h 88576"/>
              <a:gd name="connsiteX7" fmla="*/ 54695 w 54694"/>
              <a:gd name="connsiteY7" fmla="*/ 44293 h 88576"/>
              <a:gd name="connsiteX8" fmla="*/ 4980 w 54694"/>
              <a:gd name="connsiteY8" fmla="*/ 87868 h 88576"/>
              <a:gd name="connsiteX9" fmla="*/ 2972 w 54694"/>
              <a:gd name="connsiteY9" fmla="*/ 88576 h 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94" h="88576">
                <a:moveTo>
                  <a:pt x="2972" y="88576"/>
                </a:moveTo>
                <a:cubicBezTo>
                  <a:pt x="2146" y="88576"/>
                  <a:pt x="1319" y="88222"/>
                  <a:pt x="729" y="87632"/>
                </a:cubicBezTo>
                <a:cubicBezTo>
                  <a:pt x="-334" y="86451"/>
                  <a:pt x="-216" y="84561"/>
                  <a:pt x="965" y="83498"/>
                </a:cubicBezTo>
                <a:lnTo>
                  <a:pt x="45720" y="44293"/>
                </a:lnTo>
                <a:lnTo>
                  <a:pt x="1083" y="5205"/>
                </a:lnTo>
                <a:cubicBezTo>
                  <a:pt x="-216" y="4142"/>
                  <a:pt x="-334" y="2253"/>
                  <a:pt x="729" y="1072"/>
                </a:cubicBezTo>
                <a:cubicBezTo>
                  <a:pt x="1791" y="-227"/>
                  <a:pt x="3681" y="-345"/>
                  <a:pt x="4980" y="717"/>
                </a:cubicBezTo>
                <a:lnTo>
                  <a:pt x="54695" y="44293"/>
                </a:lnTo>
                <a:lnTo>
                  <a:pt x="4980" y="87868"/>
                </a:lnTo>
                <a:cubicBezTo>
                  <a:pt x="4980" y="87868"/>
                  <a:pt x="3681" y="88576"/>
                  <a:pt x="2972" y="88576"/>
                </a:cubicBezTo>
                <a:close/>
              </a:path>
            </a:pathLst>
          </a:custGeom>
          <a:solidFill>
            <a:srgbClr val="B3CB2D"/>
          </a:solidFill>
          <a:ln w="1143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57" name="Grafik 9">
            <a:extLst>
              <a:ext uri="{FF2B5EF4-FFF2-40B4-BE49-F238E27FC236}">
                <a16:creationId xmlns:a16="http://schemas.microsoft.com/office/drawing/2014/main" id="{EA46B053-99E4-7D67-9629-1945ED031B71}"/>
              </a:ext>
            </a:extLst>
          </p:cNvPr>
          <p:cNvSpPr/>
          <p:nvPr/>
        </p:nvSpPr>
        <p:spPr>
          <a:xfrm>
            <a:off x="10418947" y="5576689"/>
            <a:ext cx="58538" cy="94801"/>
          </a:xfrm>
          <a:custGeom>
            <a:avLst/>
            <a:gdLst>
              <a:gd name="connsiteX0" fmla="*/ 2972 w 54694"/>
              <a:gd name="connsiteY0" fmla="*/ 88576 h 88576"/>
              <a:gd name="connsiteX1" fmla="*/ 729 w 54694"/>
              <a:gd name="connsiteY1" fmla="*/ 87632 h 88576"/>
              <a:gd name="connsiteX2" fmla="*/ 965 w 54694"/>
              <a:gd name="connsiteY2" fmla="*/ 83498 h 88576"/>
              <a:gd name="connsiteX3" fmla="*/ 45720 w 54694"/>
              <a:gd name="connsiteY3" fmla="*/ 44293 h 88576"/>
              <a:gd name="connsiteX4" fmla="*/ 1083 w 54694"/>
              <a:gd name="connsiteY4" fmla="*/ 5205 h 88576"/>
              <a:gd name="connsiteX5" fmla="*/ 729 w 54694"/>
              <a:gd name="connsiteY5" fmla="*/ 1072 h 88576"/>
              <a:gd name="connsiteX6" fmla="*/ 4980 w 54694"/>
              <a:gd name="connsiteY6" fmla="*/ 717 h 88576"/>
              <a:gd name="connsiteX7" fmla="*/ 54695 w 54694"/>
              <a:gd name="connsiteY7" fmla="*/ 44293 h 88576"/>
              <a:gd name="connsiteX8" fmla="*/ 4980 w 54694"/>
              <a:gd name="connsiteY8" fmla="*/ 87868 h 88576"/>
              <a:gd name="connsiteX9" fmla="*/ 2972 w 54694"/>
              <a:gd name="connsiteY9" fmla="*/ 88576 h 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94" h="88576">
                <a:moveTo>
                  <a:pt x="2972" y="88576"/>
                </a:moveTo>
                <a:cubicBezTo>
                  <a:pt x="2146" y="88576"/>
                  <a:pt x="1319" y="88222"/>
                  <a:pt x="729" y="87632"/>
                </a:cubicBezTo>
                <a:cubicBezTo>
                  <a:pt x="-334" y="86451"/>
                  <a:pt x="-216" y="84561"/>
                  <a:pt x="965" y="83498"/>
                </a:cubicBezTo>
                <a:lnTo>
                  <a:pt x="45720" y="44293"/>
                </a:lnTo>
                <a:lnTo>
                  <a:pt x="1083" y="5205"/>
                </a:lnTo>
                <a:cubicBezTo>
                  <a:pt x="-216" y="4142"/>
                  <a:pt x="-334" y="2253"/>
                  <a:pt x="729" y="1072"/>
                </a:cubicBezTo>
                <a:cubicBezTo>
                  <a:pt x="1791" y="-227"/>
                  <a:pt x="3681" y="-345"/>
                  <a:pt x="4980" y="717"/>
                </a:cubicBezTo>
                <a:lnTo>
                  <a:pt x="54695" y="44293"/>
                </a:lnTo>
                <a:lnTo>
                  <a:pt x="4980" y="87868"/>
                </a:lnTo>
                <a:cubicBezTo>
                  <a:pt x="4980" y="87868"/>
                  <a:pt x="3681" y="88576"/>
                  <a:pt x="2972" y="88576"/>
                </a:cubicBezTo>
                <a:close/>
              </a:path>
            </a:pathLst>
          </a:custGeom>
          <a:solidFill>
            <a:srgbClr val="B3CB2D"/>
          </a:solidFill>
          <a:ln w="1143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58" name="Grafik 9">
            <a:extLst>
              <a:ext uri="{FF2B5EF4-FFF2-40B4-BE49-F238E27FC236}">
                <a16:creationId xmlns:a16="http://schemas.microsoft.com/office/drawing/2014/main" id="{A45AFE82-98F2-6D99-E808-8FEC0ECE70B7}"/>
              </a:ext>
            </a:extLst>
          </p:cNvPr>
          <p:cNvSpPr/>
          <p:nvPr/>
        </p:nvSpPr>
        <p:spPr>
          <a:xfrm rot="17100000">
            <a:off x="7589596" y="3129302"/>
            <a:ext cx="58538" cy="94801"/>
          </a:xfrm>
          <a:custGeom>
            <a:avLst/>
            <a:gdLst>
              <a:gd name="connsiteX0" fmla="*/ 2972 w 54694"/>
              <a:gd name="connsiteY0" fmla="*/ 88576 h 88576"/>
              <a:gd name="connsiteX1" fmla="*/ 729 w 54694"/>
              <a:gd name="connsiteY1" fmla="*/ 87632 h 88576"/>
              <a:gd name="connsiteX2" fmla="*/ 965 w 54694"/>
              <a:gd name="connsiteY2" fmla="*/ 83498 h 88576"/>
              <a:gd name="connsiteX3" fmla="*/ 45720 w 54694"/>
              <a:gd name="connsiteY3" fmla="*/ 44293 h 88576"/>
              <a:gd name="connsiteX4" fmla="*/ 1083 w 54694"/>
              <a:gd name="connsiteY4" fmla="*/ 5205 h 88576"/>
              <a:gd name="connsiteX5" fmla="*/ 729 w 54694"/>
              <a:gd name="connsiteY5" fmla="*/ 1072 h 88576"/>
              <a:gd name="connsiteX6" fmla="*/ 4980 w 54694"/>
              <a:gd name="connsiteY6" fmla="*/ 717 h 88576"/>
              <a:gd name="connsiteX7" fmla="*/ 54695 w 54694"/>
              <a:gd name="connsiteY7" fmla="*/ 44293 h 88576"/>
              <a:gd name="connsiteX8" fmla="*/ 4980 w 54694"/>
              <a:gd name="connsiteY8" fmla="*/ 87868 h 88576"/>
              <a:gd name="connsiteX9" fmla="*/ 2972 w 54694"/>
              <a:gd name="connsiteY9" fmla="*/ 88576 h 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94" h="88576">
                <a:moveTo>
                  <a:pt x="2972" y="88576"/>
                </a:moveTo>
                <a:cubicBezTo>
                  <a:pt x="2146" y="88576"/>
                  <a:pt x="1319" y="88222"/>
                  <a:pt x="729" y="87632"/>
                </a:cubicBezTo>
                <a:cubicBezTo>
                  <a:pt x="-334" y="86451"/>
                  <a:pt x="-216" y="84561"/>
                  <a:pt x="965" y="83498"/>
                </a:cubicBezTo>
                <a:lnTo>
                  <a:pt x="45720" y="44293"/>
                </a:lnTo>
                <a:lnTo>
                  <a:pt x="1083" y="5205"/>
                </a:lnTo>
                <a:cubicBezTo>
                  <a:pt x="-216" y="4142"/>
                  <a:pt x="-334" y="2253"/>
                  <a:pt x="729" y="1072"/>
                </a:cubicBezTo>
                <a:cubicBezTo>
                  <a:pt x="1791" y="-227"/>
                  <a:pt x="3681" y="-345"/>
                  <a:pt x="4980" y="717"/>
                </a:cubicBezTo>
                <a:lnTo>
                  <a:pt x="54695" y="44293"/>
                </a:lnTo>
                <a:lnTo>
                  <a:pt x="4980" y="87868"/>
                </a:lnTo>
                <a:cubicBezTo>
                  <a:pt x="4980" y="87868"/>
                  <a:pt x="3681" y="88576"/>
                  <a:pt x="2972" y="88576"/>
                </a:cubicBezTo>
                <a:close/>
              </a:path>
            </a:pathLst>
          </a:custGeom>
          <a:solidFill>
            <a:srgbClr val="046B99"/>
          </a:solidFill>
          <a:ln w="1143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59" name="Grafik 9">
            <a:extLst>
              <a:ext uri="{FF2B5EF4-FFF2-40B4-BE49-F238E27FC236}">
                <a16:creationId xmlns:a16="http://schemas.microsoft.com/office/drawing/2014/main" id="{BA5D5472-54F1-345D-FB3E-C85FF61BF265}"/>
              </a:ext>
            </a:extLst>
          </p:cNvPr>
          <p:cNvSpPr/>
          <p:nvPr/>
        </p:nvSpPr>
        <p:spPr>
          <a:xfrm rot="4500000" flipV="1">
            <a:off x="7589594" y="2747533"/>
            <a:ext cx="58538" cy="94801"/>
          </a:xfrm>
          <a:custGeom>
            <a:avLst/>
            <a:gdLst>
              <a:gd name="connsiteX0" fmla="*/ 2972 w 54694"/>
              <a:gd name="connsiteY0" fmla="*/ 88576 h 88576"/>
              <a:gd name="connsiteX1" fmla="*/ 729 w 54694"/>
              <a:gd name="connsiteY1" fmla="*/ 87632 h 88576"/>
              <a:gd name="connsiteX2" fmla="*/ 965 w 54694"/>
              <a:gd name="connsiteY2" fmla="*/ 83498 h 88576"/>
              <a:gd name="connsiteX3" fmla="*/ 45720 w 54694"/>
              <a:gd name="connsiteY3" fmla="*/ 44293 h 88576"/>
              <a:gd name="connsiteX4" fmla="*/ 1083 w 54694"/>
              <a:gd name="connsiteY4" fmla="*/ 5205 h 88576"/>
              <a:gd name="connsiteX5" fmla="*/ 729 w 54694"/>
              <a:gd name="connsiteY5" fmla="*/ 1072 h 88576"/>
              <a:gd name="connsiteX6" fmla="*/ 4980 w 54694"/>
              <a:gd name="connsiteY6" fmla="*/ 717 h 88576"/>
              <a:gd name="connsiteX7" fmla="*/ 54695 w 54694"/>
              <a:gd name="connsiteY7" fmla="*/ 44293 h 88576"/>
              <a:gd name="connsiteX8" fmla="*/ 4980 w 54694"/>
              <a:gd name="connsiteY8" fmla="*/ 87868 h 88576"/>
              <a:gd name="connsiteX9" fmla="*/ 2972 w 54694"/>
              <a:gd name="connsiteY9" fmla="*/ 88576 h 885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4694" h="88576">
                <a:moveTo>
                  <a:pt x="2972" y="88576"/>
                </a:moveTo>
                <a:cubicBezTo>
                  <a:pt x="2146" y="88576"/>
                  <a:pt x="1319" y="88222"/>
                  <a:pt x="729" y="87632"/>
                </a:cubicBezTo>
                <a:cubicBezTo>
                  <a:pt x="-334" y="86451"/>
                  <a:pt x="-216" y="84561"/>
                  <a:pt x="965" y="83498"/>
                </a:cubicBezTo>
                <a:lnTo>
                  <a:pt x="45720" y="44293"/>
                </a:lnTo>
                <a:lnTo>
                  <a:pt x="1083" y="5205"/>
                </a:lnTo>
                <a:cubicBezTo>
                  <a:pt x="-216" y="4142"/>
                  <a:pt x="-334" y="2253"/>
                  <a:pt x="729" y="1072"/>
                </a:cubicBezTo>
                <a:cubicBezTo>
                  <a:pt x="1791" y="-227"/>
                  <a:pt x="3681" y="-345"/>
                  <a:pt x="4980" y="717"/>
                </a:cubicBezTo>
                <a:lnTo>
                  <a:pt x="54695" y="44293"/>
                </a:lnTo>
                <a:lnTo>
                  <a:pt x="4980" y="87868"/>
                </a:lnTo>
                <a:cubicBezTo>
                  <a:pt x="4980" y="87868"/>
                  <a:pt x="3681" y="88576"/>
                  <a:pt x="2972" y="88576"/>
                </a:cubicBezTo>
                <a:close/>
              </a:path>
            </a:pathLst>
          </a:custGeom>
          <a:solidFill>
            <a:srgbClr val="046B99"/>
          </a:solidFill>
          <a:ln w="11430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160" name="Gerader Verbinder 159">
            <a:extLst>
              <a:ext uri="{FF2B5EF4-FFF2-40B4-BE49-F238E27FC236}">
                <a16:creationId xmlns:a16="http://schemas.microsoft.com/office/drawing/2014/main" id="{6DE6BED1-D6D6-56D4-C79B-802516864BA9}"/>
              </a:ext>
            </a:extLst>
          </p:cNvPr>
          <p:cNvCxnSpPr>
            <a:cxnSpLocks/>
          </p:cNvCxnSpPr>
          <p:nvPr/>
        </p:nvCxnSpPr>
        <p:spPr>
          <a:xfrm flipH="1">
            <a:off x="7428061" y="5181739"/>
            <a:ext cx="2341773" cy="0"/>
          </a:xfrm>
          <a:prstGeom prst="line">
            <a:avLst/>
          </a:prstGeom>
          <a:noFill/>
          <a:ln w="6350" cap="flat" cmpd="sng" algn="ctr">
            <a:gradFill flip="none" rotWithShape="1">
              <a:gsLst>
                <a:gs pos="0">
                  <a:srgbClr val="046B99"/>
                </a:gs>
                <a:gs pos="100000">
                  <a:srgbClr val="B3CB2D"/>
                </a:gs>
              </a:gsLst>
              <a:lin ang="10800000" scaled="1"/>
              <a:tileRect/>
            </a:gradFill>
            <a:prstDash val="solid"/>
            <a:miter lim="800000"/>
            <a:headEnd type="arrow" w="med" len="sm"/>
            <a:tailEnd type="none" w="med" len="sm"/>
          </a:ln>
          <a:effectLst/>
        </p:spPr>
      </p:cxnSp>
      <p:sp>
        <p:nvSpPr>
          <p:cNvPr id="161" name="Rectangle 1">
            <a:extLst>
              <a:ext uri="{FF2B5EF4-FFF2-40B4-BE49-F238E27FC236}">
                <a16:creationId xmlns:a16="http://schemas.microsoft.com/office/drawing/2014/main" id="{2A04511A-9F32-3127-7B8C-12EBBBCDC4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09862" y="1946906"/>
            <a:ext cx="71654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Supplier</a:t>
            </a:r>
          </a:p>
        </p:txBody>
      </p:sp>
      <p:sp>
        <p:nvSpPr>
          <p:cNvPr id="162" name="Rectangle 1">
            <a:extLst>
              <a:ext uri="{FF2B5EF4-FFF2-40B4-BE49-F238E27FC236}">
                <a16:creationId xmlns:a16="http://schemas.microsoft.com/office/drawing/2014/main" id="{30302BA5-8475-4956-55D4-60F2E59D72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92948" y="1946906"/>
            <a:ext cx="85760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Customer</a:t>
            </a:r>
          </a:p>
        </p:txBody>
      </p:sp>
      <p:sp>
        <p:nvSpPr>
          <p:cNvPr id="163" name="Rectangle 1">
            <a:extLst>
              <a:ext uri="{FF2B5EF4-FFF2-40B4-BE49-F238E27FC236}">
                <a16:creationId xmlns:a16="http://schemas.microsoft.com/office/drawing/2014/main" id="{6C57C02F-7522-5092-A66F-205CF348AE2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509862" y="4143198"/>
            <a:ext cx="71654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Supplier</a:t>
            </a:r>
          </a:p>
        </p:txBody>
      </p:sp>
      <p:sp>
        <p:nvSpPr>
          <p:cNvPr id="164" name="Rectangle 1">
            <a:extLst>
              <a:ext uri="{FF2B5EF4-FFF2-40B4-BE49-F238E27FC236}">
                <a16:creationId xmlns:a16="http://schemas.microsoft.com/office/drawing/2014/main" id="{AF7B1F15-0937-ED4F-0713-C7671CC8636C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9492948" y="4143198"/>
            <a:ext cx="857607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Customer</a:t>
            </a:r>
          </a:p>
        </p:txBody>
      </p:sp>
    </p:spTree>
    <p:extLst>
      <p:ext uri="{BB962C8B-B14F-4D97-AF65-F5344CB8AC3E}">
        <p14:creationId xmlns:p14="http://schemas.microsoft.com/office/powerpoint/2010/main" val="10903782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6">
            <a:extLst>
              <a:ext uri="{FF2B5EF4-FFF2-40B4-BE49-F238E27FC236}">
                <a16:creationId xmlns:a16="http://schemas.microsoft.com/office/drawing/2014/main" id="{640069D4-14B2-0D23-4DBD-059D65E15D9C}"/>
              </a:ext>
            </a:extLst>
          </p:cNvPr>
          <p:cNvSpPr/>
          <p:nvPr/>
        </p:nvSpPr>
        <p:spPr>
          <a:xfrm>
            <a:off x="1742525" y="2732071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Materials Transport</a:t>
            </a:r>
          </a:p>
        </p:txBody>
      </p:sp>
      <p:sp>
        <p:nvSpPr>
          <p:cNvPr id="5" name="Rectangle : coins arrondis 13">
            <a:extLst>
              <a:ext uri="{FF2B5EF4-FFF2-40B4-BE49-F238E27FC236}">
                <a16:creationId xmlns:a16="http://schemas.microsoft.com/office/drawing/2014/main" id="{F6D36B85-A43A-A324-680B-40EFF18A0F90}"/>
              </a:ext>
            </a:extLst>
          </p:cNvPr>
          <p:cNvSpPr/>
          <p:nvPr/>
        </p:nvSpPr>
        <p:spPr>
          <a:xfrm>
            <a:off x="267088" y="2726304"/>
            <a:ext cx="1171574" cy="5492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Materials</a:t>
            </a: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F79081E6-0BD9-59AE-ED00-4A02A15174CD}"/>
              </a:ext>
            </a:extLst>
          </p:cNvPr>
          <p:cNvCxnSpPr>
            <a:cxnSpLocks/>
          </p:cNvCxnSpPr>
          <p:nvPr/>
        </p:nvCxnSpPr>
        <p:spPr>
          <a:xfrm>
            <a:off x="1438662" y="2998059"/>
            <a:ext cx="3038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864E7BC0-6E80-D39E-D406-63C31DDDC958}"/>
              </a:ext>
            </a:extLst>
          </p:cNvPr>
          <p:cNvCxnSpPr>
            <a:cxnSpLocks/>
          </p:cNvCxnSpPr>
          <p:nvPr/>
        </p:nvCxnSpPr>
        <p:spPr>
          <a:xfrm flipV="1">
            <a:off x="2914099" y="2997133"/>
            <a:ext cx="283543" cy="76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6">
            <a:extLst>
              <a:ext uri="{FF2B5EF4-FFF2-40B4-BE49-F238E27FC236}">
                <a16:creationId xmlns:a16="http://schemas.microsoft.com/office/drawing/2014/main" id="{48A2A3C0-C8D7-9291-F540-89418BA92104}"/>
              </a:ext>
            </a:extLst>
          </p:cNvPr>
          <p:cNvSpPr/>
          <p:nvPr/>
        </p:nvSpPr>
        <p:spPr>
          <a:xfrm>
            <a:off x="3197642" y="2732071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Part Manufacturing</a:t>
            </a:r>
          </a:p>
        </p:txBody>
      </p:sp>
      <p:sp>
        <p:nvSpPr>
          <p:cNvPr id="11" name="Rectangle : coins arrondis 13">
            <a:extLst>
              <a:ext uri="{FF2B5EF4-FFF2-40B4-BE49-F238E27FC236}">
                <a16:creationId xmlns:a16="http://schemas.microsoft.com/office/drawing/2014/main" id="{29ECD9A9-505E-136D-4768-95E69BA3B42F}"/>
              </a:ext>
            </a:extLst>
          </p:cNvPr>
          <p:cNvSpPr/>
          <p:nvPr/>
        </p:nvSpPr>
        <p:spPr>
          <a:xfrm>
            <a:off x="4673079" y="2726304"/>
            <a:ext cx="1171574" cy="5492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Parts</a:t>
            </a: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70BD37A9-7AAC-BC30-E068-1826FD406752}"/>
              </a:ext>
            </a:extLst>
          </p:cNvPr>
          <p:cNvCxnSpPr>
            <a:cxnSpLocks/>
          </p:cNvCxnSpPr>
          <p:nvPr/>
        </p:nvCxnSpPr>
        <p:spPr>
          <a:xfrm>
            <a:off x="4369216" y="2998059"/>
            <a:ext cx="3038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297A4961-1A38-6FD7-7551-599906A2B389}"/>
              </a:ext>
            </a:extLst>
          </p:cNvPr>
          <p:cNvCxnSpPr>
            <a:cxnSpLocks/>
          </p:cNvCxnSpPr>
          <p:nvPr/>
        </p:nvCxnSpPr>
        <p:spPr>
          <a:xfrm>
            <a:off x="5844653" y="2997133"/>
            <a:ext cx="3038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">
            <a:extLst>
              <a:ext uri="{FF2B5EF4-FFF2-40B4-BE49-F238E27FC236}">
                <a16:creationId xmlns:a16="http://schemas.microsoft.com/office/drawing/2014/main" id="{EDE5B9C4-E778-D35F-E6D6-655A2BA3205E}"/>
              </a:ext>
            </a:extLst>
          </p:cNvPr>
          <p:cNvSpPr/>
          <p:nvPr/>
        </p:nvSpPr>
        <p:spPr>
          <a:xfrm>
            <a:off x="6148516" y="2735880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Parts Transport</a:t>
            </a:r>
          </a:p>
        </p:txBody>
      </p: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575106FD-6DBB-8D17-0330-2B7D6F1DC50A}"/>
              </a:ext>
            </a:extLst>
          </p:cNvPr>
          <p:cNvCxnSpPr>
            <a:cxnSpLocks/>
          </p:cNvCxnSpPr>
          <p:nvPr/>
        </p:nvCxnSpPr>
        <p:spPr>
          <a:xfrm flipV="1">
            <a:off x="7320090" y="3000942"/>
            <a:ext cx="283543" cy="76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">
            <a:extLst>
              <a:ext uri="{FF2B5EF4-FFF2-40B4-BE49-F238E27FC236}">
                <a16:creationId xmlns:a16="http://schemas.microsoft.com/office/drawing/2014/main" id="{1C5644A3-643D-0B5A-2BC9-E9C2AB7F1FAE}"/>
              </a:ext>
            </a:extLst>
          </p:cNvPr>
          <p:cNvSpPr/>
          <p:nvPr/>
        </p:nvSpPr>
        <p:spPr>
          <a:xfrm>
            <a:off x="7603633" y="2735880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Vehicle Manufacturing</a:t>
            </a:r>
          </a:p>
        </p:txBody>
      </p:sp>
      <p:sp>
        <p:nvSpPr>
          <p:cNvPr id="71" name="Rectangle : coins arrondis 13">
            <a:extLst>
              <a:ext uri="{FF2B5EF4-FFF2-40B4-BE49-F238E27FC236}">
                <a16:creationId xmlns:a16="http://schemas.microsoft.com/office/drawing/2014/main" id="{48F943FD-1F16-101D-A1E6-E1988A0CCAE1}"/>
              </a:ext>
            </a:extLst>
          </p:cNvPr>
          <p:cNvSpPr/>
          <p:nvPr/>
        </p:nvSpPr>
        <p:spPr>
          <a:xfrm>
            <a:off x="9079070" y="2720537"/>
            <a:ext cx="1171574" cy="5492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Vehicle</a:t>
            </a:r>
          </a:p>
        </p:txBody>
      </p: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3407CFF2-CC1E-BEC3-9279-18195BD1BEE9}"/>
              </a:ext>
            </a:extLst>
          </p:cNvPr>
          <p:cNvCxnSpPr>
            <a:cxnSpLocks/>
          </p:cNvCxnSpPr>
          <p:nvPr/>
        </p:nvCxnSpPr>
        <p:spPr>
          <a:xfrm>
            <a:off x="8775207" y="2997133"/>
            <a:ext cx="3038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Verbinder: gewinkelt 75">
            <a:extLst>
              <a:ext uri="{FF2B5EF4-FFF2-40B4-BE49-F238E27FC236}">
                <a16:creationId xmlns:a16="http://schemas.microsoft.com/office/drawing/2014/main" id="{7386FC96-80B0-CB81-9FE1-B8A5631FD648}"/>
              </a:ext>
            </a:extLst>
          </p:cNvPr>
          <p:cNvCxnSpPr>
            <a:stCxn id="67" idx="0"/>
            <a:endCxn id="10" idx="0"/>
          </p:cNvCxnSpPr>
          <p:nvPr/>
        </p:nvCxnSpPr>
        <p:spPr>
          <a:xfrm rot="16200000" flipV="1">
            <a:off x="5256962" y="1258539"/>
            <a:ext cx="3809" cy="2950874"/>
          </a:xfrm>
          <a:prstGeom prst="bentConnector3">
            <a:avLst>
              <a:gd name="adj1" fmla="val 1357015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6">
            <a:extLst>
              <a:ext uri="{FF2B5EF4-FFF2-40B4-BE49-F238E27FC236}">
                <a16:creationId xmlns:a16="http://schemas.microsoft.com/office/drawing/2014/main" id="{250E98D7-1B44-1942-B44A-65D0FC878031}"/>
              </a:ext>
            </a:extLst>
          </p:cNvPr>
          <p:cNvSpPr/>
          <p:nvPr/>
        </p:nvSpPr>
        <p:spPr>
          <a:xfrm>
            <a:off x="10554507" y="2726303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Vehicle Transport to Dealer</a:t>
            </a:r>
          </a:p>
        </p:txBody>
      </p: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AD12FD56-C58B-3898-E991-27533DB7E737}"/>
              </a:ext>
            </a:extLst>
          </p:cNvPr>
          <p:cNvCxnSpPr>
            <a:cxnSpLocks/>
          </p:cNvCxnSpPr>
          <p:nvPr/>
        </p:nvCxnSpPr>
        <p:spPr>
          <a:xfrm>
            <a:off x="10250644" y="2983057"/>
            <a:ext cx="3038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 : coins arrondis 13">
            <a:extLst>
              <a:ext uri="{FF2B5EF4-FFF2-40B4-BE49-F238E27FC236}">
                <a16:creationId xmlns:a16="http://schemas.microsoft.com/office/drawing/2014/main" id="{267516CD-3959-F99F-72B6-5E6C509E50A6}"/>
              </a:ext>
            </a:extLst>
          </p:cNvPr>
          <p:cNvSpPr/>
          <p:nvPr/>
        </p:nvSpPr>
        <p:spPr>
          <a:xfrm>
            <a:off x="3197642" y="3852513"/>
            <a:ext cx="1171574" cy="5492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Waste</a:t>
            </a:r>
          </a:p>
        </p:txBody>
      </p: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BEC9C0E0-692D-BD7E-F3C2-24E5E91558A2}"/>
              </a:ext>
            </a:extLst>
          </p:cNvPr>
          <p:cNvCxnSpPr>
            <a:cxnSpLocks/>
            <a:stCxn id="10" idx="2"/>
            <a:endCxn id="89" idx="0"/>
          </p:cNvCxnSpPr>
          <p:nvPr/>
        </p:nvCxnSpPr>
        <p:spPr>
          <a:xfrm>
            <a:off x="3783429" y="3269814"/>
            <a:ext cx="0" cy="5826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6">
            <a:extLst>
              <a:ext uri="{FF2B5EF4-FFF2-40B4-BE49-F238E27FC236}">
                <a16:creationId xmlns:a16="http://schemas.microsoft.com/office/drawing/2014/main" id="{12838C8E-C735-5AA4-4FD1-F35711B55AF9}"/>
              </a:ext>
            </a:extLst>
          </p:cNvPr>
          <p:cNvSpPr/>
          <p:nvPr/>
        </p:nvSpPr>
        <p:spPr>
          <a:xfrm>
            <a:off x="4698071" y="3858279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Recycling</a:t>
            </a:r>
          </a:p>
        </p:txBody>
      </p:sp>
      <p:sp>
        <p:nvSpPr>
          <p:cNvPr id="100" name="Rectangle 6">
            <a:extLst>
              <a:ext uri="{FF2B5EF4-FFF2-40B4-BE49-F238E27FC236}">
                <a16:creationId xmlns:a16="http://schemas.microsoft.com/office/drawing/2014/main" id="{24CC9E08-2C13-0801-F3EA-D22AF4B19A8F}"/>
              </a:ext>
            </a:extLst>
          </p:cNvPr>
          <p:cNvSpPr/>
          <p:nvPr/>
        </p:nvSpPr>
        <p:spPr>
          <a:xfrm>
            <a:off x="3207953" y="4738480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Disposal</a:t>
            </a:r>
          </a:p>
        </p:txBody>
      </p:sp>
      <p:cxnSp>
        <p:nvCxnSpPr>
          <p:cNvPr id="112" name="Gerade Verbindung mit Pfeil 111">
            <a:extLst>
              <a:ext uri="{FF2B5EF4-FFF2-40B4-BE49-F238E27FC236}">
                <a16:creationId xmlns:a16="http://schemas.microsoft.com/office/drawing/2014/main" id="{B3868C4D-D7E1-679E-C1DF-12E6719B3F08}"/>
              </a:ext>
            </a:extLst>
          </p:cNvPr>
          <p:cNvCxnSpPr>
            <a:cxnSpLocks/>
            <a:stCxn id="70" idx="2"/>
          </p:cNvCxnSpPr>
          <p:nvPr/>
        </p:nvCxnSpPr>
        <p:spPr>
          <a:xfrm flipH="1">
            <a:off x="8189419" y="3273623"/>
            <a:ext cx="1" cy="5731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hteck: abgerundete Ecken 117">
            <a:extLst>
              <a:ext uri="{FF2B5EF4-FFF2-40B4-BE49-F238E27FC236}">
                <a16:creationId xmlns:a16="http://schemas.microsoft.com/office/drawing/2014/main" id="{FAEC3920-36CF-21B5-A80F-0E38BD28C44D}"/>
              </a:ext>
            </a:extLst>
          </p:cNvPr>
          <p:cNvSpPr/>
          <p:nvPr/>
        </p:nvSpPr>
        <p:spPr>
          <a:xfrm>
            <a:off x="1590593" y="1576690"/>
            <a:ext cx="10236592" cy="3921756"/>
          </a:xfrm>
          <a:prstGeom prst="round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286F4246-BA57-D66B-44B5-F52486506EDE}"/>
              </a:ext>
            </a:extLst>
          </p:cNvPr>
          <p:cNvCxnSpPr>
            <a:cxnSpLocks/>
          </p:cNvCxnSpPr>
          <p:nvPr/>
        </p:nvCxnSpPr>
        <p:spPr>
          <a:xfrm>
            <a:off x="11726081" y="2983057"/>
            <a:ext cx="3038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feld 119">
            <a:extLst>
              <a:ext uri="{FF2B5EF4-FFF2-40B4-BE49-F238E27FC236}">
                <a16:creationId xmlns:a16="http://schemas.microsoft.com/office/drawing/2014/main" id="{1208D64D-28FD-6E0A-A239-1643B9A8F7FB}"/>
              </a:ext>
            </a:extLst>
          </p:cNvPr>
          <p:cNvSpPr txBox="1"/>
          <p:nvPr/>
        </p:nvSpPr>
        <p:spPr>
          <a:xfrm>
            <a:off x="4520122" y="1607977"/>
            <a:ext cx="3776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System Boundary of Parts and Vehicle Production</a:t>
            </a:r>
          </a:p>
        </p:txBody>
      </p:sp>
      <p:sp>
        <p:nvSpPr>
          <p:cNvPr id="121" name="Rechteck: abgerundete Ecken 120">
            <a:extLst>
              <a:ext uri="{FF2B5EF4-FFF2-40B4-BE49-F238E27FC236}">
                <a16:creationId xmlns:a16="http://schemas.microsoft.com/office/drawing/2014/main" id="{D2EB8BDB-9B74-B409-7965-43E84A8CD256}"/>
              </a:ext>
            </a:extLst>
          </p:cNvPr>
          <p:cNvSpPr/>
          <p:nvPr/>
        </p:nvSpPr>
        <p:spPr>
          <a:xfrm>
            <a:off x="3055870" y="2585581"/>
            <a:ext cx="1414450" cy="2765549"/>
          </a:xfrm>
          <a:prstGeom prst="roundRect">
            <a:avLst>
              <a:gd name="adj" fmla="val 8398"/>
            </a:avLst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extfeld 123">
            <a:extLst>
              <a:ext uri="{FF2B5EF4-FFF2-40B4-BE49-F238E27FC236}">
                <a16:creationId xmlns:a16="http://schemas.microsoft.com/office/drawing/2014/main" id="{8268E712-1691-21F0-9DB7-1ACFC8D71464}"/>
              </a:ext>
            </a:extLst>
          </p:cNvPr>
          <p:cNvSpPr txBox="1"/>
          <p:nvPr/>
        </p:nvSpPr>
        <p:spPr>
          <a:xfrm>
            <a:off x="1593724" y="3999851"/>
            <a:ext cx="13567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Gate-to-Gate System Boundary in Production</a:t>
            </a:r>
          </a:p>
        </p:txBody>
      </p:sp>
      <p:sp>
        <p:nvSpPr>
          <p:cNvPr id="125" name="Rechteck: abgerundete Ecken 124">
            <a:extLst>
              <a:ext uri="{FF2B5EF4-FFF2-40B4-BE49-F238E27FC236}">
                <a16:creationId xmlns:a16="http://schemas.microsoft.com/office/drawing/2014/main" id="{A079C443-6C49-9D72-188E-67A420B3C61F}"/>
              </a:ext>
            </a:extLst>
          </p:cNvPr>
          <p:cNvSpPr/>
          <p:nvPr/>
        </p:nvSpPr>
        <p:spPr>
          <a:xfrm flipH="1">
            <a:off x="145663" y="1607977"/>
            <a:ext cx="1428027" cy="3890469"/>
          </a:xfrm>
          <a:prstGeom prst="round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Gerader Verbinder 126">
            <a:extLst>
              <a:ext uri="{FF2B5EF4-FFF2-40B4-BE49-F238E27FC236}">
                <a16:creationId xmlns:a16="http://schemas.microsoft.com/office/drawing/2014/main" id="{4D7E8CE4-C48E-DEFA-6E53-B0342A7870E8}"/>
              </a:ext>
            </a:extLst>
          </p:cNvPr>
          <p:cNvCxnSpPr>
            <a:cxnSpLocks/>
          </p:cNvCxnSpPr>
          <p:nvPr/>
        </p:nvCxnSpPr>
        <p:spPr>
          <a:xfrm flipH="1">
            <a:off x="2731484" y="3734789"/>
            <a:ext cx="295077" cy="2717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feld 127">
            <a:extLst>
              <a:ext uri="{FF2B5EF4-FFF2-40B4-BE49-F238E27FC236}">
                <a16:creationId xmlns:a16="http://schemas.microsoft.com/office/drawing/2014/main" id="{1F253230-0762-035B-4860-02267AAE1717}"/>
              </a:ext>
            </a:extLst>
          </p:cNvPr>
          <p:cNvSpPr txBox="1"/>
          <p:nvPr/>
        </p:nvSpPr>
        <p:spPr>
          <a:xfrm>
            <a:off x="343662" y="1607977"/>
            <a:ext cx="11715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System Boundary of Material Production</a:t>
            </a:r>
          </a:p>
        </p:txBody>
      </p:sp>
      <p:sp>
        <p:nvSpPr>
          <p:cNvPr id="131" name="Rechteck: abgerundete Ecken 130">
            <a:extLst>
              <a:ext uri="{FF2B5EF4-FFF2-40B4-BE49-F238E27FC236}">
                <a16:creationId xmlns:a16="http://schemas.microsoft.com/office/drawing/2014/main" id="{B52A282A-8B9A-4E69-D8F7-2C52F54021BD}"/>
              </a:ext>
            </a:extLst>
          </p:cNvPr>
          <p:cNvSpPr/>
          <p:nvPr/>
        </p:nvSpPr>
        <p:spPr>
          <a:xfrm>
            <a:off x="194337" y="2502900"/>
            <a:ext cx="4357317" cy="2919703"/>
          </a:xfrm>
          <a:prstGeom prst="roundRect">
            <a:avLst>
              <a:gd name="adj" fmla="val 7776"/>
            </a:avLst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feld 131">
            <a:extLst>
              <a:ext uri="{FF2B5EF4-FFF2-40B4-BE49-F238E27FC236}">
                <a16:creationId xmlns:a16="http://schemas.microsoft.com/office/drawing/2014/main" id="{9B367503-3488-62EA-0DCE-4F0FCE7975FF}"/>
              </a:ext>
            </a:extLst>
          </p:cNvPr>
          <p:cNvSpPr txBox="1"/>
          <p:nvPr/>
        </p:nvSpPr>
        <p:spPr>
          <a:xfrm>
            <a:off x="1713281" y="1569933"/>
            <a:ext cx="12371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Cradle-to-Gate System Boundary in Production</a:t>
            </a:r>
          </a:p>
        </p:txBody>
      </p:sp>
      <p:cxnSp>
        <p:nvCxnSpPr>
          <p:cNvPr id="135" name="Gerader Verbinder 134">
            <a:extLst>
              <a:ext uri="{FF2B5EF4-FFF2-40B4-BE49-F238E27FC236}">
                <a16:creationId xmlns:a16="http://schemas.microsoft.com/office/drawing/2014/main" id="{65AC146A-2A99-2074-DE57-54EC0EB2A6FE}"/>
              </a:ext>
            </a:extLst>
          </p:cNvPr>
          <p:cNvCxnSpPr>
            <a:cxnSpLocks/>
            <a:endCxn id="132" idx="3"/>
          </p:cNvCxnSpPr>
          <p:nvPr/>
        </p:nvCxnSpPr>
        <p:spPr>
          <a:xfrm flipH="1" flipV="1">
            <a:off x="2950478" y="2046987"/>
            <a:ext cx="235571" cy="435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Gerade Verbindung mit Pfeil 145">
            <a:extLst>
              <a:ext uri="{FF2B5EF4-FFF2-40B4-BE49-F238E27FC236}">
                <a16:creationId xmlns:a16="http://schemas.microsoft.com/office/drawing/2014/main" id="{928C6EEC-B5F4-5D4C-0E82-C05BC050BBA1}"/>
              </a:ext>
            </a:extLst>
          </p:cNvPr>
          <p:cNvCxnSpPr>
            <a:cxnSpLocks/>
            <a:stCxn id="89" idx="3"/>
            <a:endCxn id="99" idx="1"/>
          </p:cNvCxnSpPr>
          <p:nvPr/>
        </p:nvCxnSpPr>
        <p:spPr>
          <a:xfrm flipV="1">
            <a:off x="4369216" y="4127151"/>
            <a:ext cx="328855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Gerade Verbindung mit Pfeil 165">
            <a:extLst>
              <a:ext uri="{FF2B5EF4-FFF2-40B4-BE49-F238E27FC236}">
                <a16:creationId xmlns:a16="http://schemas.microsoft.com/office/drawing/2014/main" id="{BD6CDF5F-A5BE-9CC2-96C0-B61CD80D1063}"/>
              </a:ext>
            </a:extLst>
          </p:cNvPr>
          <p:cNvCxnSpPr>
            <a:cxnSpLocks/>
            <a:stCxn id="89" idx="2"/>
            <a:endCxn id="100" idx="0"/>
          </p:cNvCxnSpPr>
          <p:nvPr/>
        </p:nvCxnSpPr>
        <p:spPr>
          <a:xfrm>
            <a:off x="3783429" y="4401790"/>
            <a:ext cx="10311" cy="3366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Rectangle : coins arrondis 13">
            <a:extLst>
              <a:ext uri="{FF2B5EF4-FFF2-40B4-BE49-F238E27FC236}">
                <a16:creationId xmlns:a16="http://schemas.microsoft.com/office/drawing/2014/main" id="{E1997D4D-A3E1-CA87-8557-74EA1C6A3C65}"/>
              </a:ext>
            </a:extLst>
          </p:cNvPr>
          <p:cNvSpPr/>
          <p:nvPr/>
        </p:nvSpPr>
        <p:spPr>
          <a:xfrm>
            <a:off x="7643432" y="3855101"/>
            <a:ext cx="1171574" cy="5492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Waste</a:t>
            </a:r>
          </a:p>
        </p:txBody>
      </p:sp>
      <p:sp>
        <p:nvSpPr>
          <p:cNvPr id="174" name="Rectangle 6">
            <a:extLst>
              <a:ext uri="{FF2B5EF4-FFF2-40B4-BE49-F238E27FC236}">
                <a16:creationId xmlns:a16="http://schemas.microsoft.com/office/drawing/2014/main" id="{790B9755-9B49-7CB9-BB2C-6CE668913749}"/>
              </a:ext>
            </a:extLst>
          </p:cNvPr>
          <p:cNvSpPr/>
          <p:nvPr/>
        </p:nvSpPr>
        <p:spPr>
          <a:xfrm>
            <a:off x="9143861" y="3860867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Recycling</a:t>
            </a:r>
          </a:p>
        </p:txBody>
      </p:sp>
      <p:sp>
        <p:nvSpPr>
          <p:cNvPr id="175" name="Rectangle 6">
            <a:extLst>
              <a:ext uri="{FF2B5EF4-FFF2-40B4-BE49-F238E27FC236}">
                <a16:creationId xmlns:a16="http://schemas.microsoft.com/office/drawing/2014/main" id="{AAB998AF-D287-73A0-6428-2C09FD328CEC}"/>
              </a:ext>
            </a:extLst>
          </p:cNvPr>
          <p:cNvSpPr/>
          <p:nvPr/>
        </p:nvSpPr>
        <p:spPr>
          <a:xfrm>
            <a:off x="7653743" y="4741068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Disposal</a:t>
            </a:r>
          </a:p>
        </p:txBody>
      </p:sp>
      <p:cxnSp>
        <p:nvCxnSpPr>
          <p:cNvPr id="176" name="Gerade Verbindung mit Pfeil 175">
            <a:extLst>
              <a:ext uri="{FF2B5EF4-FFF2-40B4-BE49-F238E27FC236}">
                <a16:creationId xmlns:a16="http://schemas.microsoft.com/office/drawing/2014/main" id="{EECAF0D3-CEA6-B624-6C91-4098C11C3503}"/>
              </a:ext>
            </a:extLst>
          </p:cNvPr>
          <p:cNvCxnSpPr>
            <a:cxnSpLocks/>
            <a:stCxn id="173" idx="3"/>
            <a:endCxn id="174" idx="1"/>
          </p:cNvCxnSpPr>
          <p:nvPr/>
        </p:nvCxnSpPr>
        <p:spPr>
          <a:xfrm flipV="1">
            <a:off x="8815006" y="4129739"/>
            <a:ext cx="328855" cy="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Gerade Verbindung mit Pfeil 176">
            <a:extLst>
              <a:ext uri="{FF2B5EF4-FFF2-40B4-BE49-F238E27FC236}">
                <a16:creationId xmlns:a16="http://schemas.microsoft.com/office/drawing/2014/main" id="{238866D6-2B9F-6D0C-2350-2F73DE6334DB}"/>
              </a:ext>
            </a:extLst>
          </p:cNvPr>
          <p:cNvCxnSpPr>
            <a:cxnSpLocks/>
            <a:stCxn id="173" idx="2"/>
            <a:endCxn id="175" idx="0"/>
          </p:cNvCxnSpPr>
          <p:nvPr/>
        </p:nvCxnSpPr>
        <p:spPr>
          <a:xfrm>
            <a:off x="8229219" y="4404378"/>
            <a:ext cx="10311" cy="3366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Gerade Verbindung mit Pfeil 177">
            <a:extLst>
              <a:ext uri="{FF2B5EF4-FFF2-40B4-BE49-F238E27FC236}">
                <a16:creationId xmlns:a16="http://schemas.microsoft.com/office/drawing/2014/main" id="{B0DC1118-AD39-3D5F-940E-E9C25A6DB78D}"/>
              </a:ext>
            </a:extLst>
          </p:cNvPr>
          <p:cNvCxnSpPr>
            <a:cxnSpLocks/>
          </p:cNvCxnSpPr>
          <p:nvPr/>
        </p:nvCxnSpPr>
        <p:spPr>
          <a:xfrm>
            <a:off x="9729648" y="4404378"/>
            <a:ext cx="0" cy="12734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rade Verbindung mit Pfeil 180">
            <a:extLst>
              <a:ext uri="{FF2B5EF4-FFF2-40B4-BE49-F238E27FC236}">
                <a16:creationId xmlns:a16="http://schemas.microsoft.com/office/drawing/2014/main" id="{6618369E-7F5A-81EC-BBD1-7E5395FAF0A5}"/>
              </a:ext>
            </a:extLst>
          </p:cNvPr>
          <p:cNvCxnSpPr>
            <a:cxnSpLocks/>
            <a:stCxn id="99" idx="2"/>
          </p:cNvCxnSpPr>
          <p:nvPr/>
        </p:nvCxnSpPr>
        <p:spPr>
          <a:xfrm>
            <a:off x="5283858" y="4396022"/>
            <a:ext cx="4401" cy="12734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 2">
            <a:extLst>
              <a:ext uri="{FF2B5EF4-FFF2-40B4-BE49-F238E27FC236}">
                <a16:creationId xmlns:a16="http://schemas.microsoft.com/office/drawing/2014/main" id="{0581A962-18F0-033D-B91D-C230702FAA62}"/>
              </a:ext>
            </a:extLst>
          </p:cNvPr>
          <p:cNvSpPr/>
          <p:nvPr/>
        </p:nvSpPr>
        <p:spPr>
          <a:xfrm>
            <a:off x="4686096" y="2967335"/>
            <a:ext cx="28198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5400" b="1" cap="none" spc="0" dirty="0" err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outdated</a:t>
            </a:r>
            <a:endParaRPr lang="de-DE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083512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14117793-5ABD-12BF-BA63-C88878A2B4EB}"/>
              </a:ext>
            </a:extLst>
          </p:cNvPr>
          <p:cNvGrpSpPr/>
          <p:nvPr/>
        </p:nvGrpSpPr>
        <p:grpSpPr>
          <a:xfrm>
            <a:off x="3020971" y="917219"/>
            <a:ext cx="5754095" cy="6705825"/>
            <a:chOff x="3020971" y="917219"/>
            <a:chExt cx="5754095" cy="6705825"/>
          </a:xfrm>
        </p:grpSpPr>
        <p:sp>
          <p:nvSpPr>
            <p:cNvPr id="3" name="Bogen 2">
              <a:extLst>
                <a:ext uri="{FF2B5EF4-FFF2-40B4-BE49-F238E27FC236}">
                  <a16:creationId xmlns:a16="http://schemas.microsoft.com/office/drawing/2014/main" id="{E44966E6-21A5-6857-7895-7D26B640945E}"/>
                </a:ext>
              </a:extLst>
            </p:cNvPr>
            <p:cNvSpPr/>
            <p:nvPr/>
          </p:nvSpPr>
          <p:spPr>
            <a:xfrm rot="11700000">
              <a:off x="4931843" y="917219"/>
              <a:ext cx="2173084" cy="2173084"/>
            </a:xfrm>
            <a:prstGeom prst="arc">
              <a:avLst>
                <a:gd name="adj1" fmla="val 17231846"/>
                <a:gd name="adj2" fmla="val 18509211"/>
              </a:avLst>
            </a:prstGeom>
            <a:noFill/>
            <a:ln w="28575" cap="flat" cmpd="sng" algn="ctr">
              <a:solidFill>
                <a:srgbClr val="046B99"/>
              </a:solidFill>
              <a:prstDash val="solid"/>
              <a:miter lim="800000"/>
              <a:headEnd type="arrow"/>
              <a:tailEnd type="none" w="med" len="sm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6" name="Gruppieren 15">
              <a:extLst>
                <a:ext uri="{FF2B5EF4-FFF2-40B4-BE49-F238E27FC236}">
                  <a16:creationId xmlns:a16="http://schemas.microsoft.com/office/drawing/2014/main" id="{7EE758E2-D148-58C0-BB5D-073BC3B1E8BE}"/>
                </a:ext>
              </a:extLst>
            </p:cNvPr>
            <p:cNvGrpSpPr/>
            <p:nvPr/>
          </p:nvGrpSpPr>
          <p:grpSpPr>
            <a:xfrm>
              <a:off x="3020971" y="964128"/>
              <a:ext cx="5754095" cy="6658916"/>
              <a:chOff x="3020971" y="964128"/>
              <a:chExt cx="5754095" cy="6658916"/>
            </a:xfrm>
          </p:grpSpPr>
          <p:sp>
            <p:nvSpPr>
              <p:cNvPr id="17" name="Rectangle 1">
                <a:extLst>
                  <a:ext uri="{FF2B5EF4-FFF2-40B4-BE49-F238E27FC236}">
                    <a16:creationId xmlns:a16="http://schemas.microsoft.com/office/drawing/2014/main" id="{ED60442B-3A98-CF4B-3CA5-5EE92174F4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95592" y="1991090"/>
                <a:ext cx="1218282" cy="3231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Resource extraction,</a:t>
                </a:r>
                <a:b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</a:b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raw material sourcing</a:t>
                </a:r>
              </a:p>
            </p:txBody>
          </p:sp>
          <p:sp>
            <p:nvSpPr>
              <p:cNvPr id="18" name="Rectangle 1">
                <a:extLst>
                  <a:ext uri="{FF2B5EF4-FFF2-40B4-BE49-F238E27FC236}">
                    <a16:creationId xmlns:a16="http://schemas.microsoft.com/office/drawing/2014/main" id="{D75F5CD0-7263-A372-6FD1-EC01C319F4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60942" y="6097671"/>
                <a:ext cx="1487587" cy="3231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Transports and Logistics</a:t>
                </a:r>
                <a:b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</a:b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(including internal logistic)</a:t>
                </a:r>
              </a:p>
            </p:txBody>
          </p:sp>
          <p:sp>
            <p:nvSpPr>
              <p:cNvPr id="19" name="Rectangle 1">
                <a:extLst>
                  <a:ext uri="{FF2B5EF4-FFF2-40B4-BE49-F238E27FC236}">
                    <a16:creationId xmlns:a16="http://schemas.microsoft.com/office/drawing/2014/main" id="{1C8A7F33-CB86-B0E9-D924-05F7DB6129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07347" y="3196467"/>
                <a:ext cx="795089" cy="6463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Production of </a:t>
                </a:r>
                <a:b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</a:b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materials,</a:t>
                </a:r>
                <a:b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</a:b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parts and </a:t>
                </a:r>
                <a:b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</a:b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components</a:t>
                </a:r>
              </a:p>
            </p:txBody>
          </p:sp>
          <p:sp>
            <p:nvSpPr>
              <p:cNvPr id="20" name="Rectangle 1">
                <a:extLst>
                  <a:ext uri="{FF2B5EF4-FFF2-40B4-BE49-F238E27FC236}">
                    <a16:creationId xmlns:a16="http://schemas.microsoft.com/office/drawing/2014/main" id="{6E9ED245-CF8E-7EDB-CED7-9D1C6AEC4F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07347" y="4649917"/>
                <a:ext cx="867719" cy="4847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Assembly and production of </a:t>
                </a:r>
                <a:b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</a:b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vehicle</a:t>
                </a:r>
              </a:p>
            </p:txBody>
          </p:sp>
          <p:sp>
            <p:nvSpPr>
              <p:cNvPr id="21" name="Bogen 20">
                <a:extLst>
                  <a:ext uri="{FF2B5EF4-FFF2-40B4-BE49-F238E27FC236}">
                    <a16:creationId xmlns:a16="http://schemas.microsoft.com/office/drawing/2014/main" id="{19788A0A-2628-893B-6B84-04D475F4CDE3}"/>
                  </a:ext>
                </a:extLst>
              </p:cNvPr>
              <p:cNvSpPr/>
              <p:nvPr/>
            </p:nvSpPr>
            <p:spPr>
              <a:xfrm>
                <a:off x="4802227" y="2903457"/>
                <a:ext cx="2605014" cy="2605014"/>
              </a:xfrm>
              <a:prstGeom prst="arc">
                <a:avLst>
                  <a:gd name="adj1" fmla="val 17506372"/>
                  <a:gd name="adj2" fmla="val 18509211"/>
                </a:avLst>
              </a:prstGeom>
              <a:noFill/>
              <a:ln w="19050" cap="flat" cmpd="sng" algn="ctr">
                <a:solidFill>
                  <a:srgbClr val="046B99"/>
                </a:solidFill>
                <a:prstDash val="solid"/>
                <a:miter lim="800000"/>
                <a:tailEnd type="arrow" w="med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2" name="Bogen 21">
                <a:extLst>
                  <a:ext uri="{FF2B5EF4-FFF2-40B4-BE49-F238E27FC236}">
                    <a16:creationId xmlns:a16="http://schemas.microsoft.com/office/drawing/2014/main" id="{67DFE63F-19F4-C479-5B98-264126F8DF9D}"/>
                  </a:ext>
                </a:extLst>
              </p:cNvPr>
              <p:cNvSpPr/>
              <p:nvPr/>
            </p:nvSpPr>
            <p:spPr>
              <a:xfrm rot="3600000">
                <a:off x="4802227" y="2903457"/>
                <a:ext cx="2605014" cy="2605014"/>
              </a:xfrm>
              <a:prstGeom prst="arc">
                <a:avLst>
                  <a:gd name="adj1" fmla="val 17506372"/>
                  <a:gd name="adj2" fmla="val 18509211"/>
                </a:avLst>
              </a:prstGeom>
              <a:noFill/>
              <a:ln w="19050" cap="flat" cmpd="sng" algn="ctr">
                <a:solidFill>
                  <a:srgbClr val="046B99"/>
                </a:solidFill>
                <a:prstDash val="solid"/>
                <a:miter lim="800000"/>
                <a:tailEnd type="arrow" w="med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Bogen 22">
                <a:extLst>
                  <a:ext uri="{FF2B5EF4-FFF2-40B4-BE49-F238E27FC236}">
                    <a16:creationId xmlns:a16="http://schemas.microsoft.com/office/drawing/2014/main" id="{2F725A0B-8E07-1BEE-9F51-6D9773E0C6B9}"/>
                  </a:ext>
                </a:extLst>
              </p:cNvPr>
              <p:cNvSpPr/>
              <p:nvPr/>
            </p:nvSpPr>
            <p:spPr>
              <a:xfrm rot="7200000">
                <a:off x="4802227" y="2903457"/>
                <a:ext cx="2605014" cy="2605014"/>
              </a:xfrm>
              <a:prstGeom prst="arc">
                <a:avLst>
                  <a:gd name="adj1" fmla="val 17506372"/>
                  <a:gd name="adj2" fmla="val 18509211"/>
                </a:avLst>
              </a:prstGeom>
              <a:noFill/>
              <a:ln w="19050" cap="flat" cmpd="sng" algn="ctr">
                <a:solidFill>
                  <a:srgbClr val="046B99"/>
                </a:solidFill>
                <a:prstDash val="solid"/>
                <a:miter lim="800000"/>
                <a:tailEnd type="arrow" w="med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Bogen 23">
                <a:extLst>
                  <a:ext uri="{FF2B5EF4-FFF2-40B4-BE49-F238E27FC236}">
                    <a16:creationId xmlns:a16="http://schemas.microsoft.com/office/drawing/2014/main" id="{8D1BC596-BEB6-08CF-397F-14E0C65749B9}"/>
                  </a:ext>
                </a:extLst>
              </p:cNvPr>
              <p:cNvSpPr/>
              <p:nvPr/>
            </p:nvSpPr>
            <p:spPr>
              <a:xfrm rot="10800000">
                <a:off x="4802227" y="2903457"/>
                <a:ext cx="2605014" cy="2605014"/>
              </a:xfrm>
              <a:prstGeom prst="arc">
                <a:avLst>
                  <a:gd name="adj1" fmla="val 17506372"/>
                  <a:gd name="adj2" fmla="val 18509211"/>
                </a:avLst>
              </a:prstGeom>
              <a:noFill/>
              <a:ln w="19050" cap="flat" cmpd="sng" algn="ctr">
                <a:solidFill>
                  <a:srgbClr val="046B99"/>
                </a:solidFill>
                <a:prstDash val="solid"/>
                <a:miter lim="800000"/>
                <a:tailEnd type="arrow" w="med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Bogen 24">
                <a:extLst>
                  <a:ext uri="{FF2B5EF4-FFF2-40B4-BE49-F238E27FC236}">
                    <a16:creationId xmlns:a16="http://schemas.microsoft.com/office/drawing/2014/main" id="{76D5CEC0-C59C-2BC0-821A-6CF2DBB9D3C5}"/>
                  </a:ext>
                </a:extLst>
              </p:cNvPr>
              <p:cNvSpPr/>
              <p:nvPr/>
            </p:nvSpPr>
            <p:spPr>
              <a:xfrm rot="14400000">
                <a:off x="4802227" y="2903457"/>
                <a:ext cx="2605014" cy="2605014"/>
              </a:xfrm>
              <a:prstGeom prst="arc">
                <a:avLst>
                  <a:gd name="adj1" fmla="val 17506372"/>
                  <a:gd name="adj2" fmla="val 18509211"/>
                </a:avLst>
              </a:prstGeom>
              <a:noFill/>
              <a:ln w="19050" cap="flat" cmpd="sng" algn="ctr">
                <a:solidFill>
                  <a:srgbClr val="046B99"/>
                </a:solidFill>
                <a:prstDash val="solid"/>
                <a:miter lim="800000"/>
                <a:tailEnd type="arrow" w="med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Bogen 25">
                <a:extLst>
                  <a:ext uri="{FF2B5EF4-FFF2-40B4-BE49-F238E27FC236}">
                    <a16:creationId xmlns:a16="http://schemas.microsoft.com/office/drawing/2014/main" id="{EE67DDC5-5680-00F8-D26A-819EA4145EC0}"/>
                  </a:ext>
                </a:extLst>
              </p:cNvPr>
              <p:cNvSpPr/>
              <p:nvPr/>
            </p:nvSpPr>
            <p:spPr>
              <a:xfrm rot="18000000">
                <a:off x="4802227" y="2903457"/>
                <a:ext cx="2605014" cy="2605014"/>
              </a:xfrm>
              <a:prstGeom prst="arc">
                <a:avLst>
                  <a:gd name="adj1" fmla="val 17506372"/>
                  <a:gd name="adj2" fmla="val 18509211"/>
                </a:avLst>
              </a:prstGeom>
              <a:noFill/>
              <a:ln w="19050" cap="flat" cmpd="sng" algn="ctr">
                <a:solidFill>
                  <a:srgbClr val="046B99"/>
                </a:solidFill>
                <a:prstDash val="solid"/>
                <a:miter lim="800000"/>
                <a:tailEnd type="arrow" w="med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Ellipse 26">
                <a:extLst>
                  <a:ext uri="{FF2B5EF4-FFF2-40B4-BE49-F238E27FC236}">
                    <a16:creationId xmlns:a16="http://schemas.microsoft.com/office/drawing/2014/main" id="{50EBA80E-40A2-E3C6-E988-A8C0A8B7334F}"/>
                  </a:ext>
                </a:extLst>
              </p:cNvPr>
              <p:cNvSpPr/>
              <p:nvPr/>
            </p:nvSpPr>
            <p:spPr>
              <a:xfrm>
                <a:off x="5647635" y="2376207"/>
                <a:ext cx="914197" cy="914197"/>
              </a:xfrm>
              <a:prstGeom prst="ellipse">
                <a:avLst/>
              </a:prstGeom>
              <a:solidFill>
                <a:srgbClr val="046B99"/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" name="Ellipse 27">
                <a:extLst>
                  <a:ext uri="{FF2B5EF4-FFF2-40B4-BE49-F238E27FC236}">
                    <a16:creationId xmlns:a16="http://schemas.microsoft.com/office/drawing/2014/main" id="{F2F7D3EF-8432-F85C-8C8D-77DD03745D71}"/>
                  </a:ext>
                </a:extLst>
              </p:cNvPr>
              <p:cNvSpPr/>
              <p:nvPr/>
            </p:nvSpPr>
            <p:spPr>
              <a:xfrm>
                <a:off x="6836391" y="4435193"/>
                <a:ext cx="914197" cy="914197"/>
              </a:xfrm>
              <a:prstGeom prst="ellipse">
                <a:avLst/>
              </a:prstGeom>
              <a:solidFill>
                <a:srgbClr val="046B99"/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9" name="Ellipse 28">
                <a:extLst>
                  <a:ext uri="{FF2B5EF4-FFF2-40B4-BE49-F238E27FC236}">
                    <a16:creationId xmlns:a16="http://schemas.microsoft.com/office/drawing/2014/main" id="{8979D71D-1E5C-BCEC-6DB2-561DA97DD6A0}"/>
                  </a:ext>
                </a:extLst>
              </p:cNvPr>
              <p:cNvSpPr/>
              <p:nvPr/>
            </p:nvSpPr>
            <p:spPr>
              <a:xfrm>
                <a:off x="4458878" y="4435193"/>
                <a:ext cx="914197" cy="914197"/>
              </a:xfrm>
              <a:prstGeom prst="ellipse">
                <a:avLst/>
              </a:prstGeom>
              <a:solidFill>
                <a:srgbClr val="046B99"/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0" name="Ellipse 29">
                <a:extLst>
                  <a:ext uri="{FF2B5EF4-FFF2-40B4-BE49-F238E27FC236}">
                    <a16:creationId xmlns:a16="http://schemas.microsoft.com/office/drawing/2014/main" id="{D3BB3533-F0C2-F7E3-4154-2F885DAD7E0E}"/>
                  </a:ext>
                </a:extLst>
              </p:cNvPr>
              <p:cNvSpPr/>
              <p:nvPr/>
            </p:nvSpPr>
            <p:spPr>
              <a:xfrm>
                <a:off x="4458878" y="3062535"/>
                <a:ext cx="914197" cy="914197"/>
              </a:xfrm>
              <a:prstGeom prst="ellipse">
                <a:avLst/>
              </a:prstGeom>
              <a:solidFill>
                <a:srgbClr val="046B99"/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1" name="Bogen 30">
                <a:extLst>
                  <a:ext uri="{FF2B5EF4-FFF2-40B4-BE49-F238E27FC236}">
                    <a16:creationId xmlns:a16="http://schemas.microsoft.com/office/drawing/2014/main" id="{AC7F4FC8-97A5-9D1B-E11A-8FC178773C1F}"/>
                  </a:ext>
                </a:extLst>
              </p:cNvPr>
              <p:cNvSpPr/>
              <p:nvPr/>
            </p:nvSpPr>
            <p:spPr>
              <a:xfrm rot="769268">
                <a:off x="3378564" y="2610200"/>
                <a:ext cx="2173084" cy="2173084"/>
              </a:xfrm>
              <a:prstGeom prst="arc">
                <a:avLst>
                  <a:gd name="adj1" fmla="val 17231846"/>
                  <a:gd name="adj2" fmla="val 18509211"/>
                </a:avLst>
              </a:prstGeom>
              <a:noFill/>
              <a:ln w="28575" cap="flat" cmpd="sng" algn="ctr">
                <a:solidFill>
                  <a:srgbClr val="B3CB2D"/>
                </a:solidFill>
                <a:prstDash val="solid"/>
                <a:miter lim="800000"/>
                <a:headEnd type="arrow"/>
                <a:tailEnd type="none" w="med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32" name="Grafik 31" descr="Waldszenerie Silhouette">
                <a:extLst>
                  <a:ext uri="{FF2B5EF4-FFF2-40B4-BE49-F238E27FC236}">
                    <a16:creationId xmlns:a16="http://schemas.microsoft.com/office/drawing/2014/main" id="{D0D3976A-AB1F-7760-B351-F1EC51F73D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4238830" y="1952414"/>
                <a:ext cx="748611" cy="748611"/>
              </a:xfrm>
              <a:prstGeom prst="rect">
                <a:avLst/>
              </a:prstGeom>
            </p:spPr>
          </p:pic>
          <p:grpSp>
            <p:nvGrpSpPr>
              <p:cNvPr id="33" name="Grafik 66" descr="Offene Hand mit Pflanze Silhouette">
                <a:extLst>
                  <a:ext uri="{FF2B5EF4-FFF2-40B4-BE49-F238E27FC236}">
                    <a16:creationId xmlns:a16="http://schemas.microsoft.com/office/drawing/2014/main" id="{0C4C147D-18D5-4635-E7FD-6C04EE9EA8DA}"/>
                  </a:ext>
                </a:extLst>
              </p:cNvPr>
              <p:cNvGrpSpPr/>
              <p:nvPr/>
            </p:nvGrpSpPr>
            <p:grpSpPr>
              <a:xfrm>
                <a:off x="5851047" y="2644411"/>
                <a:ext cx="507372" cy="377789"/>
                <a:chOff x="5773894" y="2630957"/>
                <a:chExt cx="554586" cy="412945"/>
              </a:xfrm>
              <a:solidFill>
                <a:sysClr val="window" lastClr="FFFFFF"/>
              </a:solidFill>
            </p:grpSpPr>
            <p:sp>
              <p:nvSpPr>
                <p:cNvPr id="55" name="Freihandform: Form 54">
                  <a:extLst>
                    <a:ext uri="{FF2B5EF4-FFF2-40B4-BE49-F238E27FC236}">
                      <a16:creationId xmlns:a16="http://schemas.microsoft.com/office/drawing/2014/main" id="{6EAAC91B-90FE-AB97-FA41-9665840599C1}"/>
                    </a:ext>
                  </a:extLst>
                </p:cNvPr>
                <p:cNvSpPr/>
                <p:nvPr/>
              </p:nvSpPr>
              <p:spPr>
                <a:xfrm>
                  <a:off x="5773894" y="2853110"/>
                  <a:ext cx="388293" cy="104259"/>
                </a:xfrm>
                <a:custGeom>
                  <a:avLst/>
                  <a:gdLst>
                    <a:gd name="connsiteX0" fmla="*/ 209682 w 388293"/>
                    <a:gd name="connsiteY0" fmla="*/ 12318 h 104259"/>
                    <a:gd name="connsiteX1" fmla="*/ 357498 w 388293"/>
                    <a:gd name="connsiteY1" fmla="*/ 12318 h 104259"/>
                    <a:gd name="connsiteX2" fmla="*/ 375975 w 388293"/>
                    <a:gd name="connsiteY2" fmla="*/ 30795 h 104259"/>
                    <a:gd name="connsiteX3" fmla="*/ 357498 w 388293"/>
                    <a:gd name="connsiteY3" fmla="*/ 49272 h 104259"/>
                    <a:gd name="connsiteX4" fmla="*/ 246636 w 388293"/>
                    <a:gd name="connsiteY4" fmla="*/ 49272 h 104259"/>
                    <a:gd name="connsiteX5" fmla="*/ 240477 w 388293"/>
                    <a:gd name="connsiteY5" fmla="*/ 55431 h 104259"/>
                    <a:gd name="connsiteX6" fmla="*/ 246636 w 388293"/>
                    <a:gd name="connsiteY6" fmla="*/ 61590 h 104259"/>
                    <a:gd name="connsiteX7" fmla="*/ 357498 w 388293"/>
                    <a:gd name="connsiteY7" fmla="*/ 61590 h 104259"/>
                    <a:gd name="connsiteX8" fmla="*/ 388293 w 388293"/>
                    <a:gd name="connsiteY8" fmla="*/ 30795 h 104259"/>
                    <a:gd name="connsiteX9" fmla="*/ 357498 w 388293"/>
                    <a:gd name="connsiteY9" fmla="*/ 0 h 104259"/>
                    <a:gd name="connsiteX10" fmla="*/ 209682 w 388293"/>
                    <a:gd name="connsiteY10" fmla="*/ 0 h 104259"/>
                    <a:gd name="connsiteX11" fmla="*/ 178062 w 388293"/>
                    <a:gd name="connsiteY11" fmla="*/ 8623 h 104259"/>
                    <a:gd name="connsiteX12" fmla="*/ 3744 w 388293"/>
                    <a:gd name="connsiteY12" fmla="*/ 92434 h 104259"/>
                    <a:gd name="connsiteX13" fmla="*/ 496 w 388293"/>
                    <a:gd name="connsiteY13" fmla="*/ 100516 h 104259"/>
                    <a:gd name="connsiteX14" fmla="*/ 8578 w 388293"/>
                    <a:gd name="connsiteY14" fmla="*/ 103764 h 104259"/>
                    <a:gd name="connsiteX15" fmla="*/ 9083 w 388293"/>
                    <a:gd name="connsiteY15" fmla="*/ 103520 h 104259"/>
                    <a:gd name="connsiteX16" fmla="*/ 183771 w 388293"/>
                    <a:gd name="connsiteY16" fmla="*/ 19512 h 104259"/>
                    <a:gd name="connsiteX17" fmla="*/ 209682 w 388293"/>
                    <a:gd name="connsiteY17" fmla="*/ 12318 h 1042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388293" h="104259">
                      <a:moveTo>
                        <a:pt x="209682" y="12318"/>
                      </a:moveTo>
                      <a:lnTo>
                        <a:pt x="357498" y="12318"/>
                      </a:lnTo>
                      <a:cubicBezTo>
                        <a:pt x="367703" y="12318"/>
                        <a:pt x="375975" y="20590"/>
                        <a:pt x="375975" y="30795"/>
                      </a:cubicBezTo>
                      <a:cubicBezTo>
                        <a:pt x="375975" y="41000"/>
                        <a:pt x="367703" y="49272"/>
                        <a:pt x="357498" y="49272"/>
                      </a:cubicBezTo>
                      <a:lnTo>
                        <a:pt x="246636" y="49272"/>
                      </a:lnTo>
                      <a:cubicBezTo>
                        <a:pt x="243234" y="49272"/>
                        <a:pt x="240477" y="52029"/>
                        <a:pt x="240477" y="55431"/>
                      </a:cubicBezTo>
                      <a:cubicBezTo>
                        <a:pt x="240477" y="58833"/>
                        <a:pt x="243234" y="61590"/>
                        <a:pt x="246636" y="61590"/>
                      </a:cubicBezTo>
                      <a:lnTo>
                        <a:pt x="357498" y="61590"/>
                      </a:lnTo>
                      <a:cubicBezTo>
                        <a:pt x="374506" y="61590"/>
                        <a:pt x="388293" y="47802"/>
                        <a:pt x="388293" y="30795"/>
                      </a:cubicBezTo>
                      <a:cubicBezTo>
                        <a:pt x="388293" y="13788"/>
                        <a:pt x="374506" y="0"/>
                        <a:pt x="357498" y="0"/>
                      </a:cubicBezTo>
                      <a:lnTo>
                        <a:pt x="209682" y="0"/>
                      </a:lnTo>
                      <a:cubicBezTo>
                        <a:pt x="198574" y="92"/>
                        <a:pt x="187679" y="3064"/>
                        <a:pt x="178062" y="8623"/>
                      </a:cubicBezTo>
                      <a:lnTo>
                        <a:pt x="3744" y="92434"/>
                      </a:lnTo>
                      <a:cubicBezTo>
                        <a:pt x="615" y="93769"/>
                        <a:pt x="-839" y="97387"/>
                        <a:pt x="496" y="100516"/>
                      </a:cubicBezTo>
                      <a:cubicBezTo>
                        <a:pt x="1831" y="103645"/>
                        <a:pt x="5449" y="105099"/>
                        <a:pt x="8578" y="103764"/>
                      </a:cubicBezTo>
                      <a:cubicBezTo>
                        <a:pt x="8750" y="103690"/>
                        <a:pt x="8919" y="103609"/>
                        <a:pt x="9083" y="103520"/>
                      </a:cubicBezTo>
                      <a:lnTo>
                        <a:pt x="183771" y="19512"/>
                      </a:lnTo>
                      <a:cubicBezTo>
                        <a:pt x="191625" y="14876"/>
                        <a:pt x="200562" y="12394"/>
                        <a:pt x="209682" y="12318"/>
                      </a:cubicBezTo>
                      <a:close/>
                    </a:path>
                  </a:pathLst>
                </a:custGeom>
                <a:grpFill/>
                <a:ln w="9525" cap="flat" cmpd="sng" algn="ctr">
                  <a:solidFill>
                    <a:sysClr val="window" lastClr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6" name="Freihandform: Form 55">
                  <a:extLst>
                    <a:ext uri="{FF2B5EF4-FFF2-40B4-BE49-F238E27FC236}">
                      <a16:creationId xmlns:a16="http://schemas.microsoft.com/office/drawing/2014/main" id="{FCC3DDDA-69C2-96AC-B6CA-925E30740DE8}"/>
                    </a:ext>
                  </a:extLst>
                </p:cNvPr>
                <p:cNvSpPr/>
                <p:nvPr/>
              </p:nvSpPr>
              <p:spPr>
                <a:xfrm>
                  <a:off x="5859961" y="2803204"/>
                  <a:ext cx="468519" cy="240698"/>
                </a:xfrm>
                <a:custGeom>
                  <a:avLst/>
                  <a:gdLst>
                    <a:gd name="connsiteX0" fmla="*/ 437724 w 468519"/>
                    <a:gd name="connsiteY0" fmla="*/ 6 h 240698"/>
                    <a:gd name="connsiteX1" fmla="*/ 421711 w 468519"/>
                    <a:gd name="connsiteY1" fmla="*/ 4515 h 240698"/>
                    <a:gd name="connsiteX2" fmla="*/ 316392 w 468519"/>
                    <a:gd name="connsiteY2" fmla="*/ 64873 h 240698"/>
                    <a:gd name="connsiteX3" fmla="*/ 314119 w 468519"/>
                    <a:gd name="connsiteY3" fmla="*/ 73305 h 240698"/>
                    <a:gd name="connsiteX4" fmla="*/ 322551 w 468519"/>
                    <a:gd name="connsiteY4" fmla="*/ 75577 h 240698"/>
                    <a:gd name="connsiteX5" fmla="*/ 428227 w 468519"/>
                    <a:gd name="connsiteY5" fmla="*/ 14985 h 240698"/>
                    <a:gd name="connsiteX6" fmla="*/ 437724 w 468519"/>
                    <a:gd name="connsiteY6" fmla="*/ 12324 h 240698"/>
                    <a:gd name="connsiteX7" fmla="*/ 456201 w 468519"/>
                    <a:gd name="connsiteY7" fmla="*/ 30801 h 240698"/>
                    <a:gd name="connsiteX8" fmla="*/ 449698 w 468519"/>
                    <a:gd name="connsiteY8" fmla="*/ 45226 h 240698"/>
                    <a:gd name="connsiteX9" fmla="*/ 280781 w 468519"/>
                    <a:gd name="connsiteY9" fmla="*/ 168720 h 240698"/>
                    <a:gd name="connsiteX10" fmla="*/ 269584 w 468519"/>
                    <a:gd name="connsiteY10" fmla="*/ 172520 h 240698"/>
                    <a:gd name="connsiteX11" fmla="*/ 154410 w 468519"/>
                    <a:gd name="connsiteY11" fmla="*/ 172520 h 240698"/>
                    <a:gd name="connsiteX12" fmla="*/ 2228 w 468519"/>
                    <a:gd name="connsiteY12" fmla="*/ 229799 h 240698"/>
                    <a:gd name="connsiteX13" fmla="*/ 1418 w 468519"/>
                    <a:gd name="connsiteY13" fmla="*/ 238471 h 240698"/>
                    <a:gd name="connsiteX14" fmla="*/ 10091 w 468519"/>
                    <a:gd name="connsiteY14" fmla="*/ 239280 h 240698"/>
                    <a:gd name="connsiteX15" fmla="*/ 10906 w 468519"/>
                    <a:gd name="connsiteY15" fmla="*/ 238464 h 240698"/>
                    <a:gd name="connsiteX16" fmla="*/ 154410 w 468519"/>
                    <a:gd name="connsiteY16" fmla="*/ 184838 h 240698"/>
                    <a:gd name="connsiteX17" fmla="*/ 269584 w 468519"/>
                    <a:gd name="connsiteY17" fmla="*/ 184838 h 240698"/>
                    <a:gd name="connsiteX18" fmla="*/ 287987 w 468519"/>
                    <a:gd name="connsiteY18" fmla="*/ 178679 h 240698"/>
                    <a:gd name="connsiteX19" fmla="*/ 457365 w 468519"/>
                    <a:gd name="connsiteY19" fmla="*/ 54883 h 240698"/>
                    <a:gd name="connsiteX20" fmla="*/ 458092 w 468519"/>
                    <a:gd name="connsiteY20" fmla="*/ 54267 h 240698"/>
                    <a:gd name="connsiteX21" fmla="*/ 468519 w 468519"/>
                    <a:gd name="connsiteY21" fmla="*/ 30808 h 240698"/>
                    <a:gd name="connsiteX22" fmla="*/ 437724 w 468519"/>
                    <a:gd name="connsiteY22" fmla="*/ 6 h 2406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468519" h="240698">
                      <a:moveTo>
                        <a:pt x="437724" y="6"/>
                      </a:moveTo>
                      <a:cubicBezTo>
                        <a:pt x="432058" y="-113"/>
                        <a:pt x="426484" y="1457"/>
                        <a:pt x="421711" y="4515"/>
                      </a:cubicBezTo>
                      <a:lnTo>
                        <a:pt x="316392" y="64873"/>
                      </a:lnTo>
                      <a:cubicBezTo>
                        <a:pt x="313436" y="66573"/>
                        <a:pt x="312419" y="70349"/>
                        <a:pt x="314119" y="73305"/>
                      </a:cubicBezTo>
                      <a:cubicBezTo>
                        <a:pt x="315820" y="76260"/>
                        <a:pt x="319595" y="77278"/>
                        <a:pt x="322551" y="75577"/>
                      </a:cubicBezTo>
                      <a:lnTo>
                        <a:pt x="428227" y="14985"/>
                      </a:lnTo>
                      <a:cubicBezTo>
                        <a:pt x="431051" y="13158"/>
                        <a:pt x="434362" y="12231"/>
                        <a:pt x="437724" y="12324"/>
                      </a:cubicBezTo>
                      <a:cubicBezTo>
                        <a:pt x="447929" y="12324"/>
                        <a:pt x="456201" y="20596"/>
                        <a:pt x="456201" y="30801"/>
                      </a:cubicBezTo>
                      <a:cubicBezTo>
                        <a:pt x="455957" y="36264"/>
                        <a:pt x="453629" y="41426"/>
                        <a:pt x="449698" y="45226"/>
                      </a:cubicBezTo>
                      <a:lnTo>
                        <a:pt x="280781" y="168720"/>
                      </a:lnTo>
                      <a:cubicBezTo>
                        <a:pt x="277555" y="171158"/>
                        <a:pt x="273628" y="172491"/>
                        <a:pt x="269584" y="172520"/>
                      </a:cubicBezTo>
                      <a:lnTo>
                        <a:pt x="154410" y="172520"/>
                      </a:lnTo>
                      <a:cubicBezTo>
                        <a:pt x="91416" y="172520"/>
                        <a:pt x="40210" y="191779"/>
                        <a:pt x="2228" y="229799"/>
                      </a:cubicBezTo>
                      <a:cubicBezTo>
                        <a:pt x="-391" y="231970"/>
                        <a:pt x="-753" y="235853"/>
                        <a:pt x="1418" y="238471"/>
                      </a:cubicBezTo>
                      <a:cubicBezTo>
                        <a:pt x="3589" y="241089"/>
                        <a:pt x="7472" y="241452"/>
                        <a:pt x="10091" y="239280"/>
                      </a:cubicBezTo>
                      <a:cubicBezTo>
                        <a:pt x="10387" y="239035"/>
                        <a:pt x="10660" y="238761"/>
                        <a:pt x="10906" y="238464"/>
                      </a:cubicBezTo>
                      <a:cubicBezTo>
                        <a:pt x="46511" y="202871"/>
                        <a:pt x="94785" y="184838"/>
                        <a:pt x="154410" y="184838"/>
                      </a:cubicBezTo>
                      <a:lnTo>
                        <a:pt x="269584" y="184838"/>
                      </a:lnTo>
                      <a:cubicBezTo>
                        <a:pt x="276218" y="184799"/>
                        <a:pt x="282665" y="182641"/>
                        <a:pt x="287987" y="178679"/>
                      </a:cubicBezTo>
                      <a:lnTo>
                        <a:pt x="457365" y="54883"/>
                      </a:lnTo>
                      <a:lnTo>
                        <a:pt x="458092" y="54267"/>
                      </a:lnTo>
                      <a:cubicBezTo>
                        <a:pt x="464552" y="48147"/>
                        <a:pt x="468305" y="39704"/>
                        <a:pt x="468519" y="30808"/>
                      </a:cubicBezTo>
                      <a:cubicBezTo>
                        <a:pt x="468502" y="13806"/>
                        <a:pt x="454726" y="27"/>
                        <a:pt x="437724" y="6"/>
                      </a:cubicBezTo>
                      <a:close/>
                    </a:path>
                  </a:pathLst>
                </a:custGeom>
                <a:grpFill/>
                <a:ln w="9525" cap="flat" cmpd="sng" algn="ctr">
                  <a:solidFill>
                    <a:sysClr val="window" lastClr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7" name="Freihandform: Form 56">
                  <a:extLst>
                    <a:ext uri="{FF2B5EF4-FFF2-40B4-BE49-F238E27FC236}">
                      <a16:creationId xmlns:a16="http://schemas.microsoft.com/office/drawing/2014/main" id="{5E70F095-3A9C-3334-8128-CD4E26FD15FA}"/>
                    </a:ext>
                  </a:extLst>
                </p:cNvPr>
                <p:cNvSpPr/>
                <p:nvPr/>
              </p:nvSpPr>
              <p:spPr>
                <a:xfrm>
                  <a:off x="5928184" y="2630957"/>
                  <a:ext cx="310544" cy="210802"/>
                </a:xfrm>
                <a:custGeom>
                  <a:avLst/>
                  <a:gdLst>
                    <a:gd name="connsiteX0" fmla="*/ 100211 w 310544"/>
                    <a:gd name="connsiteY0" fmla="*/ 179798 h 210802"/>
                    <a:gd name="connsiteX1" fmla="*/ 110799 w 310544"/>
                    <a:gd name="connsiteY1" fmla="*/ 179693 h 210802"/>
                    <a:gd name="connsiteX2" fmla="*/ 111304 w 310544"/>
                    <a:gd name="connsiteY2" fmla="*/ 180309 h 210802"/>
                    <a:gd name="connsiteX3" fmla="*/ 123141 w 310544"/>
                    <a:gd name="connsiteY3" fmla="*/ 205493 h 210802"/>
                    <a:gd name="connsiteX4" fmla="*/ 123363 w 310544"/>
                    <a:gd name="connsiteY4" fmla="*/ 206171 h 210802"/>
                    <a:gd name="connsiteX5" fmla="*/ 123689 w 310544"/>
                    <a:gd name="connsiteY5" fmla="*/ 207156 h 210802"/>
                    <a:gd name="connsiteX6" fmla="*/ 124361 w 310544"/>
                    <a:gd name="connsiteY6" fmla="*/ 208258 h 210802"/>
                    <a:gd name="connsiteX7" fmla="*/ 124977 w 310544"/>
                    <a:gd name="connsiteY7" fmla="*/ 208991 h 210802"/>
                    <a:gd name="connsiteX8" fmla="*/ 126048 w 310544"/>
                    <a:gd name="connsiteY8" fmla="*/ 209792 h 210802"/>
                    <a:gd name="connsiteX9" fmla="*/ 126830 w 310544"/>
                    <a:gd name="connsiteY9" fmla="*/ 210260 h 210802"/>
                    <a:gd name="connsiteX10" fmla="*/ 128296 w 310544"/>
                    <a:gd name="connsiteY10" fmla="*/ 210636 h 210802"/>
                    <a:gd name="connsiteX11" fmla="*/ 128962 w 310544"/>
                    <a:gd name="connsiteY11" fmla="*/ 210802 h 210802"/>
                    <a:gd name="connsiteX12" fmla="*/ 129269 w 310544"/>
                    <a:gd name="connsiteY12" fmla="*/ 210802 h 210802"/>
                    <a:gd name="connsiteX13" fmla="*/ 130101 w 310544"/>
                    <a:gd name="connsiteY13" fmla="*/ 210747 h 210802"/>
                    <a:gd name="connsiteX14" fmla="*/ 130785 w 310544"/>
                    <a:gd name="connsiteY14" fmla="*/ 210506 h 210802"/>
                    <a:gd name="connsiteX15" fmla="*/ 132016 w 310544"/>
                    <a:gd name="connsiteY15" fmla="*/ 210081 h 210802"/>
                    <a:gd name="connsiteX16" fmla="*/ 132928 w 310544"/>
                    <a:gd name="connsiteY16" fmla="*/ 209466 h 210802"/>
                    <a:gd name="connsiteX17" fmla="*/ 134468 w 310544"/>
                    <a:gd name="connsiteY17" fmla="*/ 207772 h 210802"/>
                    <a:gd name="connsiteX18" fmla="*/ 134997 w 310544"/>
                    <a:gd name="connsiteY18" fmla="*/ 206694 h 210802"/>
                    <a:gd name="connsiteX19" fmla="*/ 135268 w 310544"/>
                    <a:gd name="connsiteY19" fmla="*/ 205579 h 210802"/>
                    <a:gd name="connsiteX20" fmla="*/ 135435 w 310544"/>
                    <a:gd name="connsiteY20" fmla="*/ 204908 h 210802"/>
                    <a:gd name="connsiteX21" fmla="*/ 166981 w 310544"/>
                    <a:gd name="connsiteY21" fmla="*/ 146588 h 210802"/>
                    <a:gd name="connsiteX22" fmla="*/ 193089 w 310544"/>
                    <a:gd name="connsiteY22" fmla="*/ 147469 h 210802"/>
                    <a:gd name="connsiteX23" fmla="*/ 278699 w 310544"/>
                    <a:gd name="connsiteY23" fmla="*/ 119310 h 210802"/>
                    <a:gd name="connsiteX24" fmla="*/ 309494 w 310544"/>
                    <a:gd name="connsiteY24" fmla="*/ 1057 h 210802"/>
                    <a:gd name="connsiteX25" fmla="*/ 288966 w 310544"/>
                    <a:gd name="connsiteY25" fmla="*/ 4 h 210802"/>
                    <a:gd name="connsiteX26" fmla="*/ 192473 w 310544"/>
                    <a:gd name="connsiteY26" fmla="*/ 31852 h 210802"/>
                    <a:gd name="connsiteX27" fmla="*/ 160262 w 310544"/>
                    <a:gd name="connsiteY27" fmla="*/ 136241 h 210802"/>
                    <a:gd name="connsiteX28" fmla="*/ 127095 w 310544"/>
                    <a:gd name="connsiteY28" fmla="*/ 180531 h 210802"/>
                    <a:gd name="connsiteX29" fmla="*/ 120782 w 310544"/>
                    <a:gd name="connsiteY29" fmla="*/ 172351 h 210802"/>
                    <a:gd name="connsiteX30" fmla="*/ 118639 w 310544"/>
                    <a:gd name="connsiteY30" fmla="*/ 169752 h 210802"/>
                    <a:gd name="connsiteX31" fmla="*/ 97618 w 310544"/>
                    <a:gd name="connsiteY31" fmla="*/ 81740 h 210802"/>
                    <a:gd name="connsiteX32" fmla="*/ 23094 w 310544"/>
                    <a:gd name="connsiteY32" fmla="*/ 54986 h 210802"/>
                    <a:gd name="connsiteX33" fmla="*/ 922 w 310544"/>
                    <a:gd name="connsiteY33" fmla="*/ 56488 h 210802"/>
                    <a:gd name="connsiteX34" fmla="*/ 26174 w 310544"/>
                    <a:gd name="connsiteY34" fmla="*/ 153185 h 210802"/>
                    <a:gd name="connsiteX35" fmla="*/ 100211 w 310544"/>
                    <a:gd name="connsiteY35" fmla="*/ 179798 h 210802"/>
                    <a:gd name="connsiteX36" fmla="*/ 201139 w 310544"/>
                    <a:gd name="connsiteY36" fmla="*/ 40604 h 210802"/>
                    <a:gd name="connsiteX37" fmla="*/ 288923 w 310544"/>
                    <a:gd name="connsiteY37" fmla="*/ 12365 h 210802"/>
                    <a:gd name="connsiteX38" fmla="*/ 297977 w 310544"/>
                    <a:gd name="connsiteY38" fmla="*/ 12568 h 210802"/>
                    <a:gd name="connsiteX39" fmla="*/ 269935 w 310544"/>
                    <a:gd name="connsiteY39" fmla="*/ 110651 h 210802"/>
                    <a:gd name="connsiteX40" fmla="*/ 193027 w 310544"/>
                    <a:gd name="connsiteY40" fmla="*/ 135194 h 210802"/>
                    <a:gd name="connsiteX41" fmla="*/ 181941 w 310544"/>
                    <a:gd name="connsiteY41" fmla="*/ 134985 h 210802"/>
                    <a:gd name="connsiteX42" fmla="*/ 237748 w 310544"/>
                    <a:gd name="connsiteY42" fmla="*/ 84265 h 210802"/>
                    <a:gd name="connsiteX43" fmla="*/ 240153 w 310544"/>
                    <a:gd name="connsiteY43" fmla="*/ 75892 h 210802"/>
                    <a:gd name="connsiteX44" fmla="*/ 231780 w 310544"/>
                    <a:gd name="connsiteY44" fmla="*/ 73487 h 210802"/>
                    <a:gd name="connsiteX45" fmla="*/ 172888 w 310544"/>
                    <a:gd name="connsiteY45" fmla="*/ 126621 h 210802"/>
                    <a:gd name="connsiteX46" fmla="*/ 201139 w 310544"/>
                    <a:gd name="connsiteY46" fmla="*/ 40598 h 210802"/>
                    <a:gd name="connsiteX47" fmla="*/ 12421 w 310544"/>
                    <a:gd name="connsiteY47" fmla="*/ 67704 h 210802"/>
                    <a:gd name="connsiteX48" fmla="*/ 23051 w 310544"/>
                    <a:gd name="connsiteY48" fmla="*/ 67347 h 210802"/>
                    <a:gd name="connsiteX49" fmla="*/ 88337 w 310544"/>
                    <a:gd name="connsiteY49" fmla="*/ 89907 h 210802"/>
                    <a:gd name="connsiteX50" fmla="*/ 106888 w 310544"/>
                    <a:gd name="connsiteY50" fmla="*/ 159368 h 210802"/>
                    <a:gd name="connsiteX51" fmla="*/ 59968 w 310544"/>
                    <a:gd name="connsiteY51" fmla="*/ 109123 h 210802"/>
                    <a:gd name="connsiteX52" fmla="*/ 51377 w 310544"/>
                    <a:gd name="connsiteY52" fmla="*/ 110558 h 210802"/>
                    <a:gd name="connsiteX53" fmla="*/ 52812 w 310544"/>
                    <a:gd name="connsiteY53" fmla="*/ 119150 h 210802"/>
                    <a:gd name="connsiteX54" fmla="*/ 97415 w 310544"/>
                    <a:gd name="connsiteY54" fmla="*/ 167461 h 210802"/>
                    <a:gd name="connsiteX55" fmla="*/ 34636 w 310544"/>
                    <a:gd name="connsiteY55" fmla="*/ 144297 h 210802"/>
                    <a:gd name="connsiteX56" fmla="*/ 12421 w 310544"/>
                    <a:gd name="connsiteY56" fmla="*/ 67698 h 2108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310544" h="210802">
                      <a:moveTo>
                        <a:pt x="100211" y="179798"/>
                      </a:moveTo>
                      <a:cubicBezTo>
                        <a:pt x="104005" y="179798"/>
                        <a:pt x="107491" y="179736"/>
                        <a:pt x="110799" y="179693"/>
                      </a:cubicBezTo>
                      <a:lnTo>
                        <a:pt x="111304" y="180309"/>
                      </a:lnTo>
                      <a:cubicBezTo>
                        <a:pt x="117984" y="187124"/>
                        <a:pt x="122156" y="196001"/>
                        <a:pt x="123141" y="205493"/>
                      </a:cubicBezTo>
                      <a:cubicBezTo>
                        <a:pt x="123199" y="205724"/>
                        <a:pt x="123274" y="205950"/>
                        <a:pt x="123363" y="206171"/>
                      </a:cubicBezTo>
                      <a:cubicBezTo>
                        <a:pt x="123447" y="206507"/>
                        <a:pt x="123556" y="206836"/>
                        <a:pt x="123689" y="207156"/>
                      </a:cubicBezTo>
                      <a:cubicBezTo>
                        <a:pt x="123874" y="207546"/>
                        <a:pt x="124098" y="207916"/>
                        <a:pt x="124361" y="208258"/>
                      </a:cubicBezTo>
                      <a:cubicBezTo>
                        <a:pt x="124543" y="208521"/>
                        <a:pt x="124749" y="208767"/>
                        <a:pt x="124977" y="208991"/>
                      </a:cubicBezTo>
                      <a:cubicBezTo>
                        <a:pt x="125300" y="209301"/>
                        <a:pt x="125660" y="209570"/>
                        <a:pt x="126048" y="209792"/>
                      </a:cubicBezTo>
                      <a:cubicBezTo>
                        <a:pt x="126296" y="209969"/>
                        <a:pt x="126558" y="210126"/>
                        <a:pt x="126830" y="210260"/>
                      </a:cubicBezTo>
                      <a:cubicBezTo>
                        <a:pt x="127302" y="210445"/>
                        <a:pt x="127794" y="210571"/>
                        <a:pt x="128296" y="210636"/>
                      </a:cubicBezTo>
                      <a:cubicBezTo>
                        <a:pt x="128515" y="210703"/>
                        <a:pt x="128737" y="210758"/>
                        <a:pt x="128962" y="210802"/>
                      </a:cubicBezTo>
                      <a:lnTo>
                        <a:pt x="129269" y="210802"/>
                      </a:lnTo>
                      <a:cubicBezTo>
                        <a:pt x="129547" y="210802"/>
                        <a:pt x="129825" y="210783"/>
                        <a:pt x="130101" y="210747"/>
                      </a:cubicBezTo>
                      <a:cubicBezTo>
                        <a:pt x="130334" y="210681"/>
                        <a:pt x="130562" y="210600"/>
                        <a:pt x="130785" y="210506"/>
                      </a:cubicBezTo>
                      <a:cubicBezTo>
                        <a:pt x="131210" y="210412"/>
                        <a:pt x="131623" y="210269"/>
                        <a:pt x="132016" y="210081"/>
                      </a:cubicBezTo>
                      <a:cubicBezTo>
                        <a:pt x="132339" y="209904"/>
                        <a:pt x="132643" y="209698"/>
                        <a:pt x="132928" y="209466"/>
                      </a:cubicBezTo>
                      <a:cubicBezTo>
                        <a:pt x="133557" y="209018"/>
                        <a:pt x="134082" y="208441"/>
                        <a:pt x="134468" y="207772"/>
                      </a:cubicBezTo>
                      <a:cubicBezTo>
                        <a:pt x="134680" y="207431"/>
                        <a:pt x="134857" y="207070"/>
                        <a:pt x="134997" y="206694"/>
                      </a:cubicBezTo>
                      <a:cubicBezTo>
                        <a:pt x="135125" y="206332"/>
                        <a:pt x="135216" y="205959"/>
                        <a:pt x="135268" y="205579"/>
                      </a:cubicBezTo>
                      <a:cubicBezTo>
                        <a:pt x="135339" y="205359"/>
                        <a:pt x="135395" y="205135"/>
                        <a:pt x="135435" y="204908"/>
                      </a:cubicBezTo>
                      <a:cubicBezTo>
                        <a:pt x="135836" y="181494"/>
                        <a:pt x="147604" y="159738"/>
                        <a:pt x="166981" y="146588"/>
                      </a:cubicBezTo>
                      <a:cubicBezTo>
                        <a:pt x="174286" y="146939"/>
                        <a:pt x="183247" y="147469"/>
                        <a:pt x="193089" y="147469"/>
                      </a:cubicBezTo>
                      <a:cubicBezTo>
                        <a:pt x="220527" y="147469"/>
                        <a:pt x="254759" y="143312"/>
                        <a:pt x="278699" y="119310"/>
                      </a:cubicBezTo>
                      <a:cubicBezTo>
                        <a:pt x="319349" y="77429"/>
                        <a:pt x="309494" y="1057"/>
                        <a:pt x="309494" y="1057"/>
                      </a:cubicBezTo>
                      <a:cubicBezTo>
                        <a:pt x="302678" y="309"/>
                        <a:pt x="295824" y="-43"/>
                        <a:pt x="288966" y="4"/>
                      </a:cubicBezTo>
                      <a:cubicBezTo>
                        <a:pt x="263425" y="4"/>
                        <a:pt x="219850" y="4476"/>
                        <a:pt x="192473" y="31852"/>
                      </a:cubicBezTo>
                      <a:cubicBezTo>
                        <a:pt x="164142" y="60904"/>
                        <a:pt x="160342" y="108476"/>
                        <a:pt x="160262" y="136241"/>
                      </a:cubicBezTo>
                      <a:cubicBezTo>
                        <a:pt x="144681" y="147001"/>
                        <a:pt x="133036" y="162551"/>
                        <a:pt x="127095" y="180531"/>
                      </a:cubicBezTo>
                      <a:cubicBezTo>
                        <a:pt x="125150" y="177685"/>
                        <a:pt x="123042" y="174954"/>
                        <a:pt x="120782" y="172351"/>
                      </a:cubicBezTo>
                      <a:cubicBezTo>
                        <a:pt x="120074" y="171501"/>
                        <a:pt x="119353" y="170633"/>
                        <a:pt x="118639" y="169752"/>
                      </a:cubicBezTo>
                      <a:cubicBezTo>
                        <a:pt x="120154" y="147007"/>
                        <a:pt x="122427" y="110010"/>
                        <a:pt x="97618" y="81740"/>
                      </a:cubicBezTo>
                      <a:cubicBezTo>
                        <a:pt x="77848" y="59198"/>
                        <a:pt x="44940" y="54986"/>
                        <a:pt x="23094" y="54986"/>
                      </a:cubicBezTo>
                      <a:cubicBezTo>
                        <a:pt x="15677" y="54939"/>
                        <a:pt x="8265" y="55441"/>
                        <a:pt x="922" y="56488"/>
                      </a:cubicBezTo>
                      <a:cubicBezTo>
                        <a:pt x="922" y="56488"/>
                        <a:pt x="-7436" y="121250"/>
                        <a:pt x="26174" y="153185"/>
                      </a:cubicBezTo>
                      <a:cubicBezTo>
                        <a:pt x="51598" y="177420"/>
                        <a:pt x="79215" y="179798"/>
                        <a:pt x="100211" y="179798"/>
                      </a:cubicBezTo>
                      <a:close/>
                      <a:moveTo>
                        <a:pt x="201139" y="40604"/>
                      </a:moveTo>
                      <a:cubicBezTo>
                        <a:pt x="225707" y="16036"/>
                        <a:pt x="266683" y="12365"/>
                        <a:pt x="288923" y="12365"/>
                      </a:cubicBezTo>
                      <a:cubicBezTo>
                        <a:pt x="292311" y="12365"/>
                        <a:pt x="295365" y="12451"/>
                        <a:pt x="297977" y="12568"/>
                      </a:cubicBezTo>
                      <a:cubicBezTo>
                        <a:pt x="298931" y="33349"/>
                        <a:pt x="297798" y="81943"/>
                        <a:pt x="269935" y="110651"/>
                      </a:cubicBezTo>
                      <a:cubicBezTo>
                        <a:pt x="253219" y="127397"/>
                        <a:pt x="228780" y="135194"/>
                        <a:pt x="193027" y="135194"/>
                      </a:cubicBezTo>
                      <a:cubicBezTo>
                        <a:pt x="189166" y="135194"/>
                        <a:pt x="185470" y="135108"/>
                        <a:pt x="181941" y="134985"/>
                      </a:cubicBezTo>
                      <a:cubicBezTo>
                        <a:pt x="203880" y="109388"/>
                        <a:pt x="221784" y="93104"/>
                        <a:pt x="237748" y="84265"/>
                      </a:cubicBezTo>
                      <a:cubicBezTo>
                        <a:pt x="240724" y="82617"/>
                        <a:pt x="241801" y="78868"/>
                        <a:pt x="240153" y="75892"/>
                      </a:cubicBezTo>
                      <a:cubicBezTo>
                        <a:pt x="238505" y="72916"/>
                        <a:pt x="234757" y="71839"/>
                        <a:pt x="231780" y="73487"/>
                      </a:cubicBezTo>
                      <a:cubicBezTo>
                        <a:pt x="214596" y="83003"/>
                        <a:pt x="195700" y="100063"/>
                        <a:pt x="172888" y="126621"/>
                      </a:cubicBezTo>
                      <a:cubicBezTo>
                        <a:pt x="174372" y="87370"/>
                        <a:pt x="183801" y="58373"/>
                        <a:pt x="201139" y="40598"/>
                      </a:cubicBezTo>
                      <a:close/>
                      <a:moveTo>
                        <a:pt x="12421" y="67704"/>
                      </a:moveTo>
                      <a:cubicBezTo>
                        <a:pt x="15439" y="67494"/>
                        <a:pt x="19048" y="67347"/>
                        <a:pt x="23051" y="67347"/>
                      </a:cubicBezTo>
                      <a:cubicBezTo>
                        <a:pt x="40032" y="67347"/>
                        <a:pt x="71092" y="70272"/>
                        <a:pt x="88337" y="89907"/>
                      </a:cubicBezTo>
                      <a:cubicBezTo>
                        <a:pt x="106814" y="110983"/>
                        <a:pt x="107885" y="138224"/>
                        <a:pt x="106888" y="159368"/>
                      </a:cubicBezTo>
                      <a:cubicBezTo>
                        <a:pt x="94766" y="139650"/>
                        <a:pt x="78811" y="122565"/>
                        <a:pt x="59968" y="109123"/>
                      </a:cubicBezTo>
                      <a:cubicBezTo>
                        <a:pt x="57199" y="107147"/>
                        <a:pt x="53353" y="107789"/>
                        <a:pt x="51377" y="110558"/>
                      </a:cubicBezTo>
                      <a:cubicBezTo>
                        <a:pt x="49400" y="113327"/>
                        <a:pt x="50043" y="117174"/>
                        <a:pt x="52812" y="119150"/>
                      </a:cubicBezTo>
                      <a:cubicBezTo>
                        <a:pt x="70814" y="132048"/>
                        <a:pt x="85993" y="148488"/>
                        <a:pt x="97415" y="167461"/>
                      </a:cubicBezTo>
                      <a:cubicBezTo>
                        <a:pt x="76844" y="167202"/>
                        <a:pt x="55146" y="163766"/>
                        <a:pt x="34636" y="144297"/>
                      </a:cubicBezTo>
                      <a:cubicBezTo>
                        <a:pt x="13049" y="123794"/>
                        <a:pt x="11731" y="85522"/>
                        <a:pt x="12421" y="67698"/>
                      </a:cubicBezTo>
                      <a:close/>
                    </a:path>
                  </a:pathLst>
                </a:custGeom>
                <a:grpFill/>
                <a:ln w="9525" cap="flat" cmpd="sng" algn="ctr">
                  <a:solidFill>
                    <a:sysClr val="window" lastClr="FFFFFF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34" name="Grafik 72" descr="Cabriolet Silhouette">
                <a:extLst>
                  <a:ext uri="{FF2B5EF4-FFF2-40B4-BE49-F238E27FC236}">
                    <a16:creationId xmlns:a16="http://schemas.microsoft.com/office/drawing/2014/main" id="{C53A1036-7CED-074B-5A68-9F2F506E03E6}"/>
                  </a:ext>
                </a:extLst>
              </p:cNvPr>
              <p:cNvGrpSpPr/>
              <p:nvPr/>
            </p:nvGrpSpPr>
            <p:grpSpPr>
              <a:xfrm>
                <a:off x="4609355" y="4779050"/>
                <a:ext cx="613243" cy="226483"/>
                <a:chOff x="4528267" y="4828894"/>
                <a:chExt cx="566802" cy="209331"/>
              </a:xfrm>
              <a:solidFill>
                <a:sysClr val="window" lastClr="FFFFFF"/>
              </a:solidFill>
            </p:grpSpPr>
            <p:sp>
              <p:nvSpPr>
                <p:cNvPr id="51" name="Freihandform: Form 50">
                  <a:extLst>
                    <a:ext uri="{FF2B5EF4-FFF2-40B4-BE49-F238E27FC236}">
                      <a16:creationId xmlns:a16="http://schemas.microsoft.com/office/drawing/2014/main" id="{BF5A345E-1C57-F91D-BC08-ACE1DCAA64C7}"/>
                    </a:ext>
                  </a:extLst>
                </p:cNvPr>
                <p:cNvSpPr/>
                <p:nvPr/>
              </p:nvSpPr>
              <p:spPr>
                <a:xfrm>
                  <a:off x="4602349" y="4945841"/>
                  <a:ext cx="92384" cy="92385"/>
                </a:xfrm>
                <a:custGeom>
                  <a:avLst/>
                  <a:gdLst>
                    <a:gd name="connsiteX0" fmla="*/ 46192 w 92384"/>
                    <a:gd name="connsiteY0" fmla="*/ 0 h 92385"/>
                    <a:gd name="connsiteX1" fmla="*/ 0 w 92384"/>
                    <a:gd name="connsiteY1" fmla="*/ 46193 h 92385"/>
                    <a:gd name="connsiteX2" fmla="*/ 46192 w 92384"/>
                    <a:gd name="connsiteY2" fmla="*/ 92385 h 92385"/>
                    <a:gd name="connsiteX3" fmla="*/ 92385 w 92384"/>
                    <a:gd name="connsiteY3" fmla="*/ 46193 h 92385"/>
                    <a:gd name="connsiteX4" fmla="*/ 46192 w 92384"/>
                    <a:gd name="connsiteY4" fmla="*/ 0 h 92385"/>
                    <a:gd name="connsiteX5" fmla="*/ 46192 w 92384"/>
                    <a:gd name="connsiteY5" fmla="*/ 80067 h 92385"/>
                    <a:gd name="connsiteX6" fmla="*/ 12318 w 92384"/>
                    <a:gd name="connsiteY6" fmla="*/ 46193 h 92385"/>
                    <a:gd name="connsiteX7" fmla="*/ 46192 w 92384"/>
                    <a:gd name="connsiteY7" fmla="*/ 12318 h 92385"/>
                    <a:gd name="connsiteX8" fmla="*/ 80067 w 92384"/>
                    <a:gd name="connsiteY8" fmla="*/ 46193 h 92385"/>
                    <a:gd name="connsiteX9" fmla="*/ 46192 w 92384"/>
                    <a:gd name="connsiteY9" fmla="*/ 80067 h 9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2384" h="92385">
                      <a:moveTo>
                        <a:pt x="46192" y="0"/>
                      </a:moveTo>
                      <a:cubicBezTo>
                        <a:pt x="20681" y="0"/>
                        <a:pt x="0" y="20681"/>
                        <a:pt x="0" y="46193"/>
                      </a:cubicBezTo>
                      <a:cubicBezTo>
                        <a:pt x="0" y="71704"/>
                        <a:pt x="20681" y="92385"/>
                        <a:pt x="46192" y="92385"/>
                      </a:cubicBezTo>
                      <a:cubicBezTo>
                        <a:pt x="71704" y="92385"/>
                        <a:pt x="92385" y="71704"/>
                        <a:pt x="92385" y="46193"/>
                      </a:cubicBezTo>
                      <a:cubicBezTo>
                        <a:pt x="92358" y="20692"/>
                        <a:pt x="71693" y="27"/>
                        <a:pt x="46192" y="0"/>
                      </a:cubicBezTo>
                      <a:close/>
                      <a:moveTo>
                        <a:pt x="46192" y="80067"/>
                      </a:moveTo>
                      <a:cubicBezTo>
                        <a:pt x="27484" y="80067"/>
                        <a:pt x="12318" y="64901"/>
                        <a:pt x="12318" y="46193"/>
                      </a:cubicBezTo>
                      <a:cubicBezTo>
                        <a:pt x="12318" y="27484"/>
                        <a:pt x="27484" y="12318"/>
                        <a:pt x="46192" y="12318"/>
                      </a:cubicBezTo>
                      <a:cubicBezTo>
                        <a:pt x="64901" y="12318"/>
                        <a:pt x="80067" y="27484"/>
                        <a:pt x="80067" y="46193"/>
                      </a:cubicBezTo>
                      <a:cubicBezTo>
                        <a:pt x="80047" y="64892"/>
                        <a:pt x="64892" y="80047"/>
                        <a:pt x="46192" y="80067"/>
                      </a:cubicBezTo>
                      <a:close/>
                    </a:path>
                  </a:pathLst>
                </a:custGeom>
                <a:grpFill/>
                <a:ln w="6152" cap="flat">
                  <a:solidFill>
                    <a:sysClr val="window" lastClr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2" name="Freihandform: Form 51">
                  <a:extLst>
                    <a:ext uri="{FF2B5EF4-FFF2-40B4-BE49-F238E27FC236}">
                      <a16:creationId xmlns:a16="http://schemas.microsoft.com/office/drawing/2014/main" id="{D58410CD-29E2-5B35-BB6A-D02F60257AEC}"/>
                    </a:ext>
                  </a:extLst>
                </p:cNvPr>
                <p:cNvSpPr/>
                <p:nvPr/>
              </p:nvSpPr>
              <p:spPr>
                <a:xfrm>
                  <a:off x="4704275" y="4997478"/>
                  <a:ext cx="221108" cy="12318"/>
                </a:xfrm>
                <a:custGeom>
                  <a:avLst/>
                  <a:gdLst>
                    <a:gd name="connsiteX0" fmla="*/ 2501 w 221108"/>
                    <a:gd name="connsiteY0" fmla="*/ 0 h 12318"/>
                    <a:gd name="connsiteX1" fmla="*/ 0 w 221108"/>
                    <a:gd name="connsiteY1" fmla="*/ 12318 h 12318"/>
                    <a:gd name="connsiteX2" fmla="*/ 221108 w 221108"/>
                    <a:gd name="connsiteY2" fmla="*/ 12318 h 12318"/>
                    <a:gd name="connsiteX3" fmla="*/ 218614 w 221108"/>
                    <a:gd name="connsiteY3" fmla="*/ 0 h 12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21108" h="12318">
                      <a:moveTo>
                        <a:pt x="2501" y="0"/>
                      </a:moveTo>
                      <a:cubicBezTo>
                        <a:pt x="2117" y="4184"/>
                        <a:pt x="1279" y="8315"/>
                        <a:pt x="0" y="12318"/>
                      </a:cubicBezTo>
                      <a:lnTo>
                        <a:pt x="221108" y="12318"/>
                      </a:lnTo>
                      <a:cubicBezTo>
                        <a:pt x="219834" y="8314"/>
                        <a:pt x="218998" y="4184"/>
                        <a:pt x="218614" y="0"/>
                      </a:cubicBezTo>
                      <a:close/>
                    </a:path>
                  </a:pathLst>
                </a:custGeom>
                <a:grpFill/>
                <a:ln w="6152" cap="flat">
                  <a:solidFill>
                    <a:sysClr val="window" lastClr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3" name="Freihandform: Form 52">
                  <a:extLst>
                    <a:ext uri="{FF2B5EF4-FFF2-40B4-BE49-F238E27FC236}">
                      <a16:creationId xmlns:a16="http://schemas.microsoft.com/office/drawing/2014/main" id="{CD7D7830-8000-9379-9879-AE56BB988226}"/>
                    </a:ext>
                  </a:extLst>
                </p:cNvPr>
                <p:cNvSpPr/>
                <p:nvPr/>
              </p:nvSpPr>
              <p:spPr>
                <a:xfrm>
                  <a:off x="4528267" y="4828894"/>
                  <a:ext cx="566802" cy="175679"/>
                </a:xfrm>
                <a:custGeom>
                  <a:avLst/>
                  <a:gdLst>
                    <a:gd name="connsiteX0" fmla="*/ 558870 w 566802"/>
                    <a:gd name="connsiteY0" fmla="*/ 124535 h 175679"/>
                    <a:gd name="connsiteX1" fmla="*/ 551091 w 566802"/>
                    <a:gd name="connsiteY1" fmla="*/ 117760 h 175679"/>
                    <a:gd name="connsiteX2" fmla="*/ 511372 w 566802"/>
                    <a:gd name="connsiteY2" fmla="*/ 83460 h 175679"/>
                    <a:gd name="connsiteX3" fmla="*/ 400510 w 566802"/>
                    <a:gd name="connsiteY3" fmla="*/ 57728 h 175679"/>
                    <a:gd name="connsiteX4" fmla="*/ 368982 w 566802"/>
                    <a:gd name="connsiteY4" fmla="*/ 53756 h 175679"/>
                    <a:gd name="connsiteX5" fmla="*/ 267481 w 566802"/>
                    <a:gd name="connsiteY5" fmla="*/ 443 h 175679"/>
                    <a:gd name="connsiteX6" fmla="*/ 259474 w 566802"/>
                    <a:gd name="connsiteY6" fmla="*/ 3871 h 175679"/>
                    <a:gd name="connsiteX7" fmla="*/ 262554 w 566802"/>
                    <a:gd name="connsiteY7" fmla="*/ 11727 h 175679"/>
                    <a:gd name="connsiteX8" fmla="*/ 338476 w 566802"/>
                    <a:gd name="connsiteY8" fmla="*/ 49912 h 175679"/>
                    <a:gd name="connsiteX9" fmla="*/ 332761 w 566802"/>
                    <a:gd name="connsiteY9" fmla="*/ 49198 h 175679"/>
                    <a:gd name="connsiteX10" fmla="*/ 320178 w 566802"/>
                    <a:gd name="connsiteY10" fmla="*/ 49198 h 175679"/>
                    <a:gd name="connsiteX11" fmla="*/ 308125 w 566802"/>
                    <a:gd name="connsiteY11" fmla="*/ 61251 h 175679"/>
                    <a:gd name="connsiteX12" fmla="*/ 236908 w 566802"/>
                    <a:gd name="connsiteY12" fmla="*/ 61251 h 175679"/>
                    <a:gd name="connsiteX13" fmla="*/ 232634 w 566802"/>
                    <a:gd name="connsiteY13" fmla="*/ 60838 h 175679"/>
                    <a:gd name="connsiteX14" fmla="*/ 228058 w 566802"/>
                    <a:gd name="connsiteY14" fmla="*/ 59945 h 175679"/>
                    <a:gd name="connsiteX15" fmla="*/ 203422 w 566802"/>
                    <a:gd name="connsiteY15" fmla="*/ 55172 h 175679"/>
                    <a:gd name="connsiteX16" fmla="*/ 203422 w 566802"/>
                    <a:gd name="connsiteY16" fmla="*/ 36880 h 175679"/>
                    <a:gd name="connsiteX17" fmla="*/ 197263 w 566802"/>
                    <a:gd name="connsiteY17" fmla="*/ 30721 h 175679"/>
                    <a:gd name="connsiteX18" fmla="*/ 191104 w 566802"/>
                    <a:gd name="connsiteY18" fmla="*/ 36880 h 175679"/>
                    <a:gd name="connsiteX19" fmla="*/ 191104 w 566802"/>
                    <a:gd name="connsiteY19" fmla="*/ 52783 h 175679"/>
                    <a:gd name="connsiteX20" fmla="*/ 143341 w 566802"/>
                    <a:gd name="connsiteY20" fmla="*/ 44314 h 175679"/>
                    <a:gd name="connsiteX21" fmla="*/ 121168 w 566802"/>
                    <a:gd name="connsiteY21" fmla="*/ 44868 h 175679"/>
                    <a:gd name="connsiteX22" fmla="*/ 104853 w 566802"/>
                    <a:gd name="connsiteY22" fmla="*/ 49180 h 175679"/>
                    <a:gd name="connsiteX23" fmla="*/ 11131 w 566802"/>
                    <a:gd name="connsiteY23" fmla="*/ 86134 h 175679"/>
                    <a:gd name="connsiteX24" fmla="*/ 6106 w 566802"/>
                    <a:gd name="connsiteY24" fmla="*/ 142495 h 175679"/>
                    <a:gd name="connsiteX25" fmla="*/ 175 w 566802"/>
                    <a:gd name="connsiteY25" fmla="*/ 149965 h 175679"/>
                    <a:gd name="connsiteX26" fmla="*/ 8 w 566802"/>
                    <a:gd name="connsiteY26" fmla="*/ 154930 h 175679"/>
                    <a:gd name="connsiteX27" fmla="*/ 11261 w 566802"/>
                    <a:gd name="connsiteY27" fmla="*/ 169779 h 175679"/>
                    <a:gd name="connsiteX28" fmla="*/ 17789 w 566802"/>
                    <a:gd name="connsiteY28" fmla="*/ 171393 h 175679"/>
                    <a:gd name="connsiteX29" fmla="*/ 48344 w 566802"/>
                    <a:gd name="connsiteY29" fmla="*/ 174848 h 175679"/>
                    <a:gd name="connsiteX30" fmla="*/ 63126 w 566802"/>
                    <a:gd name="connsiteY30" fmla="*/ 175679 h 175679"/>
                    <a:gd name="connsiteX31" fmla="*/ 61746 w 566802"/>
                    <a:gd name="connsiteY31" fmla="*/ 163263 h 175679"/>
                    <a:gd name="connsiteX32" fmla="*/ 48726 w 566802"/>
                    <a:gd name="connsiteY32" fmla="*/ 162524 h 175679"/>
                    <a:gd name="connsiteX33" fmla="*/ 20469 w 566802"/>
                    <a:gd name="connsiteY33" fmla="*/ 159364 h 175679"/>
                    <a:gd name="connsiteX34" fmla="*/ 14211 w 566802"/>
                    <a:gd name="connsiteY34" fmla="*/ 157812 h 175679"/>
                    <a:gd name="connsiteX35" fmla="*/ 12363 w 566802"/>
                    <a:gd name="connsiteY35" fmla="*/ 155348 h 175679"/>
                    <a:gd name="connsiteX36" fmla="*/ 12394 w 566802"/>
                    <a:gd name="connsiteY36" fmla="*/ 154449 h 175679"/>
                    <a:gd name="connsiteX37" fmla="*/ 15794 w 566802"/>
                    <a:gd name="connsiteY37" fmla="*/ 150138 h 175679"/>
                    <a:gd name="connsiteX38" fmla="*/ 19101 w 566802"/>
                    <a:gd name="connsiteY38" fmla="*/ 145974 h 175679"/>
                    <a:gd name="connsiteX39" fmla="*/ 18338 w 566802"/>
                    <a:gd name="connsiteY39" fmla="*/ 140708 h 175679"/>
                    <a:gd name="connsiteX40" fmla="*/ 18750 w 566802"/>
                    <a:gd name="connsiteY40" fmla="*/ 95877 h 175679"/>
                    <a:gd name="connsiteX41" fmla="*/ 108401 w 566802"/>
                    <a:gd name="connsiteY41" fmla="*/ 60974 h 175679"/>
                    <a:gd name="connsiteX42" fmla="*/ 123860 w 566802"/>
                    <a:gd name="connsiteY42" fmla="*/ 56884 h 175679"/>
                    <a:gd name="connsiteX43" fmla="*/ 141357 w 566802"/>
                    <a:gd name="connsiteY43" fmla="*/ 56453 h 175679"/>
                    <a:gd name="connsiteX44" fmla="*/ 225736 w 566802"/>
                    <a:gd name="connsiteY44" fmla="*/ 72023 h 175679"/>
                    <a:gd name="connsiteX45" fmla="*/ 230318 w 566802"/>
                    <a:gd name="connsiteY45" fmla="*/ 72916 h 175679"/>
                    <a:gd name="connsiteX46" fmla="*/ 236982 w 566802"/>
                    <a:gd name="connsiteY46" fmla="*/ 73532 h 175679"/>
                    <a:gd name="connsiteX47" fmla="*/ 320443 w 566802"/>
                    <a:gd name="connsiteY47" fmla="*/ 73532 h 175679"/>
                    <a:gd name="connsiteX48" fmla="*/ 320443 w 566802"/>
                    <a:gd name="connsiteY48" fmla="*/ 61516 h 175679"/>
                    <a:gd name="connsiteX49" fmla="*/ 331985 w 566802"/>
                    <a:gd name="connsiteY49" fmla="*/ 61516 h 175679"/>
                    <a:gd name="connsiteX50" fmla="*/ 398970 w 566802"/>
                    <a:gd name="connsiteY50" fmla="*/ 69948 h 175679"/>
                    <a:gd name="connsiteX51" fmla="*/ 399266 w 566802"/>
                    <a:gd name="connsiteY51" fmla="*/ 69985 h 175679"/>
                    <a:gd name="connsiteX52" fmla="*/ 399561 w 566802"/>
                    <a:gd name="connsiteY52" fmla="*/ 69985 h 175679"/>
                    <a:gd name="connsiteX53" fmla="*/ 506063 w 566802"/>
                    <a:gd name="connsiteY53" fmla="*/ 94553 h 175679"/>
                    <a:gd name="connsiteX54" fmla="*/ 541828 w 566802"/>
                    <a:gd name="connsiteY54" fmla="*/ 125859 h 175679"/>
                    <a:gd name="connsiteX55" fmla="*/ 542093 w 566802"/>
                    <a:gd name="connsiteY55" fmla="*/ 126161 h 175679"/>
                    <a:gd name="connsiteX56" fmla="*/ 542382 w 566802"/>
                    <a:gd name="connsiteY56" fmla="*/ 126444 h 175679"/>
                    <a:gd name="connsiteX57" fmla="*/ 551307 w 566802"/>
                    <a:gd name="connsiteY57" fmla="*/ 134235 h 175679"/>
                    <a:gd name="connsiteX58" fmla="*/ 554485 w 566802"/>
                    <a:gd name="connsiteY58" fmla="*/ 140678 h 175679"/>
                    <a:gd name="connsiteX59" fmla="*/ 554485 w 566802"/>
                    <a:gd name="connsiteY59" fmla="*/ 161101 h 175679"/>
                    <a:gd name="connsiteX60" fmla="*/ 511267 w 566802"/>
                    <a:gd name="connsiteY60" fmla="*/ 161101 h 175679"/>
                    <a:gd name="connsiteX61" fmla="*/ 511372 w 566802"/>
                    <a:gd name="connsiteY61" fmla="*/ 163115 h 175679"/>
                    <a:gd name="connsiteX62" fmla="*/ 510405 w 566802"/>
                    <a:gd name="connsiteY62" fmla="*/ 173419 h 175679"/>
                    <a:gd name="connsiteX63" fmla="*/ 566803 w 566802"/>
                    <a:gd name="connsiteY63" fmla="*/ 173419 h 175679"/>
                    <a:gd name="connsiteX64" fmla="*/ 566803 w 566802"/>
                    <a:gd name="connsiteY64" fmla="*/ 140702 h 175679"/>
                    <a:gd name="connsiteX65" fmla="*/ 558870 w 566802"/>
                    <a:gd name="connsiteY65" fmla="*/ 124535 h 1756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66802" h="175679">
                      <a:moveTo>
                        <a:pt x="558870" y="124535"/>
                      </a:moveTo>
                      <a:cubicBezTo>
                        <a:pt x="556124" y="122459"/>
                        <a:pt x="553524" y="120195"/>
                        <a:pt x="551091" y="117760"/>
                      </a:cubicBezTo>
                      <a:cubicBezTo>
                        <a:pt x="542013" y="107407"/>
                        <a:pt x="527385" y="91110"/>
                        <a:pt x="511372" y="83460"/>
                      </a:cubicBezTo>
                      <a:cubicBezTo>
                        <a:pt x="468499" y="62957"/>
                        <a:pt x="400510" y="57728"/>
                        <a:pt x="400510" y="57728"/>
                      </a:cubicBezTo>
                      <a:lnTo>
                        <a:pt x="368982" y="53756"/>
                      </a:lnTo>
                      <a:cubicBezTo>
                        <a:pt x="336447" y="33614"/>
                        <a:pt x="302529" y="15799"/>
                        <a:pt x="267481" y="443"/>
                      </a:cubicBezTo>
                      <a:cubicBezTo>
                        <a:pt x="264324" y="-822"/>
                        <a:pt x="260739" y="713"/>
                        <a:pt x="259474" y="3871"/>
                      </a:cubicBezTo>
                      <a:cubicBezTo>
                        <a:pt x="258264" y="6892"/>
                        <a:pt x="259613" y="10333"/>
                        <a:pt x="262554" y="11727"/>
                      </a:cubicBezTo>
                      <a:cubicBezTo>
                        <a:pt x="288521" y="23100"/>
                        <a:pt x="313864" y="35847"/>
                        <a:pt x="338476" y="49912"/>
                      </a:cubicBezTo>
                      <a:lnTo>
                        <a:pt x="332761" y="49198"/>
                      </a:lnTo>
                      <a:lnTo>
                        <a:pt x="320178" y="49198"/>
                      </a:lnTo>
                      <a:cubicBezTo>
                        <a:pt x="313521" y="49198"/>
                        <a:pt x="308125" y="54595"/>
                        <a:pt x="308125" y="61251"/>
                      </a:cubicBezTo>
                      <a:lnTo>
                        <a:pt x="236908" y="61251"/>
                      </a:lnTo>
                      <a:cubicBezTo>
                        <a:pt x="235473" y="61252"/>
                        <a:pt x="234042" y="61114"/>
                        <a:pt x="232634" y="60838"/>
                      </a:cubicBezTo>
                      <a:lnTo>
                        <a:pt x="228058" y="59945"/>
                      </a:lnTo>
                      <a:lnTo>
                        <a:pt x="203422" y="55172"/>
                      </a:lnTo>
                      <a:lnTo>
                        <a:pt x="203422" y="36880"/>
                      </a:lnTo>
                      <a:cubicBezTo>
                        <a:pt x="203422" y="33478"/>
                        <a:pt x="200664" y="30721"/>
                        <a:pt x="197263" y="30721"/>
                      </a:cubicBezTo>
                      <a:cubicBezTo>
                        <a:pt x="193861" y="30721"/>
                        <a:pt x="191104" y="33478"/>
                        <a:pt x="191104" y="36880"/>
                      </a:cubicBezTo>
                      <a:lnTo>
                        <a:pt x="191104" y="52783"/>
                      </a:lnTo>
                      <a:lnTo>
                        <a:pt x="143341" y="44314"/>
                      </a:lnTo>
                      <a:cubicBezTo>
                        <a:pt x="135982" y="43076"/>
                        <a:pt x="128455" y="43264"/>
                        <a:pt x="121168" y="44868"/>
                      </a:cubicBezTo>
                      <a:cubicBezTo>
                        <a:pt x="114837" y="46279"/>
                        <a:pt x="108376" y="48132"/>
                        <a:pt x="104853" y="49180"/>
                      </a:cubicBezTo>
                      <a:cubicBezTo>
                        <a:pt x="82724" y="55893"/>
                        <a:pt x="27077" y="75263"/>
                        <a:pt x="11131" y="86134"/>
                      </a:cubicBezTo>
                      <a:cubicBezTo>
                        <a:pt x="-897" y="94337"/>
                        <a:pt x="6106" y="142495"/>
                        <a:pt x="6106" y="142495"/>
                      </a:cubicBezTo>
                      <a:lnTo>
                        <a:pt x="175" y="149965"/>
                      </a:lnTo>
                      <a:lnTo>
                        <a:pt x="8" y="154930"/>
                      </a:lnTo>
                      <a:cubicBezTo>
                        <a:pt x="-225" y="161918"/>
                        <a:pt x="4470" y="168113"/>
                        <a:pt x="11261" y="169779"/>
                      </a:cubicBezTo>
                      <a:lnTo>
                        <a:pt x="17789" y="171393"/>
                      </a:lnTo>
                      <a:cubicBezTo>
                        <a:pt x="27863" y="173374"/>
                        <a:pt x="38082" y="174529"/>
                        <a:pt x="48344" y="174848"/>
                      </a:cubicBezTo>
                      <a:lnTo>
                        <a:pt x="63126" y="175679"/>
                      </a:lnTo>
                      <a:cubicBezTo>
                        <a:pt x="62222" y="171602"/>
                        <a:pt x="61759" y="167439"/>
                        <a:pt x="61746" y="163263"/>
                      </a:cubicBezTo>
                      <a:lnTo>
                        <a:pt x="48726" y="162524"/>
                      </a:lnTo>
                      <a:cubicBezTo>
                        <a:pt x="39237" y="162229"/>
                        <a:pt x="29788" y="161172"/>
                        <a:pt x="20469" y="159364"/>
                      </a:cubicBezTo>
                      <a:lnTo>
                        <a:pt x="14211" y="157812"/>
                      </a:lnTo>
                      <a:cubicBezTo>
                        <a:pt x="13094" y="157524"/>
                        <a:pt x="12327" y="156501"/>
                        <a:pt x="12363" y="155348"/>
                      </a:cubicBezTo>
                      <a:lnTo>
                        <a:pt x="12394" y="154449"/>
                      </a:lnTo>
                      <a:lnTo>
                        <a:pt x="15794" y="150138"/>
                      </a:lnTo>
                      <a:lnTo>
                        <a:pt x="19101" y="145974"/>
                      </a:lnTo>
                      <a:lnTo>
                        <a:pt x="18338" y="140708"/>
                      </a:lnTo>
                      <a:cubicBezTo>
                        <a:pt x="15621" y="122010"/>
                        <a:pt x="15837" y="101038"/>
                        <a:pt x="18750" y="95877"/>
                      </a:cubicBezTo>
                      <a:cubicBezTo>
                        <a:pt x="33421" y="86368"/>
                        <a:pt x="84608" y="68162"/>
                        <a:pt x="108401" y="60974"/>
                      </a:cubicBezTo>
                      <a:cubicBezTo>
                        <a:pt x="112367" y="59798"/>
                        <a:pt x="118255" y="58129"/>
                        <a:pt x="123860" y="56884"/>
                      </a:cubicBezTo>
                      <a:cubicBezTo>
                        <a:pt x="129610" y="55619"/>
                        <a:pt x="135551" y="55473"/>
                        <a:pt x="141357" y="56453"/>
                      </a:cubicBezTo>
                      <a:lnTo>
                        <a:pt x="225736" y="72023"/>
                      </a:lnTo>
                      <a:lnTo>
                        <a:pt x="230318" y="72916"/>
                      </a:lnTo>
                      <a:cubicBezTo>
                        <a:pt x="232514" y="73335"/>
                        <a:pt x="234746" y="73541"/>
                        <a:pt x="236982" y="73532"/>
                      </a:cubicBezTo>
                      <a:lnTo>
                        <a:pt x="320443" y="73532"/>
                      </a:lnTo>
                      <a:lnTo>
                        <a:pt x="320443" y="61516"/>
                      </a:lnTo>
                      <a:lnTo>
                        <a:pt x="331985" y="61516"/>
                      </a:lnTo>
                      <a:lnTo>
                        <a:pt x="398970" y="69948"/>
                      </a:lnTo>
                      <a:lnTo>
                        <a:pt x="399266" y="69985"/>
                      </a:lnTo>
                      <a:lnTo>
                        <a:pt x="399561" y="69985"/>
                      </a:lnTo>
                      <a:cubicBezTo>
                        <a:pt x="400220" y="70034"/>
                        <a:pt x="465727" y="75263"/>
                        <a:pt x="506063" y="94553"/>
                      </a:cubicBezTo>
                      <a:cubicBezTo>
                        <a:pt x="520370" y="101389"/>
                        <a:pt x="534862" y="117914"/>
                        <a:pt x="541828" y="125859"/>
                      </a:cubicBezTo>
                      <a:lnTo>
                        <a:pt x="542093" y="126161"/>
                      </a:lnTo>
                      <a:lnTo>
                        <a:pt x="542382" y="126444"/>
                      </a:lnTo>
                      <a:cubicBezTo>
                        <a:pt x="545175" y="129243"/>
                        <a:pt x="548156" y="131846"/>
                        <a:pt x="551307" y="134235"/>
                      </a:cubicBezTo>
                      <a:cubicBezTo>
                        <a:pt x="553306" y="135775"/>
                        <a:pt x="554479" y="138154"/>
                        <a:pt x="554485" y="140678"/>
                      </a:cubicBezTo>
                      <a:lnTo>
                        <a:pt x="554485" y="161101"/>
                      </a:lnTo>
                      <a:lnTo>
                        <a:pt x="511267" y="161101"/>
                      </a:lnTo>
                      <a:cubicBezTo>
                        <a:pt x="511267" y="161772"/>
                        <a:pt x="511372" y="162437"/>
                        <a:pt x="511372" y="163115"/>
                      </a:cubicBezTo>
                      <a:cubicBezTo>
                        <a:pt x="511354" y="166571"/>
                        <a:pt x="511030" y="170020"/>
                        <a:pt x="510405" y="173419"/>
                      </a:cubicBezTo>
                      <a:lnTo>
                        <a:pt x="566803" y="173419"/>
                      </a:lnTo>
                      <a:lnTo>
                        <a:pt x="566803" y="140702"/>
                      </a:lnTo>
                      <a:cubicBezTo>
                        <a:pt x="566786" y="134380"/>
                        <a:pt x="563860" y="128417"/>
                        <a:pt x="558870" y="124535"/>
                      </a:cubicBezTo>
                      <a:close/>
                    </a:path>
                  </a:pathLst>
                </a:custGeom>
                <a:grpFill/>
                <a:ln w="6152" cap="flat">
                  <a:solidFill>
                    <a:sysClr val="window" lastClr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4" name="Freihandform: Form 53">
                  <a:extLst>
                    <a:ext uri="{FF2B5EF4-FFF2-40B4-BE49-F238E27FC236}">
                      <a16:creationId xmlns:a16="http://schemas.microsoft.com/office/drawing/2014/main" id="{9B9E3475-2395-EEFE-D00E-9728B86FBA54}"/>
                    </a:ext>
                  </a:extLst>
                </p:cNvPr>
                <p:cNvSpPr/>
                <p:nvPr/>
              </p:nvSpPr>
              <p:spPr>
                <a:xfrm>
                  <a:off x="4934935" y="4945841"/>
                  <a:ext cx="92385" cy="92385"/>
                </a:xfrm>
                <a:custGeom>
                  <a:avLst/>
                  <a:gdLst>
                    <a:gd name="connsiteX0" fmla="*/ 46193 w 92385"/>
                    <a:gd name="connsiteY0" fmla="*/ 0 h 92385"/>
                    <a:gd name="connsiteX1" fmla="*/ 0 w 92385"/>
                    <a:gd name="connsiteY1" fmla="*/ 46193 h 92385"/>
                    <a:gd name="connsiteX2" fmla="*/ 46193 w 92385"/>
                    <a:gd name="connsiteY2" fmla="*/ 92385 h 92385"/>
                    <a:gd name="connsiteX3" fmla="*/ 92385 w 92385"/>
                    <a:gd name="connsiteY3" fmla="*/ 46193 h 92385"/>
                    <a:gd name="connsiteX4" fmla="*/ 46193 w 92385"/>
                    <a:gd name="connsiteY4" fmla="*/ 0 h 92385"/>
                    <a:gd name="connsiteX5" fmla="*/ 46193 w 92385"/>
                    <a:gd name="connsiteY5" fmla="*/ 80067 h 92385"/>
                    <a:gd name="connsiteX6" fmla="*/ 12318 w 92385"/>
                    <a:gd name="connsiteY6" fmla="*/ 46193 h 92385"/>
                    <a:gd name="connsiteX7" fmla="*/ 46193 w 92385"/>
                    <a:gd name="connsiteY7" fmla="*/ 12318 h 92385"/>
                    <a:gd name="connsiteX8" fmla="*/ 80067 w 92385"/>
                    <a:gd name="connsiteY8" fmla="*/ 46193 h 92385"/>
                    <a:gd name="connsiteX9" fmla="*/ 46193 w 92385"/>
                    <a:gd name="connsiteY9" fmla="*/ 80067 h 92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2385" h="92385">
                      <a:moveTo>
                        <a:pt x="46193" y="0"/>
                      </a:moveTo>
                      <a:cubicBezTo>
                        <a:pt x="20681" y="0"/>
                        <a:pt x="0" y="20681"/>
                        <a:pt x="0" y="46193"/>
                      </a:cubicBezTo>
                      <a:cubicBezTo>
                        <a:pt x="0" y="71704"/>
                        <a:pt x="20681" y="92385"/>
                        <a:pt x="46193" y="92385"/>
                      </a:cubicBezTo>
                      <a:cubicBezTo>
                        <a:pt x="71704" y="92385"/>
                        <a:pt x="92385" y="71704"/>
                        <a:pt x="92385" y="46193"/>
                      </a:cubicBezTo>
                      <a:cubicBezTo>
                        <a:pt x="92358" y="20692"/>
                        <a:pt x="71693" y="27"/>
                        <a:pt x="46193" y="0"/>
                      </a:cubicBezTo>
                      <a:close/>
                      <a:moveTo>
                        <a:pt x="46193" y="80067"/>
                      </a:moveTo>
                      <a:cubicBezTo>
                        <a:pt x="27484" y="80067"/>
                        <a:pt x="12318" y="64901"/>
                        <a:pt x="12318" y="46193"/>
                      </a:cubicBezTo>
                      <a:cubicBezTo>
                        <a:pt x="12318" y="27484"/>
                        <a:pt x="27484" y="12318"/>
                        <a:pt x="46193" y="12318"/>
                      </a:cubicBezTo>
                      <a:cubicBezTo>
                        <a:pt x="64901" y="12318"/>
                        <a:pt x="80067" y="27484"/>
                        <a:pt x="80067" y="46193"/>
                      </a:cubicBezTo>
                      <a:cubicBezTo>
                        <a:pt x="80047" y="64892"/>
                        <a:pt x="64892" y="80047"/>
                        <a:pt x="46193" y="80067"/>
                      </a:cubicBezTo>
                      <a:close/>
                    </a:path>
                  </a:pathLst>
                </a:custGeom>
                <a:grpFill/>
                <a:ln w="6152" cap="flat">
                  <a:solidFill>
                    <a:sysClr val="window" lastClr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grpSp>
            <p:nvGrpSpPr>
              <p:cNvPr id="35" name="Grafik 87" descr="Roboterhand Silhouette">
                <a:extLst>
                  <a:ext uri="{FF2B5EF4-FFF2-40B4-BE49-F238E27FC236}">
                    <a16:creationId xmlns:a16="http://schemas.microsoft.com/office/drawing/2014/main" id="{210EB491-A229-EB5A-F113-61DBAAC4615D}"/>
                  </a:ext>
                </a:extLst>
              </p:cNvPr>
              <p:cNvGrpSpPr/>
              <p:nvPr/>
            </p:nvGrpSpPr>
            <p:grpSpPr>
              <a:xfrm>
                <a:off x="7025040" y="4685560"/>
                <a:ext cx="536899" cy="413462"/>
                <a:chOff x="3055795" y="3729219"/>
                <a:chExt cx="828696" cy="638174"/>
              </a:xfrm>
              <a:solidFill>
                <a:sysClr val="window" lastClr="FFFFFF"/>
              </a:solidFill>
            </p:grpSpPr>
            <p:sp>
              <p:nvSpPr>
                <p:cNvPr id="49" name="Freihandform: Form 48">
                  <a:extLst>
                    <a:ext uri="{FF2B5EF4-FFF2-40B4-BE49-F238E27FC236}">
                      <a16:creationId xmlns:a16="http://schemas.microsoft.com/office/drawing/2014/main" id="{7B312773-E945-6D2E-2CB3-FA2ED1A9C3B2}"/>
                    </a:ext>
                  </a:extLst>
                </p:cNvPr>
                <p:cNvSpPr/>
                <p:nvPr/>
              </p:nvSpPr>
              <p:spPr>
                <a:xfrm>
                  <a:off x="3055795" y="3729219"/>
                  <a:ext cx="828696" cy="638174"/>
                </a:xfrm>
                <a:custGeom>
                  <a:avLst/>
                  <a:gdLst>
                    <a:gd name="connsiteX0" fmla="*/ 821922 w 828696"/>
                    <a:gd name="connsiteY0" fmla="*/ 219913 h 638174"/>
                    <a:gd name="connsiteX1" fmla="*/ 814302 w 828696"/>
                    <a:gd name="connsiteY1" fmla="*/ 211217 h 638174"/>
                    <a:gd name="connsiteX2" fmla="*/ 713603 w 828696"/>
                    <a:gd name="connsiteY2" fmla="*/ 190700 h 638174"/>
                    <a:gd name="connsiteX3" fmla="*/ 704974 w 828696"/>
                    <a:gd name="connsiteY3" fmla="*/ 193291 h 638174"/>
                    <a:gd name="connsiteX4" fmla="*/ 692325 w 828696"/>
                    <a:gd name="connsiteY4" fmla="*/ 205940 h 638174"/>
                    <a:gd name="connsiteX5" fmla="*/ 507082 w 828696"/>
                    <a:gd name="connsiteY5" fmla="*/ 22584 h 638174"/>
                    <a:gd name="connsiteX6" fmla="*/ 416976 w 828696"/>
                    <a:gd name="connsiteY6" fmla="*/ 13630 h 638174"/>
                    <a:gd name="connsiteX7" fmla="*/ 216056 w 828696"/>
                    <a:gd name="connsiteY7" fmla="*/ 171679 h 638174"/>
                    <a:gd name="connsiteX8" fmla="*/ 209550 w 828696"/>
                    <a:gd name="connsiteY8" fmla="*/ 171450 h 638174"/>
                    <a:gd name="connsiteX9" fmla="*/ 38100 w 828696"/>
                    <a:gd name="connsiteY9" fmla="*/ 342900 h 638174"/>
                    <a:gd name="connsiteX10" fmla="*/ 38100 w 828696"/>
                    <a:gd name="connsiteY10" fmla="*/ 543877 h 638174"/>
                    <a:gd name="connsiteX11" fmla="*/ 0 w 828696"/>
                    <a:gd name="connsiteY11" fmla="*/ 590550 h 638174"/>
                    <a:gd name="connsiteX12" fmla="*/ 0 w 828696"/>
                    <a:gd name="connsiteY12" fmla="*/ 638175 h 638174"/>
                    <a:gd name="connsiteX13" fmla="*/ 419100 w 828696"/>
                    <a:gd name="connsiteY13" fmla="*/ 638175 h 638174"/>
                    <a:gd name="connsiteX14" fmla="*/ 419100 w 828696"/>
                    <a:gd name="connsiteY14" fmla="*/ 590550 h 638174"/>
                    <a:gd name="connsiteX15" fmla="*/ 380467 w 828696"/>
                    <a:gd name="connsiteY15" fmla="*/ 543877 h 638174"/>
                    <a:gd name="connsiteX16" fmla="*/ 381000 w 828696"/>
                    <a:gd name="connsiteY16" fmla="*/ 342900 h 638174"/>
                    <a:gd name="connsiteX17" fmla="*/ 381000 w 828696"/>
                    <a:gd name="connsiteY17" fmla="*/ 342900 h 638174"/>
                    <a:gd name="connsiteX18" fmla="*/ 344214 w 828696"/>
                    <a:gd name="connsiteY18" fmla="*/ 237420 h 638174"/>
                    <a:gd name="connsiteX19" fmla="*/ 434569 w 828696"/>
                    <a:gd name="connsiteY19" fmla="*/ 129311 h 638174"/>
                    <a:gd name="connsiteX20" fmla="*/ 478907 w 828696"/>
                    <a:gd name="connsiteY20" fmla="*/ 129645 h 638174"/>
                    <a:gd name="connsiteX21" fmla="*/ 624954 w 828696"/>
                    <a:gd name="connsiteY21" fmla="*/ 273310 h 638174"/>
                    <a:gd name="connsiteX22" fmla="*/ 611086 w 828696"/>
                    <a:gd name="connsiteY22" fmla="*/ 287169 h 638174"/>
                    <a:gd name="connsiteX23" fmla="*/ 608467 w 828696"/>
                    <a:gd name="connsiteY23" fmla="*/ 295742 h 638174"/>
                    <a:gd name="connsiteX24" fmla="*/ 627945 w 828696"/>
                    <a:gd name="connsiteY24" fmla="*/ 397497 h 638174"/>
                    <a:gd name="connsiteX25" fmla="*/ 636670 w 828696"/>
                    <a:gd name="connsiteY25" fmla="*/ 405203 h 638174"/>
                    <a:gd name="connsiteX26" fmla="*/ 737692 w 828696"/>
                    <a:gd name="connsiteY26" fmla="*/ 411937 h 638174"/>
                    <a:gd name="connsiteX27" fmla="*/ 738340 w 828696"/>
                    <a:gd name="connsiteY27" fmla="*/ 411937 h 638174"/>
                    <a:gd name="connsiteX28" fmla="*/ 748174 w 828696"/>
                    <a:gd name="connsiteY28" fmla="*/ 402722 h 638174"/>
                    <a:gd name="connsiteX29" fmla="*/ 738959 w 828696"/>
                    <a:gd name="connsiteY29" fmla="*/ 392887 h 638174"/>
                    <a:gd name="connsiteX30" fmla="*/ 645271 w 828696"/>
                    <a:gd name="connsiteY30" fmla="*/ 386648 h 638174"/>
                    <a:gd name="connsiteX31" fmla="*/ 628126 w 828696"/>
                    <a:gd name="connsiteY31" fmla="*/ 297066 h 638174"/>
                    <a:gd name="connsiteX32" fmla="*/ 714804 w 828696"/>
                    <a:gd name="connsiteY32" fmla="*/ 210388 h 638174"/>
                    <a:gd name="connsiteX33" fmla="*/ 803386 w 828696"/>
                    <a:gd name="connsiteY33" fmla="*/ 228428 h 638174"/>
                    <a:gd name="connsiteX34" fmla="*/ 809625 w 828696"/>
                    <a:gd name="connsiteY34" fmla="*/ 322202 h 638174"/>
                    <a:gd name="connsiteX35" fmla="*/ 819760 w 828696"/>
                    <a:gd name="connsiteY35" fmla="*/ 331079 h 638174"/>
                    <a:gd name="connsiteX36" fmla="*/ 828678 w 828696"/>
                    <a:gd name="connsiteY36" fmla="*/ 320985 h 638174"/>
                    <a:gd name="connsiteX37" fmla="*/ 828675 w 828696"/>
                    <a:gd name="connsiteY37" fmla="*/ 320935 h 638174"/>
                    <a:gd name="connsiteX38" fmla="*/ 400050 w 828696"/>
                    <a:gd name="connsiteY38" fmla="*/ 590550 h 638174"/>
                    <a:gd name="connsiteX39" fmla="*/ 400050 w 828696"/>
                    <a:gd name="connsiteY39" fmla="*/ 619125 h 638174"/>
                    <a:gd name="connsiteX40" fmla="*/ 19050 w 828696"/>
                    <a:gd name="connsiteY40" fmla="*/ 619125 h 638174"/>
                    <a:gd name="connsiteX41" fmla="*/ 19050 w 828696"/>
                    <a:gd name="connsiteY41" fmla="*/ 590550 h 638174"/>
                    <a:gd name="connsiteX42" fmla="*/ 47625 w 828696"/>
                    <a:gd name="connsiteY42" fmla="*/ 561975 h 638174"/>
                    <a:gd name="connsiteX43" fmla="*/ 371475 w 828696"/>
                    <a:gd name="connsiteY43" fmla="*/ 561975 h 638174"/>
                    <a:gd name="connsiteX44" fmla="*/ 400050 w 828696"/>
                    <a:gd name="connsiteY44" fmla="*/ 590550 h 638174"/>
                    <a:gd name="connsiteX45" fmla="*/ 361950 w 828696"/>
                    <a:gd name="connsiteY45" fmla="*/ 342900 h 638174"/>
                    <a:gd name="connsiteX46" fmla="*/ 361417 w 828696"/>
                    <a:gd name="connsiteY46" fmla="*/ 542925 h 638174"/>
                    <a:gd name="connsiteX47" fmla="*/ 57150 w 828696"/>
                    <a:gd name="connsiteY47" fmla="*/ 542925 h 638174"/>
                    <a:gd name="connsiteX48" fmla="*/ 57150 w 828696"/>
                    <a:gd name="connsiteY48" fmla="*/ 342900 h 638174"/>
                    <a:gd name="connsiteX49" fmla="*/ 190414 w 828696"/>
                    <a:gd name="connsiteY49" fmla="*/ 191862 h 638174"/>
                    <a:gd name="connsiteX50" fmla="*/ 152219 w 828696"/>
                    <a:gd name="connsiteY50" fmla="*/ 221932 h 638174"/>
                    <a:gd name="connsiteX51" fmla="*/ 142351 w 828696"/>
                    <a:gd name="connsiteY51" fmla="*/ 333584 h 638174"/>
                    <a:gd name="connsiteX52" fmla="*/ 203102 w 828696"/>
                    <a:gd name="connsiteY52" fmla="*/ 361950 h 638174"/>
                    <a:gd name="connsiteX53" fmla="*/ 206578 w 828696"/>
                    <a:gd name="connsiteY53" fmla="*/ 361864 h 638174"/>
                    <a:gd name="connsiteX54" fmla="*/ 263843 w 828696"/>
                    <a:gd name="connsiteY54" fmla="*/ 333556 h 638174"/>
                    <a:gd name="connsiteX55" fmla="*/ 331765 w 828696"/>
                    <a:gd name="connsiteY55" fmla="*/ 252289 h 638174"/>
                    <a:gd name="connsiteX56" fmla="*/ 361950 w 828696"/>
                    <a:gd name="connsiteY56" fmla="*/ 342900 h 638174"/>
                    <a:gd name="connsiteX57" fmla="*/ 249250 w 828696"/>
                    <a:gd name="connsiteY57" fmla="*/ 321326 h 638174"/>
                    <a:gd name="connsiteX58" fmla="*/ 205740 w 828696"/>
                    <a:gd name="connsiteY58" fmla="*/ 342833 h 638174"/>
                    <a:gd name="connsiteX59" fmla="*/ 160515 w 828696"/>
                    <a:gd name="connsiteY59" fmla="*/ 325260 h 638174"/>
                    <a:gd name="connsiteX60" fmla="*/ 160470 w 828696"/>
                    <a:gd name="connsiteY60" fmla="*/ 240127 h 638174"/>
                    <a:gd name="connsiteX61" fmla="*/ 164221 w 828696"/>
                    <a:gd name="connsiteY61" fmla="*/ 236677 h 638174"/>
                    <a:gd name="connsiteX62" fmla="*/ 390916 w 828696"/>
                    <a:gd name="connsiteY62" fmla="*/ 58226 h 638174"/>
                    <a:gd name="connsiteX63" fmla="*/ 391068 w 828696"/>
                    <a:gd name="connsiteY63" fmla="*/ 58312 h 638174"/>
                    <a:gd name="connsiteX64" fmla="*/ 417414 w 828696"/>
                    <a:gd name="connsiteY64" fmla="*/ 120034 h 638174"/>
                    <a:gd name="connsiteX65" fmla="*/ 409975 w 828696"/>
                    <a:gd name="connsiteY65" fmla="*/ 72885 h 638174"/>
                    <a:gd name="connsiteX66" fmla="*/ 450990 w 828696"/>
                    <a:gd name="connsiteY66" fmla="*/ 19461 h 638174"/>
                    <a:gd name="connsiteX67" fmla="*/ 504414 w 828696"/>
                    <a:gd name="connsiteY67" fmla="*/ 60476 h 638174"/>
                    <a:gd name="connsiteX68" fmla="*/ 463399 w 828696"/>
                    <a:gd name="connsiteY68" fmla="*/ 113900 h 638174"/>
                    <a:gd name="connsiteX69" fmla="*/ 450990 w 828696"/>
                    <a:gd name="connsiteY69" fmla="*/ 113900 h 638174"/>
                    <a:gd name="connsiteX70" fmla="*/ 409975 w 828696"/>
                    <a:gd name="connsiteY70" fmla="*/ 72885 h 638174"/>
                    <a:gd name="connsiteX71" fmla="*/ 524008 w 828696"/>
                    <a:gd name="connsiteY71" fmla="*/ 66065 h 638174"/>
                    <a:gd name="connsiteX72" fmla="*/ 678542 w 828696"/>
                    <a:gd name="connsiteY72" fmla="*/ 219075 h 638174"/>
                    <a:gd name="connsiteX73" fmla="*/ 638118 w 828696"/>
                    <a:gd name="connsiteY73" fmla="*/ 259509 h 638174"/>
                    <a:gd name="connsiteX74" fmla="*/ 496605 w 828696"/>
                    <a:gd name="connsiteY74" fmla="*/ 120339 h 638174"/>
                    <a:gd name="connsiteX75" fmla="*/ 523875 w 828696"/>
                    <a:gd name="connsiteY75" fmla="*/ 67627 h 638174"/>
                    <a:gd name="connsiteX76" fmla="*/ 523875 w 828696"/>
                    <a:gd name="connsiteY76" fmla="*/ 66161 h 638174"/>
                    <a:gd name="connsiteX77" fmla="*/ 524008 w 828696"/>
                    <a:gd name="connsiteY77" fmla="*/ 66065 h 6381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</a:cxnLst>
                  <a:rect l="l" t="t" r="r" b="b"/>
                  <a:pathLst>
                    <a:path w="828696" h="638174">
                      <a:moveTo>
                        <a:pt x="821922" y="219913"/>
                      </a:moveTo>
                      <a:cubicBezTo>
                        <a:pt x="821633" y="215628"/>
                        <a:pt x="818512" y="212066"/>
                        <a:pt x="814302" y="211217"/>
                      </a:cubicBezTo>
                      <a:lnTo>
                        <a:pt x="713603" y="190700"/>
                      </a:lnTo>
                      <a:cubicBezTo>
                        <a:pt x="710474" y="190035"/>
                        <a:pt x="707221" y="191012"/>
                        <a:pt x="704974" y="193291"/>
                      </a:cubicBezTo>
                      <a:lnTo>
                        <a:pt x="692325" y="205940"/>
                      </a:lnTo>
                      <a:lnTo>
                        <a:pt x="507082" y="22584"/>
                      </a:lnTo>
                      <a:cubicBezTo>
                        <a:pt x="484081" y="-3643"/>
                        <a:pt x="444689" y="-7557"/>
                        <a:pt x="416976" y="13630"/>
                      </a:cubicBezTo>
                      <a:lnTo>
                        <a:pt x="216056" y="171679"/>
                      </a:lnTo>
                      <a:cubicBezTo>
                        <a:pt x="213893" y="171583"/>
                        <a:pt x="211741" y="171450"/>
                        <a:pt x="209550" y="171450"/>
                      </a:cubicBezTo>
                      <a:cubicBezTo>
                        <a:pt x="114907" y="171560"/>
                        <a:pt x="38210" y="248257"/>
                        <a:pt x="38100" y="342900"/>
                      </a:cubicBezTo>
                      <a:lnTo>
                        <a:pt x="38100" y="543877"/>
                      </a:lnTo>
                      <a:cubicBezTo>
                        <a:pt x="15941" y="548434"/>
                        <a:pt x="29" y="567927"/>
                        <a:pt x="0" y="590550"/>
                      </a:cubicBezTo>
                      <a:lnTo>
                        <a:pt x="0" y="638175"/>
                      </a:lnTo>
                      <a:lnTo>
                        <a:pt x="419100" y="638175"/>
                      </a:lnTo>
                      <a:lnTo>
                        <a:pt x="419100" y="590550"/>
                      </a:lnTo>
                      <a:cubicBezTo>
                        <a:pt x="419035" y="567758"/>
                        <a:pt x="402846" y="548199"/>
                        <a:pt x="380467" y="543877"/>
                      </a:cubicBezTo>
                      <a:lnTo>
                        <a:pt x="381000" y="342900"/>
                      </a:lnTo>
                      <a:lnTo>
                        <a:pt x="381000" y="342900"/>
                      </a:lnTo>
                      <a:cubicBezTo>
                        <a:pt x="380965" y="304601"/>
                        <a:pt x="368003" y="267435"/>
                        <a:pt x="344214" y="237420"/>
                      </a:cubicBezTo>
                      <a:lnTo>
                        <a:pt x="434569" y="129311"/>
                      </a:lnTo>
                      <a:cubicBezTo>
                        <a:pt x="448859" y="134579"/>
                        <a:pt x="464539" y="134697"/>
                        <a:pt x="478907" y="129645"/>
                      </a:cubicBezTo>
                      <a:lnTo>
                        <a:pt x="624954" y="273310"/>
                      </a:lnTo>
                      <a:lnTo>
                        <a:pt x="611086" y="287169"/>
                      </a:lnTo>
                      <a:cubicBezTo>
                        <a:pt x="608839" y="289411"/>
                        <a:pt x="607857" y="292626"/>
                        <a:pt x="608467" y="295742"/>
                      </a:cubicBezTo>
                      <a:lnTo>
                        <a:pt x="627945" y="397497"/>
                      </a:lnTo>
                      <a:cubicBezTo>
                        <a:pt x="628763" y="401751"/>
                        <a:pt x="632348" y="404917"/>
                        <a:pt x="636670" y="405203"/>
                      </a:cubicBezTo>
                      <a:lnTo>
                        <a:pt x="737692" y="411937"/>
                      </a:lnTo>
                      <a:lnTo>
                        <a:pt x="738340" y="411937"/>
                      </a:lnTo>
                      <a:cubicBezTo>
                        <a:pt x="743601" y="412108"/>
                        <a:pt x="748003" y="407982"/>
                        <a:pt x="748174" y="402722"/>
                      </a:cubicBezTo>
                      <a:cubicBezTo>
                        <a:pt x="748346" y="397461"/>
                        <a:pt x="744220" y="393059"/>
                        <a:pt x="738959" y="392887"/>
                      </a:cubicBezTo>
                      <a:lnTo>
                        <a:pt x="645271" y="386648"/>
                      </a:lnTo>
                      <a:lnTo>
                        <a:pt x="628126" y="297066"/>
                      </a:lnTo>
                      <a:lnTo>
                        <a:pt x="714804" y="210388"/>
                      </a:lnTo>
                      <a:lnTo>
                        <a:pt x="803386" y="228428"/>
                      </a:lnTo>
                      <a:lnTo>
                        <a:pt x="809625" y="322202"/>
                      </a:lnTo>
                      <a:cubicBezTo>
                        <a:pt x="810041" y="327418"/>
                        <a:pt x="814534" y="331354"/>
                        <a:pt x="819760" y="331079"/>
                      </a:cubicBezTo>
                      <a:cubicBezTo>
                        <a:pt x="825010" y="330755"/>
                        <a:pt x="829003" y="326235"/>
                        <a:pt x="828678" y="320985"/>
                      </a:cubicBezTo>
                      <a:cubicBezTo>
                        <a:pt x="828677" y="320968"/>
                        <a:pt x="828676" y="320951"/>
                        <a:pt x="828675" y="320935"/>
                      </a:cubicBezTo>
                      <a:close/>
                      <a:moveTo>
                        <a:pt x="400050" y="590550"/>
                      </a:moveTo>
                      <a:lnTo>
                        <a:pt x="400050" y="619125"/>
                      </a:lnTo>
                      <a:lnTo>
                        <a:pt x="19050" y="619125"/>
                      </a:lnTo>
                      <a:lnTo>
                        <a:pt x="19050" y="590550"/>
                      </a:lnTo>
                      <a:cubicBezTo>
                        <a:pt x="19050" y="574768"/>
                        <a:pt x="31844" y="561975"/>
                        <a:pt x="47625" y="561975"/>
                      </a:cubicBezTo>
                      <a:lnTo>
                        <a:pt x="371475" y="561975"/>
                      </a:lnTo>
                      <a:cubicBezTo>
                        <a:pt x="387257" y="561975"/>
                        <a:pt x="400050" y="574768"/>
                        <a:pt x="400050" y="590550"/>
                      </a:cubicBezTo>
                      <a:close/>
                      <a:moveTo>
                        <a:pt x="361950" y="342900"/>
                      </a:moveTo>
                      <a:lnTo>
                        <a:pt x="361417" y="542925"/>
                      </a:lnTo>
                      <a:lnTo>
                        <a:pt x="57150" y="542925"/>
                      </a:lnTo>
                      <a:lnTo>
                        <a:pt x="57150" y="342900"/>
                      </a:lnTo>
                      <a:cubicBezTo>
                        <a:pt x="57271" y="266206"/>
                        <a:pt x="114332" y="201534"/>
                        <a:pt x="190414" y="191862"/>
                      </a:cubicBezTo>
                      <a:lnTo>
                        <a:pt x="152219" y="221932"/>
                      </a:lnTo>
                      <a:cubicBezTo>
                        <a:pt x="118662" y="250039"/>
                        <a:pt x="114244" y="300028"/>
                        <a:pt x="142351" y="333584"/>
                      </a:cubicBezTo>
                      <a:cubicBezTo>
                        <a:pt x="157408" y="351561"/>
                        <a:pt x="179652" y="361947"/>
                        <a:pt x="203102" y="361950"/>
                      </a:cubicBezTo>
                      <a:cubicBezTo>
                        <a:pt x="204254" y="361950"/>
                        <a:pt x="205416" y="361950"/>
                        <a:pt x="206578" y="361864"/>
                      </a:cubicBezTo>
                      <a:cubicBezTo>
                        <a:pt x="228787" y="360859"/>
                        <a:pt x="249558" y="350591"/>
                        <a:pt x="263843" y="333556"/>
                      </a:cubicBezTo>
                      <a:lnTo>
                        <a:pt x="331765" y="252289"/>
                      </a:lnTo>
                      <a:cubicBezTo>
                        <a:pt x="351346" y="278441"/>
                        <a:pt x="361935" y="310229"/>
                        <a:pt x="361950" y="342900"/>
                      </a:cubicBezTo>
                      <a:close/>
                      <a:moveTo>
                        <a:pt x="249250" y="321326"/>
                      </a:moveTo>
                      <a:cubicBezTo>
                        <a:pt x="238462" y="334352"/>
                        <a:pt x="222641" y="342173"/>
                        <a:pt x="205740" y="342833"/>
                      </a:cubicBezTo>
                      <a:cubicBezTo>
                        <a:pt x="188837" y="343765"/>
                        <a:pt x="172354" y="337359"/>
                        <a:pt x="160515" y="325260"/>
                      </a:cubicBezTo>
                      <a:cubicBezTo>
                        <a:pt x="136994" y="301763"/>
                        <a:pt x="136973" y="263648"/>
                        <a:pt x="160470" y="240127"/>
                      </a:cubicBezTo>
                      <a:cubicBezTo>
                        <a:pt x="161671" y="238924"/>
                        <a:pt x="162922" y="237773"/>
                        <a:pt x="164221" y="236677"/>
                      </a:cubicBezTo>
                      <a:lnTo>
                        <a:pt x="390916" y="58226"/>
                      </a:lnTo>
                      <a:cubicBezTo>
                        <a:pt x="391020" y="58150"/>
                        <a:pt x="391087" y="58226"/>
                        <a:pt x="391068" y="58312"/>
                      </a:cubicBezTo>
                      <a:cubicBezTo>
                        <a:pt x="387869" y="82161"/>
                        <a:pt x="397979" y="105846"/>
                        <a:pt x="417414" y="120034"/>
                      </a:cubicBezTo>
                      <a:close/>
                      <a:moveTo>
                        <a:pt x="409975" y="72885"/>
                      </a:moveTo>
                      <a:cubicBezTo>
                        <a:pt x="406548" y="46807"/>
                        <a:pt x="424911" y="22888"/>
                        <a:pt x="450990" y="19461"/>
                      </a:cubicBezTo>
                      <a:cubicBezTo>
                        <a:pt x="477068" y="16035"/>
                        <a:pt x="500986" y="34398"/>
                        <a:pt x="504414" y="60476"/>
                      </a:cubicBezTo>
                      <a:cubicBezTo>
                        <a:pt x="507840" y="86555"/>
                        <a:pt x="489477" y="110473"/>
                        <a:pt x="463399" y="113900"/>
                      </a:cubicBezTo>
                      <a:cubicBezTo>
                        <a:pt x="459280" y="114441"/>
                        <a:pt x="455108" y="114441"/>
                        <a:pt x="450990" y="113900"/>
                      </a:cubicBezTo>
                      <a:cubicBezTo>
                        <a:pt x="429618" y="111072"/>
                        <a:pt x="412803" y="94256"/>
                        <a:pt x="409975" y="72885"/>
                      </a:cubicBezTo>
                      <a:close/>
                      <a:moveTo>
                        <a:pt x="524008" y="66065"/>
                      </a:moveTo>
                      <a:lnTo>
                        <a:pt x="678542" y="219075"/>
                      </a:lnTo>
                      <a:lnTo>
                        <a:pt x="638118" y="259509"/>
                      </a:lnTo>
                      <a:lnTo>
                        <a:pt x="496605" y="120339"/>
                      </a:lnTo>
                      <a:cubicBezTo>
                        <a:pt x="513458" y="108017"/>
                        <a:pt x="523555" y="88502"/>
                        <a:pt x="523875" y="67627"/>
                      </a:cubicBezTo>
                      <a:cubicBezTo>
                        <a:pt x="523875" y="67342"/>
                        <a:pt x="523875" y="66675"/>
                        <a:pt x="523875" y="66161"/>
                      </a:cubicBezTo>
                      <a:cubicBezTo>
                        <a:pt x="523875" y="65989"/>
                        <a:pt x="523875" y="65970"/>
                        <a:pt x="524008" y="66065"/>
                      </a:cubicBezTo>
                      <a:close/>
                    </a:path>
                  </a:pathLst>
                </a:custGeom>
                <a:grpFill/>
                <a:ln w="9525" cap="flat">
                  <a:solidFill>
                    <a:sysClr val="window" lastClr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50" name="Freihandform: Form 49">
                  <a:extLst>
                    <a:ext uri="{FF2B5EF4-FFF2-40B4-BE49-F238E27FC236}">
                      <a16:creationId xmlns:a16="http://schemas.microsoft.com/office/drawing/2014/main" id="{247D3D1E-85CF-8BC1-837F-9CE0AD3E4426}"/>
                    </a:ext>
                  </a:extLst>
                </p:cNvPr>
                <p:cNvSpPr/>
                <p:nvPr/>
              </p:nvSpPr>
              <p:spPr>
                <a:xfrm>
                  <a:off x="3241611" y="3971981"/>
                  <a:ext cx="57189" cy="57190"/>
                </a:xfrm>
                <a:custGeom>
                  <a:avLst/>
                  <a:gdLst>
                    <a:gd name="connsiteX0" fmla="*/ 10741 w 57189"/>
                    <a:gd name="connsiteY0" fmla="*/ 6288 h 57190"/>
                    <a:gd name="connsiteX1" fmla="*/ 6250 w 57189"/>
                    <a:gd name="connsiteY1" fmla="*/ 46449 h 57190"/>
                    <a:gd name="connsiteX2" fmla="*/ 46411 w 57189"/>
                    <a:gd name="connsiteY2" fmla="*/ 50940 h 57190"/>
                    <a:gd name="connsiteX3" fmla="*/ 48774 w 57189"/>
                    <a:gd name="connsiteY3" fmla="*/ 48827 h 57190"/>
                    <a:gd name="connsiteX4" fmla="*/ 48774 w 57189"/>
                    <a:gd name="connsiteY4" fmla="*/ 48827 h 57190"/>
                    <a:gd name="connsiteX5" fmla="*/ 48866 w 57189"/>
                    <a:gd name="connsiteY5" fmla="*/ 8416 h 57190"/>
                    <a:gd name="connsiteX6" fmla="*/ 10732 w 57189"/>
                    <a:gd name="connsiteY6" fmla="*/ 6288 h 57190"/>
                    <a:gd name="connsiteX7" fmla="*/ 35306 w 57189"/>
                    <a:gd name="connsiteY7" fmla="*/ 35368 h 57190"/>
                    <a:gd name="connsiteX8" fmla="*/ 35306 w 57189"/>
                    <a:gd name="connsiteY8" fmla="*/ 35368 h 57190"/>
                    <a:gd name="connsiteX9" fmla="*/ 21847 w 57189"/>
                    <a:gd name="connsiteY9" fmla="*/ 35368 h 57190"/>
                    <a:gd name="connsiteX10" fmla="*/ 21845 w 57189"/>
                    <a:gd name="connsiteY10" fmla="*/ 21898 h 57190"/>
                    <a:gd name="connsiteX11" fmla="*/ 35316 w 57189"/>
                    <a:gd name="connsiteY11" fmla="*/ 21896 h 57190"/>
                    <a:gd name="connsiteX12" fmla="*/ 35317 w 57189"/>
                    <a:gd name="connsiteY12" fmla="*/ 35366 h 57190"/>
                    <a:gd name="connsiteX13" fmla="*/ 35316 w 57189"/>
                    <a:gd name="connsiteY13" fmla="*/ 35368 h 57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7189" h="57190">
                      <a:moveTo>
                        <a:pt x="10741" y="6288"/>
                      </a:moveTo>
                      <a:cubicBezTo>
                        <a:pt x="-1589" y="16138"/>
                        <a:pt x="-3600" y="34118"/>
                        <a:pt x="6250" y="46449"/>
                      </a:cubicBezTo>
                      <a:cubicBezTo>
                        <a:pt x="16100" y="58779"/>
                        <a:pt x="34080" y="60790"/>
                        <a:pt x="46411" y="50940"/>
                      </a:cubicBezTo>
                      <a:cubicBezTo>
                        <a:pt x="47237" y="50280"/>
                        <a:pt x="48027" y="49574"/>
                        <a:pt x="48774" y="48827"/>
                      </a:cubicBezTo>
                      <a:lnTo>
                        <a:pt x="48774" y="48827"/>
                      </a:lnTo>
                      <a:cubicBezTo>
                        <a:pt x="59959" y="37693"/>
                        <a:pt x="60000" y="19600"/>
                        <a:pt x="48866" y="8416"/>
                      </a:cubicBezTo>
                      <a:cubicBezTo>
                        <a:pt x="38565" y="-1932"/>
                        <a:pt x="22120" y="-2850"/>
                        <a:pt x="10732" y="6288"/>
                      </a:cubicBezTo>
                      <a:close/>
                      <a:moveTo>
                        <a:pt x="35306" y="35368"/>
                      </a:moveTo>
                      <a:lnTo>
                        <a:pt x="35306" y="35368"/>
                      </a:lnTo>
                      <a:cubicBezTo>
                        <a:pt x="31543" y="38968"/>
                        <a:pt x="25611" y="38968"/>
                        <a:pt x="21847" y="35368"/>
                      </a:cubicBezTo>
                      <a:cubicBezTo>
                        <a:pt x="18127" y="31648"/>
                        <a:pt x="18126" y="25618"/>
                        <a:pt x="21845" y="21898"/>
                      </a:cubicBezTo>
                      <a:cubicBezTo>
                        <a:pt x="25565" y="18177"/>
                        <a:pt x="31595" y="18176"/>
                        <a:pt x="35316" y="21896"/>
                      </a:cubicBezTo>
                      <a:cubicBezTo>
                        <a:pt x="39036" y="25614"/>
                        <a:pt x="39037" y="31645"/>
                        <a:pt x="35317" y="35366"/>
                      </a:cubicBezTo>
                      <a:cubicBezTo>
                        <a:pt x="35317" y="35367"/>
                        <a:pt x="35317" y="35367"/>
                        <a:pt x="35316" y="35368"/>
                      </a:cubicBezTo>
                      <a:close/>
                    </a:path>
                  </a:pathLst>
                </a:custGeom>
                <a:grpFill/>
                <a:ln w="9525" cap="flat">
                  <a:solidFill>
                    <a:sysClr val="window" lastClr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pic>
            <p:nvPicPr>
              <p:cNvPr id="36" name="Grafik 35" descr="Müll-verboten-Zeichen Silhouette">
                <a:extLst>
                  <a:ext uri="{FF2B5EF4-FFF2-40B4-BE49-F238E27FC236}">
                    <a16:creationId xmlns:a16="http://schemas.microsoft.com/office/drawing/2014/main" id="{B1FE862B-C455-7211-7A20-9671F2D706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4648489" y="3246395"/>
                <a:ext cx="511970" cy="511970"/>
              </a:xfrm>
              <a:prstGeom prst="rect">
                <a:avLst/>
              </a:prstGeom>
            </p:spPr>
          </p:pic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D903453D-CAFB-154B-1023-CF0CB86FF782}"/>
                  </a:ext>
                </a:extLst>
              </p:cNvPr>
              <p:cNvSpPr/>
              <p:nvPr/>
            </p:nvSpPr>
            <p:spPr>
              <a:xfrm>
                <a:off x="5647635" y="5121522"/>
                <a:ext cx="914197" cy="914197"/>
              </a:xfrm>
              <a:prstGeom prst="ellipse">
                <a:avLst/>
              </a:prstGeom>
              <a:solidFill>
                <a:srgbClr val="046B99"/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38" name="Grafik 91" descr="LKW Silhouette">
                <a:extLst>
                  <a:ext uri="{FF2B5EF4-FFF2-40B4-BE49-F238E27FC236}">
                    <a16:creationId xmlns:a16="http://schemas.microsoft.com/office/drawing/2014/main" id="{17B1D970-4454-E5F6-B592-BD20E1942800}"/>
                  </a:ext>
                </a:extLst>
              </p:cNvPr>
              <p:cNvGrpSpPr/>
              <p:nvPr/>
            </p:nvGrpSpPr>
            <p:grpSpPr>
              <a:xfrm>
                <a:off x="5834790" y="5425213"/>
                <a:ext cx="539886" cy="306814"/>
                <a:chOff x="5638776" y="4329082"/>
                <a:chExt cx="838200" cy="476345"/>
              </a:xfrm>
              <a:solidFill>
                <a:sysClr val="window" lastClr="FFFFFF"/>
              </a:solidFill>
            </p:grpSpPr>
            <p:sp>
              <p:nvSpPr>
                <p:cNvPr id="46" name="Freihandform: Form 45">
                  <a:extLst>
                    <a:ext uri="{FF2B5EF4-FFF2-40B4-BE49-F238E27FC236}">
                      <a16:creationId xmlns:a16="http://schemas.microsoft.com/office/drawing/2014/main" id="{3A2A1020-E373-2872-FDF0-914A705F5982}"/>
                    </a:ext>
                  </a:extLst>
                </p:cNvPr>
                <p:cNvSpPr/>
                <p:nvPr/>
              </p:nvSpPr>
              <p:spPr>
                <a:xfrm>
                  <a:off x="5734026" y="4653027"/>
                  <a:ext cx="152400" cy="152400"/>
                </a:xfrm>
                <a:custGeom>
                  <a:avLst/>
                  <a:gdLst>
                    <a:gd name="connsiteX0" fmla="*/ 76200 w 152400"/>
                    <a:gd name="connsiteY0" fmla="*/ 0 h 152400"/>
                    <a:gd name="connsiteX1" fmla="*/ 0 w 152400"/>
                    <a:gd name="connsiteY1" fmla="*/ 76200 h 152400"/>
                    <a:gd name="connsiteX2" fmla="*/ 76200 w 152400"/>
                    <a:gd name="connsiteY2" fmla="*/ 152400 h 152400"/>
                    <a:gd name="connsiteX3" fmla="*/ 152400 w 152400"/>
                    <a:gd name="connsiteY3" fmla="*/ 76200 h 152400"/>
                    <a:gd name="connsiteX4" fmla="*/ 76200 w 152400"/>
                    <a:gd name="connsiteY4" fmla="*/ 0 h 152400"/>
                    <a:gd name="connsiteX5" fmla="*/ 76200 w 152400"/>
                    <a:gd name="connsiteY5" fmla="*/ 133350 h 152400"/>
                    <a:gd name="connsiteX6" fmla="*/ 19050 w 152400"/>
                    <a:gd name="connsiteY6" fmla="*/ 76200 h 152400"/>
                    <a:gd name="connsiteX7" fmla="*/ 76200 w 152400"/>
                    <a:gd name="connsiteY7" fmla="*/ 19050 h 152400"/>
                    <a:gd name="connsiteX8" fmla="*/ 133350 w 152400"/>
                    <a:gd name="connsiteY8" fmla="*/ 76200 h 152400"/>
                    <a:gd name="connsiteX9" fmla="*/ 76200 w 152400"/>
                    <a:gd name="connsiteY9" fmla="*/ 133388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2400" h="152400">
                      <a:moveTo>
                        <a:pt x="76200" y="0"/>
                      </a:moveTo>
                      <a:cubicBezTo>
                        <a:pt x="34116" y="0"/>
                        <a:pt x="0" y="34116"/>
                        <a:pt x="0" y="76200"/>
                      </a:cubicBezTo>
                      <a:cubicBezTo>
                        <a:pt x="0" y="118284"/>
                        <a:pt x="34116" y="152400"/>
                        <a:pt x="76200" y="152400"/>
                      </a:cubicBezTo>
                      <a:cubicBezTo>
                        <a:pt x="118284" y="152400"/>
                        <a:pt x="152400" y="118284"/>
                        <a:pt x="152400" y="76200"/>
                      </a:cubicBezTo>
                      <a:cubicBezTo>
                        <a:pt x="152348" y="34138"/>
                        <a:pt x="118262" y="52"/>
                        <a:pt x="76200" y="0"/>
                      </a:cubicBezTo>
                      <a:close/>
                      <a:moveTo>
                        <a:pt x="76200" y="133350"/>
                      </a:moveTo>
                      <a:cubicBezTo>
                        <a:pt x="44637" y="133350"/>
                        <a:pt x="19050" y="107763"/>
                        <a:pt x="19050" y="76200"/>
                      </a:cubicBezTo>
                      <a:cubicBezTo>
                        <a:pt x="19050" y="44637"/>
                        <a:pt x="44637" y="19050"/>
                        <a:pt x="76200" y="19050"/>
                      </a:cubicBezTo>
                      <a:cubicBezTo>
                        <a:pt x="107763" y="19050"/>
                        <a:pt x="133350" y="44637"/>
                        <a:pt x="133350" y="76200"/>
                      </a:cubicBezTo>
                      <a:cubicBezTo>
                        <a:pt x="133329" y="107760"/>
                        <a:pt x="107760" y="133346"/>
                        <a:pt x="76200" y="133388"/>
                      </a:cubicBezTo>
                      <a:close/>
                    </a:path>
                  </a:pathLst>
                </a:custGeom>
                <a:grpFill/>
                <a:ln w="9525" cap="flat">
                  <a:solidFill>
                    <a:sysClr val="window" lastClr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7" name="Freihandform: Form 46">
                  <a:extLst>
                    <a:ext uri="{FF2B5EF4-FFF2-40B4-BE49-F238E27FC236}">
                      <a16:creationId xmlns:a16="http://schemas.microsoft.com/office/drawing/2014/main" id="{C2EEEAE9-88DC-4DA7-FB1C-7D5578137B8F}"/>
                    </a:ext>
                  </a:extLst>
                </p:cNvPr>
                <p:cNvSpPr/>
                <p:nvPr/>
              </p:nvSpPr>
              <p:spPr>
                <a:xfrm>
                  <a:off x="5638776" y="4329082"/>
                  <a:ext cx="838200" cy="400164"/>
                </a:xfrm>
                <a:custGeom>
                  <a:avLst/>
                  <a:gdLst>
                    <a:gd name="connsiteX0" fmla="*/ 822960 w 838200"/>
                    <a:gd name="connsiteY0" fmla="*/ 236287 h 400164"/>
                    <a:gd name="connsiteX1" fmla="*/ 772478 w 838200"/>
                    <a:gd name="connsiteY1" fmla="*/ 198187 h 400164"/>
                    <a:gd name="connsiteX2" fmla="*/ 759143 w 838200"/>
                    <a:gd name="connsiteY2" fmla="*/ 178184 h 400164"/>
                    <a:gd name="connsiteX3" fmla="*/ 740093 w 838200"/>
                    <a:gd name="connsiteY3" fmla="*/ 112462 h 400164"/>
                    <a:gd name="connsiteX4" fmla="*/ 666750 w 838200"/>
                    <a:gd name="connsiteY4" fmla="*/ 57150 h 400164"/>
                    <a:gd name="connsiteX5" fmla="*/ 571500 w 838200"/>
                    <a:gd name="connsiteY5" fmla="*/ 57150 h 400164"/>
                    <a:gd name="connsiteX6" fmla="*/ 571500 w 838200"/>
                    <a:gd name="connsiteY6" fmla="*/ 0 h 400164"/>
                    <a:gd name="connsiteX7" fmla="*/ 0 w 838200"/>
                    <a:gd name="connsiteY7" fmla="*/ 0 h 400164"/>
                    <a:gd name="connsiteX8" fmla="*/ 0 w 838200"/>
                    <a:gd name="connsiteY8" fmla="*/ 400164 h 400164"/>
                    <a:gd name="connsiteX9" fmla="*/ 76200 w 838200"/>
                    <a:gd name="connsiteY9" fmla="*/ 400164 h 400164"/>
                    <a:gd name="connsiteX10" fmla="*/ 78105 w 838200"/>
                    <a:gd name="connsiteY10" fmla="*/ 381114 h 400164"/>
                    <a:gd name="connsiteX11" fmla="*/ 19050 w 838200"/>
                    <a:gd name="connsiteY11" fmla="*/ 381114 h 400164"/>
                    <a:gd name="connsiteX12" fmla="*/ 19050 w 838200"/>
                    <a:gd name="connsiteY12" fmla="*/ 256670 h 400164"/>
                    <a:gd name="connsiteX13" fmla="*/ 552450 w 838200"/>
                    <a:gd name="connsiteY13" fmla="*/ 256670 h 400164"/>
                    <a:gd name="connsiteX14" fmla="*/ 552450 w 838200"/>
                    <a:gd name="connsiteY14" fmla="*/ 381114 h 400164"/>
                    <a:gd name="connsiteX15" fmla="*/ 264795 w 838200"/>
                    <a:gd name="connsiteY15" fmla="*/ 381114 h 400164"/>
                    <a:gd name="connsiteX16" fmla="*/ 266700 w 838200"/>
                    <a:gd name="connsiteY16" fmla="*/ 400164 h 400164"/>
                    <a:gd name="connsiteX17" fmla="*/ 581025 w 838200"/>
                    <a:gd name="connsiteY17" fmla="*/ 400164 h 400164"/>
                    <a:gd name="connsiteX18" fmla="*/ 582930 w 838200"/>
                    <a:gd name="connsiteY18" fmla="*/ 381114 h 400164"/>
                    <a:gd name="connsiteX19" fmla="*/ 571500 w 838200"/>
                    <a:gd name="connsiteY19" fmla="*/ 381114 h 400164"/>
                    <a:gd name="connsiteX20" fmla="*/ 571500 w 838200"/>
                    <a:gd name="connsiteY20" fmla="*/ 76200 h 400164"/>
                    <a:gd name="connsiteX21" fmla="*/ 609600 w 838200"/>
                    <a:gd name="connsiteY21" fmla="*/ 76200 h 400164"/>
                    <a:gd name="connsiteX22" fmla="*/ 609600 w 838200"/>
                    <a:gd name="connsiteY22" fmla="*/ 209045 h 400164"/>
                    <a:gd name="connsiteX23" fmla="*/ 756095 w 838200"/>
                    <a:gd name="connsiteY23" fmla="*/ 209045 h 400164"/>
                    <a:gd name="connsiteX24" fmla="*/ 761209 w 838200"/>
                    <a:gd name="connsiteY24" fmla="*/ 213512 h 400164"/>
                    <a:gd name="connsiteX25" fmla="*/ 811282 w 838200"/>
                    <a:gd name="connsiteY25" fmla="*/ 251317 h 400164"/>
                    <a:gd name="connsiteX26" fmla="*/ 819150 w 838200"/>
                    <a:gd name="connsiteY26" fmla="*/ 266776 h 400164"/>
                    <a:gd name="connsiteX27" fmla="*/ 819150 w 838200"/>
                    <a:gd name="connsiteY27" fmla="*/ 362026 h 400164"/>
                    <a:gd name="connsiteX28" fmla="*/ 800100 w 838200"/>
                    <a:gd name="connsiteY28" fmla="*/ 381076 h 400164"/>
                    <a:gd name="connsiteX29" fmla="*/ 769620 w 838200"/>
                    <a:gd name="connsiteY29" fmla="*/ 381076 h 400164"/>
                    <a:gd name="connsiteX30" fmla="*/ 771525 w 838200"/>
                    <a:gd name="connsiteY30" fmla="*/ 400126 h 400164"/>
                    <a:gd name="connsiteX31" fmla="*/ 800100 w 838200"/>
                    <a:gd name="connsiteY31" fmla="*/ 400126 h 400164"/>
                    <a:gd name="connsiteX32" fmla="*/ 838200 w 838200"/>
                    <a:gd name="connsiteY32" fmla="*/ 362026 h 400164"/>
                    <a:gd name="connsiteX33" fmla="*/ 838200 w 838200"/>
                    <a:gd name="connsiteY33" fmla="*/ 266776 h 400164"/>
                    <a:gd name="connsiteX34" fmla="*/ 822960 w 838200"/>
                    <a:gd name="connsiteY34" fmla="*/ 236287 h 400164"/>
                    <a:gd name="connsiteX35" fmla="*/ 552450 w 838200"/>
                    <a:gd name="connsiteY35" fmla="*/ 237620 h 400164"/>
                    <a:gd name="connsiteX36" fmla="*/ 19050 w 838200"/>
                    <a:gd name="connsiteY36" fmla="*/ 237620 h 400164"/>
                    <a:gd name="connsiteX37" fmla="*/ 19050 w 838200"/>
                    <a:gd name="connsiteY37" fmla="*/ 19050 h 400164"/>
                    <a:gd name="connsiteX38" fmla="*/ 552450 w 838200"/>
                    <a:gd name="connsiteY38" fmla="*/ 19050 h 400164"/>
                    <a:gd name="connsiteX39" fmla="*/ 628650 w 838200"/>
                    <a:gd name="connsiteY39" fmla="*/ 76200 h 400164"/>
                    <a:gd name="connsiteX40" fmla="*/ 666750 w 838200"/>
                    <a:gd name="connsiteY40" fmla="*/ 76200 h 400164"/>
                    <a:gd name="connsiteX41" fmla="*/ 721805 w 838200"/>
                    <a:gd name="connsiteY41" fmla="*/ 117710 h 400164"/>
                    <a:gd name="connsiteX42" fmla="*/ 740769 w 838200"/>
                    <a:gd name="connsiteY42" fmla="*/ 183147 h 400164"/>
                    <a:gd name="connsiteX43" fmla="*/ 743169 w 838200"/>
                    <a:gd name="connsiteY43" fmla="*/ 189976 h 400164"/>
                    <a:gd name="connsiteX44" fmla="*/ 628650 w 838200"/>
                    <a:gd name="connsiteY44" fmla="*/ 189976 h 4001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838200" h="400164">
                      <a:moveTo>
                        <a:pt x="822960" y="236287"/>
                      </a:moveTo>
                      <a:lnTo>
                        <a:pt x="772478" y="198187"/>
                      </a:lnTo>
                      <a:cubicBezTo>
                        <a:pt x="765858" y="193258"/>
                        <a:pt x="761146" y="186191"/>
                        <a:pt x="759143" y="178184"/>
                      </a:cubicBezTo>
                      <a:lnTo>
                        <a:pt x="740093" y="112462"/>
                      </a:lnTo>
                      <a:cubicBezTo>
                        <a:pt x="730395" y="79953"/>
                        <a:pt x="700672" y="57537"/>
                        <a:pt x="666750" y="57150"/>
                      </a:cubicBezTo>
                      <a:lnTo>
                        <a:pt x="571500" y="57150"/>
                      </a:lnTo>
                      <a:lnTo>
                        <a:pt x="571500" y="0"/>
                      </a:lnTo>
                      <a:lnTo>
                        <a:pt x="0" y="0"/>
                      </a:lnTo>
                      <a:lnTo>
                        <a:pt x="0" y="400164"/>
                      </a:lnTo>
                      <a:lnTo>
                        <a:pt x="76200" y="400164"/>
                      </a:lnTo>
                      <a:cubicBezTo>
                        <a:pt x="76197" y="393766"/>
                        <a:pt x="76835" y="387385"/>
                        <a:pt x="78105" y="381114"/>
                      </a:cubicBezTo>
                      <a:lnTo>
                        <a:pt x="19050" y="381114"/>
                      </a:lnTo>
                      <a:lnTo>
                        <a:pt x="19050" y="256670"/>
                      </a:lnTo>
                      <a:lnTo>
                        <a:pt x="552450" y="256670"/>
                      </a:lnTo>
                      <a:lnTo>
                        <a:pt x="552450" y="381114"/>
                      </a:lnTo>
                      <a:lnTo>
                        <a:pt x="264795" y="381114"/>
                      </a:lnTo>
                      <a:cubicBezTo>
                        <a:pt x="266069" y="387384"/>
                        <a:pt x="266708" y="393766"/>
                        <a:pt x="266700" y="400164"/>
                      </a:cubicBezTo>
                      <a:lnTo>
                        <a:pt x="581025" y="400164"/>
                      </a:lnTo>
                      <a:cubicBezTo>
                        <a:pt x="581022" y="393766"/>
                        <a:pt x="581660" y="387385"/>
                        <a:pt x="582930" y="381114"/>
                      </a:cubicBezTo>
                      <a:lnTo>
                        <a:pt x="571500" y="381114"/>
                      </a:lnTo>
                      <a:lnTo>
                        <a:pt x="571500" y="76200"/>
                      </a:lnTo>
                      <a:lnTo>
                        <a:pt x="609600" y="76200"/>
                      </a:lnTo>
                      <a:lnTo>
                        <a:pt x="609600" y="209045"/>
                      </a:lnTo>
                      <a:lnTo>
                        <a:pt x="756095" y="209045"/>
                      </a:lnTo>
                      <a:cubicBezTo>
                        <a:pt x="757699" y="210645"/>
                        <a:pt x="759408" y="212138"/>
                        <a:pt x="761209" y="213512"/>
                      </a:cubicBezTo>
                      <a:lnTo>
                        <a:pt x="811282" y="251317"/>
                      </a:lnTo>
                      <a:cubicBezTo>
                        <a:pt x="816190" y="254947"/>
                        <a:pt x="819103" y="260673"/>
                        <a:pt x="819150" y="266776"/>
                      </a:cubicBezTo>
                      <a:lnTo>
                        <a:pt x="819150" y="362026"/>
                      </a:lnTo>
                      <a:cubicBezTo>
                        <a:pt x="819150" y="372548"/>
                        <a:pt x="810621" y="381076"/>
                        <a:pt x="800100" y="381076"/>
                      </a:cubicBezTo>
                      <a:lnTo>
                        <a:pt x="769620" y="381076"/>
                      </a:lnTo>
                      <a:cubicBezTo>
                        <a:pt x="770894" y="387346"/>
                        <a:pt x="771533" y="393728"/>
                        <a:pt x="771525" y="400126"/>
                      </a:cubicBezTo>
                      <a:lnTo>
                        <a:pt x="800100" y="400126"/>
                      </a:lnTo>
                      <a:cubicBezTo>
                        <a:pt x="821114" y="400059"/>
                        <a:pt x="838132" y="383040"/>
                        <a:pt x="838200" y="362026"/>
                      </a:cubicBezTo>
                      <a:lnTo>
                        <a:pt x="838200" y="266776"/>
                      </a:lnTo>
                      <a:cubicBezTo>
                        <a:pt x="838161" y="254791"/>
                        <a:pt x="832524" y="243511"/>
                        <a:pt x="822960" y="236287"/>
                      </a:cubicBezTo>
                      <a:close/>
                      <a:moveTo>
                        <a:pt x="552450" y="237620"/>
                      </a:moveTo>
                      <a:lnTo>
                        <a:pt x="19050" y="237620"/>
                      </a:lnTo>
                      <a:lnTo>
                        <a:pt x="19050" y="19050"/>
                      </a:lnTo>
                      <a:lnTo>
                        <a:pt x="552450" y="19050"/>
                      </a:lnTo>
                      <a:close/>
                      <a:moveTo>
                        <a:pt x="628650" y="76200"/>
                      </a:moveTo>
                      <a:lnTo>
                        <a:pt x="666750" y="76200"/>
                      </a:lnTo>
                      <a:cubicBezTo>
                        <a:pt x="692156" y="76649"/>
                        <a:pt x="714384" y="93407"/>
                        <a:pt x="721805" y="117710"/>
                      </a:cubicBezTo>
                      <a:lnTo>
                        <a:pt x="740769" y="183147"/>
                      </a:lnTo>
                      <a:cubicBezTo>
                        <a:pt x="741416" y="185474"/>
                        <a:pt x="742218" y="187756"/>
                        <a:pt x="743169" y="189976"/>
                      </a:cubicBezTo>
                      <a:lnTo>
                        <a:pt x="628650" y="189976"/>
                      </a:lnTo>
                      <a:close/>
                    </a:path>
                  </a:pathLst>
                </a:custGeom>
                <a:grpFill/>
                <a:ln w="9525" cap="flat">
                  <a:solidFill>
                    <a:sysClr val="window" lastClr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48" name="Freihandform: Form 47">
                  <a:extLst>
                    <a:ext uri="{FF2B5EF4-FFF2-40B4-BE49-F238E27FC236}">
                      <a16:creationId xmlns:a16="http://schemas.microsoft.com/office/drawing/2014/main" id="{6BACF866-84AB-BF84-A940-50D8AB28817D}"/>
                    </a:ext>
                  </a:extLst>
                </p:cNvPr>
                <p:cNvSpPr/>
                <p:nvPr/>
              </p:nvSpPr>
              <p:spPr>
                <a:xfrm>
                  <a:off x="6238851" y="4653027"/>
                  <a:ext cx="152400" cy="152400"/>
                </a:xfrm>
                <a:custGeom>
                  <a:avLst/>
                  <a:gdLst>
                    <a:gd name="connsiteX0" fmla="*/ 76200 w 152400"/>
                    <a:gd name="connsiteY0" fmla="*/ 0 h 152400"/>
                    <a:gd name="connsiteX1" fmla="*/ 0 w 152400"/>
                    <a:gd name="connsiteY1" fmla="*/ 76200 h 152400"/>
                    <a:gd name="connsiteX2" fmla="*/ 76200 w 152400"/>
                    <a:gd name="connsiteY2" fmla="*/ 152400 h 152400"/>
                    <a:gd name="connsiteX3" fmla="*/ 152400 w 152400"/>
                    <a:gd name="connsiteY3" fmla="*/ 76200 h 152400"/>
                    <a:gd name="connsiteX4" fmla="*/ 76200 w 152400"/>
                    <a:gd name="connsiteY4" fmla="*/ 0 h 152400"/>
                    <a:gd name="connsiteX5" fmla="*/ 76200 w 152400"/>
                    <a:gd name="connsiteY5" fmla="*/ 133350 h 152400"/>
                    <a:gd name="connsiteX6" fmla="*/ 19050 w 152400"/>
                    <a:gd name="connsiteY6" fmla="*/ 76200 h 152400"/>
                    <a:gd name="connsiteX7" fmla="*/ 76200 w 152400"/>
                    <a:gd name="connsiteY7" fmla="*/ 19050 h 152400"/>
                    <a:gd name="connsiteX8" fmla="*/ 133350 w 152400"/>
                    <a:gd name="connsiteY8" fmla="*/ 76200 h 152400"/>
                    <a:gd name="connsiteX9" fmla="*/ 76200 w 152400"/>
                    <a:gd name="connsiteY9" fmla="*/ 133388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2400" h="152400">
                      <a:moveTo>
                        <a:pt x="76200" y="0"/>
                      </a:moveTo>
                      <a:cubicBezTo>
                        <a:pt x="34116" y="0"/>
                        <a:pt x="0" y="34116"/>
                        <a:pt x="0" y="76200"/>
                      </a:cubicBezTo>
                      <a:cubicBezTo>
                        <a:pt x="0" y="118284"/>
                        <a:pt x="34116" y="152400"/>
                        <a:pt x="76200" y="152400"/>
                      </a:cubicBezTo>
                      <a:cubicBezTo>
                        <a:pt x="118284" y="152400"/>
                        <a:pt x="152400" y="118284"/>
                        <a:pt x="152400" y="76200"/>
                      </a:cubicBezTo>
                      <a:cubicBezTo>
                        <a:pt x="152348" y="34138"/>
                        <a:pt x="118262" y="52"/>
                        <a:pt x="76200" y="0"/>
                      </a:cubicBezTo>
                      <a:close/>
                      <a:moveTo>
                        <a:pt x="76200" y="133350"/>
                      </a:moveTo>
                      <a:cubicBezTo>
                        <a:pt x="44637" y="133350"/>
                        <a:pt x="19050" y="107763"/>
                        <a:pt x="19050" y="76200"/>
                      </a:cubicBezTo>
                      <a:cubicBezTo>
                        <a:pt x="19050" y="44637"/>
                        <a:pt x="44637" y="19050"/>
                        <a:pt x="76200" y="19050"/>
                      </a:cubicBezTo>
                      <a:cubicBezTo>
                        <a:pt x="107763" y="19050"/>
                        <a:pt x="133350" y="44637"/>
                        <a:pt x="133350" y="76200"/>
                      </a:cubicBezTo>
                      <a:cubicBezTo>
                        <a:pt x="133329" y="107760"/>
                        <a:pt x="107760" y="133346"/>
                        <a:pt x="76200" y="133388"/>
                      </a:cubicBezTo>
                      <a:close/>
                    </a:path>
                  </a:pathLst>
                </a:custGeom>
                <a:grpFill/>
                <a:ln w="9525" cap="flat">
                  <a:solidFill>
                    <a:sysClr val="window" lastClr="FFFFFF"/>
                  </a:solidFill>
                  <a:prstDash val="solid"/>
                  <a:miter/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endParaRPr>
                </a:p>
              </p:txBody>
            </p:sp>
          </p:grp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8CD62C80-4686-DCB5-4186-FDA05C39F0EF}"/>
                  </a:ext>
                </a:extLst>
              </p:cNvPr>
              <p:cNvSpPr/>
              <p:nvPr/>
            </p:nvSpPr>
            <p:spPr>
              <a:xfrm>
                <a:off x="6836391" y="3062535"/>
                <a:ext cx="914197" cy="914197"/>
              </a:xfrm>
              <a:prstGeom prst="ellipse">
                <a:avLst/>
              </a:prstGeom>
              <a:solidFill>
                <a:srgbClr val="046B99"/>
              </a:solidFill>
              <a:ln w="12700" cap="flat" cmpd="sng" algn="ctr">
                <a:solidFill>
                  <a:sysClr val="window" lastClr="FFFFFF">
                    <a:hueOff val="0"/>
                    <a:satOff val="0"/>
                    <a:lumOff val="0"/>
                    <a:alphaOff val="0"/>
                  </a:sysClr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pic>
            <p:nvPicPr>
              <p:cNvPr id="40" name="Grafik 39" descr="Fabrik Silhouette">
                <a:extLst>
                  <a:ext uri="{FF2B5EF4-FFF2-40B4-BE49-F238E27FC236}">
                    <a16:creationId xmlns:a16="http://schemas.microsoft.com/office/drawing/2014/main" id="{65D8E6E6-B0BF-B4F4-D344-853A9EE5BB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7028972" y="3255116"/>
                <a:ext cx="529035" cy="529035"/>
              </a:xfrm>
              <a:prstGeom prst="rect">
                <a:avLst/>
              </a:prstGeom>
            </p:spPr>
          </p:pic>
          <p:sp>
            <p:nvSpPr>
              <p:cNvPr id="41" name="Rectangle 1">
                <a:extLst>
                  <a:ext uri="{FF2B5EF4-FFF2-40B4-BE49-F238E27FC236}">
                    <a16:creationId xmlns:a16="http://schemas.microsoft.com/office/drawing/2014/main" id="{035FEF9D-515B-D756-CC5D-D9F1617CD0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31137" y="3133247"/>
                <a:ext cx="1310313" cy="48474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End of Life</a:t>
                </a:r>
                <a:b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</a:b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(including recycling &amp; waste disposal)</a:t>
                </a:r>
              </a:p>
            </p:txBody>
          </p:sp>
          <p:sp>
            <p:nvSpPr>
              <p:cNvPr id="42" name="Rectangle 1">
                <a:extLst>
                  <a:ext uri="{FF2B5EF4-FFF2-40B4-BE49-F238E27FC236}">
                    <a16:creationId xmlns:a16="http://schemas.microsoft.com/office/drawing/2014/main" id="{633ACFB3-7808-8151-980B-879966D167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0971" y="4787877"/>
                <a:ext cx="1173398" cy="1615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Use Stage of vehicles</a:t>
                </a:r>
              </a:p>
            </p:txBody>
          </p:sp>
          <p:sp>
            <p:nvSpPr>
              <p:cNvPr id="43" name="Bogen 42">
                <a:extLst>
                  <a:ext uri="{FF2B5EF4-FFF2-40B4-BE49-F238E27FC236}">
                    <a16:creationId xmlns:a16="http://schemas.microsoft.com/office/drawing/2014/main" id="{F2016C92-B175-078D-79EF-A776FCE88886}"/>
                  </a:ext>
                </a:extLst>
              </p:cNvPr>
              <p:cNvSpPr/>
              <p:nvPr/>
            </p:nvSpPr>
            <p:spPr>
              <a:xfrm rot="10167985">
                <a:off x="4764864" y="964128"/>
                <a:ext cx="2880000" cy="2880000"/>
              </a:xfrm>
              <a:prstGeom prst="arc">
                <a:avLst>
                  <a:gd name="adj1" fmla="val 15280890"/>
                  <a:gd name="adj2" fmla="val 18694836"/>
                </a:avLst>
              </a:prstGeom>
              <a:noFill/>
              <a:ln w="19050" cap="flat" cmpd="sng" algn="ctr">
                <a:solidFill>
                  <a:srgbClr val="046B99"/>
                </a:solidFill>
                <a:prstDash val="solid"/>
                <a:miter lim="800000"/>
                <a:tailEnd type="arrow" w="med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Bogen 43">
                <a:extLst>
                  <a:ext uri="{FF2B5EF4-FFF2-40B4-BE49-F238E27FC236}">
                    <a16:creationId xmlns:a16="http://schemas.microsoft.com/office/drawing/2014/main" id="{CD3F0173-1E63-86BD-FA6C-6A32A7DA71D7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13355669" flipV="1">
                <a:off x="3369149" y="3843044"/>
                <a:ext cx="3780000" cy="3780000"/>
              </a:xfrm>
              <a:prstGeom prst="arc">
                <a:avLst>
                  <a:gd name="adj1" fmla="val 15599709"/>
                  <a:gd name="adj2" fmla="val 18522462"/>
                </a:avLst>
              </a:prstGeom>
              <a:noFill/>
              <a:ln w="19050" cap="flat" cmpd="sng" algn="ctr">
                <a:solidFill>
                  <a:srgbClr val="046B99"/>
                </a:solidFill>
                <a:prstDash val="solid"/>
                <a:miter lim="800000"/>
                <a:tailEnd type="arrow" w="med" len="sm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5" name="Rectangle 1">
                <a:extLst>
                  <a:ext uri="{FF2B5EF4-FFF2-40B4-BE49-F238E27FC236}">
                    <a16:creationId xmlns:a16="http://schemas.microsoft.com/office/drawing/2014/main" id="{DB52F86C-BB67-3CB9-DFF6-0140CBEA7F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95327" y="3733370"/>
                <a:ext cx="647614" cy="557451"/>
              </a:xfrm>
              <a:prstGeom prst="rect">
                <a:avLst/>
              </a:prstGeom>
              <a:solidFill>
                <a:sysClr val="window" lastClr="FFFFFF"/>
              </a:solidFill>
              <a:ln>
                <a:noFill/>
              </a:ln>
              <a:effectLst/>
            </p:spPr>
            <p:txBody>
              <a:bodyPr vert="horz" wrap="none" lIns="0" tIns="36000" rIns="0" bIns="3600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Disposal of</a:t>
                </a:r>
                <a:b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</a:b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production </a:t>
                </a:r>
              </a:p>
              <a:p>
                <a:pPr marL="0" marR="0" lvl="0" indent="0" algn="ctr" defTabSz="91440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de-DE" sz="105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cs typeface="Calibri" panose="020F0502020204030204" pitchFamily="34" charset="0"/>
                  </a:rPr>
                  <a:t>waste </a:t>
                </a:r>
                <a:endParaRPr kumimoji="0" lang="en-US" altLang="de-DE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16620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463F8D27-21BD-848C-7BB7-4946B5931AC6}"/>
              </a:ext>
            </a:extLst>
          </p:cNvPr>
          <p:cNvSpPr/>
          <p:nvPr/>
        </p:nvSpPr>
        <p:spPr>
          <a:xfrm>
            <a:off x="735495" y="3242500"/>
            <a:ext cx="2160105" cy="1059869"/>
          </a:xfrm>
          <a:prstGeom prst="roundRect">
            <a:avLst/>
          </a:prstGeom>
          <a:ln w="28575">
            <a:solidFill>
              <a:srgbClr val="046B99"/>
            </a:solidFill>
          </a:ln>
        </p:spPr>
        <p:txBody>
          <a:bodyPr vert="horz" lIns="108000" tIns="36000" rIns="108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Multiple Process Outputs:</a:t>
            </a:r>
          </a:p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Waste or Co-Product?</a:t>
            </a:r>
          </a:p>
        </p:txBody>
      </p:sp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4DA0BE84-2562-5B6E-C2AB-B2034C2C0FC5}"/>
              </a:ext>
            </a:extLst>
          </p:cNvPr>
          <p:cNvSpPr/>
          <p:nvPr/>
        </p:nvSpPr>
        <p:spPr>
          <a:xfrm>
            <a:off x="4369648" y="2181385"/>
            <a:ext cx="2160105" cy="1059869"/>
          </a:xfrm>
          <a:prstGeom prst="roundRect">
            <a:avLst/>
          </a:prstGeom>
          <a:ln w="28575">
            <a:solidFill>
              <a:srgbClr val="046B99"/>
            </a:solidFill>
          </a:ln>
        </p:spPr>
        <p:txBody>
          <a:bodyPr vert="horz" lIns="108000" tIns="36000" rIns="108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Co-Product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C7CCB264-63E6-7E27-53AE-6BA4ABE5E85E}"/>
              </a:ext>
            </a:extLst>
          </p:cNvPr>
          <p:cNvSpPr/>
          <p:nvPr/>
        </p:nvSpPr>
        <p:spPr>
          <a:xfrm>
            <a:off x="4369648" y="4302369"/>
            <a:ext cx="2160105" cy="1059869"/>
          </a:xfrm>
          <a:prstGeom prst="roundRect">
            <a:avLst/>
          </a:prstGeom>
          <a:ln w="28575">
            <a:solidFill>
              <a:srgbClr val="046B99"/>
            </a:solidFill>
          </a:ln>
        </p:spPr>
        <p:txBody>
          <a:bodyPr vert="horz" lIns="108000" tIns="36000" rIns="108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Waste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985ADAC9-3A2C-77E8-7E24-121FE0E5BCE7}"/>
              </a:ext>
            </a:extLst>
          </p:cNvPr>
          <p:cNvSpPr/>
          <p:nvPr/>
        </p:nvSpPr>
        <p:spPr>
          <a:xfrm>
            <a:off x="8003797" y="2181384"/>
            <a:ext cx="2160105" cy="1059869"/>
          </a:xfrm>
          <a:prstGeom prst="roundRect">
            <a:avLst/>
          </a:prstGeom>
          <a:ln w="28575">
            <a:solidFill>
              <a:srgbClr val="046B99"/>
            </a:solidFill>
          </a:ln>
        </p:spPr>
        <p:txBody>
          <a:bodyPr vert="horz" lIns="108000" tIns="36000" rIns="108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Apply multi-functionality 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allocation hierarchy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BCB6F06D-D1E1-AE6F-1F1D-14481FFDB1B6}"/>
              </a:ext>
            </a:extLst>
          </p:cNvPr>
          <p:cNvSpPr/>
          <p:nvPr/>
        </p:nvSpPr>
        <p:spPr>
          <a:xfrm>
            <a:off x="8003797" y="3640825"/>
            <a:ext cx="2160105" cy="1059869"/>
          </a:xfrm>
          <a:prstGeom prst="roundRect">
            <a:avLst/>
          </a:prstGeom>
          <a:ln w="28575">
            <a:solidFill>
              <a:srgbClr val="046B99"/>
            </a:solidFill>
          </a:ln>
        </p:spPr>
        <p:txBody>
          <a:bodyPr vert="horz" lIns="108000" tIns="36000" rIns="108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Apply 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recycling accounting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53FEE243-76CA-5E9B-BA41-71E43F69C2EC}"/>
              </a:ext>
            </a:extLst>
          </p:cNvPr>
          <p:cNvSpPr/>
          <p:nvPr/>
        </p:nvSpPr>
        <p:spPr>
          <a:xfrm>
            <a:off x="8003797" y="4997921"/>
            <a:ext cx="2160105" cy="1059869"/>
          </a:xfrm>
          <a:prstGeom prst="roundRect">
            <a:avLst/>
          </a:prstGeom>
          <a:ln w="28575">
            <a:solidFill>
              <a:srgbClr val="046B99"/>
            </a:solidFill>
          </a:ln>
        </p:spPr>
        <p:txBody>
          <a:bodyPr vert="horz" lIns="108000" tIns="36000" rIns="108000" bIns="3600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Apply waste </a:t>
            </a:r>
            <a:r>
              <a:rPr kumimoji="0" lang="en-US" sz="1400" b="1" i="0" u="none" strike="noStrike" kern="0" cap="none" spc="0" normalizeH="0" baseline="0" noProof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treatment rules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EB29288F-6EE0-5A5A-8133-58F2780CB8A6}"/>
              </a:ext>
            </a:extLst>
          </p:cNvPr>
          <p:cNvCxnSpPr>
            <a:stCxn id="5" idx="3"/>
            <a:endCxn id="6" idx="1"/>
          </p:cNvCxnSpPr>
          <p:nvPr/>
        </p:nvCxnSpPr>
        <p:spPr>
          <a:xfrm flipV="1">
            <a:off x="2895600" y="2711320"/>
            <a:ext cx="1474048" cy="1061115"/>
          </a:xfrm>
          <a:prstGeom prst="straightConnector1">
            <a:avLst/>
          </a:prstGeom>
          <a:noFill/>
          <a:ln w="25400" cap="flat" cmpd="sng" algn="ctr">
            <a:solidFill>
              <a:srgbClr val="046B99"/>
            </a:solidFill>
            <a:prstDash val="solid"/>
            <a:miter lim="800000"/>
            <a:tailEnd type="triangle" w="lg" len="lg"/>
          </a:ln>
          <a:effectLst/>
        </p:spPr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A12BF919-B700-859D-2028-EC9127341CA5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2895600" y="3772435"/>
            <a:ext cx="1474048" cy="1059869"/>
          </a:xfrm>
          <a:prstGeom prst="straightConnector1">
            <a:avLst/>
          </a:prstGeom>
          <a:noFill/>
          <a:ln w="25400" cap="flat" cmpd="sng" algn="ctr">
            <a:solidFill>
              <a:srgbClr val="046B99"/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AD12ECA7-139B-541E-02D5-4CCF98C35D83}"/>
              </a:ext>
            </a:extLst>
          </p:cNvPr>
          <p:cNvSpPr txBox="1"/>
          <p:nvPr/>
        </p:nvSpPr>
        <p:spPr>
          <a:xfrm>
            <a:off x="3195174" y="3001766"/>
            <a:ext cx="855788" cy="5685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Waste Criteria: No!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7020270-808F-86B9-B47C-01320CB6906B}"/>
              </a:ext>
            </a:extLst>
          </p:cNvPr>
          <p:cNvSpPr txBox="1"/>
          <p:nvPr/>
        </p:nvSpPr>
        <p:spPr>
          <a:xfrm>
            <a:off x="3195174" y="3974535"/>
            <a:ext cx="855788" cy="5685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wrap="square" lIns="0" tIns="0" rIns="0" bIns="0" rtlCol="0" anchor="t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Waste Criteria: Yes!</a:t>
            </a:r>
          </a:p>
        </p:txBody>
      </p: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5C9EDD90-1F04-DA0E-EA32-E5E36021BA88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 flipV="1">
            <a:off x="6529753" y="4170760"/>
            <a:ext cx="1474044" cy="661544"/>
          </a:xfrm>
          <a:prstGeom prst="straightConnector1">
            <a:avLst/>
          </a:prstGeom>
          <a:noFill/>
          <a:ln w="25400" cap="flat" cmpd="sng" algn="ctr">
            <a:solidFill>
              <a:srgbClr val="046B99"/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59" name="Textfeld 58">
            <a:extLst>
              <a:ext uri="{FF2B5EF4-FFF2-40B4-BE49-F238E27FC236}">
                <a16:creationId xmlns:a16="http://schemas.microsoft.com/office/drawing/2014/main" id="{969A8E79-952B-1C38-356D-9A2E474CD0BE}"/>
              </a:ext>
            </a:extLst>
          </p:cNvPr>
          <p:cNvSpPr txBox="1"/>
          <p:nvPr/>
        </p:nvSpPr>
        <p:spPr>
          <a:xfrm>
            <a:off x="6829323" y="4159250"/>
            <a:ext cx="855788" cy="5685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Recycle</a:t>
            </a:r>
          </a:p>
        </p:txBody>
      </p:sp>
      <p:cxnSp>
        <p:nvCxnSpPr>
          <p:cNvPr id="60" name="Gerade Verbindung mit Pfeil 59">
            <a:extLst>
              <a:ext uri="{FF2B5EF4-FFF2-40B4-BE49-F238E27FC236}">
                <a16:creationId xmlns:a16="http://schemas.microsoft.com/office/drawing/2014/main" id="{350E05FB-8F2E-7524-DE1E-FEB94172864B}"/>
              </a:ext>
            </a:extLst>
          </p:cNvPr>
          <p:cNvCxnSpPr>
            <a:cxnSpLocks/>
            <a:stCxn id="7" idx="3"/>
            <a:endCxn id="10" idx="1"/>
          </p:cNvCxnSpPr>
          <p:nvPr/>
        </p:nvCxnSpPr>
        <p:spPr>
          <a:xfrm>
            <a:off x="6529753" y="4832304"/>
            <a:ext cx="1474044" cy="695552"/>
          </a:xfrm>
          <a:prstGeom prst="straightConnector1">
            <a:avLst/>
          </a:prstGeom>
          <a:noFill/>
          <a:ln w="25400" cap="flat" cmpd="sng" algn="ctr">
            <a:solidFill>
              <a:srgbClr val="046B99"/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61" name="Textfeld 60">
            <a:extLst>
              <a:ext uri="{FF2B5EF4-FFF2-40B4-BE49-F238E27FC236}">
                <a16:creationId xmlns:a16="http://schemas.microsoft.com/office/drawing/2014/main" id="{15505B5D-39B3-423D-3509-B7E5426E22F8}"/>
              </a:ext>
            </a:extLst>
          </p:cNvPr>
          <p:cNvSpPr txBox="1"/>
          <p:nvPr/>
        </p:nvSpPr>
        <p:spPr>
          <a:xfrm>
            <a:off x="6848439" y="4931354"/>
            <a:ext cx="855788" cy="568569"/>
          </a:xfrm>
          <a:prstGeom prst="rect">
            <a:avLst/>
          </a:prstGeom>
          <a:solidFill>
            <a:sysClr val="window" lastClr="FFFFFF"/>
          </a:solidFill>
        </p:spPr>
        <p:txBody>
          <a:bodyPr vert="horz" wrap="square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rPr>
              <a:t>Discard</a:t>
            </a:r>
          </a:p>
        </p:txBody>
      </p:sp>
      <p:cxnSp>
        <p:nvCxnSpPr>
          <p:cNvPr id="62" name="Gerade Verbindung mit Pfeil 61">
            <a:extLst>
              <a:ext uri="{FF2B5EF4-FFF2-40B4-BE49-F238E27FC236}">
                <a16:creationId xmlns:a16="http://schemas.microsoft.com/office/drawing/2014/main" id="{42A9E9EF-E751-AF04-8153-0A4284F7EDD2}"/>
              </a:ext>
            </a:extLst>
          </p:cNvPr>
          <p:cNvCxnSpPr>
            <a:cxnSpLocks/>
            <a:stCxn id="6" idx="3"/>
            <a:endCxn id="8" idx="1"/>
          </p:cNvCxnSpPr>
          <p:nvPr/>
        </p:nvCxnSpPr>
        <p:spPr>
          <a:xfrm flipV="1">
            <a:off x="6529753" y="2711319"/>
            <a:ext cx="1474044" cy="1"/>
          </a:xfrm>
          <a:prstGeom prst="straightConnector1">
            <a:avLst/>
          </a:prstGeom>
          <a:noFill/>
          <a:ln w="25400" cap="flat" cmpd="sng" algn="ctr">
            <a:solidFill>
              <a:srgbClr val="046B99"/>
            </a:solidFill>
            <a:prstDash val="solid"/>
            <a:miter lim="800000"/>
            <a:tailEnd type="triangle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3269282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Ellipse 1">
            <a:extLst>
              <a:ext uri="{FF2B5EF4-FFF2-40B4-BE49-F238E27FC236}">
                <a16:creationId xmlns:a16="http://schemas.microsoft.com/office/drawing/2014/main" id="{4A36B42B-9AF5-410F-ECCC-64A68B893FD9}"/>
              </a:ext>
            </a:extLst>
          </p:cNvPr>
          <p:cNvSpPr/>
          <p:nvPr/>
        </p:nvSpPr>
        <p:spPr>
          <a:xfrm>
            <a:off x="703371" y="2428077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1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D10444CF-D906-B1C9-607F-FDED96CEEFCF}"/>
              </a:ext>
            </a:extLst>
          </p:cNvPr>
          <p:cNvSpPr/>
          <p:nvPr/>
        </p:nvSpPr>
        <p:spPr>
          <a:xfrm>
            <a:off x="703371" y="3293901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2</a:t>
            </a: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02417FEC-C5B3-FFF4-40DF-EF5417684DEF}"/>
              </a:ext>
            </a:extLst>
          </p:cNvPr>
          <p:cNvSpPr/>
          <p:nvPr/>
        </p:nvSpPr>
        <p:spPr>
          <a:xfrm>
            <a:off x="703371" y="4194647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3</a:t>
            </a:r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86332F0A-0314-6A6C-D6DA-AC8EA7080AC1}"/>
              </a:ext>
            </a:extLst>
          </p:cNvPr>
          <p:cNvSpPr/>
          <p:nvPr/>
        </p:nvSpPr>
        <p:spPr>
          <a:xfrm>
            <a:off x="703371" y="5095011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4</a:t>
            </a: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912323D1-35F1-65A6-AB4D-FD015919A5B8}"/>
              </a:ext>
            </a:extLst>
          </p:cNvPr>
          <p:cNvSpPr/>
          <p:nvPr/>
        </p:nvSpPr>
        <p:spPr>
          <a:xfrm>
            <a:off x="703371" y="5984384"/>
            <a:ext cx="360000" cy="360000"/>
          </a:xfrm>
          <a:prstGeom prst="ellips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5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042804EF-E0DA-5CCB-6D91-46331609CBCA}"/>
              </a:ext>
            </a:extLst>
          </p:cNvPr>
          <p:cNvSpPr txBox="1"/>
          <p:nvPr/>
        </p:nvSpPr>
        <p:spPr>
          <a:xfrm>
            <a:off x="1244552" y="1549943"/>
            <a:ext cx="5940000" cy="369332"/>
          </a:xfrm>
          <a:prstGeom prst="rect">
            <a:avLst/>
          </a:prstGeom>
          <a:solidFill>
            <a:srgbClr val="FFEDCC"/>
          </a:solidFill>
          <a:ln>
            <a:solidFill>
              <a:srgbClr val="FFEDCC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Allocation shall be avoided whenever possible!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1345D332-0E5E-3D7B-32E5-9F9E4ED30591}"/>
              </a:ext>
            </a:extLst>
          </p:cNvPr>
          <p:cNvSpPr txBox="1"/>
          <p:nvPr/>
        </p:nvSpPr>
        <p:spPr>
          <a:xfrm>
            <a:off x="1244552" y="2415767"/>
            <a:ext cx="5940000" cy="369332"/>
          </a:xfrm>
          <a:prstGeom prst="rect">
            <a:avLst/>
          </a:prstGeom>
          <a:solidFill>
            <a:srgbClr val="FFEDCC"/>
          </a:solidFill>
          <a:ln>
            <a:solidFill>
              <a:srgbClr val="FFEDCC"/>
            </a:solidFill>
          </a:ln>
        </p:spPr>
        <p:txBody>
          <a:bodyPr wrap="none" rtlCol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kern="0" cap="none" spc="0" normalizeH="0" baseline="0">
                <a:ln>
                  <a:noFill/>
                </a:ln>
                <a:effectLst/>
                <a:uLnTx/>
                <a:uFillTx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Is subdivision of the process possible?</a:t>
            </a: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CE5AC1D5-AB29-901E-FE52-97D6BA6CA18E}"/>
              </a:ext>
            </a:extLst>
          </p:cNvPr>
          <p:cNvSpPr txBox="1"/>
          <p:nvPr/>
        </p:nvSpPr>
        <p:spPr>
          <a:xfrm>
            <a:off x="8378163" y="2407061"/>
            <a:ext cx="2663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Apply process subdivision!</a:t>
            </a: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B150A7A6-8F07-0C57-BD60-08625EE482B1}"/>
              </a:ext>
            </a:extLst>
          </p:cNvPr>
          <p:cNvSpPr txBox="1"/>
          <p:nvPr/>
        </p:nvSpPr>
        <p:spPr>
          <a:xfrm>
            <a:off x="1244552" y="3316513"/>
            <a:ext cx="5940000" cy="369332"/>
          </a:xfrm>
          <a:prstGeom prst="rect">
            <a:avLst/>
          </a:prstGeom>
          <a:solidFill>
            <a:srgbClr val="FFEDCC"/>
          </a:solidFill>
          <a:ln>
            <a:solidFill>
              <a:srgbClr val="FFEDCC"/>
            </a:solidFill>
          </a:ln>
        </p:spPr>
        <p:txBody>
          <a:bodyPr wrap="none" rtlCol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kern="0" cap="none" spc="0" normalizeH="0" baseline="0">
                <a:ln>
                  <a:noFill/>
                </a:ln>
                <a:effectLst/>
                <a:uLnTx/>
                <a:uFillTx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Is there a dominant, identifiable substitute product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*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?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0F48EC6-CB0E-F0C0-0647-1B9C886111A4}"/>
              </a:ext>
            </a:extLst>
          </p:cNvPr>
          <p:cNvSpPr txBox="1"/>
          <p:nvPr/>
        </p:nvSpPr>
        <p:spPr>
          <a:xfrm>
            <a:off x="7196909" y="2395971"/>
            <a:ext cx="49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yes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8E5CE5BD-D54E-93C4-708B-A7AE8C629023}"/>
              </a:ext>
            </a:extLst>
          </p:cNvPr>
          <p:cNvSpPr txBox="1"/>
          <p:nvPr/>
        </p:nvSpPr>
        <p:spPr>
          <a:xfrm>
            <a:off x="1244552" y="4216877"/>
            <a:ext cx="5940000" cy="369332"/>
          </a:xfrm>
          <a:prstGeom prst="rect">
            <a:avLst/>
          </a:prstGeom>
          <a:solidFill>
            <a:srgbClr val="FFEDCC"/>
          </a:solidFill>
          <a:ln>
            <a:solidFill>
              <a:srgbClr val="FFEDCC"/>
            </a:solidFill>
          </a:ln>
        </p:spPr>
        <p:txBody>
          <a:bodyPr wrap="none" rtlCol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kern="0" cap="none" spc="0" normalizeH="0" baseline="0">
                <a:ln>
                  <a:noFill/>
                </a:ln>
                <a:effectLst/>
                <a:uLnTx/>
                <a:uFillTx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Is the ratio of economic value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**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for product and co-product &gt; 5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6E30555A-8C06-24AA-F16F-23BA09AC0D3B}"/>
              </a:ext>
            </a:extLst>
          </p:cNvPr>
          <p:cNvSpPr txBox="1"/>
          <p:nvPr/>
        </p:nvSpPr>
        <p:spPr>
          <a:xfrm>
            <a:off x="8378163" y="3306764"/>
            <a:ext cx="39957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Apply system expansion via substitution!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7691222C-FD49-7F1C-7A5A-3E41E6CC81FC}"/>
              </a:ext>
            </a:extLst>
          </p:cNvPr>
          <p:cNvSpPr txBox="1"/>
          <p:nvPr/>
        </p:nvSpPr>
        <p:spPr>
          <a:xfrm>
            <a:off x="7196909" y="3290040"/>
            <a:ext cx="49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yes</a:t>
            </a:r>
          </a:p>
        </p:txBody>
      </p:sp>
      <p:sp>
        <p:nvSpPr>
          <p:cNvPr id="27" name="Textfeld 26">
            <a:extLst>
              <a:ext uri="{FF2B5EF4-FFF2-40B4-BE49-F238E27FC236}">
                <a16:creationId xmlns:a16="http://schemas.microsoft.com/office/drawing/2014/main" id="{13652FD0-3D79-1D5E-7E43-51C5928B7027}"/>
              </a:ext>
            </a:extLst>
          </p:cNvPr>
          <p:cNvSpPr txBox="1"/>
          <p:nvPr/>
        </p:nvSpPr>
        <p:spPr>
          <a:xfrm>
            <a:off x="8378163" y="4202450"/>
            <a:ext cx="2727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Apply economic allocation!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7B95DC2-FE3F-6F63-5026-34DA0B5FBA6E}"/>
              </a:ext>
            </a:extLst>
          </p:cNvPr>
          <p:cNvSpPr txBox="1"/>
          <p:nvPr/>
        </p:nvSpPr>
        <p:spPr>
          <a:xfrm>
            <a:off x="7196909" y="4191360"/>
            <a:ext cx="49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yes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3C9C2325-4BEF-0F9A-B6E7-ECB5EE2A4D7F}"/>
              </a:ext>
            </a:extLst>
          </p:cNvPr>
          <p:cNvSpPr txBox="1"/>
          <p:nvPr/>
        </p:nvSpPr>
        <p:spPr>
          <a:xfrm>
            <a:off x="1244552" y="5106250"/>
            <a:ext cx="5940000" cy="369332"/>
          </a:xfrm>
          <a:prstGeom prst="rect">
            <a:avLst/>
          </a:prstGeom>
          <a:solidFill>
            <a:srgbClr val="FFEDCC"/>
          </a:solidFill>
          <a:ln>
            <a:solidFill>
              <a:srgbClr val="FFEDCC"/>
            </a:solidFill>
          </a:ln>
        </p:spPr>
        <p:txBody>
          <a:bodyPr wrap="none" rtlCol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kern="0" cap="none" spc="0" normalizeH="0" baseline="0">
                <a:ln>
                  <a:noFill/>
                </a:ln>
                <a:effectLst/>
                <a:uLnTx/>
                <a:uFillTx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Is there a physical relationship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,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e.</a:t>
            </a:r>
            <a:r>
              <a: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g.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mass, energy …..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66EEAE10-C0AE-EA4B-80A9-4E9A779866CF}"/>
              </a:ext>
            </a:extLst>
          </p:cNvPr>
          <p:cNvSpPr txBox="1"/>
          <p:nvPr/>
        </p:nvSpPr>
        <p:spPr>
          <a:xfrm>
            <a:off x="8365806" y="5091823"/>
            <a:ext cx="2612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Apply physical allocation!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339F5771-6607-1E79-34D3-25E84F260283}"/>
              </a:ext>
            </a:extLst>
          </p:cNvPr>
          <p:cNvSpPr txBox="1"/>
          <p:nvPr/>
        </p:nvSpPr>
        <p:spPr>
          <a:xfrm>
            <a:off x="7184552" y="5080733"/>
            <a:ext cx="491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yes</a:t>
            </a:r>
          </a:p>
        </p:txBody>
      </p:sp>
      <p:sp>
        <p:nvSpPr>
          <p:cNvPr id="32" name="Textfeld 31">
            <a:extLst>
              <a:ext uri="{FF2B5EF4-FFF2-40B4-BE49-F238E27FC236}">
                <a16:creationId xmlns:a16="http://schemas.microsoft.com/office/drawing/2014/main" id="{58707706-CFCA-A79C-DBFA-EA71F4F65463}"/>
              </a:ext>
            </a:extLst>
          </p:cNvPr>
          <p:cNvSpPr txBox="1"/>
          <p:nvPr/>
        </p:nvSpPr>
        <p:spPr>
          <a:xfrm>
            <a:off x="1244552" y="5984171"/>
            <a:ext cx="5940000" cy="369332"/>
          </a:xfrm>
          <a:prstGeom prst="rect">
            <a:avLst/>
          </a:prstGeom>
          <a:solidFill>
            <a:srgbClr val="FFEDCC"/>
          </a:solidFill>
          <a:ln>
            <a:solidFill>
              <a:srgbClr val="FFEDCC"/>
            </a:solidFill>
          </a:ln>
        </p:spPr>
        <p:txBody>
          <a:bodyPr wrap="none" rtlCol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kern="0" cap="none" spc="0" normalizeH="0" baseline="0">
                <a:ln>
                  <a:noFill/>
                </a:ln>
                <a:effectLst/>
                <a:uLnTx/>
                <a:uFillTx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Use economic allocation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**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!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99342807-576A-DBAE-7C6D-EF29B8D7B01D}"/>
              </a:ext>
            </a:extLst>
          </p:cNvPr>
          <p:cNvSpPr txBox="1"/>
          <p:nvPr/>
        </p:nvSpPr>
        <p:spPr>
          <a:xfrm>
            <a:off x="8010181" y="6009868"/>
            <a:ext cx="2610010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6700" algn="l"/>
              </a:tabLst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</a:rPr>
              <a:t>*	Single output product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66700" algn="l"/>
              </a:tabLst>
              <a:defRPr/>
            </a:pPr>
            <a:r>
              <a:rPr kumimoji="0" 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67737A"/>
                </a:solidFill>
                <a:effectLst/>
                <a:uLnTx/>
                <a:uFillTx/>
              </a:rPr>
              <a:t>** 	Market prize averaged over three years</a:t>
            </a:r>
          </a:p>
        </p:txBody>
      </p: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D10F3C0C-A4F8-DF22-989E-95737B5D7AF6}"/>
              </a:ext>
            </a:extLst>
          </p:cNvPr>
          <p:cNvGrpSpPr/>
          <p:nvPr/>
        </p:nvGrpSpPr>
        <p:grpSpPr>
          <a:xfrm>
            <a:off x="7184552" y="2328516"/>
            <a:ext cx="1224000" cy="270384"/>
            <a:chOff x="7184552" y="2328516"/>
            <a:chExt cx="1224000" cy="270384"/>
          </a:xfrm>
        </p:grpSpPr>
        <p:cxnSp>
          <p:nvCxnSpPr>
            <p:cNvPr id="35" name="Gerade Verbindung mit Pfeil 34">
              <a:extLst>
                <a:ext uri="{FF2B5EF4-FFF2-40B4-BE49-F238E27FC236}">
                  <a16:creationId xmlns:a16="http://schemas.microsoft.com/office/drawing/2014/main" id="{98B5E739-DCF3-D3EF-2928-59A080C7B4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84552" y="2598899"/>
              <a:ext cx="1224000" cy="1"/>
            </a:xfrm>
            <a:prstGeom prst="straightConnector1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  <a:tailEnd type="triangle" w="lg" len="lg"/>
            </a:ln>
            <a:effectLst/>
          </p:spPr>
        </p:cxnSp>
        <p:sp>
          <p:nvSpPr>
            <p:cNvPr id="36" name="Textfeld 35">
              <a:extLst>
                <a:ext uri="{FF2B5EF4-FFF2-40B4-BE49-F238E27FC236}">
                  <a16:creationId xmlns:a16="http://schemas.microsoft.com/office/drawing/2014/main" id="{54C4CC72-8FF6-219B-F07A-27053CB79D26}"/>
                </a:ext>
              </a:extLst>
            </p:cNvPr>
            <p:cNvSpPr txBox="1"/>
            <p:nvPr/>
          </p:nvSpPr>
          <p:spPr>
            <a:xfrm>
              <a:off x="7540624" y="2328516"/>
              <a:ext cx="335398" cy="270382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cs typeface="Arial" panose="020B0604020202020204" pitchFamily="34" charset="0"/>
                </a:rPr>
                <a:t>Yes</a:t>
              </a:r>
            </a:p>
          </p:txBody>
        </p:sp>
      </p:grp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A2FBCE2A-B5ED-0D7C-6E12-ED898D6AAE98}"/>
              </a:ext>
            </a:extLst>
          </p:cNvPr>
          <p:cNvGrpSpPr/>
          <p:nvPr/>
        </p:nvGrpSpPr>
        <p:grpSpPr>
          <a:xfrm>
            <a:off x="7196909" y="3218950"/>
            <a:ext cx="1224000" cy="270384"/>
            <a:chOff x="7184552" y="2328516"/>
            <a:chExt cx="1224000" cy="270384"/>
          </a:xfrm>
        </p:grpSpPr>
        <p:cxnSp>
          <p:nvCxnSpPr>
            <p:cNvPr id="38" name="Gerade Verbindung mit Pfeil 37">
              <a:extLst>
                <a:ext uri="{FF2B5EF4-FFF2-40B4-BE49-F238E27FC236}">
                  <a16:creationId xmlns:a16="http://schemas.microsoft.com/office/drawing/2014/main" id="{C146EA83-BDB8-398F-E755-31B36FBDE2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84552" y="2598899"/>
              <a:ext cx="1224000" cy="1"/>
            </a:xfrm>
            <a:prstGeom prst="straightConnector1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  <a:tailEnd type="triangle" w="lg" len="lg"/>
            </a:ln>
            <a:effectLst/>
          </p:spPr>
        </p:cxn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B08378E6-1110-3CBA-2E9A-00710BE54D6D}"/>
                </a:ext>
              </a:extLst>
            </p:cNvPr>
            <p:cNvSpPr txBox="1"/>
            <p:nvPr/>
          </p:nvSpPr>
          <p:spPr>
            <a:xfrm>
              <a:off x="7540624" y="2328516"/>
              <a:ext cx="335398" cy="270382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cs typeface="Arial" panose="020B0604020202020204" pitchFamily="34" charset="0"/>
                </a:rPr>
                <a:t>Yes</a:t>
              </a:r>
            </a:p>
          </p:txBody>
        </p:sp>
      </p:grpSp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1593327A-69C3-F6CF-6067-4826A7A1D6A1}"/>
              </a:ext>
            </a:extLst>
          </p:cNvPr>
          <p:cNvGrpSpPr/>
          <p:nvPr/>
        </p:nvGrpSpPr>
        <p:grpSpPr>
          <a:xfrm>
            <a:off x="7196909" y="4119314"/>
            <a:ext cx="1224000" cy="270384"/>
            <a:chOff x="7184552" y="2328516"/>
            <a:chExt cx="1224000" cy="270384"/>
          </a:xfrm>
        </p:grpSpPr>
        <p:cxnSp>
          <p:nvCxnSpPr>
            <p:cNvPr id="41" name="Gerade Verbindung mit Pfeil 40">
              <a:extLst>
                <a:ext uri="{FF2B5EF4-FFF2-40B4-BE49-F238E27FC236}">
                  <a16:creationId xmlns:a16="http://schemas.microsoft.com/office/drawing/2014/main" id="{A66F1A83-30B1-8380-B328-C976235A3D5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84552" y="2598899"/>
              <a:ext cx="1224000" cy="1"/>
            </a:xfrm>
            <a:prstGeom prst="straightConnector1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  <a:tailEnd type="triangle" w="lg" len="lg"/>
            </a:ln>
            <a:effectLst/>
          </p:spPr>
        </p:cxnSp>
        <p:sp>
          <p:nvSpPr>
            <p:cNvPr id="42" name="Textfeld 41">
              <a:extLst>
                <a:ext uri="{FF2B5EF4-FFF2-40B4-BE49-F238E27FC236}">
                  <a16:creationId xmlns:a16="http://schemas.microsoft.com/office/drawing/2014/main" id="{85F7DD73-587E-DFB5-64F1-044C32CFD5E4}"/>
                </a:ext>
              </a:extLst>
            </p:cNvPr>
            <p:cNvSpPr txBox="1"/>
            <p:nvPr/>
          </p:nvSpPr>
          <p:spPr>
            <a:xfrm>
              <a:off x="7540624" y="2328516"/>
              <a:ext cx="335398" cy="270382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cs typeface="Arial" panose="020B0604020202020204" pitchFamily="34" charset="0"/>
                </a:rPr>
                <a:t>Yes</a:t>
              </a:r>
            </a:p>
          </p:txBody>
        </p: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50D88FC6-8127-AC4F-9D8D-23BAC7131E00}"/>
              </a:ext>
            </a:extLst>
          </p:cNvPr>
          <p:cNvGrpSpPr/>
          <p:nvPr/>
        </p:nvGrpSpPr>
        <p:grpSpPr>
          <a:xfrm>
            <a:off x="7173636" y="5025882"/>
            <a:ext cx="1224000" cy="270384"/>
            <a:chOff x="7184552" y="2328516"/>
            <a:chExt cx="1224000" cy="270384"/>
          </a:xfrm>
        </p:grpSpPr>
        <p:cxnSp>
          <p:nvCxnSpPr>
            <p:cNvPr id="44" name="Gerade Verbindung mit Pfeil 43">
              <a:extLst>
                <a:ext uri="{FF2B5EF4-FFF2-40B4-BE49-F238E27FC236}">
                  <a16:creationId xmlns:a16="http://schemas.microsoft.com/office/drawing/2014/main" id="{383F4727-1AC5-24F8-D781-A90F93E97A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84552" y="2598899"/>
              <a:ext cx="1224000" cy="1"/>
            </a:xfrm>
            <a:prstGeom prst="straightConnector1">
              <a:avLst/>
            </a:pr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  <a:tailEnd type="triangle" w="lg" len="lg"/>
            </a:ln>
            <a:effectLst/>
          </p:spPr>
        </p:cxnSp>
        <p:sp>
          <p:nvSpPr>
            <p:cNvPr id="45" name="Textfeld 44">
              <a:extLst>
                <a:ext uri="{FF2B5EF4-FFF2-40B4-BE49-F238E27FC236}">
                  <a16:creationId xmlns:a16="http://schemas.microsoft.com/office/drawing/2014/main" id="{6EC5AD1E-358D-0902-436A-2BE586AF707B}"/>
                </a:ext>
              </a:extLst>
            </p:cNvPr>
            <p:cNvSpPr txBox="1"/>
            <p:nvPr/>
          </p:nvSpPr>
          <p:spPr>
            <a:xfrm>
              <a:off x="7540624" y="2328516"/>
              <a:ext cx="335398" cy="270382"/>
            </a:xfrm>
            <a:prstGeom prst="rect">
              <a:avLst/>
            </a:prstGeom>
          </p:spPr>
          <p:txBody>
            <a:bodyPr vert="horz" wrap="none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cs typeface="Arial" panose="020B0604020202020204" pitchFamily="34" charset="0"/>
                </a:rPr>
                <a:t>Yes</a:t>
              </a:r>
            </a:p>
          </p:txBody>
        </p:sp>
      </p:grpSp>
      <p:cxnSp>
        <p:nvCxnSpPr>
          <p:cNvPr id="46" name="Gerade Verbindung mit Pfeil 45">
            <a:extLst>
              <a:ext uri="{FF2B5EF4-FFF2-40B4-BE49-F238E27FC236}">
                <a16:creationId xmlns:a16="http://schemas.microsoft.com/office/drawing/2014/main" id="{F55F4DD2-4A23-9E69-BE0E-2EC8270ACF0D}"/>
              </a:ext>
            </a:extLst>
          </p:cNvPr>
          <p:cNvCxnSpPr>
            <a:cxnSpLocks/>
            <a:stCxn id="19" idx="2"/>
          </p:cNvCxnSpPr>
          <p:nvPr/>
        </p:nvCxnSpPr>
        <p:spPr>
          <a:xfrm>
            <a:off x="4214552" y="1919275"/>
            <a:ext cx="2161" cy="533994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47" name="Textfeld 46">
            <a:extLst>
              <a:ext uri="{FF2B5EF4-FFF2-40B4-BE49-F238E27FC236}">
                <a16:creationId xmlns:a16="http://schemas.microsoft.com/office/drawing/2014/main" id="{94DD4F70-EA39-1F82-B865-E99D2651EE93}"/>
              </a:ext>
            </a:extLst>
          </p:cNvPr>
          <p:cNvSpPr txBox="1"/>
          <p:nvPr/>
        </p:nvSpPr>
        <p:spPr>
          <a:xfrm>
            <a:off x="2848472" y="1991324"/>
            <a:ext cx="1366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Unavoidable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809DBE8F-F306-D1ED-1A96-89CA9B3E28F4}"/>
              </a:ext>
            </a:extLst>
          </p:cNvPr>
          <p:cNvCxnSpPr>
            <a:cxnSpLocks/>
            <a:stCxn id="20" idx="2"/>
            <a:endCxn id="22" idx="0"/>
          </p:cNvCxnSpPr>
          <p:nvPr/>
        </p:nvCxnSpPr>
        <p:spPr>
          <a:xfrm>
            <a:off x="4214552" y="2785099"/>
            <a:ext cx="0" cy="531414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triangle" w="lg" len="lg"/>
          </a:ln>
          <a:effectLst/>
        </p:spPr>
      </p:cxnSp>
      <p:cxnSp>
        <p:nvCxnSpPr>
          <p:cNvPr id="49" name="Gerade Verbindung mit Pfeil 48">
            <a:extLst>
              <a:ext uri="{FF2B5EF4-FFF2-40B4-BE49-F238E27FC236}">
                <a16:creationId xmlns:a16="http://schemas.microsoft.com/office/drawing/2014/main" id="{510CE211-A217-BB63-1ECF-7626C38D44E8}"/>
              </a:ext>
            </a:extLst>
          </p:cNvPr>
          <p:cNvCxnSpPr>
            <a:cxnSpLocks/>
            <a:stCxn id="22" idx="2"/>
            <a:endCxn id="24" idx="0"/>
          </p:cNvCxnSpPr>
          <p:nvPr/>
        </p:nvCxnSpPr>
        <p:spPr>
          <a:xfrm>
            <a:off x="4214552" y="3685845"/>
            <a:ext cx="0" cy="531032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triangle" w="lg" len="lg"/>
          </a:ln>
          <a:effectLst/>
        </p:spPr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B26359F4-A6A5-A601-3901-3A55AC4C9E37}"/>
              </a:ext>
            </a:extLst>
          </p:cNvPr>
          <p:cNvCxnSpPr>
            <a:cxnSpLocks/>
            <a:stCxn id="24" idx="2"/>
            <a:endCxn id="29" idx="0"/>
          </p:cNvCxnSpPr>
          <p:nvPr/>
        </p:nvCxnSpPr>
        <p:spPr>
          <a:xfrm>
            <a:off x="4214552" y="4586209"/>
            <a:ext cx="0" cy="520041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triangle" w="lg" len="lg"/>
          </a:ln>
          <a:effectLst/>
        </p:spPr>
      </p:cxn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03D8C810-4BD9-4875-B0AD-DAE50344B65D}"/>
              </a:ext>
            </a:extLst>
          </p:cNvPr>
          <p:cNvCxnSpPr>
            <a:cxnSpLocks/>
            <a:stCxn id="29" idx="2"/>
            <a:endCxn id="32" idx="0"/>
          </p:cNvCxnSpPr>
          <p:nvPr/>
        </p:nvCxnSpPr>
        <p:spPr>
          <a:xfrm>
            <a:off x="4214552" y="5475582"/>
            <a:ext cx="0" cy="508589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triangle" w="lg" len="lg"/>
          </a:ln>
          <a:effectLst/>
        </p:spPr>
      </p:cxnSp>
      <p:sp>
        <p:nvSpPr>
          <p:cNvPr id="52" name="Textfeld 51">
            <a:extLst>
              <a:ext uri="{FF2B5EF4-FFF2-40B4-BE49-F238E27FC236}">
                <a16:creationId xmlns:a16="http://schemas.microsoft.com/office/drawing/2014/main" id="{3E5B4631-8452-C7E4-A45D-4B921C7D0AB6}"/>
              </a:ext>
            </a:extLst>
          </p:cNvPr>
          <p:cNvSpPr txBox="1"/>
          <p:nvPr/>
        </p:nvSpPr>
        <p:spPr>
          <a:xfrm>
            <a:off x="3724768" y="2854727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263CC0C4-B25B-CE85-F0CE-1215EBEC1619}"/>
              </a:ext>
            </a:extLst>
          </p:cNvPr>
          <p:cNvSpPr txBox="1"/>
          <p:nvPr/>
        </p:nvSpPr>
        <p:spPr>
          <a:xfrm>
            <a:off x="3724768" y="3727312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0C14A120-337A-20D0-59FF-1CC7988A14AA}"/>
              </a:ext>
            </a:extLst>
          </p:cNvPr>
          <p:cNvSpPr txBox="1"/>
          <p:nvPr/>
        </p:nvSpPr>
        <p:spPr>
          <a:xfrm>
            <a:off x="3724768" y="4644240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AAE32905-631B-400B-3949-049BB9AC7602}"/>
              </a:ext>
            </a:extLst>
          </p:cNvPr>
          <p:cNvSpPr txBox="1"/>
          <p:nvPr/>
        </p:nvSpPr>
        <p:spPr>
          <a:xfrm>
            <a:off x="3724768" y="5517093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1287861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2" name="Gruppieren 61">
            <a:extLst>
              <a:ext uri="{FF2B5EF4-FFF2-40B4-BE49-F238E27FC236}">
                <a16:creationId xmlns:a16="http://schemas.microsoft.com/office/drawing/2014/main" id="{D13E67DA-2EBA-3E93-6113-1A338CC3098D}"/>
              </a:ext>
            </a:extLst>
          </p:cNvPr>
          <p:cNvGrpSpPr/>
          <p:nvPr/>
        </p:nvGrpSpPr>
        <p:grpSpPr>
          <a:xfrm>
            <a:off x="623887" y="2024063"/>
            <a:ext cx="10944224" cy="2790284"/>
            <a:chOff x="623887" y="2024063"/>
            <a:chExt cx="10944224" cy="2790284"/>
          </a:xfrm>
        </p:grpSpPr>
        <p:sp>
          <p:nvSpPr>
            <p:cNvPr id="63" name="Rechteck: abgerundete Ecken 62">
              <a:extLst>
                <a:ext uri="{FF2B5EF4-FFF2-40B4-BE49-F238E27FC236}">
                  <a16:creationId xmlns:a16="http://schemas.microsoft.com/office/drawing/2014/main" id="{7D176AE1-2A36-0FB5-0051-B793168205B8}"/>
                </a:ext>
              </a:extLst>
            </p:cNvPr>
            <p:cNvSpPr/>
            <p:nvPr/>
          </p:nvSpPr>
          <p:spPr>
            <a:xfrm>
              <a:off x="623888" y="2203173"/>
              <a:ext cx="5124382" cy="530601"/>
            </a:xfrm>
            <a:prstGeom prst="roundRect">
              <a:avLst/>
            </a:prstGeom>
            <a:solidFill>
              <a:srgbClr val="3CBFFA"/>
            </a:solidFill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Energy provision, production &amp; distribution</a:t>
              </a:r>
            </a:p>
          </p:txBody>
        </p:sp>
        <p:sp>
          <p:nvSpPr>
            <p:cNvPr id="64" name="Rechteck: abgerundete Ecken 63">
              <a:extLst>
                <a:ext uri="{FF2B5EF4-FFF2-40B4-BE49-F238E27FC236}">
                  <a16:creationId xmlns:a16="http://schemas.microsoft.com/office/drawing/2014/main" id="{2C8E9ADF-2D14-DDD3-7AC8-97FB38E480BB}"/>
                </a:ext>
              </a:extLst>
            </p:cNvPr>
            <p:cNvSpPr/>
            <p:nvPr/>
          </p:nvSpPr>
          <p:spPr>
            <a:xfrm>
              <a:off x="5989820" y="2203173"/>
              <a:ext cx="1547094" cy="530601"/>
            </a:xfrm>
            <a:prstGeom prst="roundRect">
              <a:avLst/>
            </a:prstGeom>
            <a:solidFill>
              <a:srgbClr val="3CBFFA"/>
            </a:solidFill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Transport Operation</a:t>
              </a:r>
            </a:p>
          </p:txBody>
        </p:sp>
        <p:sp>
          <p:nvSpPr>
            <p:cNvPr id="65" name="Rechteck: abgerundete Ecken 64">
              <a:extLst>
                <a:ext uri="{FF2B5EF4-FFF2-40B4-BE49-F238E27FC236}">
                  <a16:creationId xmlns:a16="http://schemas.microsoft.com/office/drawing/2014/main" id="{0B3D315B-6E13-38B9-EDD7-3400E9030DF5}"/>
                </a:ext>
              </a:extLst>
            </p:cNvPr>
            <p:cNvSpPr/>
            <p:nvPr/>
          </p:nvSpPr>
          <p:spPr>
            <a:xfrm>
              <a:off x="8047164" y="2203173"/>
              <a:ext cx="3335739" cy="530601"/>
            </a:xfrm>
            <a:prstGeom prst="roundRect">
              <a:avLst/>
            </a:prstGeom>
            <a:solidFill>
              <a:srgbClr val="E1E3DD"/>
            </a:solidFill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Energy related to construction</a:t>
              </a:r>
            </a:p>
          </p:txBody>
        </p:sp>
        <p:sp>
          <p:nvSpPr>
            <p:cNvPr id="66" name="Pfeil: Fünfeck 65">
              <a:extLst>
                <a:ext uri="{FF2B5EF4-FFF2-40B4-BE49-F238E27FC236}">
                  <a16:creationId xmlns:a16="http://schemas.microsoft.com/office/drawing/2014/main" id="{9AC6F8CC-C688-136F-7053-F1353236BF44}"/>
                </a:ext>
              </a:extLst>
            </p:cNvPr>
            <p:cNvSpPr/>
            <p:nvPr/>
          </p:nvSpPr>
          <p:spPr>
            <a:xfrm>
              <a:off x="623888" y="3809038"/>
              <a:ext cx="5348630" cy="463558"/>
            </a:xfrm>
            <a:prstGeom prst="homePlate">
              <a:avLst/>
            </a:prstGeom>
            <a:solidFill>
              <a:srgbClr val="046B99"/>
            </a:solidFill>
            <a:ln>
              <a:noFill/>
            </a:ln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Well-to-Tank (WTT)</a:t>
              </a:r>
            </a:p>
          </p:txBody>
        </p:sp>
        <p:sp>
          <p:nvSpPr>
            <p:cNvPr id="67" name="Pfeil: Chevron 66">
              <a:extLst>
                <a:ext uri="{FF2B5EF4-FFF2-40B4-BE49-F238E27FC236}">
                  <a16:creationId xmlns:a16="http://schemas.microsoft.com/office/drawing/2014/main" id="{ED18D872-8A19-E2D7-FB8C-B6293E22D28E}"/>
                </a:ext>
              </a:extLst>
            </p:cNvPr>
            <p:cNvSpPr/>
            <p:nvPr/>
          </p:nvSpPr>
          <p:spPr>
            <a:xfrm>
              <a:off x="5989820" y="3809036"/>
              <a:ext cx="1547095" cy="463559"/>
            </a:xfrm>
            <a:prstGeom prst="chevron">
              <a:avLst/>
            </a:prstGeom>
            <a:solidFill>
              <a:srgbClr val="046B99"/>
            </a:solidFill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Tank-to-Wheel (TTW)</a:t>
              </a:r>
            </a:p>
          </p:txBody>
        </p:sp>
        <p:sp>
          <p:nvSpPr>
            <p:cNvPr id="68" name="Pfeil: Fünfeck 67">
              <a:extLst>
                <a:ext uri="{FF2B5EF4-FFF2-40B4-BE49-F238E27FC236}">
                  <a16:creationId xmlns:a16="http://schemas.microsoft.com/office/drawing/2014/main" id="{A21037C5-D133-8866-D7E1-C2E4BC506B13}"/>
                </a:ext>
              </a:extLst>
            </p:cNvPr>
            <p:cNvSpPr/>
            <p:nvPr/>
          </p:nvSpPr>
          <p:spPr>
            <a:xfrm>
              <a:off x="623887" y="4350789"/>
              <a:ext cx="6913027" cy="463558"/>
            </a:xfrm>
            <a:prstGeom prst="homePlate">
              <a:avLst/>
            </a:prstGeom>
            <a:solidFill>
              <a:srgbClr val="046B99"/>
            </a:solidFill>
            <a:ln>
              <a:noFill/>
            </a:ln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Well-to-Wheel</a:t>
              </a:r>
            </a:p>
          </p:txBody>
        </p:sp>
        <p:sp>
          <p:nvSpPr>
            <p:cNvPr id="69" name="Rechteck: abgerundete Ecken 68">
              <a:extLst>
                <a:ext uri="{FF2B5EF4-FFF2-40B4-BE49-F238E27FC236}">
                  <a16:creationId xmlns:a16="http://schemas.microsoft.com/office/drawing/2014/main" id="{960E1AE9-F534-5137-4B22-CEE185F376A6}"/>
                </a:ext>
              </a:extLst>
            </p:cNvPr>
            <p:cNvSpPr/>
            <p:nvPr/>
          </p:nvSpPr>
          <p:spPr>
            <a:xfrm>
              <a:off x="7861955" y="2024063"/>
              <a:ext cx="3706156" cy="2790284"/>
            </a:xfrm>
            <a:prstGeom prst="roundRect">
              <a:avLst>
                <a:gd name="adj" fmla="val 6426"/>
              </a:avLst>
            </a:prstGeom>
            <a:ln w="19050" cap="rnd" cmpd="sng" algn="ctr">
              <a:solidFill>
                <a:srgbClr val="595959"/>
              </a:solidFill>
              <a:prstDash val="sysDot"/>
              <a:round/>
              <a:headEnd type="none" w="med" len="med"/>
              <a:tailEnd type="none" w="med" len="med"/>
            </a:ln>
          </p:spPr>
          <p:txBody>
            <a:bodyPr vert="horz" lIns="0" tIns="180000" rIns="0" bIns="180000" rtlCol="0" anchor="b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Not considered</a:t>
              </a:r>
            </a:p>
          </p:txBody>
        </p:sp>
        <p:sp>
          <p:nvSpPr>
            <p:cNvPr id="70" name="Rechteck: abgerundete Ecken 69">
              <a:extLst>
                <a:ext uri="{FF2B5EF4-FFF2-40B4-BE49-F238E27FC236}">
                  <a16:creationId xmlns:a16="http://schemas.microsoft.com/office/drawing/2014/main" id="{E38F719B-C3F1-6DF9-FFA9-0BBA254FE95A}"/>
                </a:ext>
              </a:extLst>
            </p:cNvPr>
            <p:cNvSpPr>
              <a:spLocks/>
            </p:cNvSpPr>
            <p:nvPr/>
          </p:nvSpPr>
          <p:spPr>
            <a:xfrm>
              <a:off x="8047164" y="2917495"/>
              <a:ext cx="1547095" cy="707823"/>
            </a:xfrm>
            <a:prstGeom prst="roundRect">
              <a:avLst/>
            </a:prstGeom>
            <a:solidFill>
              <a:srgbClr val="E1E3DD"/>
            </a:solidFill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Infrastructure</a:t>
              </a:r>
            </a:p>
          </p:txBody>
        </p:sp>
        <p:sp>
          <p:nvSpPr>
            <p:cNvPr id="71" name="Rechteck: abgerundete Ecken 70">
              <a:extLst>
                <a:ext uri="{FF2B5EF4-FFF2-40B4-BE49-F238E27FC236}">
                  <a16:creationId xmlns:a16="http://schemas.microsoft.com/office/drawing/2014/main" id="{CCD5D309-C839-4111-0023-3CEB71DB8C59}"/>
                </a:ext>
              </a:extLst>
            </p:cNvPr>
            <p:cNvSpPr>
              <a:spLocks/>
            </p:cNvSpPr>
            <p:nvPr/>
          </p:nvSpPr>
          <p:spPr>
            <a:xfrm>
              <a:off x="9835808" y="2917495"/>
              <a:ext cx="1547095" cy="707823"/>
            </a:xfrm>
            <a:prstGeom prst="roundRect">
              <a:avLst/>
            </a:prstGeom>
            <a:solidFill>
              <a:srgbClr val="E1E3DD"/>
            </a:solidFill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Vehicles</a:t>
              </a:r>
            </a:p>
          </p:txBody>
        </p:sp>
        <p:sp>
          <p:nvSpPr>
            <p:cNvPr id="72" name="Rechteck: abgerundete Ecken 71">
              <a:extLst>
                <a:ext uri="{FF2B5EF4-FFF2-40B4-BE49-F238E27FC236}">
                  <a16:creationId xmlns:a16="http://schemas.microsoft.com/office/drawing/2014/main" id="{6551D3EA-0A0A-8308-FAB1-A4889AF2F10E}"/>
                </a:ext>
              </a:extLst>
            </p:cNvPr>
            <p:cNvSpPr>
              <a:spLocks/>
            </p:cNvSpPr>
            <p:nvPr/>
          </p:nvSpPr>
          <p:spPr>
            <a:xfrm>
              <a:off x="623889" y="2917495"/>
              <a:ext cx="1547095" cy="707823"/>
            </a:xfrm>
            <a:prstGeom prst="roundRect">
              <a:avLst/>
            </a:prstGeom>
            <a:solidFill>
              <a:srgbClr val="0694D4"/>
            </a:solidFill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Extraction Generation</a:t>
              </a:r>
            </a:p>
          </p:txBody>
        </p:sp>
        <p:sp>
          <p:nvSpPr>
            <p:cNvPr id="73" name="Rechteck: abgerundete Ecken 72">
              <a:extLst>
                <a:ext uri="{FF2B5EF4-FFF2-40B4-BE49-F238E27FC236}">
                  <a16:creationId xmlns:a16="http://schemas.microsoft.com/office/drawing/2014/main" id="{5229CB4C-3DDE-4EA6-2683-20D49A56C511}"/>
                </a:ext>
              </a:extLst>
            </p:cNvPr>
            <p:cNvSpPr>
              <a:spLocks/>
            </p:cNvSpPr>
            <p:nvPr/>
          </p:nvSpPr>
          <p:spPr>
            <a:xfrm>
              <a:off x="2412532" y="2917495"/>
              <a:ext cx="1547095" cy="707823"/>
            </a:xfrm>
            <a:prstGeom prst="roundRect">
              <a:avLst/>
            </a:prstGeom>
            <a:solidFill>
              <a:srgbClr val="0694D4"/>
            </a:solidFill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Refineries/</a:t>
              </a:r>
              <a:b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</a:b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Power plants</a:t>
              </a:r>
            </a:p>
          </p:txBody>
        </p:sp>
        <p:sp>
          <p:nvSpPr>
            <p:cNvPr id="74" name="Rechteck: abgerundete Ecken 73">
              <a:extLst>
                <a:ext uri="{FF2B5EF4-FFF2-40B4-BE49-F238E27FC236}">
                  <a16:creationId xmlns:a16="http://schemas.microsoft.com/office/drawing/2014/main" id="{622CFD2E-EDEF-485E-7886-F83A5EC9CBAE}"/>
                </a:ext>
              </a:extLst>
            </p:cNvPr>
            <p:cNvSpPr>
              <a:spLocks/>
            </p:cNvSpPr>
            <p:nvPr/>
          </p:nvSpPr>
          <p:spPr>
            <a:xfrm>
              <a:off x="4201176" y="2917495"/>
              <a:ext cx="1547095" cy="707823"/>
            </a:xfrm>
            <a:prstGeom prst="roundRect">
              <a:avLst/>
            </a:prstGeom>
            <a:solidFill>
              <a:srgbClr val="0694D4"/>
            </a:solidFill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Energy</a:t>
              </a:r>
              <a:b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</a:b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distribution</a:t>
              </a:r>
            </a:p>
          </p:txBody>
        </p:sp>
        <p:sp>
          <p:nvSpPr>
            <p:cNvPr id="75" name="Rechteck: abgerundete Ecken 74">
              <a:extLst>
                <a:ext uri="{FF2B5EF4-FFF2-40B4-BE49-F238E27FC236}">
                  <a16:creationId xmlns:a16="http://schemas.microsoft.com/office/drawing/2014/main" id="{4DBA1A34-2038-12B6-154B-B437D0C074B9}"/>
                </a:ext>
              </a:extLst>
            </p:cNvPr>
            <p:cNvSpPr>
              <a:spLocks/>
            </p:cNvSpPr>
            <p:nvPr/>
          </p:nvSpPr>
          <p:spPr>
            <a:xfrm>
              <a:off x="5989820" y="2917495"/>
              <a:ext cx="1547095" cy="707823"/>
            </a:xfrm>
            <a:prstGeom prst="roundRect">
              <a:avLst/>
            </a:prstGeom>
            <a:solidFill>
              <a:srgbClr val="0694D4"/>
            </a:solidFill>
          </p:spPr>
          <p:txBody>
            <a:bodyPr vert="horz" lIns="0" tIns="0" rIns="0" bIns="0" rtlCol="0" anchor="ctr" anchorCtr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Energy</a:t>
              </a:r>
              <a:b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</a:b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anrope SemiBold" pitchFamily="2" charset="0"/>
                  <a:cs typeface="Arial" panose="020B0604020202020204" pitchFamily="34" charset="0"/>
                </a:rPr>
                <a:t>consumption</a:t>
              </a:r>
            </a:p>
          </p:txBody>
        </p:sp>
        <p:cxnSp>
          <p:nvCxnSpPr>
            <p:cNvPr id="76" name="Gerader Verbinder 75">
              <a:extLst>
                <a:ext uri="{FF2B5EF4-FFF2-40B4-BE49-F238E27FC236}">
                  <a16:creationId xmlns:a16="http://schemas.microsoft.com/office/drawing/2014/main" id="{C6C7FE1B-2B9D-D1B8-4734-1730C239BB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170984" y="3271407"/>
              <a:ext cx="241548" cy="0"/>
            </a:xfrm>
            <a:prstGeom prst="line">
              <a:avLst/>
            </a:prstGeom>
            <a:noFill/>
            <a:ln w="6350" cap="flat" cmpd="sng" algn="ctr">
              <a:solidFill>
                <a:srgbClr val="595959"/>
              </a:solidFill>
              <a:prstDash val="solid"/>
              <a:miter lim="800000"/>
              <a:headEnd type="arrow" w="med" len="sm"/>
            </a:ln>
            <a:effectLst/>
          </p:spPr>
        </p:cxnSp>
        <p:cxnSp>
          <p:nvCxnSpPr>
            <p:cNvPr id="77" name="Gerader Verbinder 76">
              <a:extLst>
                <a:ext uri="{FF2B5EF4-FFF2-40B4-BE49-F238E27FC236}">
                  <a16:creationId xmlns:a16="http://schemas.microsoft.com/office/drawing/2014/main" id="{98CD9BF8-41B2-FD6C-EBD6-8A36566290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59628" y="3271407"/>
              <a:ext cx="241548" cy="0"/>
            </a:xfrm>
            <a:prstGeom prst="line">
              <a:avLst/>
            </a:prstGeom>
            <a:noFill/>
            <a:ln w="6350" cap="flat" cmpd="sng" algn="ctr">
              <a:solidFill>
                <a:srgbClr val="595959"/>
              </a:solidFill>
              <a:prstDash val="solid"/>
              <a:miter lim="800000"/>
              <a:headEnd type="arrow" w="med" len="sm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26819444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16043732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2" name="Gruppieren 201">
            <a:extLst>
              <a:ext uri="{FF2B5EF4-FFF2-40B4-BE49-F238E27FC236}">
                <a16:creationId xmlns:a16="http://schemas.microsoft.com/office/drawing/2014/main" id="{4E60CB7B-5425-ACDD-3C0E-12250A239BE7}"/>
              </a:ext>
            </a:extLst>
          </p:cNvPr>
          <p:cNvGrpSpPr/>
          <p:nvPr/>
        </p:nvGrpSpPr>
        <p:grpSpPr>
          <a:xfrm>
            <a:off x="1426588" y="2036763"/>
            <a:ext cx="9661411" cy="4118637"/>
            <a:chOff x="1426588" y="2036763"/>
            <a:chExt cx="9661411" cy="4118637"/>
          </a:xfrm>
        </p:grpSpPr>
        <p:grpSp>
          <p:nvGrpSpPr>
            <p:cNvPr id="181" name="Gruppieren 180">
              <a:extLst>
                <a:ext uri="{FF2B5EF4-FFF2-40B4-BE49-F238E27FC236}">
                  <a16:creationId xmlns:a16="http://schemas.microsoft.com/office/drawing/2014/main" id="{862D4A41-C396-2170-F844-DED9146E7804}"/>
                </a:ext>
              </a:extLst>
            </p:cNvPr>
            <p:cNvGrpSpPr/>
            <p:nvPr/>
          </p:nvGrpSpPr>
          <p:grpSpPr>
            <a:xfrm>
              <a:off x="1426588" y="2036763"/>
              <a:ext cx="9661411" cy="4118637"/>
              <a:chOff x="1426588" y="2036763"/>
              <a:chExt cx="9661411" cy="4118637"/>
            </a:xfrm>
          </p:grpSpPr>
          <p:pic>
            <p:nvPicPr>
              <p:cNvPr id="2" name="Grafik 1">
                <a:extLst>
                  <a:ext uri="{FF2B5EF4-FFF2-40B4-BE49-F238E27FC236}">
                    <a16:creationId xmlns:a16="http://schemas.microsoft.com/office/drawing/2014/main" id="{D503293B-DB67-ABB0-43A1-212CB037048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7293277" y="4799433"/>
                <a:ext cx="2661357" cy="579511"/>
              </a:xfrm>
              <a:prstGeom prst="rect">
                <a:avLst/>
              </a:prstGeom>
            </p:spPr>
          </p:pic>
          <p:sp>
            <p:nvSpPr>
              <p:cNvPr id="3" name="Pfeil: Fünfeck 2">
                <a:extLst>
                  <a:ext uri="{FF2B5EF4-FFF2-40B4-BE49-F238E27FC236}">
                    <a16:creationId xmlns:a16="http://schemas.microsoft.com/office/drawing/2014/main" id="{4DA26645-EB34-FD9D-DF0E-CBF9D4FD352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388013" y="5009326"/>
                <a:ext cx="2471889" cy="159724"/>
              </a:xfrm>
              <a:prstGeom prst="homePlate">
                <a:avLst>
                  <a:gd name="adj" fmla="val 51247"/>
                </a:avLst>
              </a:prstGeom>
              <a:solidFill>
                <a:srgbClr val="3CBFFA"/>
              </a:solidFill>
              <a:ln w="16853" cap="flat">
                <a:noFill/>
                <a:prstDash val="solid"/>
                <a:miter/>
              </a:ln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5" name="Grafik 4">
                <a:extLst>
                  <a:ext uri="{FF2B5EF4-FFF2-40B4-BE49-F238E27FC236}">
                    <a16:creationId xmlns:a16="http://schemas.microsoft.com/office/drawing/2014/main" id="{ACFFEE02-50C4-F34A-274C-827374EE91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7293278" y="2552331"/>
                <a:ext cx="2756090" cy="790057"/>
              </a:xfrm>
              <a:prstGeom prst="rect">
                <a:avLst/>
              </a:prstGeom>
            </p:spPr>
          </p:pic>
          <p:grpSp>
            <p:nvGrpSpPr>
              <p:cNvPr id="6" name="Gruppieren 5">
                <a:extLst>
                  <a:ext uri="{FF2B5EF4-FFF2-40B4-BE49-F238E27FC236}">
                    <a16:creationId xmlns:a16="http://schemas.microsoft.com/office/drawing/2014/main" id="{B6EDCDFB-963D-9B7E-A4E7-5236E5C8CA67}"/>
                  </a:ext>
                </a:extLst>
              </p:cNvPr>
              <p:cNvGrpSpPr/>
              <p:nvPr/>
            </p:nvGrpSpPr>
            <p:grpSpPr>
              <a:xfrm>
                <a:off x="1439345" y="2469036"/>
                <a:ext cx="619821" cy="1162154"/>
                <a:chOff x="1219980" y="2558256"/>
                <a:chExt cx="349252" cy="654842"/>
              </a:xfrm>
            </p:grpSpPr>
            <p:grpSp>
              <p:nvGrpSpPr>
                <p:cNvPr id="7" name="Gruppieren 6">
                  <a:extLst>
                    <a:ext uri="{FF2B5EF4-FFF2-40B4-BE49-F238E27FC236}">
                      <a16:creationId xmlns:a16="http://schemas.microsoft.com/office/drawing/2014/main" id="{DFA49FC8-E789-3090-9BEE-4E52C7F62F17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19980" y="2558256"/>
                  <a:ext cx="174626" cy="250824"/>
                  <a:chOff x="2297894" y="2343943"/>
                  <a:chExt cx="174626" cy="250824"/>
                </a:xfrm>
              </p:grpSpPr>
              <p:sp>
                <p:nvSpPr>
                  <p:cNvPr id="18" name="Freihandform: Form 17">
                    <a:extLst>
                      <a:ext uri="{FF2B5EF4-FFF2-40B4-BE49-F238E27FC236}">
                        <a16:creationId xmlns:a16="http://schemas.microsoft.com/office/drawing/2014/main" id="{BB633BDD-1176-AA0F-0B09-6A1CEBB840C8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4" y="2378867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" name="Ellipse 18">
                    <a:extLst>
                      <a:ext uri="{FF2B5EF4-FFF2-40B4-BE49-F238E27FC236}">
                        <a16:creationId xmlns:a16="http://schemas.microsoft.com/office/drawing/2014/main" id="{E897B267-3F8C-4F49-3829-A4344F4F22E3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5" y="2343943"/>
                    <a:ext cx="174625" cy="69850"/>
                  </a:xfrm>
                  <a:prstGeom prst="ellipse">
                    <a:avLst/>
                  </a:pr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8" name="Gruppieren 7">
                  <a:extLst>
                    <a:ext uri="{FF2B5EF4-FFF2-40B4-BE49-F238E27FC236}">
                      <a16:creationId xmlns:a16="http://schemas.microsoft.com/office/drawing/2014/main" id="{9FE5C5CE-A6C9-0254-697B-D4E6C39A004D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78189" y="2692929"/>
                  <a:ext cx="174626" cy="250824"/>
                  <a:chOff x="2374094" y="2517775"/>
                  <a:chExt cx="174626" cy="250824"/>
                </a:xfrm>
              </p:grpSpPr>
              <p:sp>
                <p:nvSpPr>
                  <p:cNvPr id="16" name="Freihandform: Form 15">
                    <a:extLst>
                      <a:ext uri="{FF2B5EF4-FFF2-40B4-BE49-F238E27FC236}">
                        <a16:creationId xmlns:a16="http://schemas.microsoft.com/office/drawing/2014/main" id="{E6E317AF-075D-407D-ADAE-1A9512D6AD3B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4" y="2552699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7" name="Ellipse 16">
                    <a:extLst>
                      <a:ext uri="{FF2B5EF4-FFF2-40B4-BE49-F238E27FC236}">
                        <a16:creationId xmlns:a16="http://schemas.microsoft.com/office/drawing/2014/main" id="{48B0E9B1-D183-C0C9-B90C-752E2946DAC8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5" y="2517775"/>
                    <a:ext cx="174625" cy="69850"/>
                  </a:xfrm>
                  <a:prstGeom prst="ellipse">
                    <a:avLst/>
                  </a:pr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9" name="Gruppieren 8">
                  <a:extLst>
                    <a:ext uri="{FF2B5EF4-FFF2-40B4-BE49-F238E27FC236}">
                      <a16:creationId xmlns:a16="http://schemas.microsoft.com/office/drawing/2014/main" id="{05E9A780-1A28-6FE4-BE63-313A2603A66F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36397" y="2827601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13" name="Freihandform: Form 12">
                    <a:extLst>
                      <a:ext uri="{FF2B5EF4-FFF2-40B4-BE49-F238E27FC236}">
                        <a16:creationId xmlns:a16="http://schemas.microsoft.com/office/drawing/2014/main" id="{0F7B0B16-988C-EE6D-B468-DCDD54A20DD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" name="Ellipse 13">
                    <a:extLst>
                      <a:ext uri="{FF2B5EF4-FFF2-40B4-BE49-F238E27FC236}">
                        <a16:creationId xmlns:a16="http://schemas.microsoft.com/office/drawing/2014/main" id="{BC5BD03D-8638-C0C8-3B67-9160D34706E2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0" name="Gruppieren 9">
                  <a:extLst>
                    <a:ext uri="{FF2B5EF4-FFF2-40B4-BE49-F238E27FC236}">
                      <a16:creationId xmlns:a16="http://schemas.microsoft.com/office/drawing/2014/main" id="{46B0D133-F429-03DD-DE36-E46DFA716FD0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94606" y="2962274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11" name="Freihandform: Form 10">
                    <a:extLst>
                      <a:ext uri="{FF2B5EF4-FFF2-40B4-BE49-F238E27FC236}">
                        <a16:creationId xmlns:a16="http://schemas.microsoft.com/office/drawing/2014/main" id="{3BFF2403-5DC1-B9D2-F0F4-BA2794B52D2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2" name="Ellipse 11">
                    <a:extLst>
                      <a:ext uri="{FF2B5EF4-FFF2-40B4-BE49-F238E27FC236}">
                        <a16:creationId xmlns:a16="http://schemas.microsoft.com/office/drawing/2014/main" id="{942CF031-8E95-D57E-5519-FB0F500007A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20" name="Freihandform: Form 19">
                <a:extLst>
                  <a:ext uri="{FF2B5EF4-FFF2-40B4-BE49-F238E27FC236}">
                    <a16:creationId xmlns:a16="http://schemas.microsoft.com/office/drawing/2014/main" id="{81AC12FD-C5FA-E641-14DB-DC4FBA3B8101}"/>
                  </a:ext>
                </a:extLst>
              </p:cNvPr>
              <p:cNvSpPr/>
              <p:nvPr/>
            </p:nvSpPr>
            <p:spPr>
              <a:xfrm flipV="1">
                <a:off x="4368565" y="2592998"/>
                <a:ext cx="1282829" cy="1091721"/>
              </a:xfrm>
              <a:custGeom>
                <a:avLst/>
                <a:gdLst>
                  <a:gd name="connsiteX0" fmla="*/ 0 w 722839"/>
                  <a:gd name="connsiteY0" fmla="*/ 615155 h 615155"/>
                  <a:gd name="connsiteX1" fmla="*/ 156210 w 722839"/>
                  <a:gd name="connsiteY1" fmla="*/ 615155 h 615155"/>
                  <a:gd name="connsiteX2" fmla="*/ 296387 w 722839"/>
                  <a:gd name="connsiteY2" fmla="*/ 615155 h 615155"/>
                  <a:gd name="connsiteX3" fmla="*/ 452597 w 722839"/>
                  <a:gd name="connsiteY3" fmla="*/ 615155 h 615155"/>
                  <a:gd name="connsiteX4" fmla="*/ 722839 w 722839"/>
                  <a:gd name="connsiteY4" fmla="*/ 0 h 615155"/>
                  <a:gd name="connsiteX5" fmla="*/ 566629 w 722839"/>
                  <a:gd name="connsiteY5" fmla="*/ 0 h 615155"/>
                  <a:gd name="connsiteX6" fmla="*/ 426452 w 722839"/>
                  <a:gd name="connsiteY6" fmla="*/ 0 h 615155"/>
                  <a:gd name="connsiteX7" fmla="*/ 270242 w 722839"/>
                  <a:gd name="connsiteY7" fmla="*/ 0 h 615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2839" h="615155">
                    <a:moveTo>
                      <a:pt x="0" y="615155"/>
                    </a:moveTo>
                    <a:lnTo>
                      <a:pt x="156210" y="615155"/>
                    </a:lnTo>
                    <a:lnTo>
                      <a:pt x="296387" y="615155"/>
                    </a:lnTo>
                    <a:lnTo>
                      <a:pt x="452597" y="615155"/>
                    </a:lnTo>
                    <a:lnTo>
                      <a:pt x="722839" y="0"/>
                    </a:lnTo>
                    <a:lnTo>
                      <a:pt x="566629" y="0"/>
                    </a:lnTo>
                    <a:lnTo>
                      <a:pt x="426452" y="0"/>
                    </a:lnTo>
                    <a:lnTo>
                      <a:pt x="270242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21" name="Gruppieren 20">
                <a:extLst>
                  <a:ext uri="{FF2B5EF4-FFF2-40B4-BE49-F238E27FC236}">
                    <a16:creationId xmlns:a16="http://schemas.microsoft.com/office/drawing/2014/main" id="{3D2188C9-F73F-F7B2-D886-8A150674579B}"/>
                  </a:ext>
                </a:extLst>
              </p:cNvPr>
              <p:cNvGrpSpPr/>
              <p:nvPr/>
            </p:nvGrpSpPr>
            <p:grpSpPr>
              <a:xfrm>
                <a:off x="4708523" y="2469036"/>
                <a:ext cx="619821" cy="1162154"/>
                <a:chOff x="1219980" y="2558256"/>
                <a:chExt cx="349252" cy="654842"/>
              </a:xfrm>
            </p:grpSpPr>
            <p:grpSp>
              <p:nvGrpSpPr>
                <p:cNvPr id="22" name="Gruppieren 21">
                  <a:extLst>
                    <a:ext uri="{FF2B5EF4-FFF2-40B4-BE49-F238E27FC236}">
                      <a16:creationId xmlns:a16="http://schemas.microsoft.com/office/drawing/2014/main" id="{EFDAA7CB-4F71-1B26-F80A-A08C7B1893B7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19980" y="2558256"/>
                  <a:ext cx="174626" cy="250824"/>
                  <a:chOff x="2297894" y="2343943"/>
                  <a:chExt cx="174626" cy="250824"/>
                </a:xfrm>
              </p:grpSpPr>
              <p:sp>
                <p:nvSpPr>
                  <p:cNvPr id="32" name="Freihandform: Form 31">
                    <a:extLst>
                      <a:ext uri="{FF2B5EF4-FFF2-40B4-BE49-F238E27FC236}">
                        <a16:creationId xmlns:a16="http://schemas.microsoft.com/office/drawing/2014/main" id="{832DA01C-2D56-2DDA-DC05-A009149EF6E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4" y="2378867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3" name="Ellipse 32">
                    <a:extLst>
                      <a:ext uri="{FF2B5EF4-FFF2-40B4-BE49-F238E27FC236}">
                        <a16:creationId xmlns:a16="http://schemas.microsoft.com/office/drawing/2014/main" id="{1E850855-8257-ABD1-BCF7-8EB3AD3E2F1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5" y="2343943"/>
                    <a:ext cx="174625" cy="69850"/>
                  </a:xfrm>
                  <a:prstGeom prst="ellipse">
                    <a:avLst/>
                  </a:pr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3" name="Gruppieren 22">
                  <a:extLst>
                    <a:ext uri="{FF2B5EF4-FFF2-40B4-BE49-F238E27FC236}">
                      <a16:creationId xmlns:a16="http://schemas.microsoft.com/office/drawing/2014/main" id="{B453546B-A04A-FA89-E4F5-A838E872A921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78189" y="2692929"/>
                  <a:ext cx="174626" cy="250824"/>
                  <a:chOff x="2374094" y="2517775"/>
                  <a:chExt cx="174626" cy="250824"/>
                </a:xfrm>
              </p:grpSpPr>
              <p:sp>
                <p:nvSpPr>
                  <p:cNvPr id="30" name="Freihandform: Form 29">
                    <a:extLst>
                      <a:ext uri="{FF2B5EF4-FFF2-40B4-BE49-F238E27FC236}">
                        <a16:creationId xmlns:a16="http://schemas.microsoft.com/office/drawing/2014/main" id="{2542DC33-E9FE-83E4-1D5C-EB6D64891A1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4" y="2552699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1" name="Ellipse 30">
                    <a:extLst>
                      <a:ext uri="{FF2B5EF4-FFF2-40B4-BE49-F238E27FC236}">
                        <a16:creationId xmlns:a16="http://schemas.microsoft.com/office/drawing/2014/main" id="{8E4162E9-7EF6-9D49-DF16-CD75A5F013A5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5" y="2517775"/>
                    <a:ext cx="174625" cy="69850"/>
                  </a:xfrm>
                  <a:prstGeom prst="ellipse">
                    <a:avLst/>
                  </a:pr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4" name="Gruppieren 23">
                  <a:extLst>
                    <a:ext uri="{FF2B5EF4-FFF2-40B4-BE49-F238E27FC236}">
                      <a16:creationId xmlns:a16="http://schemas.microsoft.com/office/drawing/2014/main" id="{DBF140E8-8440-BA47-9DE2-7301616496F1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36397" y="2827601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28" name="Freihandform: Form 27">
                    <a:extLst>
                      <a:ext uri="{FF2B5EF4-FFF2-40B4-BE49-F238E27FC236}">
                        <a16:creationId xmlns:a16="http://schemas.microsoft.com/office/drawing/2014/main" id="{0BFF8708-302E-A4BB-5F81-591655F63FC8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9" name="Ellipse 28">
                    <a:extLst>
                      <a:ext uri="{FF2B5EF4-FFF2-40B4-BE49-F238E27FC236}">
                        <a16:creationId xmlns:a16="http://schemas.microsoft.com/office/drawing/2014/main" id="{9492618D-5C59-AC1E-19A6-562E98EE79E5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25" name="Gruppieren 24">
                  <a:extLst>
                    <a:ext uri="{FF2B5EF4-FFF2-40B4-BE49-F238E27FC236}">
                      <a16:creationId xmlns:a16="http://schemas.microsoft.com/office/drawing/2014/main" id="{704C847E-13EB-DC1F-AF37-8908EF6033F5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94606" y="2962274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26" name="Freihandform: Form 25">
                    <a:extLst>
                      <a:ext uri="{FF2B5EF4-FFF2-40B4-BE49-F238E27FC236}">
                        <a16:creationId xmlns:a16="http://schemas.microsoft.com/office/drawing/2014/main" id="{B52A9756-65C7-4C9F-D889-26F33260563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7" name="Ellipse 26">
                    <a:extLst>
                      <a:ext uri="{FF2B5EF4-FFF2-40B4-BE49-F238E27FC236}">
                        <a16:creationId xmlns:a16="http://schemas.microsoft.com/office/drawing/2014/main" id="{00D47E65-93A8-7986-73E5-2CB8DDC219EB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34" name="Pfeil: Fünfeck 33">
                <a:extLst>
                  <a:ext uri="{FF2B5EF4-FFF2-40B4-BE49-F238E27FC236}">
                    <a16:creationId xmlns:a16="http://schemas.microsoft.com/office/drawing/2014/main" id="{3D4F3BBE-4F4A-C063-AD92-95228A0953D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56675" y="2556369"/>
                <a:ext cx="2471889" cy="159724"/>
              </a:xfrm>
              <a:prstGeom prst="homePlate">
                <a:avLst>
                  <a:gd name="adj" fmla="val 51247"/>
                </a:avLst>
              </a:prstGeom>
              <a:solidFill>
                <a:srgbClr val="A5A5A5"/>
              </a:solidFill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" name="Pfeil: Fünfeck 34">
                <a:extLst>
                  <a:ext uri="{FF2B5EF4-FFF2-40B4-BE49-F238E27FC236}">
                    <a16:creationId xmlns:a16="http://schemas.microsoft.com/office/drawing/2014/main" id="{1150D07F-9837-CEBD-A80E-AFC6AC4D731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951409" y="2766263"/>
                <a:ext cx="2471889" cy="159724"/>
              </a:xfrm>
              <a:prstGeom prst="homePlate">
                <a:avLst>
                  <a:gd name="adj" fmla="val 51247"/>
                </a:avLst>
              </a:prstGeom>
              <a:solidFill>
                <a:srgbClr val="E1E3DD"/>
              </a:solidFill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" name="Pfeil: Fünfeck 35">
                <a:extLst>
                  <a:ext uri="{FF2B5EF4-FFF2-40B4-BE49-F238E27FC236}">
                    <a16:creationId xmlns:a16="http://schemas.microsoft.com/office/drawing/2014/main" id="{96F56E6C-D4D1-EE4F-26D0-03A36E73275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46143" y="2976157"/>
                <a:ext cx="2471889" cy="159724"/>
              </a:xfrm>
              <a:prstGeom prst="homePlate">
                <a:avLst>
                  <a:gd name="adj" fmla="val 51247"/>
                </a:avLst>
              </a:prstGeom>
              <a:solidFill>
                <a:srgbClr val="046B99"/>
              </a:solidFill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Pfeil: Fünfeck 36">
                <a:extLst>
                  <a:ext uri="{FF2B5EF4-FFF2-40B4-BE49-F238E27FC236}">
                    <a16:creationId xmlns:a16="http://schemas.microsoft.com/office/drawing/2014/main" id="{0EB45FF0-8330-2D94-354B-A8D242BCFC5A}"/>
                  </a:ext>
                </a:extLst>
              </p:cNvPr>
              <p:cNvSpPr/>
              <p:nvPr/>
            </p:nvSpPr>
            <p:spPr>
              <a:xfrm>
                <a:off x="2140877" y="3186051"/>
                <a:ext cx="2471889" cy="159724"/>
              </a:xfrm>
              <a:prstGeom prst="homePlate">
                <a:avLst>
                  <a:gd name="adj" fmla="val 51247"/>
                </a:avLst>
              </a:prstGeom>
              <a:solidFill>
                <a:srgbClr val="3CBFFA"/>
              </a:solidFill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8" name="Gerader Verbinder 37">
                <a:extLst>
                  <a:ext uri="{FF2B5EF4-FFF2-40B4-BE49-F238E27FC236}">
                    <a16:creationId xmlns:a16="http://schemas.microsoft.com/office/drawing/2014/main" id="{3F18E4B0-1093-A512-2DE5-4899A2FD109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89058" y="2347889"/>
                <a:ext cx="479601" cy="109172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39" name="Gerader Verbinder 38">
                <a:extLst>
                  <a:ext uri="{FF2B5EF4-FFF2-40B4-BE49-F238E27FC236}">
                    <a16:creationId xmlns:a16="http://schemas.microsoft.com/office/drawing/2014/main" id="{D202CBFC-680C-E616-2D6F-3878A5BA81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36180" y="2347889"/>
                <a:ext cx="479601" cy="109172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ysDash"/>
                <a:miter lim="800000"/>
              </a:ln>
              <a:effectLst/>
            </p:spPr>
          </p:cxnSp>
          <p:sp>
            <p:nvSpPr>
              <p:cNvPr id="40" name="Rectangle 1">
                <a:extLst>
                  <a:ext uri="{FF2B5EF4-FFF2-40B4-BE49-F238E27FC236}">
                    <a16:creationId xmlns:a16="http://schemas.microsoft.com/office/drawing/2014/main" id="{93BB4E39-EF3D-7CA9-A35F-BCDD22250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9345" y="2036763"/>
                <a:ext cx="2431756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de-DE" dirty="0">
                    <a:solidFill>
                      <a:srgbClr val="595959"/>
                    </a:solidFill>
                    <a:latin typeface="Manrope ExtraBold" pitchFamily="2" charset="0"/>
                    <a:cs typeface="Calibri" panose="020F0502020204030204" pitchFamily="34" charset="0"/>
                  </a:rPr>
                  <a:t>Identity Preservation</a:t>
                </a:r>
              </a:p>
            </p:txBody>
          </p:sp>
          <p:sp>
            <p:nvSpPr>
              <p:cNvPr id="41" name="Freihandform: Form 40">
                <a:extLst>
                  <a:ext uri="{FF2B5EF4-FFF2-40B4-BE49-F238E27FC236}">
                    <a16:creationId xmlns:a16="http://schemas.microsoft.com/office/drawing/2014/main" id="{D1A91B80-BFBE-8B03-FC7A-90FAE5A52B2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1843918" y="4801005"/>
                <a:ext cx="2566622" cy="370429"/>
              </a:xfrm>
              <a:custGeom>
                <a:avLst/>
                <a:gdLst>
                  <a:gd name="connsiteX0" fmla="*/ 0 w 1446222"/>
                  <a:gd name="connsiteY0" fmla="*/ 0 h 208727"/>
                  <a:gd name="connsiteX1" fmla="*/ 642529 w 1446222"/>
                  <a:gd name="connsiteY1" fmla="*/ 0 h 208727"/>
                  <a:gd name="connsiteX2" fmla="*/ 643925 w 1446222"/>
                  <a:gd name="connsiteY2" fmla="*/ 1362 h 208727"/>
                  <a:gd name="connsiteX3" fmla="*/ 643925 w 1446222"/>
                  <a:gd name="connsiteY3" fmla="*/ 470 h 208727"/>
                  <a:gd name="connsiteX4" fmla="*/ 644070 w 1446222"/>
                  <a:gd name="connsiteY4" fmla="*/ 441 h 208727"/>
                  <a:gd name="connsiteX5" fmla="*/ 684607 w 1446222"/>
                  <a:gd name="connsiteY5" fmla="*/ 8625 h 208727"/>
                  <a:gd name="connsiteX6" fmla="*/ 708613 w 1446222"/>
                  <a:gd name="connsiteY6" fmla="*/ 24810 h 208727"/>
                  <a:gd name="connsiteX7" fmla="*/ 732619 w 1446222"/>
                  <a:gd name="connsiteY7" fmla="*/ 8625 h 208727"/>
                  <a:gd name="connsiteX8" fmla="*/ 770752 w 1446222"/>
                  <a:gd name="connsiteY8" fmla="*/ 926 h 208727"/>
                  <a:gd name="connsiteX9" fmla="*/ 770752 w 1446222"/>
                  <a:gd name="connsiteY9" fmla="*/ 0 h 208727"/>
                  <a:gd name="connsiteX10" fmla="*/ 1346719 w 1446222"/>
                  <a:gd name="connsiteY10" fmla="*/ 0 h 208727"/>
                  <a:gd name="connsiteX11" fmla="*/ 1392841 w 1446222"/>
                  <a:gd name="connsiteY11" fmla="*/ 45000 h 208727"/>
                  <a:gd name="connsiteX12" fmla="*/ 1346719 w 1446222"/>
                  <a:gd name="connsiteY12" fmla="*/ 90000 h 208727"/>
                  <a:gd name="connsiteX13" fmla="*/ 772391 w 1446222"/>
                  <a:gd name="connsiteY13" fmla="*/ 90000 h 208727"/>
                  <a:gd name="connsiteX14" fmla="*/ 765048 w 1446222"/>
                  <a:gd name="connsiteY14" fmla="*/ 93042 h 208727"/>
                  <a:gd name="connsiteX15" fmla="*/ 760830 w 1446222"/>
                  <a:gd name="connsiteY15" fmla="*/ 103224 h 208727"/>
                  <a:gd name="connsiteX16" fmla="*/ 765048 w 1446222"/>
                  <a:gd name="connsiteY16" fmla="*/ 113406 h 208727"/>
                  <a:gd name="connsiteX17" fmla="*/ 773301 w 1446222"/>
                  <a:gd name="connsiteY17" fmla="*/ 116825 h 208727"/>
                  <a:gd name="connsiteX18" fmla="*/ 773301 w 1446222"/>
                  <a:gd name="connsiteY18" fmla="*/ 118269 h 208727"/>
                  <a:gd name="connsiteX19" fmla="*/ 1400100 w 1446222"/>
                  <a:gd name="connsiteY19" fmla="*/ 118269 h 208727"/>
                  <a:gd name="connsiteX20" fmla="*/ 1446222 w 1446222"/>
                  <a:gd name="connsiteY20" fmla="*/ 163269 h 208727"/>
                  <a:gd name="connsiteX21" fmla="*/ 1400100 w 1446222"/>
                  <a:gd name="connsiteY21" fmla="*/ 208269 h 208727"/>
                  <a:gd name="connsiteX22" fmla="*/ 773301 w 1446222"/>
                  <a:gd name="connsiteY22" fmla="*/ 208269 h 208727"/>
                  <a:gd name="connsiteX23" fmla="*/ 773301 w 1446222"/>
                  <a:gd name="connsiteY23" fmla="*/ 208698 h 208727"/>
                  <a:gd name="connsiteX24" fmla="*/ 773156 w 1446222"/>
                  <a:gd name="connsiteY24" fmla="*/ 208727 h 208727"/>
                  <a:gd name="connsiteX25" fmla="*/ 770887 w 1446222"/>
                  <a:gd name="connsiteY25" fmla="*/ 208269 h 208727"/>
                  <a:gd name="connsiteX26" fmla="*/ 770754 w 1446222"/>
                  <a:gd name="connsiteY26" fmla="*/ 208269 h 208727"/>
                  <a:gd name="connsiteX27" fmla="*/ 770754 w 1446222"/>
                  <a:gd name="connsiteY27" fmla="*/ 208242 h 208727"/>
                  <a:gd name="connsiteX28" fmla="*/ 732619 w 1446222"/>
                  <a:gd name="connsiteY28" fmla="*/ 200543 h 208727"/>
                  <a:gd name="connsiteX29" fmla="*/ 709878 w 1446222"/>
                  <a:gd name="connsiteY29" fmla="*/ 185211 h 208727"/>
                  <a:gd name="connsiteX30" fmla="*/ 684607 w 1446222"/>
                  <a:gd name="connsiteY30" fmla="*/ 200543 h 208727"/>
                  <a:gd name="connsiteX31" fmla="*/ 662862 w 1446222"/>
                  <a:gd name="connsiteY31" fmla="*/ 204933 h 208727"/>
                  <a:gd name="connsiteX32" fmla="*/ 659443 w 1446222"/>
                  <a:gd name="connsiteY32" fmla="*/ 208269 h 208727"/>
                  <a:gd name="connsiteX33" fmla="*/ 646339 w 1446222"/>
                  <a:gd name="connsiteY33" fmla="*/ 208269 h 208727"/>
                  <a:gd name="connsiteX34" fmla="*/ 644070 w 1446222"/>
                  <a:gd name="connsiteY34" fmla="*/ 208727 h 208727"/>
                  <a:gd name="connsiteX35" fmla="*/ 643925 w 1446222"/>
                  <a:gd name="connsiteY35" fmla="*/ 208698 h 208727"/>
                  <a:gd name="connsiteX36" fmla="*/ 643925 w 1446222"/>
                  <a:gd name="connsiteY36" fmla="*/ 208269 h 208727"/>
                  <a:gd name="connsiteX37" fmla="*/ 53381 w 1446222"/>
                  <a:gd name="connsiteY37" fmla="*/ 208269 h 208727"/>
                  <a:gd name="connsiteX38" fmla="*/ 53381 w 1446222"/>
                  <a:gd name="connsiteY38" fmla="*/ 118269 h 208727"/>
                  <a:gd name="connsiteX39" fmla="*/ 643925 w 1446222"/>
                  <a:gd name="connsiteY39" fmla="*/ 118269 h 208727"/>
                  <a:gd name="connsiteX40" fmla="*/ 643925 w 1446222"/>
                  <a:gd name="connsiteY40" fmla="*/ 116825 h 208727"/>
                  <a:gd name="connsiteX41" fmla="*/ 652178 w 1446222"/>
                  <a:gd name="connsiteY41" fmla="*/ 113406 h 208727"/>
                  <a:gd name="connsiteX42" fmla="*/ 656396 w 1446222"/>
                  <a:gd name="connsiteY42" fmla="*/ 103224 h 208727"/>
                  <a:gd name="connsiteX43" fmla="*/ 652178 w 1446222"/>
                  <a:gd name="connsiteY43" fmla="*/ 93042 h 208727"/>
                  <a:gd name="connsiteX44" fmla="*/ 643925 w 1446222"/>
                  <a:gd name="connsiteY44" fmla="*/ 89623 h 208727"/>
                  <a:gd name="connsiteX45" fmla="*/ 643925 w 1446222"/>
                  <a:gd name="connsiteY45" fmla="*/ 88638 h 208727"/>
                  <a:gd name="connsiteX46" fmla="*/ 642529 w 1446222"/>
                  <a:gd name="connsiteY46" fmla="*/ 90000 h 208727"/>
                  <a:gd name="connsiteX47" fmla="*/ 0 w 1446222"/>
                  <a:gd name="connsiteY47" fmla="*/ 90000 h 208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446222" h="208727">
                    <a:moveTo>
                      <a:pt x="0" y="0"/>
                    </a:moveTo>
                    <a:lnTo>
                      <a:pt x="642529" y="0"/>
                    </a:lnTo>
                    <a:lnTo>
                      <a:pt x="643925" y="1362"/>
                    </a:lnTo>
                    <a:lnTo>
                      <a:pt x="643925" y="470"/>
                    </a:lnTo>
                    <a:lnTo>
                      <a:pt x="644070" y="441"/>
                    </a:lnTo>
                    <a:cubicBezTo>
                      <a:pt x="658449" y="441"/>
                      <a:pt x="672148" y="3355"/>
                      <a:pt x="684607" y="8625"/>
                    </a:cubicBezTo>
                    <a:lnTo>
                      <a:pt x="708613" y="24810"/>
                    </a:lnTo>
                    <a:lnTo>
                      <a:pt x="732619" y="8625"/>
                    </a:lnTo>
                    <a:lnTo>
                      <a:pt x="770752" y="926"/>
                    </a:lnTo>
                    <a:lnTo>
                      <a:pt x="770752" y="0"/>
                    </a:lnTo>
                    <a:lnTo>
                      <a:pt x="1346719" y="0"/>
                    </a:lnTo>
                    <a:lnTo>
                      <a:pt x="1392841" y="45000"/>
                    </a:lnTo>
                    <a:lnTo>
                      <a:pt x="1346719" y="90000"/>
                    </a:lnTo>
                    <a:lnTo>
                      <a:pt x="772391" y="90000"/>
                    </a:lnTo>
                    <a:lnTo>
                      <a:pt x="765048" y="93042"/>
                    </a:lnTo>
                    <a:cubicBezTo>
                      <a:pt x="762442" y="95648"/>
                      <a:pt x="760830" y="99248"/>
                      <a:pt x="760830" y="103224"/>
                    </a:cubicBezTo>
                    <a:cubicBezTo>
                      <a:pt x="760830" y="107201"/>
                      <a:pt x="762442" y="110801"/>
                      <a:pt x="765048" y="113406"/>
                    </a:cubicBezTo>
                    <a:lnTo>
                      <a:pt x="773301" y="116825"/>
                    </a:lnTo>
                    <a:lnTo>
                      <a:pt x="773301" y="118269"/>
                    </a:lnTo>
                    <a:lnTo>
                      <a:pt x="1400100" y="118269"/>
                    </a:lnTo>
                    <a:lnTo>
                      <a:pt x="1446222" y="163269"/>
                    </a:lnTo>
                    <a:lnTo>
                      <a:pt x="1400100" y="208269"/>
                    </a:lnTo>
                    <a:lnTo>
                      <a:pt x="773301" y="208269"/>
                    </a:lnTo>
                    <a:lnTo>
                      <a:pt x="773301" y="208698"/>
                    </a:lnTo>
                    <a:lnTo>
                      <a:pt x="773156" y="208727"/>
                    </a:lnTo>
                    <a:lnTo>
                      <a:pt x="770887" y="208269"/>
                    </a:lnTo>
                    <a:lnTo>
                      <a:pt x="770754" y="208269"/>
                    </a:lnTo>
                    <a:lnTo>
                      <a:pt x="770754" y="208242"/>
                    </a:lnTo>
                    <a:lnTo>
                      <a:pt x="732619" y="200543"/>
                    </a:lnTo>
                    <a:lnTo>
                      <a:pt x="709878" y="185211"/>
                    </a:lnTo>
                    <a:lnTo>
                      <a:pt x="684607" y="200543"/>
                    </a:lnTo>
                    <a:lnTo>
                      <a:pt x="662862" y="204933"/>
                    </a:lnTo>
                    <a:lnTo>
                      <a:pt x="659443" y="208269"/>
                    </a:lnTo>
                    <a:lnTo>
                      <a:pt x="646339" y="208269"/>
                    </a:lnTo>
                    <a:lnTo>
                      <a:pt x="644070" y="208727"/>
                    </a:lnTo>
                    <a:lnTo>
                      <a:pt x="643925" y="208698"/>
                    </a:lnTo>
                    <a:lnTo>
                      <a:pt x="643925" y="208269"/>
                    </a:lnTo>
                    <a:lnTo>
                      <a:pt x="53381" y="208269"/>
                    </a:lnTo>
                    <a:lnTo>
                      <a:pt x="53381" y="118269"/>
                    </a:lnTo>
                    <a:lnTo>
                      <a:pt x="643925" y="118269"/>
                    </a:lnTo>
                    <a:lnTo>
                      <a:pt x="643925" y="116825"/>
                    </a:lnTo>
                    <a:lnTo>
                      <a:pt x="652178" y="113406"/>
                    </a:lnTo>
                    <a:cubicBezTo>
                      <a:pt x="654784" y="110801"/>
                      <a:pt x="656396" y="107201"/>
                      <a:pt x="656396" y="103224"/>
                    </a:cubicBezTo>
                    <a:cubicBezTo>
                      <a:pt x="656396" y="99248"/>
                      <a:pt x="654784" y="95648"/>
                      <a:pt x="652178" y="93042"/>
                    </a:cubicBezTo>
                    <a:lnTo>
                      <a:pt x="643925" y="89623"/>
                    </a:lnTo>
                    <a:lnTo>
                      <a:pt x="643925" y="88638"/>
                    </a:lnTo>
                    <a:lnTo>
                      <a:pt x="642529" y="90000"/>
                    </a:lnTo>
                    <a:lnTo>
                      <a:pt x="0" y="900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1E3DD"/>
                  </a:gs>
                  <a:gs pos="100000">
                    <a:srgbClr val="A5A5A5"/>
                  </a:gs>
                </a:gsLst>
                <a:lin ang="1620000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2" name="Gruppieren 41">
                <a:extLst>
                  <a:ext uri="{FF2B5EF4-FFF2-40B4-BE49-F238E27FC236}">
                    <a16:creationId xmlns:a16="http://schemas.microsoft.com/office/drawing/2014/main" id="{745F2B6B-E451-B2F1-B2F4-6F8404390F30}"/>
                  </a:ext>
                </a:extLst>
              </p:cNvPr>
              <p:cNvGrpSpPr/>
              <p:nvPr/>
            </p:nvGrpSpPr>
            <p:grpSpPr>
              <a:xfrm>
                <a:off x="1426588" y="4714485"/>
                <a:ext cx="619820" cy="1162153"/>
                <a:chOff x="1219980" y="2558256"/>
                <a:chExt cx="349252" cy="654842"/>
              </a:xfrm>
            </p:grpSpPr>
            <p:grpSp>
              <p:nvGrpSpPr>
                <p:cNvPr id="43" name="Gruppieren 42">
                  <a:extLst>
                    <a:ext uri="{FF2B5EF4-FFF2-40B4-BE49-F238E27FC236}">
                      <a16:creationId xmlns:a16="http://schemas.microsoft.com/office/drawing/2014/main" id="{E3A972D5-C8BA-71F5-C4AA-9300098E0824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19980" y="2558256"/>
                  <a:ext cx="174626" cy="250824"/>
                  <a:chOff x="2297894" y="2343943"/>
                  <a:chExt cx="174626" cy="250824"/>
                </a:xfrm>
              </p:grpSpPr>
              <p:sp>
                <p:nvSpPr>
                  <p:cNvPr id="53" name="Freihandform: Form 52">
                    <a:extLst>
                      <a:ext uri="{FF2B5EF4-FFF2-40B4-BE49-F238E27FC236}">
                        <a16:creationId xmlns:a16="http://schemas.microsoft.com/office/drawing/2014/main" id="{7AFCA723-7BA8-F710-6E52-5CA7C7A9CBFE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4" y="2378867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4" name="Ellipse 53">
                    <a:extLst>
                      <a:ext uri="{FF2B5EF4-FFF2-40B4-BE49-F238E27FC236}">
                        <a16:creationId xmlns:a16="http://schemas.microsoft.com/office/drawing/2014/main" id="{8D4E2E2E-9A4E-8720-A8AA-11F83E8317A1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5" y="2343943"/>
                    <a:ext cx="174625" cy="69850"/>
                  </a:xfrm>
                  <a:prstGeom prst="ellipse">
                    <a:avLst/>
                  </a:pr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44" name="Gruppieren 43">
                  <a:extLst>
                    <a:ext uri="{FF2B5EF4-FFF2-40B4-BE49-F238E27FC236}">
                      <a16:creationId xmlns:a16="http://schemas.microsoft.com/office/drawing/2014/main" id="{F70B344F-370B-3011-0ED0-9CCF96679817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78189" y="2692929"/>
                  <a:ext cx="174626" cy="250824"/>
                  <a:chOff x="2374094" y="2517775"/>
                  <a:chExt cx="174626" cy="250824"/>
                </a:xfrm>
              </p:grpSpPr>
              <p:sp>
                <p:nvSpPr>
                  <p:cNvPr id="51" name="Freihandform: Form 50">
                    <a:extLst>
                      <a:ext uri="{FF2B5EF4-FFF2-40B4-BE49-F238E27FC236}">
                        <a16:creationId xmlns:a16="http://schemas.microsoft.com/office/drawing/2014/main" id="{9A5FFBB5-B536-81DE-133C-2BC36F49D7E4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4" y="2552699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2" name="Ellipse 51">
                    <a:extLst>
                      <a:ext uri="{FF2B5EF4-FFF2-40B4-BE49-F238E27FC236}">
                        <a16:creationId xmlns:a16="http://schemas.microsoft.com/office/drawing/2014/main" id="{0282FF0F-76C8-CE1C-9FD5-372DB316B5DE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5" y="2517775"/>
                    <a:ext cx="174625" cy="69850"/>
                  </a:xfrm>
                  <a:prstGeom prst="ellipse">
                    <a:avLst/>
                  </a:pr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45" name="Gruppieren 44">
                  <a:extLst>
                    <a:ext uri="{FF2B5EF4-FFF2-40B4-BE49-F238E27FC236}">
                      <a16:creationId xmlns:a16="http://schemas.microsoft.com/office/drawing/2014/main" id="{DF11CB43-7F71-2698-84A9-33D7AD696A4B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36397" y="2827601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49" name="Freihandform: Form 48">
                    <a:extLst>
                      <a:ext uri="{FF2B5EF4-FFF2-40B4-BE49-F238E27FC236}">
                        <a16:creationId xmlns:a16="http://schemas.microsoft.com/office/drawing/2014/main" id="{FC34221C-B218-3278-3BAC-8BE0CEDB4139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0" name="Ellipse 49">
                    <a:extLst>
                      <a:ext uri="{FF2B5EF4-FFF2-40B4-BE49-F238E27FC236}">
                        <a16:creationId xmlns:a16="http://schemas.microsoft.com/office/drawing/2014/main" id="{BD7E062B-7962-1F19-8AB2-F903892816F4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46" name="Gruppieren 45">
                  <a:extLst>
                    <a:ext uri="{FF2B5EF4-FFF2-40B4-BE49-F238E27FC236}">
                      <a16:creationId xmlns:a16="http://schemas.microsoft.com/office/drawing/2014/main" id="{618AD32E-A881-F412-D00C-67B0863C1453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94606" y="2962274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47" name="Freihandform: Form 46">
                    <a:extLst>
                      <a:ext uri="{FF2B5EF4-FFF2-40B4-BE49-F238E27FC236}">
                        <a16:creationId xmlns:a16="http://schemas.microsoft.com/office/drawing/2014/main" id="{8247E97E-8B0A-C0AA-C3DB-3BC51E00B708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8" name="Ellipse 47">
                    <a:extLst>
                      <a:ext uri="{FF2B5EF4-FFF2-40B4-BE49-F238E27FC236}">
                        <a16:creationId xmlns:a16="http://schemas.microsoft.com/office/drawing/2014/main" id="{97533EAD-5CF3-5BE6-D678-796ACE639B33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033A9D75-EB8E-6253-5B65-0007A77C4B50}"/>
                  </a:ext>
                </a:extLst>
              </p:cNvPr>
              <p:cNvSpPr/>
              <p:nvPr/>
            </p:nvSpPr>
            <p:spPr>
              <a:xfrm flipV="1">
                <a:off x="4355808" y="4838446"/>
                <a:ext cx="1282828" cy="1091721"/>
              </a:xfrm>
              <a:custGeom>
                <a:avLst/>
                <a:gdLst>
                  <a:gd name="connsiteX0" fmla="*/ 0 w 722839"/>
                  <a:gd name="connsiteY0" fmla="*/ 615155 h 615155"/>
                  <a:gd name="connsiteX1" fmla="*/ 156210 w 722839"/>
                  <a:gd name="connsiteY1" fmla="*/ 615155 h 615155"/>
                  <a:gd name="connsiteX2" fmla="*/ 296387 w 722839"/>
                  <a:gd name="connsiteY2" fmla="*/ 615155 h 615155"/>
                  <a:gd name="connsiteX3" fmla="*/ 452597 w 722839"/>
                  <a:gd name="connsiteY3" fmla="*/ 615155 h 615155"/>
                  <a:gd name="connsiteX4" fmla="*/ 722839 w 722839"/>
                  <a:gd name="connsiteY4" fmla="*/ 0 h 615155"/>
                  <a:gd name="connsiteX5" fmla="*/ 566629 w 722839"/>
                  <a:gd name="connsiteY5" fmla="*/ 0 h 615155"/>
                  <a:gd name="connsiteX6" fmla="*/ 426452 w 722839"/>
                  <a:gd name="connsiteY6" fmla="*/ 0 h 615155"/>
                  <a:gd name="connsiteX7" fmla="*/ 270242 w 722839"/>
                  <a:gd name="connsiteY7" fmla="*/ 0 h 615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2839" h="615155">
                    <a:moveTo>
                      <a:pt x="0" y="615155"/>
                    </a:moveTo>
                    <a:lnTo>
                      <a:pt x="156210" y="615155"/>
                    </a:lnTo>
                    <a:lnTo>
                      <a:pt x="296387" y="615155"/>
                    </a:lnTo>
                    <a:lnTo>
                      <a:pt x="452597" y="615155"/>
                    </a:lnTo>
                    <a:lnTo>
                      <a:pt x="722839" y="0"/>
                    </a:lnTo>
                    <a:lnTo>
                      <a:pt x="566629" y="0"/>
                    </a:lnTo>
                    <a:lnTo>
                      <a:pt x="426452" y="0"/>
                    </a:lnTo>
                    <a:lnTo>
                      <a:pt x="270242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56" name="Gruppieren 55">
                <a:extLst>
                  <a:ext uri="{FF2B5EF4-FFF2-40B4-BE49-F238E27FC236}">
                    <a16:creationId xmlns:a16="http://schemas.microsoft.com/office/drawing/2014/main" id="{5E1A3757-8A5E-0DDB-2EDA-D4457F1DE87C}"/>
                  </a:ext>
                </a:extLst>
              </p:cNvPr>
              <p:cNvGrpSpPr/>
              <p:nvPr/>
            </p:nvGrpSpPr>
            <p:grpSpPr>
              <a:xfrm>
                <a:off x="4695765" y="4714485"/>
                <a:ext cx="619820" cy="1162153"/>
                <a:chOff x="1219980" y="2558256"/>
                <a:chExt cx="349252" cy="654842"/>
              </a:xfrm>
            </p:grpSpPr>
            <p:grpSp>
              <p:nvGrpSpPr>
                <p:cNvPr id="57" name="Gruppieren 56">
                  <a:extLst>
                    <a:ext uri="{FF2B5EF4-FFF2-40B4-BE49-F238E27FC236}">
                      <a16:creationId xmlns:a16="http://schemas.microsoft.com/office/drawing/2014/main" id="{50437E69-99FC-43F7-6E7F-540D8F9521DA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19980" y="2558256"/>
                  <a:ext cx="174626" cy="250824"/>
                  <a:chOff x="2297894" y="2343943"/>
                  <a:chExt cx="174626" cy="250824"/>
                </a:xfrm>
              </p:grpSpPr>
              <p:sp>
                <p:nvSpPr>
                  <p:cNvPr id="83" name="Freihandform: Form 82">
                    <a:extLst>
                      <a:ext uri="{FF2B5EF4-FFF2-40B4-BE49-F238E27FC236}">
                        <a16:creationId xmlns:a16="http://schemas.microsoft.com/office/drawing/2014/main" id="{D4C50B61-790F-D733-A901-97A12D0986D5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4" y="2378867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4" name="Ellipse 83">
                    <a:extLst>
                      <a:ext uri="{FF2B5EF4-FFF2-40B4-BE49-F238E27FC236}">
                        <a16:creationId xmlns:a16="http://schemas.microsoft.com/office/drawing/2014/main" id="{98D05C14-4609-4B8E-E22B-7B5D1C9BE4E7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5" y="2343943"/>
                    <a:ext cx="174625" cy="69850"/>
                  </a:xfrm>
                  <a:prstGeom prst="ellipse">
                    <a:avLst/>
                  </a:pr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58" name="Gruppieren 57">
                  <a:extLst>
                    <a:ext uri="{FF2B5EF4-FFF2-40B4-BE49-F238E27FC236}">
                      <a16:creationId xmlns:a16="http://schemas.microsoft.com/office/drawing/2014/main" id="{75857ED7-5628-C817-F0D1-3C08AB6D8ABA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78189" y="2692929"/>
                  <a:ext cx="174626" cy="250824"/>
                  <a:chOff x="2374094" y="2517775"/>
                  <a:chExt cx="174626" cy="250824"/>
                </a:xfrm>
              </p:grpSpPr>
              <p:sp>
                <p:nvSpPr>
                  <p:cNvPr id="81" name="Freihandform: Form 80">
                    <a:extLst>
                      <a:ext uri="{FF2B5EF4-FFF2-40B4-BE49-F238E27FC236}">
                        <a16:creationId xmlns:a16="http://schemas.microsoft.com/office/drawing/2014/main" id="{4AE5E012-79CA-0EBE-62FF-C35D000680F3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4" y="2552699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2" name="Ellipse 81">
                    <a:extLst>
                      <a:ext uri="{FF2B5EF4-FFF2-40B4-BE49-F238E27FC236}">
                        <a16:creationId xmlns:a16="http://schemas.microsoft.com/office/drawing/2014/main" id="{DFC008A9-2854-25B2-D0C9-F21864443837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5" y="2517775"/>
                    <a:ext cx="174625" cy="69850"/>
                  </a:xfrm>
                  <a:prstGeom prst="ellipse">
                    <a:avLst/>
                  </a:pr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59" name="Gruppieren 58">
                  <a:extLst>
                    <a:ext uri="{FF2B5EF4-FFF2-40B4-BE49-F238E27FC236}">
                      <a16:creationId xmlns:a16="http://schemas.microsoft.com/office/drawing/2014/main" id="{AA354650-A912-01FE-3F01-CC798D829835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36397" y="2827601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79" name="Freihandform: Form 78">
                    <a:extLst>
                      <a:ext uri="{FF2B5EF4-FFF2-40B4-BE49-F238E27FC236}">
                        <a16:creationId xmlns:a16="http://schemas.microsoft.com/office/drawing/2014/main" id="{FCA18522-35E2-CCD4-D60C-FCDC7114B73E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80" name="Ellipse 79">
                    <a:extLst>
                      <a:ext uri="{FF2B5EF4-FFF2-40B4-BE49-F238E27FC236}">
                        <a16:creationId xmlns:a16="http://schemas.microsoft.com/office/drawing/2014/main" id="{45DE594C-7CAD-EBB2-14B9-B92A10E795B3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60" name="Gruppieren 59">
                  <a:extLst>
                    <a:ext uri="{FF2B5EF4-FFF2-40B4-BE49-F238E27FC236}">
                      <a16:creationId xmlns:a16="http://schemas.microsoft.com/office/drawing/2014/main" id="{2487B9C9-B910-D45D-F628-3378E03853D9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94606" y="2962274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61" name="Freihandform: Form 60">
                    <a:extLst>
                      <a:ext uri="{FF2B5EF4-FFF2-40B4-BE49-F238E27FC236}">
                        <a16:creationId xmlns:a16="http://schemas.microsoft.com/office/drawing/2014/main" id="{94B0D69B-E7DC-03D8-9DC8-0E6041B7B0B3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78" name="Ellipse 77">
                    <a:extLst>
                      <a:ext uri="{FF2B5EF4-FFF2-40B4-BE49-F238E27FC236}">
                        <a16:creationId xmlns:a16="http://schemas.microsoft.com/office/drawing/2014/main" id="{251C4052-732C-37FB-728F-C6E62F128BB7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85" name="Freihandform: Form 84">
                <a:extLst>
                  <a:ext uri="{FF2B5EF4-FFF2-40B4-BE49-F238E27FC236}">
                    <a16:creationId xmlns:a16="http://schemas.microsoft.com/office/drawing/2014/main" id="{89534D68-68C3-DE03-4AFE-CE6A69CE829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2033384" y="5221606"/>
                <a:ext cx="2566622" cy="370429"/>
              </a:xfrm>
              <a:custGeom>
                <a:avLst/>
                <a:gdLst>
                  <a:gd name="connsiteX0" fmla="*/ 0 w 1446222"/>
                  <a:gd name="connsiteY0" fmla="*/ 0 h 208727"/>
                  <a:gd name="connsiteX1" fmla="*/ 642529 w 1446222"/>
                  <a:gd name="connsiteY1" fmla="*/ 0 h 208727"/>
                  <a:gd name="connsiteX2" fmla="*/ 643925 w 1446222"/>
                  <a:gd name="connsiteY2" fmla="*/ 1362 h 208727"/>
                  <a:gd name="connsiteX3" fmla="*/ 643925 w 1446222"/>
                  <a:gd name="connsiteY3" fmla="*/ 470 h 208727"/>
                  <a:gd name="connsiteX4" fmla="*/ 644070 w 1446222"/>
                  <a:gd name="connsiteY4" fmla="*/ 441 h 208727"/>
                  <a:gd name="connsiteX5" fmla="*/ 684607 w 1446222"/>
                  <a:gd name="connsiteY5" fmla="*/ 8625 h 208727"/>
                  <a:gd name="connsiteX6" fmla="*/ 708613 w 1446222"/>
                  <a:gd name="connsiteY6" fmla="*/ 24810 h 208727"/>
                  <a:gd name="connsiteX7" fmla="*/ 732619 w 1446222"/>
                  <a:gd name="connsiteY7" fmla="*/ 8625 h 208727"/>
                  <a:gd name="connsiteX8" fmla="*/ 770752 w 1446222"/>
                  <a:gd name="connsiteY8" fmla="*/ 926 h 208727"/>
                  <a:gd name="connsiteX9" fmla="*/ 770752 w 1446222"/>
                  <a:gd name="connsiteY9" fmla="*/ 0 h 208727"/>
                  <a:gd name="connsiteX10" fmla="*/ 1346719 w 1446222"/>
                  <a:gd name="connsiteY10" fmla="*/ 0 h 208727"/>
                  <a:gd name="connsiteX11" fmla="*/ 1392841 w 1446222"/>
                  <a:gd name="connsiteY11" fmla="*/ 45000 h 208727"/>
                  <a:gd name="connsiteX12" fmla="*/ 1346719 w 1446222"/>
                  <a:gd name="connsiteY12" fmla="*/ 90000 h 208727"/>
                  <a:gd name="connsiteX13" fmla="*/ 772391 w 1446222"/>
                  <a:gd name="connsiteY13" fmla="*/ 90000 h 208727"/>
                  <a:gd name="connsiteX14" fmla="*/ 765048 w 1446222"/>
                  <a:gd name="connsiteY14" fmla="*/ 93042 h 208727"/>
                  <a:gd name="connsiteX15" fmla="*/ 760830 w 1446222"/>
                  <a:gd name="connsiteY15" fmla="*/ 103224 h 208727"/>
                  <a:gd name="connsiteX16" fmla="*/ 765048 w 1446222"/>
                  <a:gd name="connsiteY16" fmla="*/ 113406 h 208727"/>
                  <a:gd name="connsiteX17" fmla="*/ 773301 w 1446222"/>
                  <a:gd name="connsiteY17" fmla="*/ 116825 h 208727"/>
                  <a:gd name="connsiteX18" fmla="*/ 773301 w 1446222"/>
                  <a:gd name="connsiteY18" fmla="*/ 118269 h 208727"/>
                  <a:gd name="connsiteX19" fmla="*/ 1400100 w 1446222"/>
                  <a:gd name="connsiteY19" fmla="*/ 118269 h 208727"/>
                  <a:gd name="connsiteX20" fmla="*/ 1446222 w 1446222"/>
                  <a:gd name="connsiteY20" fmla="*/ 163269 h 208727"/>
                  <a:gd name="connsiteX21" fmla="*/ 1400100 w 1446222"/>
                  <a:gd name="connsiteY21" fmla="*/ 208269 h 208727"/>
                  <a:gd name="connsiteX22" fmla="*/ 773301 w 1446222"/>
                  <a:gd name="connsiteY22" fmla="*/ 208269 h 208727"/>
                  <a:gd name="connsiteX23" fmla="*/ 773301 w 1446222"/>
                  <a:gd name="connsiteY23" fmla="*/ 208698 h 208727"/>
                  <a:gd name="connsiteX24" fmla="*/ 773156 w 1446222"/>
                  <a:gd name="connsiteY24" fmla="*/ 208727 h 208727"/>
                  <a:gd name="connsiteX25" fmla="*/ 770887 w 1446222"/>
                  <a:gd name="connsiteY25" fmla="*/ 208269 h 208727"/>
                  <a:gd name="connsiteX26" fmla="*/ 770754 w 1446222"/>
                  <a:gd name="connsiteY26" fmla="*/ 208269 h 208727"/>
                  <a:gd name="connsiteX27" fmla="*/ 770754 w 1446222"/>
                  <a:gd name="connsiteY27" fmla="*/ 208242 h 208727"/>
                  <a:gd name="connsiteX28" fmla="*/ 732619 w 1446222"/>
                  <a:gd name="connsiteY28" fmla="*/ 200543 h 208727"/>
                  <a:gd name="connsiteX29" fmla="*/ 709878 w 1446222"/>
                  <a:gd name="connsiteY29" fmla="*/ 185211 h 208727"/>
                  <a:gd name="connsiteX30" fmla="*/ 684607 w 1446222"/>
                  <a:gd name="connsiteY30" fmla="*/ 200543 h 208727"/>
                  <a:gd name="connsiteX31" fmla="*/ 662862 w 1446222"/>
                  <a:gd name="connsiteY31" fmla="*/ 204933 h 208727"/>
                  <a:gd name="connsiteX32" fmla="*/ 659443 w 1446222"/>
                  <a:gd name="connsiteY32" fmla="*/ 208269 h 208727"/>
                  <a:gd name="connsiteX33" fmla="*/ 646339 w 1446222"/>
                  <a:gd name="connsiteY33" fmla="*/ 208269 h 208727"/>
                  <a:gd name="connsiteX34" fmla="*/ 644070 w 1446222"/>
                  <a:gd name="connsiteY34" fmla="*/ 208727 h 208727"/>
                  <a:gd name="connsiteX35" fmla="*/ 643925 w 1446222"/>
                  <a:gd name="connsiteY35" fmla="*/ 208698 h 208727"/>
                  <a:gd name="connsiteX36" fmla="*/ 643925 w 1446222"/>
                  <a:gd name="connsiteY36" fmla="*/ 208269 h 208727"/>
                  <a:gd name="connsiteX37" fmla="*/ 53381 w 1446222"/>
                  <a:gd name="connsiteY37" fmla="*/ 208269 h 208727"/>
                  <a:gd name="connsiteX38" fmla="*/ 53381 w 1446222"/>
                  <a:gd name="connsiteY38" fmla="*/ 118269 h 208727"/>
                  <a:gd name="connsiteX39" fmla="*/ 643925 w 1446222"/>
                  <a:gd name="connsiteY39" fmla="*/ 118269 h 208727"/>
                  <a:gd name="connsiteX40" fmla="*/ 643925 w 1446222"/>
                  <a:gd name="connsiteY40" fmla="*/ 116825 h 208727"/>
                  <a:gd name="connsiteX41" fmla="*/ 652178 w 1446222"/>
                  <a:gd name="connsiteY41" fmla="*/ 113406 h 208727"/>
                  <a:gd name="connsiteX42" fmla="*/ 656396 w 1446222"/>
                  <a:gd name="connsiteY42" fmla="*/ 103224 h 208727"/>
                  <a:gd name="connsiteX43" fmla="*/ 652178 w 1446222"/>
                  <a:gd name="connsiteY43" fmla="*/ 93042 h 208727"/>
                  <a:gd name="connsiteX44" fmla="*/ 643925 w 1446222"/>
                  <a:gd name="connsiteY44" fmla="*/ 89623 h 208727"/>
                  <a:gd name="connsiteX45" fmla="*/ 643925 w 1446222"/>
                  <a:gd name="connsiteY45" fmla="*/ 88638 h 208727"/>
                  <a:gd name="connsiteX46" fmla="*/ 642529 w 1446222"/>
                  <a:gd name="connsiteY46" fmla="*/ 90000 h 208727"/>
                  <a:gd name="connsiteX47" fmla="*/ 0 w 1446222"/>
                  <a:gd name="connsiteY47" fmla="*/ 90000 h 208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446222" h="208727">
                    <a:moveTo>
                      <a:pt x="0" y="0"/>
                    </a:moveTo>
                    <a:lnTo>
                      <a:pt x="642529" y="0"/>
                    </a:lnTo>
                    <a:lnTo>
                      <a:pt x="643925" y="1362"/>
                    </a:lnTo>
                    <a:lnTo>
                      <a:pt x="643925" y="470"/>
                    </a:lnTo>
                    <a:lnTo>
                      <a:pt x="644070" y="441"/>
                    </a:lnTo>
                    <a:cubicBezTo>
                      <a:pt x="658449" y="441"/>
                      <a:pt x="672148" y="3355"/>
                      <a:pt x="684607" y="8625"/>
                    </a:cubicBezTo>
                    <a:lnTo>
                      <a:pt x="708613" y="24810"/>
                    </a:lnTo>
                    <a:lnTo>
                      <a:pt x="732619" y="8625"/>
                    </a:lnTo>
                    <a:lnTo>
                      <a:pt x="770752" y="926"/>
                    </a:lnTo>
                    <a:lnTo>
                      <a:pt x="770752" y="0"/>
                    </a:lnTo>
                    <a:lnTo>
                      <a:pt x="1346719" y="0"/>
                    </a:lnTo>
                    <a:lnTo>
                      <a:pt x="1392841" y="45000"/>
                    </a:lnTo>
                    <a:lnTo>
                      <a:pt x="1346719" y="90000"/>
                    </a:lnTo>
                    <a:lnTo>
                      <a:pt x="772391" y="90000"/>
                    </a:lnTo>
                    <a:lnTo>
                      <a:pt x="765048" y="93042"/>
                    </a:lnTo>
                    <a:cubicBezTo>
                      <a:pt x="762442" y="95648"/>
                      <a:pt x="760830" y="99248"/>
                      <a:pt x="760830" y="103224"/>
                    </a:cubicBezTo>
                    <a:cubicBezTo>
                      <a:pt x="760830" y="107201"/>
                      <a:pt x="762442" y="110801"/>
                      <a:pt x="765048" y="113406"/>
                    </a:cubicBezTo>
                    <a:lnTo>
                      <a:pt x="773301" y="116825"/>
                    </a:lnTo>
                    <a:lnTo>
                      <a:pt x="773301" y="118269"/>
                    </a:lnTo>
                    <a:lnTo>
                      <a:pt x="1400100" y="118269"/>
                    </a:lnTo>
                    <a:lnTo>
                      <a:pt x="1446222" y="163269"/>
                    </a:lnTo>
                    <a:lnTo>
                      <a:pt x="1400100" y="208269"/>
                    </a:lnTo>
                    <a:lnTo>
                      <a:pt x="773301" y="208269"/>
                    </a:lnTo>
                    <a:lnTo>
                      <a:pt x="773301" y="208698"/>
                    </a:lnTo>
                    <a:lnTo>
                      <a:pt x="773156" y="208727"/>
                    </a:lnTo>
                    <a:lnTo>
                      <a:pt x="770887" y="208269"/>
                    </a:lnTo>
                    <a:lnTo>
                      <a:pt x="770754" y="208269"/>
                    </a:lnTo>
                    <a:lnTo>
                      <a:pt x="770754" y="208242"/>
                    </a:lnTo>
                    <a:lnTo>
                      <a:pt x="732619" y="200543"/>
                    </a:lnTo>
                    <a:lnTo>
                      <a:pt x="709878" y="185211"/>
                    </a:lnTo>
                    <a:lnTo>
                      <a:pt x="684607" y="200543"/>
                    </a:lnTo>
                    <a:lnTo>
                      <a:pt x="662862" y="204933"/>
                    </a:lnTo>
                    <a:lnTo>
                      <a:pt x="659443" y="208269"/>
                    </a:lnTo>
                    <a:lnTo>
                      <a:pt x="646339" y="208269"/>
                    </a:lnTo>
                    <a:lnTo>
                      <a:pt x="644070" y="208727"/>
                    </a:lnTo>
                    <a:lnTo>
                      <a:pt x="643925" y="208698"/>
                    </a:lnTo>
                    <a:lnTo>
                      <a:pt x="643925" y="208269"/>
                    </a:lnTo>
                    <a:lnTo>
                      <a:pt x="53381" y="208269"/>
                    </a:lnTo>
                    <a:lnTo>
                      <a:pt x="53381" y="118269"/>
                    </a:lnTo>
                    <a:lnTo>
                      <a:pt x="643925" y="118269"/>
                    </a:lnTo>
                    <a:lnTo>
                      <a:pt x="643925" y="116825"/>
                    </a:lnTo>
                    <a:lnTo>
                      <a:pt x="652178" y="113406"/>
                    </a:lnTo>
                    <a:cubicBezTo>
                      <a:pt x="654784" y="110801"/>
                      <a:pt x="656396" y="107201"/>
                      <a:pt x="656396" y="103224"/>
                    </a:cubicBezTo>
                    <a:cubicBezTo>
                      <a:pt x="656396" y="99248"/>
                      <a:pt x="654784" y="95648"/>
                      <a:pt x="652178" y="93042"/>
                    </a:cubicBezTo>
                    <a:lnTo>
                      <a:pt x="643925" y="89623"/>
                    </a:lnTo>
                    <a:lnTo>
                      <a:pt x="643925" y="88638"/>
                    </a:lnTo>
                    <a:lnTo>
                      <a:pt x="642529" y="90000"/>
                    </a:lnTo>
                    <a:lnTo>
                      <a:pt x="0" y="9000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3CBFFA"/>
                  </a:gs>
                  <a:gs pos="100000">
                    <a:srgbClr val="046B99"/>
                  </a:gs>
                </a:gsLst>
                <a:lin ang="1620000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86" name="Gerader Verbinder 85">
                <a:extLst>
                  <a:ext uri="{FF2B5EF4-FFF2-40B4-BE49-F238E27FC236}">
                    <a16:creationId xmlns:a16="http://schemas.microsoft.com/office/drawing/2014/main" id="{B906A2B2-9C12-61B3-A65B-E2F47F6CC5E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276301" y="4593338"/>
                <a:ext cx="479601" cy="109172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87" name="Gerader Verbinder 86">
                <a:extLst>
                  <a:ext uri="{FF2B5EF4-FFF2-40B4-BE49-F238E27FC236}">
                    <a16:creationId xmlns:a16="http://schemas.microsoft.com/office/drawing/2014/main" id="{F30A90BD-F45B-6806-6F03-042D29189D6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23423" y="4593338"/>
                <a:ext cx="479601" cy="109172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ysDash"/>
                <a:miter lim="800000"/>
              </a:ln>
              <a:effectLst/>
            </p:spPr>
          </p:cxnSp>
          <p:sp>
            <p:nvSpPr>
              <p:cNvPr id="88" name="Rectangle 1">
                <a:extLst>
                  <a:ext uri="{FF2B5EF4-FFF2-40B4-BE49-F238E27FC236}">
                    <a16:creationId xmlns:a16="http://schemas.microsoft.com/office/drawing/2014/main" id="{5E3EBD94-FEF3-9E0F-179D-D0CBD7C8D0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6588" y="4290698"/>
                <a:ext cx="1418658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de-DE" dirty="0">
                    <a:solidFill>
                      <a:srgbClr val="595959"/>
                    </a:solidFill>
                    <a:latin typeface="Manrope ExtraBold" pitchFamily="2" charset="0"/>
                    <a:cs typeface="Calibri" panose="020F0502020204030204" pitchFamily="34" charset="0"/>
                  </a:rPr>
                  <a:t>Segregation</a:t>
                </a:r>
              </a:p>
            </p:txBody>
          </p:sp>
          <p:grpSp>
            <p:nvGrpSpPr>
              <p:cNvPr id="89" name="Gruppieren 88">
                <a:extLst>
                  <a:ext uri="{FF2B5EF4-FFF2-40B4-BE49-F238E27FC236}">
                    <a16:creationId xmlns:a16="http://schemas.microsoft.com/office/drawing/2014/main" id="{E89606B9-DE47-048F-86E0-7D873CA6934F}"/>
                  </a:ext>
                </a:extLst>
              </p:cNvPr>
              <p:cNvGrpSpPr/>
              <p:nvPr/>
            </p:nvGrpSpPr>
            <p:grpSpPr>
              <a:xfrm>
                <a:off x="6875949" y="4712100"/>
                <a:ext cx="619821" cy="1162153"/>
                <a:chOff x="1219980" y="2558256"/>
                <a:chExt cx="349252" cy="654842"/>
              </a:xfrm>
            </p:grpSpPr>
            <p:grpSp>
              <p:nvGrpSpPr>
                <p:cNvPr id="90" name="Gruppieren 89">
                  <a:extLst>
                    <a:ext uri="{FF2B5EF4-FFF2-40B4-BE49-F238E27FC236}">
                      <a16:creationId xmlns:a16="http://schemas.microsoft.com/office/drawing/2014/main" id="{4B0629BF-1A89-6342-AF10-E29027472913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19980" y="2558256"/>
                  <a:ext cx="174626" cy="250824"/>
                  <a:chOff x="2297894" y="2343943"/>
                  <a:chExt cx="174626" cy="250824"/>
                </a:xfrm>
              </p:grpSpPr>
              <p:sp>
                <p:nvSpPr>
                  <p:cNvPr id="100" name="Freihandform: Form 99">
                    <a:extLst>
                      <a:ext uri="{FF2B5EF4-FFF2-40B4-BE49-F238E27FC236}">
                        <a16:creationId xmlns:a16="http://schemas.microsoft.com/office/drawing/2014/main" id="{33493A70-0EA8-0F6C-8B85-B43180152F01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4" y="2378867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1" name="Ellipse 100">
                    <a:extLst>
                      <a:ext uri="{FF2B5EF4-FFF2-40B4-BE49-F238E27FC236}">
                        <a16:creationId xmlns:a16="http://schemas.microsoft.com/office/drawing/2014/main" id="{B841BF96-D8AA-45E2-7C8C-38182E6C6955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5" y="2343943"/>
                    <a:ext cx="174625" cy="69850"/>
                  </a:xfrm>
                  <a:prstGeom prst="ellipse">
                    <a:avLst/>
                  </a:pr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91" name="Gruppieren 90">
                  <a:extLst>
                    <a:ext uri="{FF2B5EF4-FFF2-40B4-BE49-F238E27FC236}">
                      <a16:creationId xmlns:a16="http://schemas.microsoft.com/office/drawing/2014/main" id="{3D576CCA-1D6A-85BB-9C98-FBBE1ABF6715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78189" y="2692929"/>
                  <a:ext cx="174626" cy="250824"/>
                  <a:chOff x="2374094" y="2517775"/>
                  <a:chExt cx="174626" cy="250824"/>
                </a:xfrm>
              </p:grpSpPr>
              <p:sp>
                <p:nvSpPr>
                  <p:cNvPr id="98" name="Freihandform: Form 97">
                    <a:extLst>
                      <a:ext uri="{FF2B5EF4-FFF2-40B4-BE49-F238E27FC236}">
                        <a16:creationId xmlns:a16="http://schemas.microsoft.com/office/drawing/2014/main" id="{7B97C0E1-52F4-3944-56DA-69903E8AFD75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4" y="2552699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9" name="Ellipse 98">
                    <a:extLst>
                      <a:ext uri="{FF2B5EF4-FFF2-40B4-BE49-F238E27FC236}">
                        <a16:creationId xmlns:a16="http://schemas.microsoft.com/office/drawing/2014/main" id="{C8068FF5-691D-BC9D-1FD6-3A6EABDAA6A2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5" y="2517775"/>
                    <a:ext cx="174625" cy="69850"/>
                  </a:xfrm>
                  <a:prstGeom prst="ellipse">
                    <a:avLst/>
                  </a:pr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92" name="Gruppieren 91">
                  <a:extLst>
                    <a:ext uri="{FF2B5EF4-FFF2-40B4-BE49-F238E27FC236}">
                      <a16:creationId xmlns:a16="http://schemas.microsoft.com/office/drawing/2014/main" id="{7CF7291D-22BD-CB39-91DA-2A585B38AF37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36397" y="2827601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96" name="Freihandform: Form 95">
                    <a:extLst>
                      <a:ext uri="{FF2B5EF4-FFF2-40B4-BE49-F238E27FC236}">
                        <a16:creationId xmlns:a16="http://schemas.microsoft.com/office/drawing/2014/main" id="{61DF29D7-3D8A-C9CE-927D-94571EA630A9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7" name="Ellipse 96">
                    <a:extLst>
                      <a:ext uri="{FF2B5EF4-FFF2-40B4-BE49-F238E27FC236}">
                        <a16:creationId xmlns:a16="http://schemas.microsoft.com/office/drawing/2014/main" id="{638BDAE0-D143-80CA-4229-972A568AEC3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93" name="Gruppieren 92">
                  <a:extLst>
                    <a:ext uri="{FF2B5EF4-FFF2-40B4-BE49-F238E27FC236}">
                      <a16:creationId xmlns:a16="http://schemas.microsoft.com/office/drawing/2014/main" id="{97388A76-2E9A-9054-112D-0DC00A294C3E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94606" y="2962274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94" name="Freihandform: Form 93">
                    <a:extLst>
                      <a:ext uri="{FF2B5EF4-FFF2-40B4-BE49-F238E27FC236}">
                        <a16:creationId xmlns:a16="http://schemas.microsoft.com/office/drawing/2014/main" id="{6EDDD36D-4D2B-1A01-538B-F43C26BE507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95" name="Ellipse 94">
                    <a:extLst>
                      <a:ext uri="{FF2B5EF4-FFF2-40B4-BE49-F238E27FC236}">
                        <a16:creationId xmlns:a16="http://schemas.microsoft.com/office/drawing/2014/main" id="{9E83AEB5-50FC-5C59-2EF4-09D5E3E1BA5C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102" name="Freihandform: Form 101">
                <a:extLst>
                  <a:ext uri="{FF2B5EF4-FFF2-40B4-BE49-F238E27FC236}">
                    <a16:creationId xmlns:a16="http://schemas.microsoft.com/office/drawing/2014/main" id="{5CE404B5-2467-159B-ADA0-034F88322C1F}"/>
                  </a:ext>
                </a:extLst>
              </p:cNvPr>
              <p:cNvSpPr/>
              <p:nvPr/>
            </p:nvSpPr>
            <p:spPr>
              <a:xfrm flipV="1">
                <a:off x="9805169" y="4836061"/>
                <a:ext cx="1282829" cy="1091721"/>
              </a:xfrm>
              <a:custGeom>
                <a:avLst/>
                <a:gdLst>
                  <a:gd name="connsiteX0" fmla="*/ 0 w 722839"/>
                  <a:gd name="connsiteY0" fmla="*/ 615155 h 615155"/>
                  <a:gd name="connsiteX1" fmla="*/ 156210 w 722839"/>
                  <a:gd name="connsiteY1" fmla="*/ 615155 h 615155"/>
                  <a:gd name="connsiteX2" fmla="*/ 296387 w 722839"/>
                  <a:gd name="connsiteY2" fmla="*/ 615155 h 615155"/>
                  <a:gd name="connsiteX3" fmla="*/ 452597 w 722839"/>
                  <a:gd name="connsiteY3" fmla="*/ 615155 h 615155"/>
                  <a:gd name="connsiteX4" fmla="*/ 722839 w 722839"/>
                  <a:gd name="connsiteY4" fmla="*/ 0 h 615155"/>
                  <a:gd name="connsiteX5" fmla="*/ 566629 w 722839"/>
                  <a:gd name="connsiteY5" fmla="*/ 0 h 615155"/>
                  <a:gd name="connsiteX6" fmla="*/ 426452 w 722839"/>
                  <a:gd name="connsiteY6" fmla="*/ 0 h 615155"/>
                  <a:gd name="connsiteX7" fmla="*/ 270242 w 722839"/>
                  <a:gd name="connsiteY7" fmla="*/ 0 h 615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2839" h="615155">
                    <a:moveTo>
                      <a:pt x="0" y="615155"/>
                    </a:moveTo>
                    <a:lnTo>
                      <a:pt x="156210" y="615155"/>
                    </a:lnTo>
                    <a:lnTo>
                      <a:pt x="296387" y="615155"/>
                    </a:lnTo>
                    <a:lnTo>
                      <a:pt x="452597" y="615155"/>
                    </a:lnTo>
                    <a:lnTo>
                      <a:pt x="722839" y="0"/>
                    </a:lnTo>
                    <a:lnTo>
                      <a:pt x="566629" y="0"/>
                    </a:lnTo>
                    <a:lnTo>
                      <a:pt x="426452" y="0"/>
                    </a:lnTo>
                    <a:lnTo>
                      <a:pt x="270242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03" name="Gruppieren 102">
                <a:extLst>
                  <a:ext uri="{FF2B5EF4-FFF2-40B4-BE49-F238E27FC236}">
                    <a16:creationId xmlns:a16="http://schemas.microsoft.com/office/drawing/2014/main" id="{219C0315-B943-A452-8DAB-465BE7BDF449}"/>
                  </a:ext>
                </a:extLst>
              </p:cNvPr>
              <p:cNvGrpSpPr/>
              <p:nvPr/>
            </p:nvGrpSpPr>
            <p:grpSpPr>
              <a:xfrm>
                <a:off x="10145127" y="4712100"/>
                <a:ext cx="619821" cy="1162153"/>
                <a:chOff x="1219980" y="2558256"/>
                <a:chExt cx="349252" cy="654842"/>
              </a:xfrm>
            </p:grpSpPr>
            <p:grpSp>
              <p:nvGrpSpPr>
                <p:cNvPr id="104" name="Gruppieren 103">
                  <a:extLst>
                    <a:ext uri="{FF2B5EF4-FFF2-40B4-BE49-F238E27FC236}">
                      <a16:creationId xmlns:a16="http://schemas.microsoft.com/office/drawing/2014/main" id="{F4839898-34E4-B934-2E96-C1CC2A13547E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19980" y="2558256"/>
                  <a:ext cx="174626" cy="250824"/>
                  <a:chOff x="2297894" y="2343943"/>
                  <a:chExt cx="174626" cy="250824"/>
                </a:xfrm>
              </p:grpSpPr>
              <p:sp>
                <p:nvSpPr>
                  <p:cNvPr id="114" name="Freihandform: Form 113">
                    <a:extLst>
                      <a:ext uri="{FF2B5EF4-FFF2-40B4-BE49-F238E27FC236}">
                        <a16:creationId xmlns:a16="http://schemas.microsoft.com/office/drawing/2014/main" id="{9137B740-6D2B-0E82-D62F-876E0A75CA52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4" y="2378867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pattFill prst="lgCheck">
                    <a:fgClr>
                      <a:srgbClr val="046B99"/>
                    </a:fgClr>
                    <a:bgClr>
                      <a:srgbClr val="3CBFFA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5" name="Ellipse 114">
                    <a:extLst>
                      <a:ext uri="{FF2B5EF4-FFF2-40B4-BE49-F238E27FC236}">
                        <a16:creationId xmlns:a16="http://schemas.microsoft.com/office/drawing/2014/main" id="{BB1D9E29-7B38-E049-CFED-FD752C3C3D75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5" y="2343943"/>
                    <a:ext cx="174625" cy="69850"/>
                  </a:xfrm>
                  <a:prstGeom prst="ellipse">
                    <a:avLst/>
                  </a:prstGeom>
                  <a:pattFill prst="lgCheck">
                    <a:fgClr>
                      <a:srgbClr val="3CBFFA"/>
                    </a:fgClr>
                    <a:bgClr>
                      <a:srgbClr val="0694D4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05" name="Gruppieren 104">
                  <a:extLst>
                    <a:ext uri="{FF2B5EF4-FFF2-40B4-BE49-F238E27FC236}">
                      <a16:creationId xmlns:a16="http://schemas.microsoft.com/office/drawing/2014/main" id="{29D28128-0672-26D8-68FC-54A61B0B1B1C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78189" y="2692929"/>
                  <a:ext cx="174626" cy="250824"/>
                  <a:chOff x="2374094" y="2517775"/>
                  <a:chExt cx="174626" cy="250824"/>
                </a:xfrm>
              </p:grpSpPr>
              <p:sp>
                <p:nvSpPr>
                  <p:cNvPr id="112" name="Freihandform: Form 111">
                    <a:extLst>
                      <a:ext uri="{FF2B5EF4-FFF2-40B4-BE49-F238E27FC236}">
                        <a16:creationId xmlns:a16="http://schemas.microsoft.com/office/drawing/2014/main" id="{4B515A63-627C-15BE-9660-87CC3C3FD63F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4" y="2552699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pattFill prst="lgCheck">
                    <a:fgClr>
                      <a:srgbClr val="046B99"/>
                    </a:fgClr>
                    <a:bgClr>
                      <a:srgbClr val="3CBFFA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3" name="Ellipse 112">
                    <a:extLst>
                      <a:ext uri="{FF2B5EF4-FFF2-40B4-BE49-F238E27FC236}">
                        <a16:creationId xmlns:a16="http://schemas.microsoft.com/office/drawing/2014/main" id="{9EA65429-4AEE-46CA-B8CA-445809DCE52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5" y="2517775"/>
                    <a:ext cx="174625" cy="69850"/>
                  </a:xfrm>
                  <a:prstGeom prst="ellipse">
                    <a:avLst/>
                  </a:prstGeom>
                  <a:pattFill prst="lgCheck">
                    <a:fgClr>
                      <a:srgbClr val="3CBFFA"/>
                    </a:fgClr>
                    <a:bgClr>
                      <a:srgbClr val="0694D4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06" name="Gruppieren 105">
                  <a:extLst>
                    <a:ext uri="{FF2B5EF4-FFF2-40B4-BE49-F238E27FC236}">
                      <a16:creationId xmlns:a16="http://schemas.microsoft.com/office/drawing/2014/main" id="{F8A5152E-6D3B-349C-2F61-3773FC5AAB73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36397" y="2827601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110" name="Freihandform: Form 109">
                    <a:extLst>
                      <a:ext uri="{FF2B5EF4-FFF2-40B4-BE49-F238E27FC236}">
                        <a16:creationId xmlns:a16="http://schemas.microsoft.com/office/drawing/2014/main" id="{A12F0F34-0F6C-A9B6-4987-6B4B558F3A7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pattFill prst="lgCheck">
                    <a:fgClr>
                      <a:srgbClr val="A5A5A5"/>
                    </a:fgClr>
                    <a:bgClr>
                      <a:srgbClr val="E1E3DD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11" name="Ellipse 110">
                    <a:extLst>
                      <a:ext uri="{FF2B5EF4-FFF2-40B4-BE49-F238E27FC236}">
                        <a16:creationId xmlns:a16="http://schemas.microsoft.com/office/drawing/2014/main" id="{F7A76B7E-0CB6-897E-9324-2E5D7F15167C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pattFill prst="lgCheck">
                    <a:fgClr>
                      <a:srgbClr val="E1E3DD"/>
                    </a:fgClr>
                    <a:bgClr>
                      <a:srgbClr val="E1E3DD">
                        <a:lumMod val="90000"/>
                      </a:srgbClr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07" name="Gruppieren 106">
                  <a:extLst>
                    <a:ext uri="{FF2B5EF4-FFF2-40B4-BE49-F238E27FC236}">
                      <a16:creationId xmlns:a16="http://schemas.microsoft.com/office/drawing/2014/main" id="{3A724323-02D5-5ECC-96FE-A6D12FA90B5F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94606" y="2962274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108" name="Freihandform: Form 107">
                    <a:extLst>
                      <a:ext uri="{FF2B5EF4-FFF2-40B4-BE49-F238E27FC236}">
                        <a16:creationId xmlns:a16="http://schemas.microsoft.com/office/drawing/2014/main" id="{994351F5-3646-AC82-01B7-81DACC6DB7E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pattFill prst="lgCheck">
                    <a:fgClr>
                      <a:srgbClr val="A5A5A5"/>
                    </a:fgClr>
                    <a:bgClr>
                      <a:srgbClr val="E1E3DD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09" name="Ellipse 108">
                    <a:extLst>
                      <a:ext uri="{FF2B5EF4-FFF2-40B4-BE49-F238E27FC236}">
                        <a16:creationId xmlns:a16="http://schemas.microsoft.com/office/drawing/2014/main" id="{6A0AB4B6-197D-73BE-C289-B3C01A06B8F8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pattFill prst="lgCheck">
                    <a:fgClr>
                      <a:srgbClr val="E1E3DD"/>
                    </a:fgClr>
                    <a:bgClr>
                      <a:srgbClr val="E1E3DD">
                        <a:lumMod val="90000"/>
                      </a:srgbClr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116" name="Pfeil: Fünfeck 115">
                <a:extLst>
                  <a:ext uri="{FF2B5EF4-FFF2-40B4-BE49-F238E27FC236}">
                    <a16:creationId xmlns:a16="http://schemas.microsoft.com/office/drawing/2014/main" id="{36157DF9-BA84-2B51-007A-DFF042CF7D74}"/>
                  </a:ext>
                </a:extLst>
              </p:cNvPr>
              <p:cNvSpPr/>
              <p:nvPr/>
            </p:nvSpPr>
            <p:spPr>
              <a:xfrm>
                <a:off x="7577481" y="5429114"/>
                <a:ext cx="2471889" cy="159724"/>
              </a:xfrm>
              <a:prstGeom prst="homePlate">
                <a:avLst>
                  <a:gd name="adj" fmla="val 51247"/>
                </a:avLst>
              </a:prstGeom>
              <a:gradFill flip="none" rotWithShape="1">
                <a:gsLst>
                  <a:gs pos="0">
                    <a:srgbClr val="3CBFFA"/>
                  </a:gs>
                  <a:gs pos="56000">
                    <a:srgbClr val="A5A5A5"/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7" name="Freihandform: Form 116">
                <a:extLst>
                  <a:ext uri="{FF2B5EF4-FFF2-40B4-BE49-F238E27FC236}">
                    <a16:creationId xmlns:a16="http://schemas.microsoft.com/office/drawing/2014/main" id="{B8C3EF45-5A9D-51DF-5F56-B532911091E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112204" y="5215453"/>
                <a:ext cx="846543" cy="166113"/>
              </a:xfrm>
              <a:custGeom>
                <a:avLst/>
                <a:gdLst>
                  <a:gd name="connsiteX0" fmla="*/ 0 w 477004"/>
                  <a:gd name="connsiteY0" fmla="*/ 0 h 88439"/>
                  <a:gd name="connsiteX1" fmla="*/ 437636 w 477004"/>
                  <a:gd name="connsiteY1" fmla="*/ 0 h 88439"/>
                  <a:gd name="connsiteX2" fmla="*/ 477004 w 477004"/>
                  <a:gd name="connsiteY2" fmla="*/ 43439 h 88439"/>
                  <a:gd name="connsiteX3" fmla="*/ 436221 w 477004"/>
                  <a:gd name="connsiteY3" fmla="*/ 88439 h 88439"/>
                  <a:gd name="connsiteX4" fmla="*/ 0 w 477004"/>
                  <a:gd name="connsiteY4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004" h="88439">
                    <a:moveTo>
                      <a:pt x="0" y="0"/>
                    </a:moveTo>
                    <a:lnTo>
                      <a:pt x="437636" y="0"/>
                    </a:lnTo>
                    <a:lnTo>
                      <a:pt x="477004" y="43439"/>
                    </a:lnTo>
                    <a:lnTo>
                      <a:pt x="436221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A600">
                      <a:lumMod val="40000"/>
                      <a:lumOff val="60000"/>
                      <a:alpha val="0"/>
                    </a:srgbClr>
                  </a:gs>
                  <a:gs pos="70000">
                    <a:srgbClr val="046B99"/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8" name="Freihandform: Form 117">
                <a:extLst>
                  <a:ext uri="{FF2B5EF4-FFF2-40B4-BE49-F238E27FC236}">
                    <a16:creationId xmlns:a16="http://schemas.microsoft.com/office/drawing/2014/main" id="{7C41336F-767C-B848-AF38-4A0105865D87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023234" y="5002937"/>
                <a:ext cx="851305" cy="166113"/>
              </a:xfrm>
              <a:custGeom>
                <a:avLst/>
                <a:gdLst>
                  <a:gd name="connsiteX0" fmla="*/ 0 w 477004"/>
                  <a:gd name="connsiteY0" fmla="*/ 0 h 88439"/>
                  <a:gd name="connsiteX1" fmla="*/ 437636 w 477004"/>
                  <a:gd name="connsiteY1" fmla="*/ 0 h 88439"/>
                  <a:gd name="connsiteX2" fmla="*/ 477004 w 477004"/>
                  <a:gd name="connsiteY2" fmla="*/ 43439 h 88439"/>
                  <a:gd name="connsiteX3" fmla="*/ 436221 w 477004"/>
                  <a:gd name="connsiteY3" fmla="*/ 88439 h 88439"/>
                  <a:gd name="connsiteX4" fmla="*/ 0 w 477004"/>
                  <a:gd name="connsiteY4" fmla="*/ 88439 h 88439"/>
                  <a:gd name="connsiteX0" fmla="*/ 1342 w 477004"/>
                  <a:gd name="connsiteY0" fmla="*/ 0 h 90974"/>
                  <a:gd name="connsiteX1" fmla="*/ 437636 w 477004"/>
                  <a:gd name="connsiteY1" fmla="*/ 2535 h 90974"/>
                  <a:gd name="connsiteX2" fmla="*/ 477004 w 477004"/>
                  <a:gd name="connsiteY2" fmla="*/ 45974 h 90974"/>
                  <a:gd name="connsiteX3" fmla="*/ 436221 w 477004"/>
                  <a:gd name="connsiteY3" fmla="*/ 90974 h 90974"/>
                  <a:gd name="connsiteX4" fmla="*/ 0 w 477004"/>
                  <a:gd name="connsiteY4" fmla="*/ 90974 h 90974"/>
                  <a:gd name="connsiteX5" fmla="*/ 1342 w 477004"/>
                  <a:gd name="connsiteY5" fmla="*/ 0 h 90974"/>
                  <a:gd name="connsiteX0" fmla="*/ 0 w 479687"/>
                  <a:gd name="connsiteY0" fmla="*/ 0 h 88439"/>
                  <a:gd name="connsiteX1" fmla="*/ 440319 w 479687"/>
                  <a:gd name="connsiteY1" fmla="*/ 0 h 88439"/>
                  <a:gd name="connsiteX2" fmla="*/ 479687 w 479687"/>
                  <a:gd name="connsiteY2" fmla="*/ 43439 h 88439"/>
                  <a:gd name="connsiteX3" fmla="*/ 438904 w 479687"/>
                  <a:gd name="connsiteY3" fmla="*/ 88439 h 88439"/>
                  <a:gd name="connsiteX4" fmla="*/ 2683 w 479687"/>
                  <a:gd name="connsiteY4" fmla="*/ 88439 h 88439"/>
                  <a:gd name="connsiteX5" fmla="*/ 0 w 479687"/>
                  <a:gd name="connsiteY5" fmla="*/ 0 h 88439"/>
                  <a:gd name="connsiteX0" fmla="*/ 0 w 479687"/>
                  <a:gd name="connsiteY0" fmla="*/ 3803 h 88439"/>
                  <a:gd name="connsiteX1" fmla="*/ 440319 w 479687"/>
                  <a:gd name="connsiteY1" fmla="*/ 0 h 88439"/>
                  <a:gd name="connsiteX2" fmla="*/ 479687 w 479687"/>
                  <a:gd name="connsiteY2" fmla="*/ 43439 h 88439"/>
                  <a:gd name="connsiteX3" fmla="*/ 438904 w 479687"/>
                  <a:gd name="connsiteY3" fmla="*/ 88439 h 88439"/>
                  <a:gd name="connsiteX4" fmla="*/ 2683 w 479687"/>
                  <a:gd name="connsiteY4" fmla="*/ 88439 h 88439"/>
                  <a:gd name="connsiteX5" fmla="*/ 0 w 479687"/>
                  <a:gd name="connsiteY5" fmla="*/ 3803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79687" h="88439">
                    <a:moveTo>
                      <a:pt x="0" y="3803"/>
                    </a:moveTo>
                    <a:lnTo>
                      <a:pt x="440319" y="0"/>
                    </a:lnTo>
                    <a:lnTo>
                      <a:pt x="479687" y="43439"/>
                    </a:lnTo>
                    <a:lnTo>
                      <a:pt x="438904" y="88439"/>
                    </a:lnTo>
                    <a:lnTo>
                      <a:pt x="2683" y="88439"/>
                    </a:lnTo>
                    <a:cubicBezTo>
                      <a:pt x="2683" y="58959"/>
                      <a:pt x="0" y="33283"/>
                      <a:pt x="0" y="380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A600">
                      <a:lumMod val="40000"/>
                      <a:lumOff val="60000"/>
                      <a:alpha val="0"/>
                    </a:srgbClr>
                  </a:gs>
                  <a:gs pos="70000">
                    <a:srgbClr val="046B99"/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9" name="Freihandform: Form 118">
                <a:extLst>
                  <a:ext uri="{FF2B5EF4-FFF2-40B4-BE49-F238E27FC236}">
                    <a16:creationId xmlns:a16="http://schemas.microsoft.com/office/drawing/2014/main" id="{268C3E4C-DDC3-244F-8D3E-F340A84FDC7C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923659" y="4794911"/>
                <a:ext cx="846543" cy="166113"/>
              </a:xfrm>
              <a:custGeom>
                <a:avLst/>
                <a:gdLst>
                  <a:gd name="connsiteX0" fmla="*/ 0 w 477004"/>
                  <a:gd name="connsiteY0" fmla="*/ 0 h 88439"/>
                  <a:gd name="connsiteX1" fmla="*/ 437636 w 477004"/>
                  <a:gd name="connsiteY1" fmla="*/ 0 h 88439"/>
                  <a:gd name="connsiteX2" fmla="*/ 477004 w 477004"/>
                  <a:gd name="connsiteY2" fmla="*/ 43439 h 88439"/>
                  <a:gd name="connsiteX3" fmla="*/ 436221 w 477004"/>
                  <a:gd name="connsiteY3" fmla="*/ 88439 h 88439"/>
                  <a:gd name="connsiteX4" fmla="*/ 0 w 477004"/>
                  <a:gd name="connsiteY4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004" h="88439">
                    <a:moveTo>
                      <a:pt x="0" y="0"/>
                    </a:moveTo>
                    <a:lnTo>
                      <a:pt x="437636" y="0"/>
                    </a:lnTo>
                    <a:lnTo>
                      <a:pt x="477004" y="43439"/>
                    </a:lnTo>
                    <a:lnTo>
                      <a:pt x="436221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A600">
                      <a:lumMod val="40000"/>
                      <a:lumOff val="60000"/>
                      <a:alpha val="0"/>
                    </a:srgbClr>
                  </a:gs>
                  <a:gs pos="56000">
                    <a:srgbClr val="A5A5A5"/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0" name="Freihandform: Form 119">
                <a:extLst>
                  <a:ext uri="{FF2B5EF4-FFF2-40B4-BE49-F238E27FC236}">
                    <a16:creationId xmlns:a16="http://schemas.microsoft.com/office/drawing/2014/main" id="{25802534-33FF-1B6C-5DC2-8A26DF4486B5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93275" y="4801441"/>
                <a:ext cx="980095" cy="162000"/>
              </a:xfrm>
              <a:custGeom>
                <a:avLst/>
                <a:gdLst>
                  <a:gd name="connsiteX0" fmla="*/ 0 w 413512"/>
                  <a:gd name="connsiteY0" fmla="*/ 0 h 88439"/>
                  <a:gd name="connsiteX1" fmla="*/ 413512 w 413512"/>
                  <a:gd name="connsiteY1" fmla="*/ 0 h 88439"/>
                  <a:gd name="connsiteX2" fmla="*/ 413512 w 413512"/>
                  <a:gd name="connsiteY2" fmla="*/ 88439 h 88439"/>
                  <a:gd name="connsiteX3" fmla="*/ 0 w 413512"/>
                  <a:gd name="connsiteY3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3512" h="88439">
                    <a:moveTo>
                      <a:pt x="0" y="0"/>
                    </a:moveTo>
                    <a:lnTo>
                      <a:pt x="413512" y="0"/>
                    </a:lnTo>
                    <a:lnTo>
                      <a:pt x="413512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68000">
                    <a:srgbClr val="A5A5A5"/>
                  </a:gs>
                  <a:gs pos="100000">
                    <a:srgbClr val="FFA600">
                      <a:lumMod val="40000"/>
                      <a:lumOff val="60000"/>
                      <a:alpha val="0"/>
                    </a:srgbClr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1" name="Freihandform: Form 120">
                <a:extLst>
                  <a:ext uri="{FF2B5EF4-FFF2-40B4-BE49-F238E27FC236}">
                    <a16:creationId xmlns:a16="http://schemas.microsoft.com/office/drawing/2014/main" id="{BAF70D11-9994-592E-4B76-196B2FDDD5F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476250" y="5217226"/>
                <a:ext cx="900000" cy="162000"/>
              </a:xfrm>
              <a:custGeom>
                <a:avLst/>
                <a:gdLst>
                  <a:gd name="connsiteX0" fmla="*/ 0 w 413512"/>
                  <a:gd name="connsiteY0" fmla="*/ 0 h 88439"/>
                  <a:gd name="connsiteX1" fmla="*/ 413512 w 413512"/>
                  <a:gd name="connsiteY1" fmla="*/ 0 h 88439"/>
                  <a:gd name="connsiteX2" fmla="*/ 413512 w 413512"/>
                  <a:gd name="connsiteY2" fmla="*/ 88439 h 88439"/>
                  <a:gd name="connsiteX3" fmla="*/ 0 w 413512"/>
                  <a:gd name="connsiteY3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3512" h="88439">
                    <a:moveTo>
                      <a:pt x="0" y="0"/>
                    </a:moveTo>
                    <a:lnTo>
                      <a:pt x="413512" y="0"/>
                    </a:lnTo>
                    <a:lnTo>
                      <a:pt x="413512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70000">
                    <a:srgbClr val="046B99"/>
                  </a:gs>
                  <a:gs pos="100000">
                    <a:srgbClr val="3CBFFA"/>
                  </a:gs>
                </a:gsLst>
                <a:lin ang="0" scaled="1"/>
                <a:tileRect/>
              </a:gradFill>
              <a:ln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2" name="Gerader Verbinder 121">
                <a:extLst>
                  <a:ext uri="{FF2B5EF4-FFF2-40B4-BE49-F238E27FC236}">
                    <a16:creationId xmlns:a16="http://schemas.microsoft.com/office/drawing/2014/main" id="{22AFB7D8-962F-27D5-D869-570847E1B29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25662" y="4590953"/>
                <a:ext cx="479601" cy="109172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ysDash"/>
                <a:miter lim="800000"/>
              </a:ln>
              <a:effectLst/>
            </p:spPr>
          </p:cxnSp>
          <p:cxnSp>
            <p:nvCxnSpPr>
              <p:cNvPr id="123" name="Gerader Verbinder 122">
                <a:extLst>
                  <a:ext uri="{FF2B5EF4-FFF2-40B4-BE49-F238E27FC236}">
                    <a16:creationId xmlns:a16="http://schemas.microsoft.com/office/drawing/2014/main" id="{960E86E4-4A21-53CB-FB9A-2FE2EBB10D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2784" y="4590953"/>
                <a:ext cx="479601" cy="109172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ysDash"/>
                <a:miter lim="800000"/>
              </a:ln>
              <a:effectLst/>
            </p:spPr>
          </p:cxnSp>
          <p:sp>
            <p:nvSpPr>
              <p:cNvPr id="124" name="Rechteck 123">
                <a:extLst>
                  <a:ext uri="{FF2B5EF4-FFF2-40B4-BE49-F238E27FC236}">
                    <a16:creationId xmlns:a16="http://schemas.microsoft.com/office/drawing/2014/main" id="{97B1917A-F5EE-2469-4877-980737A8E1DE}"/>
                  </a:ext>
                </a:extLst>
              </p:cNvPr>
              <p:cNvSpPr/>
              <p:nvPr/>
            </p:nvSpPr>
            <p:spPr>
              <a:xfrm>
                <a:off x="8747800" y="5044421"/>
                <a:ext cx="200102" cy="81138"/>
              </a:xfrm>
              <a:prstGeom prst="rect">
                <a:avLst/>
              </a:prstGeom>
              <a:noFill/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en-US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5" name="Rechteck 124">
                <a:extLst>
                  <a:ext uri="{FF2B5EF4-FFF2-40B4-BE49-F238E27FC236}">
                    <a16:creationId xmlns:a16="http://schemas.microsoft.com/office/drawing/2014/main" id="{9CE65779-1D94-3735-FE9B-6AB6819E505B}"/>
                  </a:ext>
                </a:extLst>
              </p:cNvPr>
              <p:cNvSpPr/>
              <p:nvPr/>
            </p:nvSpPr>
            <p:spPr>
              <a:xfrm>
                <a:off x="8105213" y="5467275"/>
                <a:ext cx="200102" cy="81138"/>
              </a:xfrm>
              <a:prstGeom prst="rect">
                <a:avLst/>
              </a:prstGeom>
              <a:noFill/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</a:pPr>
                <a:endParaRPr lang="en-US" dirty="0">
                  <a:solidFill>
                    <a:srgbClr val="000000">
                      <a:lumMod val="65000"/>
                      <a:lumOff val="35000"/>
                    </a:srgbClr>
                  </a:solidFill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26" name="Verbinder: gewinkelt 125">
                <a:extLst>
                  <a:ext uri="{FF2B5EF4-FFF2-40B4-BE49-F238E27FC236}">
                    <a16:creationId xmlns:a16="http://schemas.microsoft.com/office/drawing/2014/main" id="{83D8D015-FF8D-08C3-E61D-F79635ED337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306787" y="5084339"/>
                <a:ext cx="547548" cy="441512"/>
              </a:xfrm>
              <a:prstGeom prst="bentConnector3">
                <a:avLst>
                  <a:gd name="adj1" fmla="val 50000"/>
                </a:avLst>
              </a:prstGeom>
              <a:noFill/>
              <a:ln w="6350" cap="flat" cmpd="sng" algn="ctr">
                <a:solidFill>
                  <a:srgbClr val="C00000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128" name="Rectangle 1">
                <a:extLst>
                  <a:ext uri="{FF2B5EF4-FFF2-40B4-BE49-F238E27FC236}">
                    <a16:creationId xmlns:a16="http://schemas.microsoft.com/office/drawing/2014/main" id="{71034B69-6658-843E-BF8B-48EEE619EA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5949" y="4297291"/>
                <a:ext cx="1474763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de-DE" dirty="0">
                    <a:solidFill>
                      <a:srgbClr val="595959"/>
                    </a:solidFill>
                    <a:latin typeface="Manrope ExtraBold" pitchFamily="2" charset="0"/>
                    <a:cs typeface="Calibri" panose="020F0502020204030204" pitchFamily="34" charset="0"/>
                  </a:rPr>
                  <a:t>Book &amp; Claim</a:t>
                </a:r>
              </a:p>
            </p:txBody>
          </p:sp>
          <p:sp>
            <p:nvSpPr>
              <p:cNvPr id="129" name="Freihandform: Form 128">
                <a:extLst>
                  <a:ext uri="{FF2B5EF4-FFF2-40B4-BE49-F238E27FC236}">
                    <a16:creationId xmlns:a16="http://schemas.microsoft.com/office/drawing/2014/main" id="{01F2D0E4-C415-D65F-C3D5-7C137D8DA91F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084231" y="2970350"/>
                <a:ext cx="846543" cy="156953"/>
              </a:xfrm>
              <a:custGeom>
                <a:avLst/>
                <a:gdLst>
                  <a:gd name="connsiteX0" fmla="*/ 0 w 477004"/>
                  <a:gd name="connsiteY0" fmla="*/ 0 h 88439"/>
                  <a:gd name="connsiteX1" fmla="*/ 437636 w 477004"/>
                  <a:gd name="connsiteY1" fmla="*/ 0 h 88439"/>
                  <a:gd name="connsiteX2" fmla="*/ 477004 w 477004"/>
                  <a:gd name="connsiteY2" fmla="*/ 43439 h 88439"/>
                  <a:gd name="connsiteX3" fmla="*/ 436221 w 477004"/>
                  <a:gd name="connsiteY3" fmla="*/ 88439 h 88439"/>
                  <a:gd name="connsiteX4" fmla="*/ 0 w 477004"/>
                  <a:gd name="connsiteY4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004" h="88439">
                    <a:moveTo>
                      <a:pt x="0" y="0"/>
                    </a:moveTo>
                    <a:lnTo>
                      <a:pt x="437636" y="0"/>
                    </a:lnTo>
                    <a:lnTo>
                      <a:pt x="477004" y="43439"/>
                    </a:lnTo>
                    <a:lnTo>
                      <a:pt x="436221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A600">
                      <a:lumMod val="40000"/>
                      <a:lumOff val="60000"/>
                      <a:alpha val="0"/>
                    </a:srgbClr>
                  </a:gs>
                  <a:gs pos="70000">
                    <a:srgbClr val="A5A5A5"/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Freihandform: Form 129">
                <a:extLst>
                  <a:ext uri="{FF2B5EF4-FFF2-40B4-BE49-F238E27FC236}">
                    <a16:creationId xmlns:a16="http://schemas.microsoft.com/office/drawing/2014/main" id="{6B5CC3F9-76D1-439E-EB08-66C80F48ACE4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893297" y="2757706"/>
                <a:ext cx="955863" cy="166113"/>
              </a:xfrm>
              <a:custGeom>
                <a:avLst/>
                <a:gdLst>
                  <a:gd name="connsiteX0" fmla="*/ 0 w 538603"/>
                  <a:gd name="connsiteY0" fmla="*/ 0 h 88439"/>
                  <a:gd name="connsiteX1" fmla="*/ 499235 w 538603"/>
                  <a:gd name="connsiteY1" fmla="*/ 0 h 88439"/>
                  <a:gd name="connsiteX2" fmla="*/ 538603 w 538603"/>
                  <a:gd name="connsiteY2" fmla="*/ 43439 h 88439"/>
                  <a:gd name="connsiteX3" fmla="*/ 497820 w 538603"/>
                  <a:gd name="connsiteY3" fmla="*/ 88439 h 88439"/>
                  <a:gd name="connsiteX4" fmla="*/ 0 w 538603"/>
                  <a:gd name="connsiteY4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38603" h="88439">
                    <a:moveTo>
                      <a:pt x="0" y="0"/>
                    </a:moveTo>
                    <a:lnTo>
                      <a:pt x="499235" y="0"/>
                    </a:lnTo>
                    <a:lnTo>
                      <a:pt x="538603" y="43439"/>
                    </a:lnTo>
                    <a:lnTo>
                      <a:pt x="497820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A600">
                      <a:lumMod val="40000"/>
                      <a:lumOff val="60000"/>
                      <a:alpha val="0"/>
                    </a:srgbClr>
                  </a:gs>
                  <a:gs pos="66000">
                    <a:srgbClr val="046B99"/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1" name="Freihandform: Form 130">
                <a:extLst>
                  <a:ext uri="{FF2B5EF4-FFF2-40B4-BE49-F238E27FC236}">
                    <a16:creationId xmlns:a16="http://schemas.microsoft.com/office/drawing/2014/main" id="{93412F8D-7AD2-7629-E1B3-3E9799B42C81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8995949" y="2555244"/>
                <a:ext cx="766101" cy="156953"/>
              </a:xfrm>
              <a:custGeom>
                <a:avLst/>
                <a:gdLst>
                  <a:gd name="connsiteX0" fmla="*/ 0 w 766101"/>
                  <a:gd name="connsiteY0" fmla="*/ 0 h 156953"/>
                  <a:gd name="connsiteX1" fmla="*/ 697603 w 766101"/>
                  <a:gd name="connsiteY1" fmla="*/ 0 h 156953"/>
                  <a:gd name="connsiteX2" fmla="*/ 766101 w 766101"/>
                  <a:gd name="connsiteY2" fmla="*/ 77091 h 156953"/>
                  <a:gd name="connsiteX3" fmla="*/ 695141 w 766101"/>
                  <a:gd name="connsiteY3" fmla="*/ 156953 h 156953"/>
                  <a:gd name="connsiteX4" fmla="*/ 0 w 766101"/>
                  <a:gd name="connsiteY4" fmla="*/ 156953 h 1569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6101" h="156953">
                    <a:moveTo>
                      <a:pt x="0" y="0"/>
                    </a:moveTo>
                    <a:lnTo>
                      <a:pt x="697603" y="0"/>
                    </a:lnTo>
                    <a:lnTo>
                      <a:pt x="766101" y="77091"/>
                    </a:lnTo>
                    <a:lnTo>
                      <a:pt x="695141" y="156953"/>
                    </a:lnTo>
                    <a:lnTo>
                      <a:pt x="0" y="15695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A600">
                      <a:lumMod val="40000"/>
                      <a:lumOff val="60000"/>
                      <a:alpha val="0"/>
                    </a:srgbClr>
                  </a:gs>
                  <a:gs pos="66000">
                    <a:srgbClr val="046B99"/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2" name="Freihandform: Form 131">
                <a:extLst>
                  <a:ext uri="{FF2B5EF4-FFF2-40B4-BE49-F238E27FC236}">
                    <a16:creationId xmlns:a16="http://schemas.microsoft.com/office/drawing/2014/main" id="{DD5440E7-8999-6F2C-DC17-668B666FA0C8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9206039" y="3178008"/>
                <a:ext cx="846543" cy="166113"/>
              </a:xfrm>
              <a:custGeom>
                <a:avLst/>
                <a:gdLst>
                  <a:gd name="connsiteX0" fmla="*/ 0 w 477004"/>
                  <a:gd name="connsiteY0" fmla="*/ 0 h 88439"/>
                  <a:gd name="connsiteX1" fmla="*/ 437636 w 477004"/>
                  <a:gd name="connsiteY1" fmla="*/ 0 h 88439"/>
                  <a:gd name="connsiteX2" fmla="*/ 477004 w 477004"/>
                  <a:gd name="connsiteY2" fmla="*/ 43439 h 88439"/>
                  <a:gd name="connsiteX3" fmla="*/ 436221 w 477004"/>
                  <a:gd name="connsiteY3" fmla="*/ 88439 h 88439"/>
                  <a:gd name="connsiteX4" fmla="*/ 0 w 477004"/>
                  <a:gd name="connsiteY4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004" h="88439">
                    <a:moveTo>
                      <a:pt x="0" y="0"/>
                    </a:moveTo>
                    <a:lnTo>
                      <a:pt x="437636" y="0"/>
                    </a:lnTo>
                    <a:lnTo>
                      <a:pt x="477004" y="43439"/>
                    </a:lnTo>
                    <a:lnTo>
                      <a:pt x="436221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A600">
                      <a:lumMod val="40000"/>
                      <a:lumOff val="60000"/>
                      <a:alpha val="0"/>
                    </a:srgbClr>
                  </a:gs>
                  <a:gs pos="70000">
                    <a:srgbClr val="A5A5A5"/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3" name="Freihandform: Form 132">
                <a:extLst>
                  <a:ext uri="{FF2B5EF4-FFF2-40B4-BE49-F238E27FC236}">
                    <a16:creationId xmlns:a16="http://schemas.microsoft.com/office/drawing/2014/main" id="{1A2D5D2D-93C9-4552-3F54-EEE3E729DB0E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290076" y="2550684"/>
                <a:ext cx="980095" cy="162000"/>
              </a:xfrm>
              <a:custGeom>
                <a:avLst/>
                <a:gdLst>
                  <a:gd name="connsiteX0" fmla="*/ 0 w 413512"/>
                  <a:gd name="connsiteY0" fmla="*/ 0 h 88439"/>
                  <a:gd name="connsiteX1" fmla="*/ 413512 w 413512"/>
                  <a:gd name="connsiteY1" fmla="*/ 0 h 88439"/>
                  <a:gd name="connsiteX2" fmla="*/ 413512 w 413512"/>
                  <a:gd name="connsiteY2" fmla="*/ 88439 h 88439"/>
                  <a:gd name="connsiteX3" fmla="*/ 0 w 413512"/>
                  <a:gd name="connsiteY3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3512" h="88439">
                    <a:moveTo>
                      <a:pt x="0" y="0"/>
                    </a:moveTo>
                    <a:lnTo>
                      <a:pt x="413512" y="0"/>
                    </a:lnTo>
                    <a:lnTo>
                      <a:pt x="413512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68000">
                    <a:srgbClr val="A5A5A5"/>
                  </a:gs>
                  <a:gs pos="100000">
                    <a:srgbClr val="FFA600">
                      <a:lumMod val="40000"/>
                      <a:lumOff val="60000"/>
                      <a:alpha val="0"/>
                    </a:srgbClr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34" name="Gruppieren 133">
                <a:extLst>
                  <a:ext uri="{FF2B5EF4-FFF2-40B4-BE49-F238E27FC236}">
                    <a16:creationId xmlns:a16="http://schemas.microsoft.com/office/drawing/2014/main" id="{4479D673-A5AE-0AFA-9AE1-5A49E6E07816}"/>
                  </a:ext>
                </a:extLst>
              </p:cNvPr>
              <p:cNvGrpSpPr/>
              <p:nvPr/>
            </p:nvGrpSpPr>
            <p:grpSpPr>
              <a:xfrm>
                <a:off x="6875950" y="2467339"/>
                <a:ext cx="619821" cy="1162153"/>
                <a:chOff x="1219980" y="2558256"/>
                <a:chExt cx="349252" cy="654842"/>
              </a:xfrm>
            </p:grpSpPr>
            <p:grpSp>
              <p:nvGrpSpPr>
                <p:cNvPr id="135" name="Gruppieren 134">
                  <a:extLst>
                    <a:ext uri="{FF2B5EF4-FFF2-40B4-BE49-F238E27FC236}">
                      <a16:creationId xmlns:a16="http://schemas.microsoft.com/office/drawing/2014/main" id="{D20760F6-85A1-B305-1F04-6189025DF713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19980" y="2558256"/>
                  <a:ext cx="174626" cy="250824"/>
                  <a:chOff x="2297894" y="2343943"/>
                  <a:chExt cx="174626" cy="250824"/>
                </a:xfrm>
              </p:grpSpPr>
              <p:sp>
                <p:nvSpPr>
                  <p:cNvPr id="145" name="Freihandform: Form 144">
                    <a:extLst>
                      <a:ext uri="{FF2B5EF4-FFF2-40B4-BE49-F238E27FC236}">
                        <a16:creationId xmlns:a16="http://schemas.microsoft.com/office/drawing/2014/main" id="{1B0ADF18-7A01-CA44-3670-7EC78F051CE7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4" y="2378867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6" name="Ellipse 145">
                    <a:extLst>
                      <a:ext uri="{FF2B5EF4-FFF2-40B4-BE49-F238E27FC236}">
                        <a16:creationId xmlns:a16="http://schemas.microsoft.com/office/drawing/2014/main" id="{8FE648ED-B42C-FD3F-CC2E-EA507B7F3249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5" y="2343943"/>
                    <a:ext cx="174625" cy="69850"/>
                  </a:xfrm>
                  <a:prstGeom prst="ellipse">
                    <a:avLst/>
                  </a:prstGeom>
                  <a:solidFill>
                    <a:srgbClr val="A5A5A5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36" name="Gruppieren 135">
                  <a:extLst>
                    <a:ext uri="{FF2B5EF4-FFF2-40B4-BE49-F238E27FC236}">
                      <a16:creationId xmlns:a16="http://schemas.microsoft.com/office/drawing/2014/main" id="{BA7E0427-A1E7-EBD0-43B7-E604ADBE5735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78189" y="2692929"/>
                  <a:ext cx="174626" cy="250824"/>
                  <a:chOff x="2374094" y="2517775"/>
                  <a:chExt cx="174626" cy="250824"/>
                </a:xfrm>
              </p:grpSpPr>
              <p:sp>
                <p:nvSpPr>
                  <p:cNvPr id="143" name="Freihandform: Form 142">
                    <a:extLst>
                      <a:ext uri="{FF2B5EF4-FFF2-40B4-BE49-F238E27FC236}">
                        <a16:creationId xmlns:a16="http://schemas.microsoft.com/office/drawing/2014/main" id="{D9EF1F8A-A44C-CEA3-18F2-890F7A534542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4" y="2552699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4" name="Ellipse 143">
                    <a:extLst>
                      <a:ext uri="{FF2B5EF4-FFF2-40B4-BE49-F238E27FC236}">
                        <a16:creationId xmlns:a16="http://schemas.microsoft.com/office/drawing/2014/main" id="{7E51D664-D25A-64D8-008A-61492BC80066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5" y="2517775"/>
                    <a:ext cx="174625" cy="69850"/>
                  </a:xfrm>
                  <a:prstGeom prst="ellipse">
                    <a:avLst/>
                  </a:prstGeom>
                  <a:solidFill>
                    <a:srgbClr val="E1E3DD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37" name="Gruppieren 136">
                  <a:extLst>
                    <a:ext uri="{FF2B5EF4-FFF2-40B4-BE49-F238E27FC236}">
                      <a16:creationId xmlns:a16="http://schemas.microsoft.com/office/drawing/2014/main" id="{250733F0-C4F9-ACFA-7D95-89DF2F390E39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36397" y="2827601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141" name="Freihandform: Form 140">
                    <a:extLst>
                      <a:ext uri="{FF2B5EF4-FFF2-40B4-BE49-F238E27FC236}">
                        <a16:creationId xmlns:a16="http://schemas.microsoft.com/office/drawing/2014/main" id="{CB4B3EBD-8CD8-E010-EB5B-BFE24B0F56D3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wrap="square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2" name="Ellipse 141">
                    <a:extLst>
                      <a:ext uri="{FF2B5EF4-FFF2-40B4-BE49-F238E27FC236}">
                        <a16:creationId xmlns:a16="http://schemas.microsoft.com/office/drawing/2014/main" id="{66E9EB4B-86EC-4C4B-F3BF-10C9083BC42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046B99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38" name="Gruppieren 137">
                  <a:extLst>
                    <a:ext uri="{FF2B5EF4-FFF2-40B4-BE49-F238E27FC236}">
                      <a16:creationId xmlns:a16="http://schemas.microsoft.com/office/drawing/2014/main" id="{ED4AEF42-E51B-A119-9CE8-32E2792AC30F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94606" y="2962274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139" name="Freihandform: Form 138">
                    <a:extLst>
                      <a:ext uri="{FF2B5EF4-FFF2-40B4-BE49-F238E27FC236}">
                        <a16:creationId xmlns:a16="http://schemas.microsoft.com/office/drawing/2014/main" id="{D4C59B6E-9C93-8DC1-9E66-87F9C304854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40" name="Ellipse 139">
                    <a:extLst>
                      <a:ext uri="{FF2B5EF4-FFF2-40B4-BE49-F238E27FC236}">
                        <a16:creationId xmlns:a16="http://schemas.microsoft.com/office/drawing/2014/main" id="{83793A70-5518-C034-E66D-47A4F748AF5C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solidFill>
                    <a:srgbClr val="3CBFFA"/>
                  </a:solid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sp>
            <p:nvSpPr>
              <p:cNvPr id="147" name="Freihandform: Form 146">
                <a:extLst>
                  <a:ext uri="{FF2B5EF4-FFF2-40B4-BE49-F238E27FC236}">
                    <a16:creationId xmlns:a16="http://schemas.microsoft.com/office/drawing/2014/main" id="{6E85F1E1-C3A6-F274-FAF1-A7E74F55BEC6}"/>
                  </a:ext>
                </a:extLst>
              </p:cNvPr>
              <p:cNvSpPr/>
              <p:nvPr/>
            </p:nvSpPr>
            <p:spPr>
              <a:xfrm flipV="1">
                <a:off x="9805170" y="2591300"/>
                <a:ext cx="1282829" cy="1091721"/>
              </a:xfrm>
              <a:custGeom>
                <a:avLst/>
                <a:gdLst>
                  <a:gd name="connsiteX0" fmla="*/ 0 w 722839"/>
                  <a:gd name="connsiteY0" fmla="*/ 615155 h 615155"/>
                  <a:gd name="connsiteX1" fmla="*/ 156210 w 722839"/>
                  <a:gd name="connsiteY1" fmla="*/ 615155 h 615155"/>
                  <a:gd name="connsiteX2" fmla="*/ 296387 w 722839"/>
                  <a:gd name="connsiteY2" fmla="*/ 615155 h 615155"/>
                  <a:gd name="connsiteX3" fmla="*/ 452597 w 722839"/>
                  <a:gd name="connsiteY3" fmla="*/ 615155 h 615155"/>
                  <a:gd name="connsiteX4" fmla="*/ 722839 w 722839"/>
                  <a:gd name="connsiteY4" fmla="*/ 0 h 615155"/>
                  <a:gd name="connsiteX5" fmla="*/ 566629 w 722839"/>
                  <a:gd name="connsiteY5" fmla="*/ 0 h 615155"/>
                  <a:gd name="connsiteX6" fmla="*/ 426452 w 722839"/>
                  <a:gd name="connsiteY6" fmla="*/ 0 h 615155"/>
                  <a:gd name="connsiteX7" fmla="*/ 270242 w 722839"/>
                  <a:gd name="connsiteY7" fmla="*/ 0 h 615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22839" h="615155">
                    <a:moveTo>
                      <a:pt x="0" y="615155"/>
                    </a:moveTo>
                    <a:lnTo>
                      <a:pt x="156210" y="615155"/>
                    </a:lnTo>
                    <a:lnTo>
                      <a:pt x="296387" y="615155"/>
                    </a:lnTo>
                    <a:lnTo>
                      <a:pt x="452597" y="615155"/>
                    </a:lnTo>
                    <a:lnTo>
                      <a:pt x="722839" y="0"/>
                    </a:lnTo>
                    <a:lnTo>
                      <a:pt x="566629" y="0"/>
                    </a:lnTo>
                    <a:lnTo>
                      <a:pt x="426452" y="0"/>
                    </a:lnTo>
                    <a:lnTo>
                      <a:pt x="270242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48" name="Gruppieren 147">
                <a:extLst>
                  <a:ext uri="{FF2B5EF4-FFF2-40B4-BE49-F238E27FC236}">
                    <a16:creationId xmlns:a16="http://schemas.microsoft.com/office/drawing/2014/main" id="{A01D79BE-0494-EE54-BD93-456F76F48860}"/>
                  </a:ext>
                </a:extLst>
              </p:cNvPr>
              <p:cNvGrpSpPr/>
              <p:nvPr/>
            </p:nvGrpSpPr>
            <p:grpSpPr>
              <a:xfrm>
                <a:off x="10145128" y="2467339"/>
                <a:ext cx="619821" cy="1162153"/>
                <a:chOff x="1219980" y="2558256"/>
                <a:chExt cx="349252" cy="654842"/>
              </a:xfrm>
            </p:grpSpPr>
            <p:grpSp>
              <p:nvGrpSpPr>
                <p:cNvPr id="149" name="Gruppieren 148">
                  <a:extLst>
                    <a:ext uri="{FF2B5EF4-FFF2-40B4-BE49-F238E27FC236}">
                      <a16:creationId xmlns:a16="http://schemas.microsoft.com/office/drawing/2014/main" id="{712241BE-2D96-F134-7EEE-311838C9EC06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19980" y="2558256"/>
                  <a:ext cx="174626" cy="250824"/>
                  <a:chOff x="2297894" y="2343943"/>
                  <a:chExt cx="174626" cy="250824"/>
                </a:xfrm>
              </p:grpSpPr>
              <p:sp>
                <p:nvSpPr>
                  <p:cNvPr id="159" name="Freihandform: Form 158">
                    <a:extLst>
                      <a:ext uri="{FF2B5EF4-FFF2-40B4-BE49-F238E27FC236}">
                        <a16:creationId xmlns:a16="http://schemas.microsoft.com/office/drawing/2014/main" id="{053BF8B8-6BCE-82BE-A52A-8BDE7ACD3F99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4" y="2378867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pattFill prst="lgCheck">
                    <a:fgClr>
                      <a:srgbClr val="046B99"/>
                    </a:fgClr>
                    <a:bgClr>
                      <a:srgbClr val="3CBFFA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60" name="Ellipse 159">
                    <a:extLst>
                      <a:ext uri="{FF2B5EF4-FFF2-40B4-BE49-F238E27FC236}">
                        <a16:creationId xmlns:a16="http://schemas.microsoft.com/office/drawing/2014/main" id="{E8C8A859-BB2C-BCC7-F145-3CCEA08B4CB4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297895" y="2343943"/>
                    <a:ext cx="174625" cy="69850"/>
                  </a:xfrm>
                  <a:prstGeom prst="ellipse">
                    <a:avLst/>
                  </a:prstGeom>
                  <a:pattFill prst="lgCheck">
                    <a:fgClr>
                      <a:srgbClr val="3CBFFA"/>
                    </a:fgClr>
                    <a:bgClr>
                      <a:srgbClr val="0694D4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0" name="Gruppieren 149">
                  <a:extLst>
                    <a:ext uri="{FF2B5EF4-FFF2-40B4-BE49-F238E27FC236}">
                      <a16:creationId xmlns:a16="http://schemas.microsoft.com/office/drawing/2014/main" id="{55A72C83-EF01-1F7F-6C72-6D3397680513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278189" y="2692929"/>
                  <a:ext cx="174626" cy="250824"/>
                  <a:chOff x="2374094" y="2517775"/>
                  <a:chExt cx="174626" cy="250824"/>
                </a:xfrm>
              </p:grpSpPr>
              <p:sp>
                <p:nvSpPr>
                  <p:cNvPr id="157" name="Freihandform: Form 156">
                    <a:extLst>
                      <a:ext uri="{FF2B5EF4-FFF2-40B4-BE49-F238E27FC236}">
                        <a16:creationId xmlns:a16="http://schemas.microsoft.com/office/drawing/2014/main" id="{6EE6D6E7-20FB-6847-9638-4FDCDE92570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4" y="2552699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pattFill prst="lgCheck">
                    <a:fgClr>
                      <a:srgbClr val="046B99"/>
                    </a:fgClr>
                    <a:bgClr>
                      <a:srgbClr val="3CBFFA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8" name="Ellipse 157">
                    <a:extLst>
                      <a:ext uri="{FF2B5EF4-FFF2-40B4-BE49-F238E27FC236}">
                        <a16:creationId xmlns:a16="http://schemas.microsoft.com/office/drawing/2014/main" id="{D712F391-F52C-A244-284E-8210D3CF6606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374095" y="2517775"/>
                    <a:ext cx="174625" cy="69850"/>
                  </a:xfrm>
                  <a:prstGeom prst="ellipse">
                    <a:avLst/>
                  </a:prstGeom>
                  <a:pattFill prst="lgCheck">
                    <a:fgClr>
                      <a:srgbClr val="3CBFFA"/>
                    </a:fgClr>
                    <a:bgClr>
                      <a:srgbClr val="0694D4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1" name="Gruppieren 150">
                  <a:extLst>
                    <a:ext uri="{FF2B5EF4-FFF2-40B4-BE49-F238E27FC236}">
                      <a16:creationId xmlns:a16="http://schemas.microsoft.com/office/drawing/2014/main" id="{984D8991-1327-1428-74E0-B8E8C9222C77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36397" y="2827601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155" name="Freihandform: Form 154">
                    <a:extLst>
                      <a:ext uri="{FF2B5EF4-FFF2-40B4-BE49-F238E27FC236}">
                        <a16:creationId xmlns:a16="http://schemas.microsoft.com/office/drawing/2014/main" id="{533C678D-B1DE-6E90-1B6F-5B4BD1A03791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pattFill prst="lgCheck">
                    <a:fgClr>
                      <a:srgbClr val="A5A5A5"/>
                    </a:fgClr>
                    <a:bgClr>
                      <a:srgbClr val="E1E3DD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6" name="Ellipse 155">
                    <a:extLst>
                      <a:ext uri="{FF2B5EF4-FFF2-40B4-BE49-F238E27FC236}">
                        <a16:creationId xmlns:a16="http://schemas.microsoft.com/office/drawing/2014/main" id="{CE8F41D5-E886-C0DC-D547-5F4807B283A0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pattFill prst="lgCheck">
                    <a:fgClr>
                      <a:srgbClr val="E1E3DD"/>
                    </a:fgClr>
                    <a:bgClr>
                      <a:srgbClr val="E1E3DD">
                        <a:lumMod val="90000"/>
                      </a:srgbClr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152" name="Gruppieren 151">
                  <a:extLst>
                    <a:ext uri="{FF2B5EF4-FFF2-40B4-BE49-F238E27FC236}">
                      <a16:creationId xmlns:a16="http://schemas.microsoft.com/office/drawing/2014/main" id="{4D45D7BA-39D1-AEA8-44E8-E0547B287B3C}"/>
                    </a:ext>
                  </a:extLst>
                </p:cNvPr>
                <p:cNvGrpSpPr>
                  <a:grpSpLocks/>
                </p:cNvGrpSpPr>
                <p:nvPr/>
              </p:nvGrpSpPr>
              <p:grpSpPr>
                <a:xfrm>
                  <a:off x="1394606" y="2962274"/>
                  <a:ext cx="174626" cy="250824"/>
                  <a:chOff x="2650319" y="2953544"/>
                  <a:chExt cx="174626" cy="250824"/>
                </a:xfrm>
              </p:grpSpPr>
              <p:sp>
                <p:nvSpPr>
                  <p:cNvPr id="153" name="Freihandform: Form 152">
                    <a:extLst>
                      <a:ext uri="{FF2B5EF4-FFF2-40B4-BE49-F238E27FC236}">
                        <a16:creationId xmlns:a16="http://schemas.microsoft.com/office/drawing/2014/main" id="{A7936A33-51EC-C752-A6D2-6AC0E579FB8D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19" y="2988468"/>
                    <a:ext cx="174626" cy="215900"/>
                  </a:xfrm>
                  <a:custGeom>
                    <a:avLst/>
                    <a:gdLst>
                      <a:gd name="connsiteX0" fmla="*/ 0 w 174626"/>
                      <a:gd name="connsiteY0" fmla="*/ 0 h 215900"/>
                      <a:gd name="connsiteX1" fmla="*/ 174625 w 174626"/>
                      <a:gd name="connsiteY1" fmla="*/ 0 h 215900"/>
                      <a:gd name="connsiteX2" fmla="*/ 174625 w 174626"/>
                      <a:gd name="connsiteY2" fmla="*/ 180973 h 215900"/>
                      <a:gd name="connsiteX3" fmla="*/ 174626 w 174626"/>
                      <a:gd name="connsiteY3" fmla="*/ 180975 h 215900"/>
                      <a:gd name="connsiteX4" fmla="*/ 87313 w 174626"/>
                      <a:gd name="connsiteY4" fmla="*/ 215900 h 215900"/>
                      <a:gd name="connsiteX5" fmla="*/ 0 w 174626"/>
                      <a:gd name="connsiteY5" fmla="*/ 180975 h 215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74626" h="215900">
                        <a:moveTo>
                          <a:pt x="0" y="0"/>
                        </a:moveTo>
                        <a:lnTo>
                          <a:pt x="174625" y="0"/>
                        </a:lnTo>
                        <a:lnTo>
                          <a:pt x="174625" y="180973"/>
                        </a:lnTo>
                        <a:lnTo>
                          <a:pt x="174626" y="180975"/>
                        </a:lnTo>
                        <a:cubicBezTo>
                          <a:pt x="174626" y="200264"/>
                          <a:pt x="135535" y="215900"/>
                          <a:pt x="87313" y="215900"/>
                        </a:cubicBezTo>
                        <a:cubicBezTo>
                          <a:pt x="39091" y="215900"/>
                          <a:pt x="0" y="200264"/>
                          <a:pt x="0" y="180975"/>
                        </a:cubicBezTo>
                        <a:close/>
                      </a:path>
                    </a:pathLst>
                  </a:custGeom>
                  <a:pattFill prst="lgCheck">
                    <a:fgClr>
                      <a:srgbClr val="A5A5A5"/>
                    </a:fgClr>
                    <a:bgClr>
                      <a:srgbClr val="E1E3DD"/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54" name="Ellipse 153">
                    <a:extLst>
                      <a:ext uri="{FF2B5EF4-FFF2-40B4-BE49-F238E27FC236}">
                        <a16:creationId xmlns:a16="http://schemas.microsoft.com/office/drawing/2014/main" id="{B9BB5FA4-A172-A936-3D57-3ED26850885A}"/>
                      </a:ext>
                    </a:extLst>
                  </p:cNvPr>
                  <p:cNvSpPr>
                    <a:spLocks/>
                  </p:cNvSpPr>
                  <p:nvPr/>
                </p:nvSpPr>
                <p:spPr>
                  <a:xfrm>
                    <a:off x="2650320" y="2953544"/>
                    <a:ext cx="174625" cy="69850"/>
                  </a:xfrm>
                  <a:prstGeom prst="ellipse">
                    <a:avLst/>
                  </a:prstGeom>
                  <a:pattFill prst="lgCheck">
                    <a:fgClr>
                      <a:srgbClr val="E1E3DD"/>
                    </a:fgClr>
                    <a:bgClr>
                      <a:srgbClr val="E1E3DD">
                        <a:lumMod val="90000"/>
                      </a:srgbClr>
                    </a:bgClr>
                  </a:pattFill>
                  <a:ln>
                    <a:solidFill>
                      <a:sysClr val="window" lastClr="FFFFFF"/>
                    </a:solidFill>
                  </a:ln>
                </p:spPr>
                <p:txBody>
                  <a:bodyPr vert="horz" lIns="0" tIns="0" rIns="0" bIns="0" rtlCol="0" anchor="t" anchorCtr="0"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90000"/>
                      </a:lnSpc>
                      <a:spcBef>
                        <a:spcPts val="600"/>
                      </a:spcBef>
                      <a:spcAft>
                        <a:spcPts val="60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Manrope Light" pitchFamily="2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  <p:cxnSp>
            <p:nvCxnSpPr>
              <p:cNvPr id="162" name="Gerader Verbinder 161">
                <a:extLst>
                  <a:ext uri="{FF2B5EF4-FFF2-40B4-BE49-F238E27FC236}">
                    <a16:creationId xmlns:a16="http://schemas.microsoft.com/office/drawing/2014/main" id="{E06E5DE6-2E4F-EE9E-A61D-53891F70634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072785" y="2346192"/>
                <a:ext cx="479601" cy="109172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ysDash"/>
                <a:miter lim="800000"/>
              </a:ln>
              <a:effectLst/>
            </p:spPr>
          </p:cxnSp>
          <p:sp>
            <p:nvSpPr>
              <p:cNvPr id="163" name="Rectangle 1">
                <a:extLst>
                  <a:ext uri="{FF2B5EF4-FFF2-40B4-BE49-F238E27FC236}">
                    <a16:creationId xmlns:a16="http://schemas.microsoft.com/office/drawing/2014/main" id="{CC668BAF-CC82-82DA-339E-1BE0E05B6B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75950" y="2038954"/>
                <a:ext cx="1542089" cy="27699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de-DE" dirty="0">
                    <a:solidFill>
                      <a:srgbClr val="595959"/>
                    </a:solidFill>
                    <a:latin typeface="Manrope ExtraBold" pitchFamily="2" charset="0"/>
                    <a:cs typeface="Calibri" panose="020F0502020204030204" pitchFamily="34" charset="0"/>
                  </a:rPr>
                  <a:t>Mass Balance</a:t>
                </a:r>
              </a:p>
            </p:txBody>
          </p:sp>
          <p:grpSp>
            <p:nvGrpSpPr>
              <p:cNvPr id="180" name="Gruppieren 179">
                <a:extLst>
                  <a:ext uri="{FF2B5EF4-FFF2-40B4-BE49-F238E27FC236}">
                    <a16:creationId xmlns:a16="http://schemas.microsoft.com/office/drawing/2014/main" id="{9A641167-CF8D-14F9-7CF4-44466D9D74ED}"/>
                  </a:ext>
                </a:extLst>
              </p:cNvPr>
              <p:cNvGrpSpPr/>
              <p:nvPr/>
            </p:nvGrpSpPr>
            <p:grpSpPr>
              <a:xfrm>
                <a:off x="7345846" y="3727030"/>
                <a:ext cx="3496114" cy="184666"/>
                <a:chOff x="7345846" y="3727030"/>
                <a:chExt cx="3496114" cy="184666"/>
              </a:xfrm>
            </p:grpSpPr>
            <p:sp>
              <p:nvSpPr>
                <p:cNvPr id="164" name="Rectangle 1">
                  <a:extLst>
                    <a:ext uri="{FF2B5EF4-FFF2-40B4-BE49-F238E27FC236}">
                      <a16:creationId xmlns:a16="http://schemas.microsoft.com/office/drawing/2014/main" id="{6F0D14C1-B4A8-2FC8-CE26-61C71D7CC8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45846" y="3727030"/>
                  <a:ext cx="123432" cy="1846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0" tIns="0" rIns="0" bIns="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de-DE" sz="1200" dirty="0">
                      <a:solidFill>
                        <a:srgbClr val="595959"/>
                      </a:solidFill>
                      <a:latin typeface="Manrope Light" pitchFamily="2" charset="0"/>
                      <a:cs typeface="Calibri" panose="020F0502020204030204" pitchFamily="34" charset="0"/>
                    </a:rPr>
                    <a:t>In</a:t>
                  </a:r>
                </a:p>
              </p:txBody>
            </p:sp>
            <p:sp>
              <p:nvSpPr>
                <p:cNvPr id="165" name="Rectangle 1">
                  <a:extLst>
                    <a:ext uri="{FF2B5EF4-FFF2-40B4-BE49-F238E27FC236}">
                      <a16:creationId xmlns:a16="http://schemas.microsoft.com/office/drawing/2014/main" id="{3F647E6E-FE6B-EF7D-2878-1DB71288831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82273" y="3727030"/>
                  <a:ext cx="259687" cy="1846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0" tIns="0" rIns="0" bIns="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de-DE" sz="1200" dirty="0">
                      <a:solidFill>
                        <a:srgbClr val="595959"/>
                      </a:solidFill>
                      <a:latin typeface="Manrope Light" pitchFamily="2" charset="0"/>
                      <a:cs typeface="Calibri" panose="020F0502020204030204" pitchFamily="34" charset="0"/>
                    </a:rPr>
                    <a:t>Out</a:t>
                  </a:r>
                </a:p>
              </p:txBody>
            </p:sp>
          </p:grpSp>
          <p:sp>
            <p:nvSpPr>
              <p:cNvPr id="166" name="Rectangle 1">
                <a:extLst>
                  <a:ext uri="{FF2B5EF4-FFF2-40B4-BE49-F238E27FC236}">
                    <a16:creationId xmlns:a16="http://schemas.microsoft.com/office/drawing/2014/main" id="{8C1171D3-C7CE-FFB0-EC31-3D64CA07C1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7591" y="3476653"/>
                <a:ext cx="567463" cy="1846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0" tIns="0" rIns="0" bIns="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de-DE" sz="1200" dirty="0">
                    <a:solidFill>
                      <a:srgbClr val="595959"/>
                    </a:solidFill>
                    <a:latin typeface="Manrope Light" pitchFamily="2" charset="0"/>
                    <a:cs typeface="Calibri" panose="020F0502020204030204" pitchFamily="34" charset="0"/>
                  </a:rPr>
                  <a:t>Process</a:t>
                </a:r>
              </a:p>
            </p:txBody>
          </p:sp>
          <p:sp>
            <p:nvSpPr>
              <p:cNvPr id="167" name="Freihandform: Form 166">
                <a:extLst>
                  <a:ext uri="{FF2B5EF4-FFF2-40B4-BE49-F238E27FC236}">
                    <a16:creationId xmlns:a16="http://schemas.microsoft.com/office/drawing/2014/main" id="{BD36441F-F8F0-D025-9EB4-00DA88EC366B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484859" y="2969869"/>
                <a:ext cx="911344" cy="162000"/>
              </a:xfrm>
              <a:custGeom>
                <a:avLst/>
                <a:gdLst>
                  <a:gd name="connsiteX0" fmla="*/ 0 w 413512"/>
                  <a:gd name="connsiteY0" fmla="*/ 0 h 88439"/>
                  <a:gd name="connsiteX1" fmla="*/ 413512 w 413512"/>
                  <a:gd name="connsiteY1" fmla="*/ 0 h 88439"/>
                  <a:gd name="connsiteX2" fmla="*/ 413512 w 413512"/>
                  <a:gd name="connsiteY2" fmla="*/ 88439 h 88439"/>
                  <a:gd name="connsiteX3" fmla="*/ 0 w 413512"/>
                  <a:gd name="connsiteY3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3512" h="88439">
                    <a:moveTo>
                      <a:pt x="0" y="0"/>
                    </a:moveTo>
                    <a:lnTo>
                      <a:pt x="413512" y="0"/>
                    </a:lnTo>
                    <a:lnTo>
                      <a:pt x="413512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66000">
                    <a:srgbClr val="046B99"/>
                  </a:gs>
                  <a:gs pos="100000">
                    <a:srgbClr val="FFA600">
                      <a:lumMod val="40000"/>
                      <a:lumOff val="60000"/>
                      <a:alpha val="0"/>
                    </a:srgbClr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8" name="Freihandform: Form 167">
                <a:extLst>
                  <a:ext uri="{FF2B5EF4-FFF2-40B4-BE49-F238E27FC236}">
                    <a16:creationId xmlns:a16="http://schemas.microsoft.com/office/drawing/2014/main" id="{C84A0196-8D4F-5764-42E4-EF0A10EA306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396076" y="2760440"/>
                <a:ext cx="911840" cy="162000"/>
              </a:xfrm>
              <a:custGeom>
                <a:avLst/>
                <a:gdLst>
                  <a:gd name="connsiteX0" fmla="*/ 0 w 413512"/>
                  <a:gd name="connsiteY0" fmla="*/ 0 h 88439"/>
                  <a:gd name="connsiteX1" fmla="*/ 413512 w 413512"/>
                  <a:gd name="connsiteY1" fmla="*/ 0 h 88439"/>
                  <a:gd name="connsiteX2" fmla="*/ 413512 w 413512"/>
                  <a:gd name="connsiteY2" fmla="*/ 88439 h 88439"/>
                  <a:gd name="connsiteX3" fmla="*/ 0 w 413512"/>
                  <a:gd name="connsiteY3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3512" h="88439">
                    <a:moveTo>
                      <a:pt x="0" y="0"/>
                    </a:moveTo>
                    <a:lnTo>
                      <a:pt x="413512" y="0"/>
                    </a:lnTo>
                    <a:lnTo>
                      <a:pt x="413512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65000">
                    <a:srgbClr val="E1E3DD"/>
                  </a:gs>
                  <a:gs pos="100000">
                    <a:srgbClr val="FFA600">
                      <a:lumMod val="40000"/>
                      <a:lumOff val="60000"/>
                      <a:alpha val="0"/>
                    </a:srgbClr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9" name="Freihandform: Form 168">
                <a:extLst>
                  <a:ext uri="{FF2B5EF4-FFF2-40B4-BE49-F238E27FC236}">
                    <a16:creationId xmlns:a16="http://schemas.microsoft.com/office/drawing/2014/main" id="{53455B0B-CE5A-493F-F29E-2F995878A8D9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574054" y="3185169"/>
                <a:ext cx="733863" cy="156953"/>
              </a:xfrm>
              <a:custGeom>
                <a:avLst/>
                <a:gdLst>
                  <a:gd name="connsiteX0" fmla="*/ 0 w 413512"/>
                  <a:gd name="connsiteY0" fmla="*/ 0 h 88439"/>
                  <a:gd name="connsiteX1" fmla="*/ 413512 w 413512"/>
                  <a:gd name="connsiteY1" fmla="*/ 0 h 88439"/>
                  <a:gd name="connsiteX2" fmla="*/ 413512 w 413512"/>
                  <a:gd name="connsiteY2" fmla="*/ 88439 h 88439"/>
                  <a:gd name="connsiteX3" fmla="*/ 0 w 413512"/>
                  <a:gd name="connsiteY3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3512" h="88439">
                    <a:moveTo>
                      <a:pt x="0" y="0"/>
                    </a:moveTo>
                    <a:lnTo>
                      <a:pt x="413512" y="0"/>
                    </a:lnTo>
                    <a:lnTo>
                      <a:pt x="413512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21000">
                    <a:srgbClr val="3CBFFA"/>
                  </a:gs>
                  <a:gs pos="100000">
                    <a:srgbClr val="FFA600">
                      <a:lumMod val="40000"/>
                      <a:lumOff val="60000"/>
                      <a:alpha val="0"/>
                    </a:srgbClr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70" name="Freihandform: Form 169">
                <a:extLst>
                  <a:ext uri="{FF2B5EF4-FFF2-40B4-BE49-F238E27FC236}">
                    <a16:creationId xmlns:a16="http://schemas.microsoft.com/office/drawing/2014/main" id="{2F02D404-DD0B-DDF6-D638-38C8E8A0180D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7381507" y="5009326"/>
                <a:ext cx="980095" cy="162000"/>
              </a:xfrm>
              <a:custGeom>
                <a:avLst/>
                <a:gdLst>
                  <a:gd name="connsiteX0" fmla="*/ 0 w 413512"/>
                  <a:gd name="connsiteY0" fmla="*/ 0 h 88439"/>
                  <a:gd name="connsiteX1" fmla="*/ 413512 w 413512"/>
                  <a:gd name="connsiteY1" fmla="*/ 0 h 88439"/>
                  <a:gd name="connsiteX2" fmla="*/ 413512 w 413512"/>
                  <a:gd name="connsiteY2" fmla="*/ 88439 h 88439"/>
                  <a:gd name="connsiteX3" fmla="*/ 0 w 413512"/>
                  <a:gd name="connsiteY3" fmla="*/ 88439 h 88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3512" h="88439">
                    <a:moveTo>
                      <a:pt x="0" y="0"/>
                    </a:moveTo>
                    <a:lnTo>
                      <a:pt x="413512" y="0"/>
                    </a:lnTo>
                    <a:lnTo>
                      <a:pt x="413512" y="88439"/>
                    </a:lnTo>
                    <a:lnTo>
                      <a:pt x="0" y="88439"/>
                    </a:lnTo>
                    <a:close/>
                  </a:path>
                </a:pathLst>
              </a:custGeom>
              <a:gradFill flip="none" rotWithShape="1">
                <a:gsLst>
                  <a:gs pos="68000">
                    <a:srgbClr val="E1E3DD"/>
                  </a:gs>
                  <a:gs pos="100000">
                    <a:srgbClr val="FFA600">
                      <a:lumMod val="40000"/>
                      <a:lumOff val="60000"/>
                      <a:alpha val="0"/>
                    </a:srgbClr>
                  </a:gs>
                </a:gsLst>
                <a:lin ang="0" scaled="1"/>
                <a:tileRect/>
              </a:gradFill>
            </p:spPr>
            <p:txBody>
              <a:bodyPr vert="horz" wrap="square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61" name="Gerader Verbinder 160">
                <a:extLst>
                  <a:ext uri="{FF2B5EF4-FFF2-40B4-BE49-F238E27FC236}">
                    <a16:creationId xmlns:a16="http://schemas.microsoft.com/office/drawing/2014/main" id="{614FC642-A018-3703-C0F0-15DCAB6C7CB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25663" y="2346192"/>
                <a:ext cx="479601" cy="1091721"/>
              </a:xfrm>
              <a:prstGeom prst="line">
                <a:avLst/>
              </a:prstGeom>
              <a:noFill/>
              <a:ln w="12700" cap="flat" cmpd="sng" algn="ctr">
                <a:solidFill>
                  <a:sysClr val="window" lastClr="FFFFFF"/>
                </a:solidFill>
                <a:prstDash val="sysDash"/>
                <a:miter lim="800000"/>
              </a:ln>
              <a:effectLst/>
            </p:spPr>
          </p:cxnSp>
          <p:grpSp>
            <p:nvGrpSpPr>
              <p:cNvPr id="178" name="Gruppieren 177">
                <a:extLst>
                  <a:ext uri="{FF2B5EF4-FFF2-40B4-BE49-F238E27FC236}">
                    <a16:creationId xmlns:a16="http://schemas.microsoft.com/office/drawing/2014/main" id="{9A0638B6-DA5C-BA09-F67E-2FB8C98FC3A6}"/>
                  </a:ext>
                </a:extLst>
              </p:cNvPr>
              <p:cNvGrpSpPr/>
              <p:nvPr/>
            </p:nvGrpSpPr>
            <p:grpSpPr>
              <a:xfrm>
                <a:off x="7334276" y="5970734"/>
                <a:ext cx="3496114" cy="184666"/>
                <a:chOff x="7334276" y="6012063"/>
                <a:chExt cx="3496114" cy="184666"/>
              </a:xfrm>
            </p:grpSpPr>
            <p:sp>
              <p:nvSpPr>
                <p:cNvPr id="171" name="Rectangle 1">
                  <a:extLst>
                    <a:ext uri="{FF2B5EF4-FFF2-40B4-BE49-F238E27FC236}">
                      <a16:creationId xmlns:a16="http://schemas.microsoft.com/office/drawing/2014/main" id="{FCF849D2-7703-C825-2711-0C1467243EA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334276" y="6012063"/>
                  <a:ext cx="123432" cy="1846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0" tIns="0" rIns="0" bIns="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de-DE" sz="1200" dirty="0">
                      <a:solidFill>
                        <a:srgbClr val="595959"/>
                      </a:solidFill>
                      <a:latin typeface="Manrope Light" pitchFamily="2" charset="0"/>
                      <a:cs typeface="Calibri" panose="020F0502020204030204" pitchFamily="34" charset="0"/>
                    </a:rPr>
                    <a:t>In</a:t>
                  </a:r>
                </a:p>
              </p:txBody>
            </p:sp>
            <p:sp>
              <p:nvSpPr>
                <p:cNvPr id="172" name="Rectangle 1">
                  <a:extLst>
                    <a:ext uri="{FF2B5EF4-FFF2-40B4-BE49-F238E27FC236}">
                      <a16:creationId xmlns:a16="http://schemas.microsoft.com/office/drawing/2014/main" id="{FB146B07-6307-010C-2038-19D2900942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0570703" y="6012063"/>
                  <a:ext cx="259687" cy="1846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0" tIns="0" rIns="0" bIns="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de-DE" sz="1200" dirty="0">
                      <a:solidFill>
                        <a:srgbClr val="595959"/>
                      </a:solidFill>
                      <a:latin typeface="Manrope Light" pitchFamily="2" charset="0"/>
                      <a:cs typeface="Calibri" panose="020F0502020204030204" pitchFamily="34" charset="0"/>
                    </a:rPr>
                    <a:t>Out</a:t>
                  </a:r>
                </a:p>
              </p:txBody>
            </p:sp>
          </p:grpSp>
          <p:grpSp>
            <p:nvGrpSpPr>
              <p:cNvPr id="179" name="Gruppieren 178">
                <a:extLst>
                  <a:ext uri="{FF2B5EF4-FFF2-40B4-BE49-F238E27FC236}">
                    <a16:creationId xmlns:a16="http://schemas.microsoft.com/office/drawing/2014/main" id="{890F7795-E112-FBFF-A8EB-DF9E9FEFAFC1}"/>
                  </a:ext>
                </a:extLst>
              </p:cNvPr>
              <p:cNvGrpSpPr/>
              <p:nvPr/>
            </p:nvGrpSpPr>
            <p:grpSpPr>
              <a:xfrm>
                <a:off x="1832231" y="3727030"/>
                <a:ext cx="3496114" cy="184666"/>
                <a:chOff x="1832231" y="3760678"/>
                <a:chExt cx="3496114" cy="184666"/>
              </a:xfrm>
            </p:grpSpPr>
            <p:sp>
              <p:nvSpPr>
                <p:cNvPr id="173" name="Rectangle 1">
                  <a:extLst>
                    <a:ext uri="{FF2B5EF4-FFF2-40B4-BE49-F238E27FC236}">
                      <a16:creationId xmlns:a16="http://schemas.microsoft.com/office/drawing/2014/main" id="{175F05CE-1D50-A9AA-B879-F579A0A257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32231" y="3760678"/>
                  <a:ext cx="123432" cy="1846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0" tIns="0" rIns="0" bIns="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de-DE" sz="1200" dirty="0">
                      <a:solidFill>
                        <a:srgbClr val="595959"/>
                      </a:solidFill>
                      <a:latin typeface="Manrope Light" pitchFamily="2" charset="0"/>
                      <a:cs typeface="Calibri" panose="020F0502020204030204" pitchFamily="34" charset="0"/>
                    </a:rPr>
                    <a:t>In</a:t>
                  </a:r>
                </a:p>
              </p:txBody>
            </p:sp>
            <p:sp>
              <p:nvSpPr>
                <p:cNvPr id="174" name="Rectangle 1">
                  <a:extLst>
                    <a:ext uri="{FF2B5EF4-FFF2-40B4-BE49-F238E27FC236}">
                      <a16:creationId xmlns:a16="http://schemas.microsoft.com/office/drawing/2014/main" id="{84DA1AF8-205E-30B2-BF7F-53993EFD69C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68658" y="3760678"/>
                  <a:ext cx="259687" cy="1846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0" tIns="0" rIns="0" bIns="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de-DE" sz="1200" dirty="0">
                      <a:solidFill>
                        <a:srgbClr val="595959"/>
                      </a:solidFill>
                      <a:latin typeface="Manrope Light" pitchFamily="2" charset="0"/>
                      <a:cs typeface="Calibri" panose="020F0502020204030204" pitchFamily="34" charset="0"/>
                    </a:rPr>
                    <a:t>Out</a:t>
                  </a:r>
                </a:p>
              </p:txBody>
            </p:sp>
          </p:grpSp>
          <p:grpSp>
            <p:nvGrpSpPr>
              <p:cNvPr id="177" name="Gruppieren 176">
                <a:extLst>
                  <a:ext uri="{FF2B5EF4-FFF2-40B4-BE49-F238E27FC236}">
                    <a16:creationId xmlns:a16="http://schemas.microsoft.com/office/drawing/2014/main" id="{F92BAAC2-5078-D64A-26E1-25573D733447}"/>
                  </a:ext>
                </a:extLst>
              </p:cNvPr>
              <p:cNvGrpSpPr/>
              <p:nvPr/>
            </p:nvGrpSpPr>
            <p:grpSpPr>
              <a:xfrm>
                <a:off x="1823714" y="5970734"/>
                <a:ext cx="3496114" cy="184666"/>
                <a:chOff x="1823714" y="5970734"/>
                <a:chExt cx="3496114" cy="184666"/>
              </a:xfrm>
            </p:grpSpPr>
            <p:sp>
              <p:nvSpPr>
                <p:cNvPr id="175" name="Rectangle 1">
                  <a:extLst>
                    <a:ext uri="{FF2B5EF4-FFF2-40B4-BE49-F238E27FC236}">
                      <a16:creationId xmlns:a16="http://schemas.microsoft.com/office/drawing/2014/main" id="{04046083-3511-41D0-C02E-CCD52D7D3D1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823714" y="5970734"/>
                  <a:ext cx="123432" cy="1846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0" tIns="0" rIns="0" bIns="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de-DE" sz="1200" dirty="0">
                      <a:solidFill>
                        <a:srgbClr val="595959"/>
                      </a:solidFill>
                      <a:latin typeface="Manrope Light" pitchFamily="2" charset="0"/>
                      <a:cs typeface="Calibri" panose="020F0502020204030204" pitchFamily="34" charset="0"/>
                    </a:rPr>
                    <a:t>In</a:t>
                  </a:r>
                </a:p>
              </p:txBody>
            </p:sp>
            <p:sp>
              <p:nvSpPr>
                <p:cNvPr id="176" name="Rectangle 1">
                  <a:extLst>
                    <a:ext uri="{FF2B5EF4-FFF2-40B4-BE49-F238E27FC236}">
                      <a16:creationId xmlns:a16="http://schemas.microsoft.com/office/drawing/2014/main" id="{08CDA77D-CB4D-90C9-F26A-6E8A5069E21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60141" y="5970734"/>
                  <a:ext cx="259687" cy="18466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none" lIns="0" tIns="0" rIns="0" bIns="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algn="r"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altLang="de-DE" sz="1200" dirty="0">
                      <a:solidFill>
                        <a:srgbClr val="595959"/>
                      </a:solidFill>
                      <a:latin typeface="Manrope Light" pitchFamily="2" charset="0"/>
                      <a:cs typeface="Calibri" panose="020F0502020204030204" pitchFamily="34" charset="0"/>
                    </a:rPr>
                    <a:t>Out</a:t>
                  </a:r>
                </a:p>
              </p:txBody>
            </p:sp>
          </p:grpSp>
        </p:grpSp>
        <p:grpSp>
          <p:nvGrpSpPr>
            <p:cNvPr id="193" name="Gruppieren 192">
              <a:extLst>
                <a:ext uri="{FF2B5EF4-FFF2-40B4-BE49-F238E27FC236}">
                  <a16:creationId xmlns:a16="http://schemas.microsoft.com/office/drawing/2014/main" id="{6768498E-359B-E7E9-715F-D5F845828E2E}"/>
                </a:ext>
              </a:extLst>
            </p:cNvPr>
            <p:cNvGrpSpPr/>
            <p:nvPr/>
          </p:nvGrpSpPr>
          <p:grpSpPr>
            <a:xfrm rot="2368249">
              <a:off x="8034536" y="5429151"/>
              <a:ext cx="283596" cy="467646"/>
              <a:chOff x="6467061" y="234954"/>
              <a:chExt cx="283596" cy="467646"/>
            </a:xfrm>
            <a:solidFill>
              <a:srgbClr val="C00000"/>
            </a:solidFill>
          </p:grpSpPr>
          <p:sp>
            <p:nvSpPr>
              <p:cNvPr id="191" name="Rechteck: abgerundete Ecken 190">
                <a:extLst>
                  <a:ext uri="{FF2B5EF4-FFF2-40B4-BE49-F238E27FC236}">
                    <a16:creationId xmlns:a16="http://schemas.microsoft.com/office/drawing/2014/main" id="{B8F659B1-A5E4-92EC-5D09-ECE43152D651}"/>
                  </a:ext>
                </a:extLst>
              </p:cNvPr>
              <p:cNvSpPr>
                <a:spLocks noChangeAspect="1"/>
              </p:cNvSpPr>
              <p:nvPr/>
            </p:nvSpPr>
            <p:spPr>
              <a:xfrm rot="2700000">
                <a:off x="6500745" y="234954"/>
                <a:ext cx="216000" cy="216000"/>
              </a:xfrm>
              <a:prstGeom prst="roundRect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Rechteck: abgerundete Ecken 181">
                <a:extLst>
                  <a:ext uri="{FF2B5EF4-FFF2-40B4-BE49-F238E27FC236}">
                    <a16:creationId xmlns:a16="http://schemas.microsoft.com/office/drawing/2014/main" id="{A79E680F-A371-077A-A9DD-0C9FA3EB194A}"/>
                  </a:ext>
                </a:extLst>
              </p:cNvPr>
              <p:cNvSpPr/>
              <p:nvPr/>
            </p:nvSpPr>
            <p:spPr>
              <a:xfrm>
                <a:off x="6467061" y="304800"/>
                <a:ext cx="283596" cy="397800"/>
              </a:xfrm>
              <a:prstGeom prst="roundRect">
                <a:avLst/>
              </a:prstGeom>
              <a:grp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4" name="Gerader Verbinder 183">
                <a:extLst>
                  <a:ext uri="{FF2B5EF4-FFF2-40B4-BE49-F238E27FC236}">
                    <a16:creationId xmlns:a16="http://schemas.microsoft.com/office/drawing/2014/main" id="{B4B359E8-EF3C-3E7A-5F2F-5F1D1DE40D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8745" y="459966"/>
                <a:ext cx="180000" cy="0"/>
              </a:xfrm>
              <a:prstGeom prst="line">
                <a:avLst/>
              </a:prstGeom>
              <a:grpFill/>
              <a:ln w="381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Gerader Verbinder 187">
                <a:extLst>
                  <a:ext uri="{FF2B5EF4-FFF2-40B4-BE49-F238E27FC236}">
                    <a16:creationId xmlns:a16="http://schemas.microsoft.com/office/drawing/2014/main" id="{E88456A2-73B7-0B0D-BF4E-7C9F6CFC53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8745" y="552732"/>
                <a:ext cx="180000" cy="0"/>
              </a:xfrm>
              <a:prstGeom prst="line">
                <a:avLst/>
              </a:prstGeom>
              <a:grpFill/>
              <a:ln w="381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Gerader Verbinder 188">
                <a:extLst>
                  <a:ext uri="{FF2B5EF4-FFF2-40B4-BE49-F238E27FC236}">
                    <a16:creationId xmlns:a16="http://schemas.microsoft.com/office/drawing/2014/main" id="{68355A86-27C4-D432-5D3D-7CC681F6129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518745" y="636222"/>
                <a:ext cx="180000" cy="0"/>
              </a:xfrm>
              <a:prstGeom prst="line">
                <a:avLst/>
              </a:prstGeom>
              <a:grpFill/>
              <a:ln w="38100" cap="rnd">
                <a:solidFill>
                  <a:schemeClr val="bg1"/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2" name="Ellipse 191">
                <a:extLst>
                  <a:ext uri="{FF2B5EF4-FFF2-40B4-BE49-F238E27FC236}">
                    <a16:creationId xmlns:a16="http://schemas.microsoft.com/office/drawing/2014/main" id="{5CA72B0A-F0FA-6394-7672-A774B24B0201}"/>
                  </a:ext>
                </a:extLst>
              </p:cNvPr>
              <p:cNvSpPr/>
              <p:nvPr/>
            </p:nvSpPr>
            <p:spPr>
              <a:xfrm>
                <a:off x="6579887" y="277460"/>
                <a:ext cx="57716" cy="54680"/>
              </a:xfrm>
              <a:prstGeom prst="ellipse">
                <a:avLst/>
              </a:prstGeom>
              <a:grp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72418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6">
            <a:extLst>
              <a:ext uri="{FF2B5EF4-FFF2-40B4-BE49-F238E27FC236}">
                <a16:creationId xmlns:a16="http://schemas.microsoft.com/office/drawing/2014/main" id="{640069D4-14B2-0D23-4DBD-059D65E15D9C}"/>
              </a:ext>
            </a:extLst>
          </p:cNvPr>
          <p:cNvSpPr/>
          <p:nvPr/>
        </p:nvSpPr>
        <p:spPr>
          <a:xfrm>
            <a:off x="1742525" y="2732071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Materials Transport</a:t>
            </a:r>
          </a:p>
        </p:txBody>
      </p:sp>
      <p:sp>
        <p:nvSpPr>
          <p:cNvPr id="5" name="Rectangle : coins arrondis 13">
            <a:extLst>
              <a:ext uri="{FF2B5EF4-FFF2-40B4-BE49-F238E27FC236}">
                <a16:creationId xmlns:a16="http://schemas.microsoft.com/office/drawing/2014/main" id="{F6D36B85-A43A-A324-680B-40EFF18A0F90}"/>
              </a:ext>
            </a:extLst>
          </p:cNvPr>
          <p:cNvSpPr/>
          <p:nvPr/>
        </p:nvSpPr>
        <p:spPr>
          <a:xfrm>
            <a:off x="282341" y="2726304"/>
            <a:ext cx="1171574" cy="5492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Materials</a:t>
            </a:r>
          </a:p>
        </p:txBody>
      </p:sp>
      <p:cxnSp>
        <p:nvCxnSpPr>
          <p:cNvPr id="7" name="Gerade Verbindung mit Pfeil 6">
            <a:extLst>
              <a:ext uri="{FF2B5EF4-FFF2-40B4-BE49-F238E27FC236}">
                <a16:creationId xmlns:a16="http://schemas.microsoft.com/office/drawing/2014/main" id="{F79081E6-0BD9-59AE-ED00-4A02A15174CD}"/>
              </a:ext>
            </a:extLst>
          </p:cNvPr>
          <p:cNvCxnSpPr>
            <a:cxnSpLocks/>
          </p:cNvCxnSpPr>
          <p:nvPr/>
        </p:nvCxnSpPr>
        <p:spPr>
          <a:xfrm>
            <a:off x="1438662" y="2998059"/>
            <a:ext cx="3038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mit Pfeil 8">
            <a:extLst>
              <a:ext uri="{FF2B5EF4-FFF2-40B4-BE49-F238E27FC236}">
                <a16:creationId xmlns:a16="http://schemas.microsoft.com/office/drawing/2014/main" id="{864E7BC0-6E80-D39E-D406-63C31DDDC958}"/>
              </a:ext>
            </a:extLst>
          </p:cNvPr>
          <p:cNvCxnSpPr>
            <a:cxnSpLocks/>
          </p:cNvCxnSpPr>
          <p:nvPr/>
        </p:nvCxnSpPr>
        <p:spPr>
          <a:xfrm flipV="1">
            <a:off x="2914099" y="2997133"/>
            <a:ext cx="283543" cy="76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6">
            <a:extLst>
              <a:ext uri="{FF2B5EF4-FFF2-40B4-BE49-F238E27FC236}">
                <a16:creationId xmlns:a16="http://schemas.microsoft.com/office/drawing/2014/main" id="{48A2A3C0-C8D7-9291-F540-89418BA92104}"/>
              </a:ext>
            </a:extLst>
          </p:cNvPr>
          <p:cNvSpPr/>
          <p:nvPr/>
        </p:nvSpPr>
        <p:spPr>
          <a:xfrm>
            <a:off x="3197642" y="2732071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Part Manufacturing</a:t>
            </a:r>
          </a:p>
        </p:txBody>
      </p:sp>
      <p:sp>
        <p:nvSpPr>
          <p:cNvPr id="11" name="Rectangle : coins arrondis 13">
            <a:extLst>
              <a:ext uri="{FF2B5EF4-FFF2-40B4-BE49-F238E27FC236}">
                <a16:creationId xmlns:a16="http://schemas.microsoft.com/office/drawing/2014/main" id="{29ECD9A9-505E-136D-4768-95E69BA3B42F}"/>
              </a:ext>
            </a:extLst>
          </p:cNvPr>
          <p:cNvSpPr/>
          <p:nvPr/>
        </p:nvSpPr>
        <p:spPr>
          <a:xfrm>
            <a:off x="4673079" y="2726304"/>
            <a:ext cx="1171574" cy="5492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Parts</a:t>
            </a: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70BD37A9-7AAC-BC30-E068-1826FD406752}"/>
              </a:ext>
            </a:extLst>
          </p:cNvPr>
          <p:cNvCxnSpPr>
            <a:cxnSpLocks/>
          </p:cNvCxnSpPr>
          <p:nvPr/>
        </p:nvCxnSpPr>
        <p:spPr>
          <a:xfrm>
            <a:off x="4369216" y="2998059"/>
            <a:ext cx="3038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297A4961-1A38-6FD7-7551-599906A2B389}"/>
              </a:ext>
            </a:extLst>
          </p:cNvPr>
          <p:cNvCxnSpPr>
            <a:cxnSpLocks/>
          </p:cNvCxnSpPr>
          <p:nvPr/>
        </p:nvCxnSpPr>
        <p:spPr>
          <a:xfrm>
            <a:off x="5844653" y="2997133"/>
            <a:ext cx="3038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">
            <a:extLst>
              <a:ext uri="{FF2B5EF4-FFF2-40B4-BE49-F238E27FC236}">
                <a16:creationId xmlns:a16="http://schemas.microsoft.com/office/drawing/2014/main" id="{EDE5B9C4-E778-D35F-E6D6-655A2BA3205E}"/>
              </a:ext>
            </a:extLst>
          </p:cNvPr>
          <p:cNvSpPr/>
          <p:nvPr/>
        </p:nvSpPr>
        <p:spPr>
          <a:xfrm>
            <a:off x="6148516" y="2735880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Parts Transport</a:t>
            </a:r>
          </a:p>
        </p:txBody>
      </p:sp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575106FD-6DBB-8D17-0330-2B7D6F1DC50A}"/>
              </a:ext>
            </a:extLst>
          </p:cNvPr>
          <p:cNvCxnSpPr>
            <a:cxnSpLocks/>
          </p:cNvCxnSpPr>
          <p:nvPr/>
        </p:nvCxnSpPr>
        <p:spPr>
          <a:xfrm flipV="1">
            <a:off x="7320090" y="3000942"/>
            <a:ext cx="283543" cy="76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">
            <a:extLst>
              <a:ext uri="{FF2B5EF4-FFF2-40B4-BE49-F238E27FC236}">
                <a16:creationId xmlns:a16="http://schemas.microsoft.com/office/drawing/2014/main" id="{1C5644A3-643D-0B5A-2BC9-E9C2AB7F1FAE}"/>
              </a:ext>
            </a:extLst>
          </p:cNvPr>
          <p:cNvSpPr/>
          <p:nvPr/>
        </p:nvSpPr>
        <p:spPr>
          <a:xfrm>
            <a:off x="7628688" y="2735880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Vehicle Manufacturing</a:t>
            </a:r>
          </a:p>
        </p:txBody>
      </p:sp>
      <p:sp>
        <p:nvSpPr>
          <p:cNvPr id="71" name="Rectangle : coins arrondis 13">
            <a:extLst>
              <a:ext uri="{FF2B5EF4-FFF2-40B4-BE49-F238E27FC236}">
                <a16:creationId xmlns:a16="http://schemas.microsoft.com/office/drawing/2014/main" id="{48F943FD-1F16-101D-A1E6-E1988A0CCAE1}"/>
              </a:ext>
            </a:extLst>
          </p:cNvPr>
          <p:cNvSpPr/>
          <p:nvPr/>
        </p:nvSpPr>
        <p:spPr>
          <a:xfrm>
            <a:off x="9079070" y="2720537"/>
            <a:ext cx="1171574" cy="5492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Vehicle</a:t>
            </a:r>
          </a:p>
        </p:txBody>
      </p:sp>
      <p:cxnSp>
        <p:nvCxnSpPr>
          <p:cNvPr id="72" name="Gerade Verbindung mit Pfeil 71">
            <a:extLst>
              <a:ext uri="{FF2B5EF4-FFF2-40B4-BE49-F238E27FC236}">
                <a16:creationId xmlns:a16="http://schemas.microsoft.com/office/drawing/2014/main" id="{3407CFF2-CC1E-BEC3-9279-18195BD1BEE9}"/>
              </a:ext>
            </a:extLst>
          </p:cNvPr>
          <p:cNvCxnSpPr>
            <a:cxnSpLocks/>
            <a:stCxn id="70" idx="3"/>
          </p:cNvCxnSpPr>
          <p:nvPr/>
        </p:nvCxnSpPr>
        <p:spPr>
          <a:xfrm flipV="1">
            <a:off x="8800262" y="2997133"/>
            <a:ext cx="278808" cy="76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Verbinder: gewinkelt 75">
            <a:extLst>
              <a:ext uri="{FF2B5EF4-FFF2-40B4-BE49-F238E27FC236}">
                <a16:creationId xmlns:a16="http://schemas.microsoft.com/office/drawing/2014/main" id="{7386FC96-80B0-CB81-9FE1-B8A5631FD648}"/>
              </a:ext>
            </a:extLst>
          </p:cNvPr>
          <p:cNvCxnSpPr>
            <a:stCxn id="67" idx="0"/>
            <a:endCxn id="10" idx="0"/>
          </p:cNvCxnSpPr>
          <p:nvPr/>
        </p:nvCxnSpPr>
        <p:spPr>
          <a:xfrm rot="16200000" flipV="1">
            <a:off x="5256962" y="1258539"/>
            <a:ext cx="3809" cy="2950874"/>
          </a:xfrm>
          <a:prstGeom prst="bentConnector3">
            <a:avLst>
              <a:gd name="adj1" fmla="val 1357015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6">
            <a:extLst>
              <a:ext uri="{FF2B5EF4-FFF2-40B4-BE49-F238E27FC236}">
                <a16:creationId xmlns:a16="http://schemas.microsoft.com/office/drawing/2014/main" id="{250E98D7-1B44-1942-B44A-65D0FC878031}"/>
              </a:ext>
            </a:extLst>
          </p:cNvPr>
          <p:cNvSpPr/>
          <p:nvPr/>
        </p:nvSpPr>
        <p:spPr>
          <a:xfrm>
            <a:off x="10554507" y="2726303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Vehicle Transport to Dealer</a:t>
            </a:r>
          </a:p>
        </p:txBody>
      </p:sp>
      <p:cxnSp>
        <p:nvCxnSpPr>
          <p:cNvPr id="88" name="Gerade Verbindung mit Pfeil 87">
            <a:extLst>
              <a:ext uri="{FF2B5EF4-FFF2-40B4-BE49-F238E27FC236}">
                <a16:creationId xmlns:a16="http://schemas.microsoft.com/office/drawing/2014/main" id="{AD12FD56-C58B-3898-E991-27533DB7E737}"/>
              </a:ext>
            </a:extLst>
          </p:cNvPr>
          <p:cNvCxnSpPr>
            <a:cxnSpLocks/>
          </p:cNvCxnSpPr>
          <p:nvPr/>
        </p:nvCxnSpPr>
        <p:spPr>
          <a:xfrm>
            <a:off x="10250644" y="2983057"/>
            <a:ext cx="3038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 : coins arrondis 13">
            <a:extLst>
              <a:ext uri="{FF2B5EF4-FFF2-40B4-BE49-F238E27FC236}">
                <a16:creationId xmlns:a16="http://schemas.microsoft.com/office/drawing/2014/main" id="{267516CD-3959-F99F-72B6-5E6C509E50A6}"/>
              </a:ext>
            </a:extLst>
          </p:cNvPr>
          <p:cNvSpPr/>
          <p:nvPr/>
        </p:nvSpPr>
        <p:spPr>
          <a:xfrm>
            <a:off x="3197642" y="3852513"/>
            <a:ext cx="1171574" cy="5492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Waste</a:t>
            </a:r>
          </a:p>
        </p:txBody>
      </p:sp>
      <p:cxnSp>
        <p:nvCxnSpPr>
          <p:cNvPr id="94" name="Gerade Verbindung mit Pfeil 93">
            <a:extLst>
              <a:ext uri="{FF2B5EF4-FFF2-40B4-BE49-F238E27FC236}">
                <a16:creationId xmlns:a16="http://schemas.microsoft.com/office/drawing/2014/main" id="{BEC9C0E0-692D-BD7E-F3C2-24E5E91558A2}"/>
              </a:ext>
            </a:extLst>
          </p:cNvPr>
          <p:cNvCxnSpPr>
            <a:cxnSpLocks/>
            <a:stCxn id="10" idx="2"/>
            <a:endCxn id="89" idx="0"/>
          </p:cNvCxnSpPr>
          <p:nvPr/>
        </p:nvCxnSpPr>
        <p:spPr>
          <a:xfrm>
            <a:off x="3783429" y="3269814"/>
            <a:ext cx="0" cy="5826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 6">
            <a:extLst>
              <a:ext uri="{FF2B5EF4-FFF2-40B4-BE49-F238E27FC236}">
                <a16:creationId xmlns:a16="http://schemas.microsoft.com/office/drawing/2014/main" id="{12838C8E-C735-5AA4-4FD1-F35711B55AF9}"/>
              </a:ext>
            </a:extLst>
          </p:cNvPr>
          <p:cNvSpPr/>
          <p:nvPr/>
        </p:nvSpPr>
        <p:spPr>
          <a:xfrm>
            <a:off x="282341" y="3846745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Recycling</a:t>
            </a:r>
          </a:p>
        </p:txBody>
      </p:sp>
      <p:sp>
        <p:nvSpPr>
          <p:cNvPr id="100" name="Rectangle 6">
            <a:extLst>
              <a:ext uri="{FF2B5EF4-FFF2-40B4-BE49-F238E27FC236}">
                <a16:creationId xmlns:a16="http://schemas.microsoft.com/office/drawing/2014/main" id="{24CC9E08-2C13-0801-F3EA-D22AF4B19A8F}"/>
              </a:ext>
            </a:extLst>
          </p:cNvPr>
          <p:cNvSpPr/>
          <p:nvPr/>
        </p:nvSpPr>
        <p:spPr>
          <a:xfrm>
            <a:off x="3207953" y="4738480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Disposal</a:t>
            </a:r>
          </a:p>
        </p:txBody>
      </p:sp>
      <p:cxnSp>
        <p:nvCxnSpPr>
          <p:cNvPr id="112" name="Gerade Verbindung mit Pfeil 111">
            <a:extLst>
              <a:ext uri="{FF2B5EF4-FFF2-40B4-BE49-F238E27FC236}">
                <a16:creationId xmlns:a16="http://schemas.microsoft.com/office/drawing/2014/main" id="{B3868C4D-D7E1-679E-C1DF-12E6719B3F08}"/>
              </a:ext>
            </a:extLst>
          </p:cNvPr>
          <p:cNvCxnSpPr>
            <a:cxnSpLocks/>
            <a:stCxn id="70" idx="2"/>
            <a:endCxn id="173" idx="0"/>
          </p:cNvCxnSpPr>
          <p:nvPr/>
        </p:nvCxnSpPr>
        <p:spPr>
          <a:xfrm>
            <a:off x="8214475" y="3273623"/>
            <a:ext cx="0" cy="5814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hteck: abgerundete Ecken 117">
            <a:extLst>
              <a:ext uri="{FF2B5EF4-FFF2-40B4-BE49-F238E27FC236}">
                <a16:creationId xmlns:a16="http://schemas.microsoft.com/office/drawing/2014/main" id="{FAEC3920-36CF-21B5-A80F-0E38BD28C44D}"/>
              </a:ext>
            </a:extLst>
          </p:cNvPr>
          <p:cNvSpPr/>
          <p:nvPr/>
        </p:nvSpPr>
        <p:spPr>
          <a:xfrm>
            <a:off x="1590593" y="1576690"/>
            <a:ext cx="10236592" cy="3921756"/>
          </a:xfrm>
          <a:prstGeom prst="round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9" name="Gerade Verbindung mit Pfeil 118">
            <a:extLst>
              <a:ext uri="{FF2B5EF4-FFF2-40B4-BE49-F238E27FC236}">
                <a16:creationId xmlns:a16="http://schemas.microsoft.com/office/drawing/2014/main" id="{286F4246-BA57-D66B-44B5-F52486506EDE}"/>
              </a:ext>
            </a:extLst>
          </p:cNvPr>
          <p:cNvCxnSpPr>
            <a:cxnSpLocks/>
          </p:cNvCxnSpPr>
          <p:nvPr/>
        </p:nvCxnSpPr>
        <p:spPr>
          <a:xfrm>
            <a:off x="11726081" y="2983057"/>
            <a:ext cx="3038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Textfeld 119">
            <a:extLst>
              <a:ext uri="{FF2B5EF4-FFF2-40B4-BE49-F238E27FC236}">
                <a16:creationId xmlns:a16="http://schemas.microsoft.com/office/drawing/2014/main" id="{1208D64D-28FD-6E0A-A239-1643B9A8F7FB}"/>
              </a:ext>
            </a:extLst>
          </p:cNvPr>
          <p:cNvSpPr txBox="1"/>
          <p:nvPr/>
        </p:nvSpPr>
        <p:spPr>
          <a:xfrm>
            <a:off x="4520122" y="1607977"/>
            <a:ext cx="3776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System Boundary of Parts and Vehicle Production</a:t>
            </a:r>
          </a:p>
        </p:txBody>
      </p:sp>
      <p:sp>
        <p:nvSpPr>
          <p:cNvPr id="121" name="Rechteck: abgerundete Ecken 120">
            <a:extLst>
              <a:ext uri="{FF2B5EF4-FFF2-40B4-BE49-F238E27FC236}">
                <a16:creationId xmlns:a16="http://schemas.microsoft.com/office/drawing/2014/main" id="{D2EB8BDB-9B74-B409-7965-43E84A8CD256}"/>
              </a:ext>
            </a:extLst>
          </p:cNvPr>
          <p:cNvSpPr/>
          <p:nvPr/>
        </p:nvSpPr>
        <p:spPr>
          <a:xfrm>
            <a:off x="3055870" y="2585581"/>
            <a:ext cx="1414450" cy="2765549"/>
          </a:xfrm>
          <a:prstGeom prst="roundRect">
            <a:avLst>
              <a:gd name="adj" fmla="val 8398"/>
            </a:avLst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extfeld 123">
            <a:extLst>
              <a:ext uri="{FF2B5EF4-FFF2-40B4-BE49-F238E27FC236}">
                <a16:creationId xmlns:a16="http://schemas.microsoft.com/office/drawing/2014/main" id="{8268E712-1691-21F0-9DB7-1ACFC8D71464}"/>
              </a:ext>
            </a:extLst>
          </p:cNvPr>
          <p:cNvSpPr txBox="1"/>
          <p:nvPr/>
        </p:nvSpPr>
        <p:spPr>
          <a:xfrm>
            <a:off x="1593724" y="3999851"/>
            <a:ext cx="13567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Gate-to-Gate System Boundary in Production</a:t>
            </a:r>
          </a:p>
        </p:txBody>
      </p:sp>
      <p:sp>
        <p:nvSpPr>
          <p:cNvPr id="125" name="Rechteck: abgerundete Ecken 124">
            <a:extLst>
              <a:ext uri="{FF2B5EF4-FFF2-40B4-BE49-F238E27FC236}">
                <a16:creationId xmlns:a16="http://schemas.microsoft.com/office/drawing/2014/main" id="{A079C443-6C49-9D72-188E-67A420B3C61F}"/>
              </a:ext>
            </a:extLst>
          </p:cNvPr>
          <p:cNvSpPr/>
          <p:nvPr/>
        </p:nvSpPr>
        <p:spPr>
          <a:xfrm flipH="1">
            <a:off x="145663" y="1607977"/>
            <a:ext cx="1428027" cy="3890469"/>
          </a:xfrm>
          <a:prstGeom prst="roundRect">
            <a:avLst/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7" name="Gerader Verbinder 126">
            <a:extLst>
              <a:ext uri="{FF2B5EF4-FFF2-40B4-BE49-F238E27FC236}">
                <a16:creationId xmlns:a16="http://schemas.microsoft.com/office/drawing/2014/main" id="{4D7E8CE4-C48E-DEFA-6E53-B0342A7870E8}"/>
              </a:ext>
            </a:extLst>
          </p:cNvPr>
          <p:cNvCxnSpPr>
            <a:cxnSpLocks/>
          </p:cNvCxnSpPr>
          <p:nvPr/>
        </p:nvCxnSpPr>
        <p:spPr>
          <a:xfrm flipH="1">
            <a:off x="2731484" y="3734789"/>
            <a:ext cx="295077" cy="2717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feld 127">
            <a:extLst>
              <a:ext uri="{FF2B5EF4-FFF2-40B4-BE49-F238E27FC236}">
                <a16:creationId xmlns:a16="http://schemas.microsoft.com/office/drawing/2014/main" id="{1F253230-0762-035B-4860-02267AAE1717}"/>
              </a:ext>
            </a:extLst>
          </p:cNvPr>
          <p:cNvSpPr txBox="1"/>
          <p:nvPr/>
        </p:nvSpPr>
        <p:spPr>
          <a:xfrm>
            <a:off x="343662" y="1607977"/>
            <a:ext cx="11715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System Boundary of Material Production</a:t>
            </a:r>
          </a:p>
        </p:txBody>
      </p:sp>
      <p:sp>
        <p:nvSpPr>
          <p:cNvPr id="131" name="Rechteck: abgerundete Ecken 130">
            <a:extLst>
              <a:ext uri="{FF2B5EF4-FFF2-40B4-BE49-F238E27FC236}">
                <a16:creationId xmlns:a16="http://schemas.microsoft.com/office/drawing/2014/main" id="{B52A282A-8B9A-4E69-D8F7-2C52F54021BD}"/>
              </a:ext>
            </a:extLst>
          </p:cNvPr>
          <p:cNvSpPr/>
          <p:nvPr/>
        </p:nvSpPr>
        <p:spPr>
          <a:xfrm>
            <a:off x="194337" y="2502900"/>
            <a:ext cx="4357317" cy="2919703"/>
          </a:xfrm>
          <a:prstGeom prst="roundRect">
            <a:avLst>
              <a:gd name="adj" fmla="val 7776"/>
            </a:avLst>
          </a:prstGeom>
          <a:noFill/>
          <a:ln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feld 131">
            <a:extLst>
              <a:ext uri="{FF2B5EF4-FFF2-40B4-BE49-F238E27FC236}">
                <a16:creationId xmlns:a16="http://schemas.microsoft.com/office/drawing/2014/main" id="{9B367503-3488-62EA-0DCE-4F0FCE7975FF}"/>
              </a:ext>
            </a:extLst>
          </p:cNvPr>
          <p:cNvSpPr txBox="1"/>
          <p:nvPr/>
        </p:nvSpPr>
        <p:spPr>
          <a:xfrm>
            <a:off x="1713281" y="1569933"/>
            <a:ext cx="12371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/>
              <a:t>Cradle-to-Gate System Boundary in Production</a:t>
            </a:r>
          </a:p>
        </p:txBody>
      </p:sp>
      <p:cxnSp>
        <p:nvCxnSpPr>
          <p:cNvPr id="135" name="Gerader Verbinder 134">
            <a:extLst>
              <a:ext uri="{FF2B5EF4-FFF2-40B4-BE49-F238E27FC236}">
                <a16:creationId xmlns:a16="http://schemas.microsoft.com/office/drawing/2014/main" id="{65AC146A-2A99-2074-DE57-54EC0EB2A6FE}"/>
              </a:ext>
            </a:extLst>
          </p:cNvPr>
          <p:cNvCxnSpPr>
            <a:cxnSpLocks/>
            <a:endCxn id="132" idx="3"/>
          </p:cNvCxnSpPr>
          <p:nvPr/>
        </p:nvCxnSpPr>
        <p:spPr>
          <a:xfrm flipH="1" flipV="1">
            <a:off x="2950478" y="2046987"/>
            <a:ext cx="235571" cy="435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Gerade Verbindung mit Pfeil 165">
            <a:extLst>
              <a:ext uri="{FF2B5EF4-FFF2-40B4-BE49-F238E27FC236}">
                <a16:creationId xmlns:a16="http://schemas.microsoft.com/office/drawing/2014/main" id="{BD6CDF5F-A5BE-9CC2-96C0-B61CD80D1063}"/>
              </a:ext>
            </a:extLst>
          </p:cNvPr>
          <p:cNvCxnSpPr>
            <a:cxnSpLocks/>
            <a:stCxn id="89" idx="2"/>
            <a:endCxn id="100" idx="0"/>
          </p:cNvCxnSpPr>
          <p:nvPr/>
        </p:nvCxnSpPr>
        <p:spPr>
          <a:xfrm>
            <a:off x="3783429" y="4401790"/>
            <a:ext cx="10311" cy="3366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Rectangle : coins arrondis 13">
            <a:extLst>
              <a:ext uri="{FF2B5EF4-FFF2-40B4-BE49-F238E27FC236}">
                <a16:creationId xmlns:a16="http://schemas.microsoft.com/office/drawing/2014/main" id="{E1997D4D-A3E1-CA87-8557-74EA1C6A3C65}"/>
              </a:ext>
            </a:extLst>
          </p:cNvPr>
          <p:cNvSpPr/>
          <p:nvPr/>
        </p:nvSpPr>
        <p:spPr>
          <a:xfrm>
            <a:off x="7628688" y="3855101"/>
            <a:ext cx="1171574" cy="54927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Waste</a:t>
            </a:r>
          </a:p>
        </p:txBody>
      </p:sp>
      <p:sp>
        <p:nvSpPr>
          <p:cNvPr id="175" name="Rectangle 6">
            <a:extLst>
              <a:ext uri="{FF2B5EF4-FFF2-40B4-BE49-F238E27FC236}">
                <a16:creationId xmlns:a16="http://schemas.microsoft.com/office/drawing/2014/main" id="{AAB998AF-D287-73A0-6428-2C09FD328CEC}"/>
              </a:ext>
            </a:extLst>
          </p:cNvPr>
          <p:cNvSpPr/>
          <p:nvPr/>
        </p:nvSpPr>
        <p:spPr>
          <a:xfrm>
            <a:off x="7628688" y="4741068"/>
            <a:ext cx="1171574" cy="53774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schemeClr val="tx1"/>
                </a:solidFill>
              </a:rPr>
              <a:t>Disposal</a:t>
            </a:r>
          </a:p>
        </p:txBody>
      </p:sp>
      <p:cxnSp>
        <p:nvCxnSpPr>
          <p:cNvPr id="177" name="Gerade Verbindung mit Pfeil 176">
            <a:extLst>
              <a:ext uri="{FF2B5EF4-FFF2-40B4-BE49-F238E27FC236}">
                <a16:creationId xmlns:a16="http://schemas.microsoft.com/office/drawing/2014/main" id="{238866D6-2B9F-6D0C-2350-2F73DE6334DB}"/>
              </a:ext>
            </a:extLst>
          </p:cNvPr>
          <p:cNvCxnSpPr>
            <a:cxnSpLocks/>
            <a:stCxn id="173" idx="2"/>
            <a:endCxn id="175" idx="0"/>
          </p:cNvCxnSpPr>
          <p:nvPr/>
        </p:nvCxnSpPr>
        <p:spPr>
          <a:xfrm>
            <a:off x="8214475" y="4404378"/>
            <a:ext cx="0" cy="33669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rade Verbindung mit Pfeil 180">
            <a:extLst>
              <a:ext uri="{FF2B5EF4-FFF2-40B4-BE49-F238E27FC236}">
                <a16:creationId xmlns:a16="http://schemas.microsoft.com/office/drawing/2014/main" id="{6618369E-7F5A-81EC-BBD1-7E5395FAF0A5}"/>
              </a:ext>
            </a:extLst>
          </p:cNvPr>
          <p:cNvCxnSpPr>
            <a:cxnSpLocks/>
            <a:stCxn id="99" idx="0"/>
            <a:endCxn id="5" idx="2"/>
          </p:cNvCxnSpPr>
          <p:nvPr/>
        </p:nvCxnSpPr>
        <p:spPr>
          <a:xfrm flipV="1">
            <a:off x="868128" y="3275581"/>
            <a:ext cx="0" cy="57116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Verbinder: gewinkelt 15">
            <a:extLst>
              <a:ext uri="{FF2B5EF4-FFF2-40B4-BE49-F238E27FC236}">
                <a16:creationId xmlns:a16="http://schemas.microsoft.com/office/drawing/2014/main" id="{FF203460-254C-27F0-2B7C-950E97B373DF}"/>
              </a:ext>
            </a:extLst>
          </p:cNvPr>
          <p:cNvCxnSpPr>
            <a:cxnSpLocks/>
            <a:stCxn id="89" idx="3"/>
            <a:endCxn id="99" idx="2"/>
          </p:cNvCxnSpPr>
          <p:nvPr/>
        </p:nvCxnSpPr>
        <p:spPr>
          <a:xfrm flipH="1">
            <a:off x="868128" y="4127152"/>
            <a:ext cx="3501088" cy="257336"/>
          </a:xfrm>
          <a:prstGeom prst="bentConnector4">
            <a:avLst>
              <a:gd name="adj1" fmla="val -16003"/>
              <a:gd name="adj2" fmla="val 617080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Verbinder: gewinkelt 26">
            <a:extLst>
              <a:ext uri="{FF2B5EF4-FFF2-40B4-BE49-F238E27FC236}">
                <a16:creationId xmlns:a16="http://schemas.microsoft.com/office/drawing/2014/main" id="{1FAB308D-1F46-AD49-21C6-324A1EE1661C}"/>
              </a:ext>
            </a:extLst>
          </p:cNvPr>
          <p:cNvCxnSpPr>
            <a:cxnSpLocks/>
            <a:stCxn id="173" idx="3"/>
            <a:endCxn id="99" idx="2"/>
          </p:cNvCxnSpPr>
          <p:nvPr/>
        </p:nvCxnSpPr>
        <p:spPr>
          <a:xfrm flipH="1">
            <a:off x="868128" y="4129740"/>
            <a:ext cx="7932134" cy="254748"/>
          </a:xfrm>
          <a:prstGeom prst="bentConnector4">
            <a:avLst>
              <a:gd name="adj1" fmla="val -2882"/>
              <a:gd name="adj2" fmla="val 619829"/>
            </a:avLst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7889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67544192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3" imgW="425" imgH="425" progId="TCLayout.ActiveDocument.1">
                  <p:embed/>
                </p:oleObj>
              </mc:Choice>
              <mc:Fallback>
                <p:oleObj name="think-cell Folie" r:id="rId1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3" name="Rectangle 1">
            <a:extLst>
              <a:ext uri="{FF2B5EF4-FFF2-40B4-BE49-F238E27FC236}">
                <a16:creationId xmlns:a16="http://schemas.microsoft.com/office/drawing/2014/main" id="{19F16990-7003-6C68-C63D-7A8DBB9830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9061" y="3623922"/>
            <a:ext cx="107240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25 kg CO</a:t>
            </a:r>
            <a:r>
              <a:rPr lang="en-US" altLang="de-DE" sz="1400" baseline="-250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2</a:t>
            </a:r>
            <a:r>
              <a:rPr lang="en-US" altLang="de-DE" sz="14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 eq</a:t>
            </a:r>
          </a:p>
        </p:txBody>
      </p:sp>
      <p:sp>
        <p:nvSpPr>
          <p:cNvPr id="203" name="Grafik 13">
            <a:extLst>
              <a:ext uri="{FF2B5EF4-FFF2-40B4-BE49-F238E27FC236}">
                <a16:creationId xmlns:a16="http://schemas.microsoft.com/office/drawing/2014/main" id="{F42C10B7-1443-0430-58D0-EA9E7242F257}"/>
              </a:ext>
            </a:extLst>
          </p:cNvPr>
          <p:cNvSpPr/>
          <p:nvPr/>
        </p:nvSpPr>
        <p:spPr>
          <a:xfrm>
            <a:off x="2763395" y="4191925"/>
            <a:ext cx="3487336" cy="1078046"/>
          </a:xfrm>
          <a:custGeom>
            <a:avLst/>
            <a:gdLst>
              <a:gd name="connsiteX0" fmla="*/ 2498884 w 2614326"/>
              <a:gd name="connsiteY0" fmla="*/ 0 h 812672"/>
              <a:gd name="connsiteX1" fmla="*/ 2383631 w 2614326"/>
              <a:gd name="connsiteY1" fmla="*/ 132493 h 812672"/>
              <a:gd name="connsiteX2" fmla="*/ 2383822 w 2614326"/>
              <a:gd name="connsiteY2" fmla="*/ 457105 h 812672"/>
              <a:gd name="connsiteX3" fmla="*/ 2258473 w 2614326"/>
              <a:gd name="connsiteY3" fmla="*/ 582454 h 812672"/>
              <a:gd name="connsiteX4" fmla="*/ 0 w 2614326"/>
              <a:gd name="connsiteY4" fmla="*/ 582454 h 812672"/>
              <a:gd name="connsiteX5" fmla="*/ 0 w 2614326"/>
              <a:gd name="connsiteY5" fmla="*/ 812673 h 812672"/>
              <a:gd name="connsiteX6" fmla="*/ 2258473 w 2614326"/>
              <a:gd name="connsiteY6" fmla="*/ 812673 h 812672"/>
              <a:gd name="connsiteX7" fmla="*/ 2614041 w 2614326"/>
              <a:gd name="connsiteY7" fmla="*/ 457105 h 812672"/>
              <a:gd name="connsiteX8" fmla="*/ 2614327 w 2614326"/>
              <a:gd name="connsiteY8" fmla="*/ 132683 h 812672"/>
              <a:gd name="connsiteX9" fmla="*/ 2498884 w 2614326"/>
              <a:gd name="connsiteY9" fmla="*/ 0 h 81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14326" h="812672">
                <a:moveTo>
                  <a:pt x="2498884" y="0"/>
                </a:moveTo>
                <a:lnTo>
                  <a:pt x="2383631" y="132493"/>
                </a:lnTo>
                <a:lnTo>
                  <a:pt x="2383822" y="457105"/>
                </a:lnTo>
                <a:cubicBezTo>
                  <a:pt x="2383822" y="526352"/>
                  <a:pt x="2327720" y="582454"/>
                  <a:pt x="2258473" y="582454"/>
                </a:cubicBezTo>
                <a:lnTo>
                  <a:pt x="0" y="582454"/>
                </a:lnTo>
                <a:lnTo>
                  <a:pt x="0" y="812673"/>
                </a:lnTo>
                <a:lnTo>
                  <a:pt x="2258473" y="812673"/>
                </a:lnTo>
                <a:cubicBezTo>
                  <a:pt x="2454878" y="812673"/>
                  <a:pt x="2614041" y="653510"/>
                  <a:pt x="2614041" y="457105"/>
                </a:cubicBezTo>
                <a:lnTo>
                  <a:pt x="2614327" y="132683"/>
                </a:lnTo>
                <a:lnTo>
                  <a:pt x="2498884" y="0"/>
                </a:lnTo>
                <a:close/>
              </a:path>
            </a:pathLst>
          </a:custGeom>
          <a:solidFill>
            <a:srgbClr val="E1E3D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04" name="Grafik 7">
            <a:extLst>
              <a:ext uri="{FF2B5EF4-FFF2-40B4-BE49-F238E27FC236}">
                <a16:creationId xmlns:a16="http://schemas.microsoft.com/office/drawing/2014/main" id="{ACE844DB-D5A1-1E7A-A9DC-7E3AF037B775}"/>
              </a:ext>
            </a:extLst>
          </p:cNvPr>
          <p:cNvSpPr/>
          <p:nvPr/>
        </p:nvSpPr>
        <p:spPr>
          <a:xfrm>
            <a:off x="2663401" y="2827401"/>
            <a:ext cx="3476178" cy="962992"/>
          </a:xfrm>
          <a:custGeom>
            <a:avLst/>
            <a:gdLst>
              <a:gd name="connsiteX0" fmla="*/ 2632615 w 2632709"/>
              <a:gd name="connsiteY0" fmla="*/ 318992 h 729329"/>
              <a:gd name="connsiteX1" fmla="*/ 2313623 w 2632709"/>
              <a:gd name="connsiteY1" fmla="*/ 0 h 729329"/>
              <a:gd name="connsiteX2" fmla="*/ 0 w 2632709"/>
              <a:gd name="connsiteY2" fmla="*/ 0 h 729329"/>
              <a:gd name="connsiteX3" fmla="*/ 0 w 2632709"/>
              <a:gd name="connsiteY3" fmla="*/ 63913 h 729329"/>
              <a:gd name="connsiteX4" fmla="*/ 2313623 w 2632709"/>
              <a:gd name="connsiteY4" fmla="*/ 63913 h 729329"/>
              <a:gd name="connsiteX5" fmla="*/ 2568797 w 2632709"/>
              <a:gd name="connsiteY5" fmla="*/ 319088 h 729329"/>
              <a:gd name="connsiteX6" fmla="*/ 2568797 w 2632709"/>
              <a:gd name="connsiteY6" fmla="*/ 696087 h 729329"/>
              <a:gd name="connsiteX7" fmla="*/ 2600706 w 2632709"/>
              <a:gd name="connsiteY7" fmla="*/ 729329 h 729329"/>
              <a:gd name="connsiteX8" fmla="*/ 2632710 w 2632709"/>
              <a:gd name="connsiteY8" fmla="*/ 695992 h 729329"/>
              <a:gd name="connsiteX9" fmla="*/ 2632710 w 2632709"/>
              <a:gd name="connsiteY9" fmla="*/ 318992 h 729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32709" h="729329">
                <a:moveTo>
                  <a:pt x="2632615" y="318992"/>
                </a:moveTo>
                <a:cubicBezTo>
                  <a:pt x="2632615" y="142780"/>
                  <a:pt x="2489740" y="0"/>
                  <a:pt x="2313623" y="0"/>
                </a:cubicBezTo>
                <a:lnTo>
                  <a:pt x="0" y="0"/>
                </a:lnTo>
                <a:lnTo>
                  <a:pt x="0" y="63913"/>
                </a:lnTo>
                <a:lnTo>
                  <a:pt x="2313623" y="63913"/>
                </a:lnTo>
                <a:cubicBezTo>
                  <a:pt x="2454593" y="63913"/>
                  <a:pt x="2568797" y="178118"/>
                  <a:pt x="2568797" y="319088"/>
                </a:cubicBezTo>
                <a:lnTo>
                  <a:pt x="2568797" y="696087"/>
                </a:lnTo>
                <a:lnTo>
                  <a:pt x="2600706" y="729329"/>
                </a:lnTo>
                <a:lnTo>
                  <a:pt x="2632710" y="695992"/>
                </a:lnTo>
                <a:lnTo>
                  <a:pt x="2632710" y="318992"/>
                </a:lnTo>
                <a:close/>
              </a:path>
            </a:pathLst>
          </a:custGeom>
          <a:solidFill>
            <a:srgbClr val="E1E3D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05" name="Rectangle 1">
            <a:extLst>
              <a:ext uri="{FF2B5EF4-FFF2-40B4-BE49-F238E27FC236}">
                <a16:creationId xmlns:a16="http://schemas.microsoft.com/office/drawing/2014/main" id="{E5724F46-784D-5EEB-E5F3-2D66B5AF3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9061" y="2538928"/>
            <a:ext cx="1104470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10 kg CO</a:t>
            </a:r>
            <a:r>
              <a:rPr lang="en-US" altLang="de-DE" sz="1400" baseline="-250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2</a:t>
            </a:r>
            <a:r>
              <a:rPr lang="en-US" altLang="de-DE" sz="14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 eq</a:t>
            </a:r>
          </a:p>
        </p:txBody>
      </p:sp>
      <p:sp>
        <p:nvSpPr>
          <p:cNvPr id="208" name="Pfeil: Fünfeck 207">
            <a:extLst>
              <a:ext uri="{FF2B5EF4-FFF2-40B4-BE49-F238E27FC236}">
                <a16:creationId xmlns:a16="http://schemas.microsoft.com/office/drawing/2014/main" id="{54BD5700-10AA-E07A-EB07-7DF6C61D136C}"/>
              </a:ext>
            </a:extLst>
          </p:cNvPr>
          <p:cNvSpPr/>
          <p:nvPr/>
        </p:nvSpPr>
        <p:spPr>
          <a:xfrm>
            <a:off x="2765777" y="3908777"/>
            <a:ext cx="2264015" cy="169333"/>
          </a:xfrm>
          <a:prstGeom prst="homePlate">
            <a:avLst/>
          </a:prstGeom>
          <a:solidFill>
            <a:srgbClr val="E1E3D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sp>
        <p:nvSpPr>
          <p:cNvPr id="209" name="Pfeil: Fünfeck 208">
            <a:extLst>
              <a:ext uri="{FF2B5EF4-FFF2-40B4-BE49-F238E27FC236}">
                <a16:creationId xmlns:a16="http://schemas.microsoft.com/office/drawing/2014/main" id="{D1C4D8F8-C887-74BA-FF4C-B85AE1C0CBE9}"/>
              </a:ext>
            </a:extLst>
          </p:cNvPr>
          <p:cNvSpPr/>
          <p:nvPr/>
        </p:nvSpPr>
        <p:spPr>
          <a:xfrm>
            <a:off x="7144252" y="3844033"/>
            <a:ext cx="2045016" cy="298820"/>
          </a:xfrm>
          <a:prstGeom prst="homePlate">
            <a:avLst>
              <a:gd name="adj" fmla="val 51247"/>
            </a:avLst>
          </a:prstGeom>
          <a:solidFill>
            <a:srgbClr val="E1E3D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grpSp>
        <p:nvGrpSpPr>
          <p:cNvPr id="211" name="Gruppieren 210">
            <a:extLst>
              <a:ext uri="{FF2B5EF4-FFF2-40B4-BE49-F238E27FC236}">
                <a16:creationId xmlns:a16="http://schemas.microsoft.com/office/drawing/2014/main" id="{3D7498A7-1BE1-97AD-F81B-0D8251D58F56}"/>
              </a:ext>
            </a:extLst>
          </p:cNvPr>
          <p:cNvGrpSpPr/>
          <p:nvPr/>
        </p:nvGrpSpPr>
        <p:grpSpPr>
          <a:xfrm>
            <a:off x="2994890" y="2024063"/>
            <a:ext cx="697074" cy="697074"/>
            <a:chOff x="2741612" y="1377949"/>
            <a:chExt cx="196851" cy="196851"/>
          </a:xfrm>
        </p:grpSpPr>
        <p:sp>
          <p:nvSpPr>
            <p:cNvPr id="212" name="Ellipse 211">
              <a:extLst>
                <a:ext uri="{FF2B5EF4-FFF2-40B4-BE49-F238E27FC236}">
                  <a16:creationId xmlns:a16="http://schemas.microsoft.com/office/drawing/2014/main" id="{602E1337-E403-5BBD-0CF0-A8618595C6CE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 bwMode="auto">
            <a:xfrm>
              <a:off x="2741612" y="1377949"/>
              <a:ext cx="196850" cy="196850"/>
            </a:xfrm>
            <a:prstGeom prst="ellipse">
              <a:avLst/>
            </a:prstGeom>
            <a:solidFill>
              <a:srgbClr val="3CBFFA"/>
            </a:solidFill>
            <a:ln w="9525" algn="ctr">
              <a:noFill/>
            </a:ln>
            <a:effectLst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3" name="Bogen 212">
              <a:extLst>
                <a:ext uri="{FF2B5EF4-FFF2-40B4-BE49-F238E27FC236}">
                  <a16:creationId xmlns:a16="http://schemas.microsoft.com/office/drawing/2014/main" id="{5AB006C1-D93F-8E2E-12DA-9CAD6B1079FE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 bwMode="gray">
            <a:xfrm>
              <a:off x="2741613" y="1377950"/>
              <a:ext cx="196850" cy="196850"/>
            </a:xfrm>
            <a:prstGeom prst="arc">
              <a:avLst>
                <a:gd name="adj1" fmla="val 16200000"/>
                <a:gd name="adj2" fmla="val 0"/>
              </a:avLst>
            </a:prstGeom>
            <a:solidFill>
              <a:srgbClr val="E1E3DD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14" name="Gruppieren 213">
            <a:extLst>
              <a:ext uri="{FF2B5EF4-FFF2-40B4-BE49-F238E27FC236}">
                <a16:creationId xmlns:a16="http://schemas.microsoft.com/office/drawing/2014/main" id="{5EE77ACA-484F-F606-67E2-DF105BA9ADBF}"/>
              </a:ext>
            </a:extLst>
          </p:cNvPr>
          <p:cNvGrpSpPr/>
          <p:nvPr/>
        </p:nvGrpSpPr>
        <p:grpSpPr>
          <a:xfrm>
            <a:off x="2994890" y="3086694"/>
            <a:ext cx="697074" cy="697077"/>
            <a:chOff x="2741612" y="1698624"/>
            <a:chExt cx="196851" cy="196852"/>
          </a:xfrm>
        </p:grpSpPr>
        <p:sp>
          <p:nvSpPr>
            <p:cNvPr id="215" name="Ellipse 214">
              <a:extLst>
                <a:ext uri="{FF2B5EF4-FFF2-40B4-BE49-F238E27FC236}">
                  <a16:creationId xmlns:a16="http://schemas.microsoft.com/office/drawing/2014/main" id="{6F8F425A-7E21-1530-6987-E20056B1AF17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 bwMode="auto">
            <a:xfrm>
              <a:off x="2741612" y="1698624"/>
              <a:ext cx="196850" cy="196850"/>
            </a:xfrm>
            <a:prstGeom prst="ellipse">
              <a:avLst/>
            </a:prstGeom>
            <a:solidFill>
              <a:srgbClr val="0694D4"/>
            </a:solidFill>
            <a:ln w="9525" algn="ctr">
              <a:noFill/>
            </a:ln>
            <a:effectLst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6" name="Bogen 215">
              <a:extLst>
                <a:ext uri="{FF2B5EF4-FFF2-40B4-BE49-F238E27FC236}">
                  <a16:creationId xmlns:a16="http://schemas.microsoft.com/office/drawing/2014/main" id="{98B2DC34-6623-3B4D-2BD6-BB7FFC7336D1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 bwMode="gray">
            <a:xfrm>
              <a:off x="2741614" y="1698625"/>
              <a:ext cx="196849" cy="196851"/>
            </a:xfrm>
            <a:prstGeom prst="arc">
              <a:avLst>
                <a:gd name="adj1" fmla="val 16200000"/>
                <a:gd name="adj2" fmla="val 10800000"/>
              </a:avLst>
            </a:prstGeom>
            <a:solidFill>
              <a:srgbClr val="E1E3DD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17" name="Rectangle 1">
            <a:extLst>
              <a:ext uri="{FF2B5EF4-FFF2-40B4-BE49-F238E27FC236}">
                <a16:creationId xmlns:a16="http://schemas.microsoft.com/office/drawing/2014/main" id="{971CC578-3710-83C4-F61B-96CBC6B597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6946" y="2157158"/>
            <a:ext cx="51296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PDS</a:t>
            </a:r>
            <a:r>
              <a:rPr lang="en-US" altLang="de-DE" sz="1400" baseline="-250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A</a:t>
            </a: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 </a:t>
            </a:r>
            <a:b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</a:b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= 75%</a:t>
            </a:r>
          </a:p>
        </p:txBody>
      </p:sp>
      <p:sp>
        <p:nvSpPr>
          <p:cNvPr id="218" name="Rectangle 1">
            <a:extLst>
              <a:ext uri="{FF2B5EF4-FFF2-40B4-BE49-F238E27FC236}">
                <a16:creationId xmlns:a16="http://schemas.microsoft.com/office/drawing/2014/main" id="{367DD731-51F2-120C-E5E0-45D9525702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6948" y="3219790"/>
            <a:ext cx="51296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PDS</a:t>
            </a:r>
            <a:r>
              <a:rPr lang="en-US" altLang="de-DE" sz="1400" baseline="-250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B</a:t>
            </a:r>
            <a:b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</a:b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= 25%</a:t>
            </a:r>
          </a:p>
        </p:txBody>
      </p:sp>
      <p:grpSp>
        <p:nvGrpSpPr>
          <p:cNvPr id="219" name="Gruppieren 218">
            <a:extLst>
              <a:ext uri="{FF2B5EF4-FFF2-40B4-BE49-F238E27FC236}">
                <a16:creationId xmlns:a16="http://schemas.microsoft.com/office/drawing/2014/main" id="{4D77E246-1C49-5577-B70D-50D9AC931E66}"/>
              </a:ext>
            </a:extLst>
          </p:cNvPr>
          <p:cNvGrpSpPr/>
          <p:nvPr/>
        </p:nvGrpSpPr>
        <p:grpSpPr>
          <a:xfrm>
            <a:off x="2995267" y="4201416"/>
            <a:ext cx="663342" cy="663342"/>
            <a:chOff x="2995267" y="4287882"/>
            <a:chExt cx="663342" cy="663342"/>
          </a:xfrm>
        </p:grpSpPr>
        <p:grpSp>
          <p:nvGrpSpPr>
            <p:cNvPr id="220" name="Gruppieren 219">
              <a:extLst>
                <a:ext uri="{FF2B5EF4-FFF2-40B4-BE49-F238E27FC236}">
                  <a16:creationId xmlns:a16="http://schemas.microsoft.com/office/drawing/2014/main" id="{6460B2FD-B9EC-5FAC-1E90-996F7EDB278C}"/>
                </a:ext>
              </a:extLst>
            </p:cNvPr>
            <p:cNvGrpSpPr/>
            <p:nvPr/>
          </p:nvGrpSpPr>
          <p:grpSpPr>
            <a:xfrm>
              <a:off x="2995267" y="4287882"/>
              <a:ext cx="663342" cy="663342"/>
              <a:chOff x="2746375" y="1982788"/>
              <a:chExt cx="187325" cy="187325"/>
            </a:xfrm>
          </p:grpSpPr>
          <p:sp>
            <p:nvSpPr>
              <p:cNvPr id="222" name="Ellipse 221">
                <a:extLst>
                  <a:ext uri="{FF2B5EF4-FFF2-40B4-BE49-F238E27FC236}">
                    <a16:creationId xmlns:a16="http://schemas.microsoft.com/office/drawing/2014/main" id="{CBE3D5B1-3A7D-79C1-57CF-762B55324ECF}"/>
                  </a:ext>
                </a:extLst>
              </p:cNvPr>
              <p:cNvSpPr/>
              <p:nvPr>
                <p:custDataLst>
                  <p:tags r:id="rId6"/>
                </p:custDataLst>
              </p:nvPr>
            </p:nvSpPr>
            <p:spPr bwMode="auto">
              <a:xfrm>
                <a:off x="2746375" y="1982788"/>
                <a:ext cx="187325" cy="187325"/>
              </a:xfrm>
              <a:prstGeom prst="ellipse">
                <a:avLst/>
              </a:prstGeom>
              <a:solidFill>
                <a:srgbClr val="046B99"/>
              </a:solidFill>
              <a:ln w="9525" algn="ctr">
                <a:noFill/>
              </a:ln>
              <a:effectLst/>
            </p:spPr>
            <p:txBody>
              <a:bodyPr vert="horz" lIns="0" tIns="0" rIns="0" bIns="0" rtlCol="0" anchor="t" anchorCtr="0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90000"/>
                  </a:lnSpc>
                  <a:spcBef>
                    <a:spcPts val="60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Manrope Light" pitchFamily="2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3" name="Bogen 222">
                <a:extLst>
                  <a:ext uri="{FF2B5EF4-FFF2-40B4-BE49-F238E27FC236}">
                    <a16:creationId xmlns:a16="http://schemas.microsoft.com/office/drawing/2014/main" id="{4506F516-8A09-9CD1-AE0B-D9ADE324E876}"/>
                  </a:ext>
                </a:extLst>
              </p:cNvPr>
              <p:cNvSpPr/>
              <p:nvPr>
                <p:custDataLst>
                  <p:tags r:id="rId7"/>
                </p:custDataLst>
              </p:nvPr>
            </p:nvSpPr>
            <p:spPr bwMode="gray">
              <a:xfrm>
                <a:off x="2746375" y="1982788"/>
                <a:ext cx="187324" cy="187324"/>
              </a:xfrm>
              <a:prstGeom prst="arc">
                <a:avLst>
                  <a:gd name="adj1" fmla="val 16200000"/>
                  <a:gd name="adj2" fmla="val 5400000"/>
                </a:avLst>
              </a:prstGeom>
              <a:solidFill>
                <a:srgbClr val="E1E3DD"/>
              </a:solidFill>
              <a:ln w="9525" cap="flat" cmpd="sng" algn="ctr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21" name="Rectangle 1">
              <a:extLst>
                <a:ext uri="{FF2B5EF4-FFF2-40B4-BE49-F238E27FC236}">
                  <a16:creationId xmlns:a16="http://schemas.microsoft.com/office/drawing/2014/main" id="{2348FB45-9496-C5AE-E10A-1EFF2147F1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0457" y="4404111"/>
              <a:ext cx="512961" cy="430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anrope SemiBold" pitchFamily="2" charset="0"/>
                  <a:cs typeface="Calibri" panose="020F0502020204030204" pitchFamily="34" charset="0"/>
                </a:rPr>
                <a:t>PD</a:t>
              </a:r>
              <a:r>
                <a:rPr kumimoji="0" lang="en-US" altLang="de-DE" sz="14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anrope SemiBold" pitchFamily="2" charset="0"/>
                  <a:cs typeface="Calibri" panose="020F0502020204030204" pitchFamily="34" charset="0"/>
                </a:rPr>
                <a:t>S</a:t>
              </a:r>
              <a:r>
                <a:rPr lang="en-US" altLang="de-DE" sz="1400" baseline="-25000" dirty="0">
                  <a:latin typeface="Manrope SemiBold" pitchFamily="2" charset="0"/>
                  <a:cs typeface="Calibri" panose="020F0502020204030204" pitchFamily="34" charset="0"/>
                </a:rPr>
                <a:t>C</a:t>
              </a:r>
              <a:br>
                <a:rPr kumimoji="0" lang="en-US" alt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anrope SemiBold" pitchFamily="2" charset="0"/>
                  <a:cs typeface="Calibri" panose="020F0502020204030204" pitchFamily="34" charset="0"/>
                </a:rPr>
              </a:br>
              <a:r>
                <a:rPr kumimoji="0" lang="en-US" alt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Manrope SemiBold" pitchFamily="2" charset="0"/>
                  <a:cs typeface="Calibri" panose="020F0502020204030204" pitchFamily="34" charset="0"/>
                </a:rPr>
                <a:t>= 5</a:t>
              </a:r>
              <a:r>
                <a:rPr kumimoji="0" lang="en-US" altLang="de-DE" sz="1400" b="0" i="0" u="none" strike="noStrike" kern="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Manrope SemiBold" pitchFamily="2" charset="0"/>
                  <a:cs typeface="Calibri" panose="020F0502020204030204" pitchFamily="34" charset="0"/>
                </a:rPr>
                <a:t>0%</a:t>
              </a:r>
            </a:p>
          </p:txBody>
        </p:sp>
      </p:grpSp>
      <p:sp>
        <p:nvSpPr>
          <p:cNvPr id="227" name="Rectangle 1">
            <a:extLst>
              <a:ext uri="{FF2B5EF4-FFF2-40B4-BE49-F238E27FC236}">
                <a16:creationId xmlns:a16="http://schemas.microsoft.com/office/drawing/2014/main" id="{0EF4AF63-6656-2E3A-F49D-D233ED29B2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90381" y="5429267"/>
            <a:ext cx="1777731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Primary data share (PDS) </a:t>
            </a:r>
          </a:p>
        </p:txBody>
      </p:sp>
      <p:grpSp>
        <p:nvGrpSpPr>
          <p:cNvPr id="228" name="Gruppieren 227">
            <a:extLst>
              <a:ext uri="{FF2B5EF4-FFF2-40B4-BE49-F238E27FC236}">
                <a16:creationId xmlns:a16="http://schemas.microsoft.com/office/drawing/2014/main" id="{E727BBD1-38E7-DBC9-188D-2257DD2F8494}"/>
              </a:ext>
            </a:extLst>
          </p:cNvPr>
          <p:cNvGrpSpPr/>
          <p:nvPr/>
        </p:nvGrpSpPr>
        <p:grpSpPr>
          <a:xfrm>
            <a:off x="9216700" y="5339062"/>
            <a:ext cx="365076" cy="365076"/>
            <a:chOff x="2741612" y="1377949"/>
            <a:chExt cx="196851" cy="196851"/>
          </a:xfrm>
        </p:grpSpPr>
        <p:sp>
          <p:nvSpPr>
            <p:cNvPr id="229" name="Ellipse 228">
              <a:extLst>
                <a:ext uri="{FF2B5EF4-FFF2-40B4-BE49-F238E27FC236}">
                  <a16:creationId xmlns:a16="http://schemas.microsoft.com/office/drawing/2014/main" id="{A29CC263-7484-3E7D-6B8E-FCF5729EF0DD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 bwMode="auto">
            <a:xfrm>
              <a:off x="2741612" y="1377949"/>
              <a:ext cx="196850" cy="196850"/>
            </a:xfrm>
            <a:prstGeom prst="ellipse">
              <a:avLst/>
            </a:prstGeom>
            <a:solidFill>
              <a:srgbClr val="0694D4"/>
            </a:solidFill>
            <a:ln w="9525" algn="ctr">
              <a:noFill/>
            </a:ln>
            <a:effectLst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0" name="Bogen 229">
              <a:extLst>
                <a:ext uri="{FF2B5EF4-FFF2-40B4-BE49-F238E27FC236}">
                  <a16:creationId xmlns:a16="http://schemas.microsoft.com/office/drawing/2014/main" id="{0BF3D664-DCEA-870A-C917-955BD5324347}"/>
                </a:ext>
              </a:extLst>
            </p:cNvPr>
            <p:cNvSpPr/>
            <p:nvPr>
              <p:custDataLst>
                <p:tags r:id="rId5"/>
              </p:custDataLst>
            </p:nvPr>
          </p:nvSpPr>
          <p:spPr bwMode="gray">
            <a:xfrm>
              <a:off x="2741613" y="1377950"/>
              <a:ext cx="196850" cy="196850"/>
            </a:xfrm>
            <a:prstGeom prst="arc">
              <a:avLst>
                <a:gd name="adj1" fmla="val 16200000"/>
                <a:gd name="adj2" fmla="val 0"/>
              </a:avLst>
            </a:prstGeom>
            <a:solidFill>
              <a:srgbClr val="E1E3DD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31" name="Rectangle 1">
            <a:extLst>
              <a:ext uri="{FF2B5EF4-FFF2-40B4-BE49-F238E27FC236}">
                <a16:creationId xmlns:a16="http://schemas.microsoft.com/office/drawing/2014/main" id="{1CFA5432-31EF-26B8-2105-9D741AADCE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90381" y="5848981"/>
            <a:ext cx="1404231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2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Contribution to PCF </a:t>
            </a:r>
          </a:p>
        </p:txBody>
      </p:sp>
      <p:sp>
        <p:nvSpPr>
          <p:cNvPr id="232" name="Pfeil: Fünfeck 231">
            <a:extLst>
              <a:ext uri="{FF2B5EF4-FFF2-40B4-BE49-F238E27FC236}">
                <a16:creationId xmlns:a16="http://schemas.microsoft.com/office/drawing/2014/main" id="{5989A487-7A6B-5411-8718-3871B33EE75D}"/>
              </a:ext>
            </a:extLst>
          </p:cNvPr>
          <p:cNvSpPr/>
          <p:nvPr/>
        </p:nvSpPr>
        <p:spPr>
          <a:xfrm>
            <a:off x="9218967" y="5791904"/>
            <a:ext cx="479974" cy="298820"/>
          </a:xfrm>
          <a:prstGeom prst="homePlate">
            <a:avLst>
              <a:gd name="adj" fmla="val 59538"/>
            </a:avLst>
          </a:prstGeom>
          <a:solidFill>
            <a:srgbClr val="E1E3DD"/>
          </a:solidFill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Manrope Light" pitchFamily="2" charset="0"/>
              <a:cs typeface="Arial" panose="020B0604020202020204" pitchFamily="34" charset="0"/>
            </a:endParaRPr>
          </a:p>
        </p:txBody>
      </p:sp>
      <p:cxnSp>
        <p:nvCxnSpPr>
          <p:cNvPr id="233" name="Gerader Verbinder 232">
            <a:extLst>
              <a:ext uri="{FF2B5EF4-FFF2-40B4-BE49-F238E27FC236}">
                <a16:creationId xmlns:a16="http://schemas.microsoft.com/office/drawing/2014/main" id="{DEB63CB4-D400-B6F5-5413-7B69DF544BE0}"/>
              </a:ext>
            </a:extLst>
          </p:cNvPr>
          <p:cNvCxnSpPr>
            <a:cxnSpLocks/>
          </p:cNvCxnSpPr>
          <p:nvPr/>
        </p:nvCxnSpPr>
        <p:spPr>
          <a:xfrm>
            <a:off x="9399238" y="5831408"/>
            <a:ext cx="0" cy="219812"/>
          </a:xfrm>
          <a:prstGeom prst="line">
            <a:avLst/>
          </a:prstGeom>
          <a:noFill/>
          <a:ln w="6350" cap="flat" cmpd="sng" algn="ctr">
            <a:solidFill>
              <a:srgbClr val="595959"/>
            </a:solidFill>
            <a:prstDash val="solid"/>
            <a:miter lim="800000"/>
            <a:headEnd type="arrow" w="med" len="sm"/>
            <a:tailEnd type="arrow" w="med" len="sm"/>
          </a:ln>
          <a:effectLst/>
        </p:spPr>
      </p:cxnSp>
      <p:sp>
        <p:nvSpPr>
          <p:cNvPr id="234" name="Rechteck: abgerundete Ecken 233">
            <a:extLst>
              <a:ext uri="{FF2B5EF4-FFF2-40B4-BE49-F238E27FC236}">
                <a16:creationId xmlns:a16="http://schemas.microsoft.com/office/drawing/2014/main" id="{4BADD16C-D62D-FBCF-EDFB-0F892AC94093}"/>
              </a:ext>
            </a:extLst>
          </p:cNvPr>
          <p:cNvSpPr/>
          <p:nvPr/>
        </p:nvSpPr>
        <p:spPr>
          <a:xfrm>
            <a:off x="623888" y="2668023"/>
            <a:ext cx="2141890" cy="396974"/>
          </a:xfrm>
          <a:prstGeom prst="roundRect">
            <a:avLst>
              <a:gd name="adj" fmla="val 50000"/>
            </a:avLst>
          </a:prstGeom>
          <a:solidFill>
            <a:srgbClr val="3CBFFA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solidFill>
                  <a:prstClr val="white"/>
                </a:solidFill>
                <a:latin typeface="Manrope SemiBold" pitchFamily="2" charset="0"/>
                <a:cs typeface="Arial" panose="020B0604020202020204" pitchFamily="34" charset="0"/>
              </a:rPr>
              <a:t>Company A</a:t>
            </a:r>
          </a:p>
        </p:txBody>
      </p:sp>
      <p:sp>
        <p:nvSpPr>
          <p:cNvPr id="235" name="Rechteck: abgerundete Ecken 234">
            <a:extLst>
              <a:ext uri="{FF2B5EF4-FFF2-40B4-BE49-F238E27FC236}">
                <a16:creationId xmlns:a16="http://schemas.microsoft.com/office/drawing/2014/main" id="{AA51FA67-AD77-E045-32DF-3E30940FD76F}"/>
              </a:ext>
            </a:extLst>
          </p:cNvPr>
          <p:cNvSpPr/>
          <p:nvPr/>
        </p:nvSpPr>
        <p:spPr>
          <a:xfrm>
            <a:off x="623888" y="4921889"/>
            <a:ext cx="2141890" cy="396974"/>
          </a:xfrm>
          <a:prstGeom prst="roundRect">
            <a:avLst>
              <a:gd name="adj" fmla="val 50000"/>
            </a:avLst>
          </a:prstGeom>
          <a:solidFill>
            <a:srgbClr val="046B99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Company C</a:t>
            </a:r>
          </a:p>
        </p:txBody>
      </p:sp>
      <p:sp>
        <p:nvSpPr>
          <p:cNvPr id="236" name="Rechteck: abgerundete Ecken 235">
            <a:extLst>
              <a:ext uri="{FF2B5EF4-FFF2-40B4-BE49-F238E27FC236}">
                <a16:creationId xmlns:a16="http://schemas.microsoft.com/office/drawing/2014/main" id="{1807FBC5-3E57-785C-5F54-4F3502D38163}"/>
              </a:ext>
            </a:extLst>
          </p:cNvPr>
          <p:cNvSpPr/>
          <p:nvPr/>
        </p:nvSpPr>
        <p:spPr>
          <a:xfrm>
            <a:off x="623888" y="3794956"/>
            <a:ext cx="2141890" cy="396974"/>
          </a:xfrm>
          <a:prstGeom prst="roundRect">
            <a:avLst>
              <a:gd name="adj" fmla="val 50000"/>
            </a:avLst>
          </a:prstGeom>
          <a:solidFill>
            <a:srgbClr val="0694D4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n-US" sz="1600" dirty="0">
                <a:solidFill>
                  <a:prstClr val="white"/>
                </a:solidFill>
                <a:latin typeface="Manrope SemiBold" pitchFamily="2" charset="0"/>
                <a:cs typeface="Arial" panose="020B0604020202020204" pitchFamily="34" charset="0"/>
              </a:rPr>
              <a:t>Company B</a:t>
            </a:r>
          </a:p>
        </p:txBody>
      </p:sp>
      <p:sp>
        <p:nvSpPr>
          <p:cNvPr id="237" name="Rechteck: abgerundete Ecken 236">
            <a:extLst>
              <a:ext uri="{FF2B5EF4-FFF2-40B4-BE49-F238E27FC236}">
                <a16:creationId xmlns:a16="http://schemas.microsoft.com/office/drawing/2014/main" id="{5814D59B-317E-0B80-6E7C-741FDF466DEB}"/>
              </a:ext>
            </a:extLst>
          </p:cNvPr>
          <p:cNvSpPr/>
          <p:nvPr/>
        </p:nvSpPr>
        <p:spPr>
          <a:xfrm>
            <a:off x="5029793" y="3794956"/>
            <a:ext cx="2141890" cy="396974"/>
          </a:xfrm>
          <a:prstGeom prst="roundRect">
            <a:avLst>
              <a:gd name="adj" fmla="val 50000"/>
            </a:avLst>
          </a:prstGeom>
          <a:solidFill>
            <a:srgbClr val="B3CB2D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Company D</a:t>
            </a:r>
          </a:p>
        </p:txBody>
      </p:sp>
      <p:sp>
        <p:nvSpPr>
          <p:cNvPr id="238" name="Rechteck: abgerundete Ecken 237">
            <a:extLst>
              <a:ext uri="{FF2B5EF4-FFF2-40B4-BE49-F238E27FC236}">
                <a16:creationId xmlns:a16="http://schemas.microsoft.com/office/drawing/2014/main" id="{73EB1C07-3966-1A19-77DC-97ADFAFB8842}"/>
              </a:ext>
            </a:extLst>
          </p:cNvPr>
          <p:cNvSpPr/>
          <p:nvPr/>
        </p:nvSpPr>
        <p:spPr>
          <a:xfrm>
            <a:off x="9216700" y="3794956"/>
            <a:ext cx="2351412" cy="396974"/>
          </a:xfrm>
          <a:prstGeom prst="roundRect">
            <a:avLst>
              <a:gd name="adj" fmla="val 50000"/>
            </a:avLst>
          </a:prstGeom>
          <a:solidFill>
            <a:srgbClr val="A5A5A5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Company E</a:t>
            </a:r>
          </a:p>
        </p:txBody>
      </p:sp>
      <p:sp>
        <p:nvSpPr>
          <p:cNvPr id="240" name="Ellipse 239">
            <a:extLst>
              <a:ext uri="{FF2B5EF4-FFF2-40B4-BE49-F238E27FC236}">
                <a16:creationId xmlns:a16="http://schemas.microsoft.com/office/drawing/2014/main" id="{896DAE38-9502-F78E-C997-6E8E187DE68C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7287177" y="4271350"/>
            <a:ext cx="697070" cy="697070"/>
          </a:xfrm>
          <a:prstGeom prst="ellipse">
            <a:avLst/>
          </a:prstGeom>
          <a:solidFill>
            <a:srgbClr val="B3CB2D"/>
          </a:solidFill>
          <a:ln w="9525" algn="ctr">
            <a:noFill/>
          </a:ln>
          <a:effectLst/>
        </p:spPr>
        <p:txBody>
          <a:bodyPr vert="horz" lIns="0" tIns="0" rIns="0" bIns="0" rtlCol="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242" name="Rectangle 1">
            <a:extLst>
              <a:ext uri="{FF2B5EF4-FFF2-40B4-BE49-F238E27FC236}">
                <a16:creationId xmlns:a16="http://schemas.microsoft.com/office/drawing/2014/main" id="{55D0CE35-5C59-A6DB-B539-E28097273C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2598" y="4392923"/>
            <a:ext cx="612348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PDS</a:t>
            </a:r>
            <a:r>
              <a:rPr lang="en-US" altLang="de-DE" sz="1400" baseline="-250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D</a:t>
            </a: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 </a:t>
            </a:r>
            <a:b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</a:b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= 100%</a:t>
            </a:r>
          </a:p>
        </p:txBody>
      </p:sp>
      <p:sp>
        <p:nvSpPr>
          <p:cNvPr id="244" name="Rectangle 1">
            <a:extLst>
              <a:ext uri="{FF2B5EF4-FFF2-40B4-BE49-F238E27FC236}">
                <a16:creationId xmlns:a16="http://schemas.microsoft.com/office/drawing/2014/main" id="{CB3C58C5-F923-9D1C-4639-5DAD74F6F3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29061" y="4701968"/>
            <a:ext cx="107240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50 kg CO</a:t>
            </a:r>
            <a:r>
              <a:rPr lang="en-US" altLang="de-DE" sz="1400" baseline="-250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2</a:t>
            </a:r>
            <a:r>
              <a:rPr lang="en-US" altLang="de-DE" sz="14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 eq</a:t>
            </a:r>
          </a:p>
        </p:txBody>
      </p:sp>
      <p:sp>
        <p:nvSpPr>
          <p:cNvPr id="245" name="Rectangle 1">
            <a:extLst>
              <a:ext uri="{FF2B5EF4-FFF2-40B4-BE49-F238E27FC236}">
                <a16:creationId xmlns:a16="http://schemas.microsoft.com/office/drawing/2014/main" id="{3B7D0885-C318-0CC3-7F3B-3DB21D8215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32753" y="3555942"/>
            <a:ext cx="1171796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100 kg CO</a:t>
            </a:r>
            <a:r>
              <a:rPr lang="en-US" altLang="de-DE" sz="1400" baseline="-250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2</a:t>
            </a:r>
            <a:r>
              <a:rPr lang="en-US" altLang="de-DE" sz="14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 eq</a:t>
            </a:r>
          </a:p>
        </p:txBody>
      </p:sp>
      <p:sp>
        <p:nvSpPr>
          <p:cNvPr id="246" name="Rectangle 1">
            <a:extLst>
              <a:ext uri="{FF2B5EF4-FFF2-40B4-BE49-F238E27FC236}">
                <a16:creationId xmlns:a16="http://schemas.microsoft.com/office/drawing/2014/main" id="{4CF71CB5-6EC6-5255-3E0B-442115F0E9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2123" y="3536004"/>
            <a:ext cx="107240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15 kg CO</a:t>
            </a:r>
            <a:r>
              <a:rPr lang="en-US" altLang="de-DE" sz="1400" baseline="-250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2</a:t>
            </a:r>
            <a:r>
              <a:rPr lang="en-US" altLang="de-DE" sz="1400" dirty="0">
                <a:solidFill>
                  <a:srgbClr val="595959"/>
                </a:solidFill>
                <a:latin typeface="Manrope Light" pitchFamily="2" charset="0"/>
                <a:cs typeface="Calibri" panose="020F0502020204030204" pitchFamily="34" charset="0"/>
              </a:rPr>
              <a:t> eq</a:t>
            </a:r>
          </a:p>
        </p:txBody>
      </p:sp>
      <p:grpSp>
        <p:nvGrpSpPr>
          <p:cNvPr id="252" name="Gruppieren 251">
            <a:extLst>
              <a:ext uri="{FF2B5EF4-FFF2-40B4-BE49-F238E27FC236}">
                <a16:creationId xmlns:a16="http://schemas.microsoft.com/office/drawing/2014/main" id="{7E195C3A-CC73-C368-8D5C-01838EE9F073}"/>
              </a:ext>
            </a:extLst>
          </p:cNvPr>
          <p:cNvGrpSpPr/>
          <p:nvPr/>
        </p:nvGrpSpPr>
        <p:grpSpPr>
          <a:xfrm>
            <a:off x="7287177" y="2965264"/>
            <a:ext cx="698400" cy="698400"/>
            <a:chOff x="7240328" y="5331530"/>
            <a:chExt cx="698400" cy="698400"/>
          </a:xfrm>
        </p:grpSpPr>
        <p:sp>
          <p:nvSpPr>
            <p:cNvPr id="247" name="Ellipse 246">
              <a:extLst>
                <a:ext uri="{FF2B5EF4-FFF2-40B4-BE49-F238E27FC236}">
                  <a16:creationId xmlns:a16="http://schemas.microsoft.com/office/drawing/2014/main" id="{B176FE31-7E26-B827-7CA7-A7A6DD57447A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 bwMode="auto">
            <a:xfrm>
              <a:off x="7240993" y="5332195"/>
              <a:ext cx="697070" cy="697070"/>
            </a:xfrm>
            <a:prstGeom prst="ellipse">
              <a:avLst/>
            </a:prstGeom>
            <a:solidFill>
              <a:srgbClr val="E1E3DD"/>
            </a:solidFill>
            <a:ln w="9525" algn="ctr">
              <a:noFill/>
            </a:ln>
            <a:effectLst/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8" name="Teilkreis 247">
              <a:extLst>
                <a:ext uri="{FF2B5EF4-FFF2-40B4-BE49-F238E27FC236}">
                  <a16:creationId xmlns:a16="http://schemas.microsoft.com/office/drawing/2014/main" id="{1715D78D-8FB5-7622-312C-6C6E374DCD57}"/>
                </a:ext>
              </a:extLst>
            </p:cNvPr>
            <p:cNvSpPr/>
            <p:nvPr/>
          </p:nvSpPr>
          <p:spPr>
            <a:xfrm rot="4740000">
              <a:off x="7240993" y="5331530"/>
              <a:ext cx="697070" cy="698400"/>
            </a:xfrm>
            <a:prstGeom prst="pie">
              <a:avLst>
                <a:gd name="adj1" fmla="val 21556798"/>
                <a:gd name="adj2" fmla="val 5354352"/>
              </a:avLst>
            </a:prstGeom>
            <a:solidFill>
              <a:srgbClr val="046B99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9" name="Teilkreis 248">
              <a:extLst>
                <a:ext uri="{FF2B5EF4-FFF2-40B4-BE49-F238E27FC236}">
                  <a16:creationId xmlns:a16="http://schemas.microsoft.com/office/drawing/2014/main" id="{74417697-F2C8-ABD1-F1EB-C33A899CFD37}"/>
                </a:ext>
              </a:extLst>
            </p:cNvPr>
            <p:cNvSpPr/>
            <p:nvPr/>
          </p:nvSpPr>
          <p:spPr>
            <a:xfrm rot="10140000">
              <a:off x="7240993" y="5331530"/>
              <a:ext cx="697070" cy="698400"/>
            </a:xfrm>
            <a:prstGeom prst="pie">
              <a:avLst>
                <a:gd name="adj1" fmla="val 21556798"/>
                <a:gd name="adj2" fmla="val 1477857"/>
              </a:avLst>
            </a:prstGeom>
            <a:solidFill>
              <a:srgbClr val="0694D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0" name="Teilkreis 249">
              <a:extLst>
                <a:ext uri="{FF2B5EF4-FFF2-40B4-BE49-F238E27FC236}">
                  <a16:creationId xmlns:a16="http://schemas.microsoft.com/office/drawing/2014/main" id="{8AACC944-A1AD-5074-2800-EED1D924448B}"/>
                </a:ext>
              </a:extLst>
            </p:cNvPr>
            <p:cNvSpPr/>
            <p:nvPr/>
          </p:nvSpPr>
          <p:spPr>
            <a:xfrm rot="11940000">
              <a:off x="7240993" y="5331530"/>
              <a:ext cx="697070" cy="698400"/>
            </a:xfrm>
            <a:prstGeom prst="pie">
              <a:avLst>
                <a:gd name="adj1" fmla="val 21237974"/>
                <a:gd name="adj2" fmla="val 1603837"/>
              </a:avLst>
            </a:prstGeom>
            <a:solidFill>
              <a:srgbClr val="3CBFF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1" name="Teilkreis 250">
              <a:extLst>
                <a:ext uri="{FF2B5EF4-FFF2-40B4-BE49-F238E27FC236}">
                  <a16:creationId xmlns:a16="http://schemas.microsoft.com/office/drawing/2014/main" id="{B9471F57-AFED-8E8B-3BEF-2167AAF8535A}"/>
                </a:ext>
              </a:extLst>
            </p:cNvPr>
            <p:cNvSpPr/>
            <p:nvPr/>
          </p:nvSpPr>
          <p:spPr>
            <a:xfrm rot="13920000">
              <a:off x="7240993" y="5331530"/>
              <a:ext cx="697070" cy="698400"/>
            </a:xfrm>
            <a:prstGeom prst="pie">
              <a:avLst>
                <a:gd name="adj1" fmla="val 21237974"/>
                <a:gd name="adj2" fmla="val 2235674"/>
              </a:avLst>
            </a:prstGeom>
            <a:solidFill>
              <a:srgbClr val="B3CB2D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226" name="Rectangle 1">
            <a:extLst>
              <a:ext uri="{FF2B5EF4-FFF2-40B4-BE49-F238E27FC236}">
                <a16:creationId xmlns:a16="http://schemas.microsoft.com/office/drawing/2014/main" id="{E6F73E88-12A1-848C-0FCD-05FB00129E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02291" y="3077159"/>
            <a:ext cx="51296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PDS </a:t>
            </a:r>
            <a:b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</a:br>
            <a:r>
              <a:rPr lang="en-US" altLang="de-DE" sz="1400" dirty="0">
                <a:solidFill>
                  <a:schemeClr val="bg1"/>
                </a:solidFill>
                <a:latin typeface="Manrope SemiBold" pitchFamily="2" charset="0"/>
                <a:cs typeface="Calibri" panose="020F0502020204030204" pitchFamily="34" charset="0"/>
              </a:rPr>
              <a:t>= 5</a:t>
            </a: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4%</a:t>
            </a:r>
          </a:p>
        </p:txBody>
      </p:sp>
    </p:spTree>
    <p:extLst>
      <p:ext uri="{BB962C8B-B14F-4D97-AF65-F5344CB8AC3E}">
        <p14:creationId xmlns:p14="http://schemas.microsoft.com/office/powerpoint/2010/main" val="1224909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hink-cell data - do not delete" hidden="1">
            <a:extLst>
              <a:ext uri="{FF2B5EF4-FFF2-40B4-BE49-F238E27FC236}">
                <a16:creationId xmlns:a16="http://schemas.microsoft.com/office/drawing/2014/main" id="{6830A492-48EE-6446-C2F6-0115779E3C1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25" imgH="425" progId="TCLayout.ActiveDocument.1">
                  <p:embed/>
                </p:oleObj>
              </mc:Choice>
              <mc:Fallback>
                <p:oleObj name="think-cell Folie" r:id="rId3" imgW="425" imgH="425" progId="TCLayout.ActiveDocument.1">
                  <p:embed/>
                  <p:pic>
                    <p:nvPicPr>
                      <p:cNvPr id="1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6830A492-48EE-6446-C2F6-0115779E3C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B9AF4EDA-87E1-02AB-E990-0F4FC4D584F5}"/>
              </a:ext>
            </a:extLst>
          </p:cNvPr>
          <p:cNvCxnSpPr>
            <a:cxnSpLocks/>
          </p:cNvCxnSpPr>
          <p:nvPr/>
        </p:nvCxnSpPr>
        <p:spPr>
          <a:xfrm flipH="1">
            <a:off x="4517488" y="2626048"/>
            <a:ext cx="398186" cy="0"/>
          </a:xfrm>
          <a:prstGeom prst="line">
            <a:avLst/>
          </a:prstGeom>
          <a:noFill/>
          <a:ln w="6350" cap="rnd" cmpd="sng" algn="ctr">
            <a:solidFill>
              <a:srgbClr val="595959"/>
            </a:solidFill>
            <a:prstDash val="solid"/>
            <a:miter lim="800000"/>
            <a:headEnd type="arrow" w="med" len="sm"/>
          </a:ln>
          <a:effectLst/>
        </p:spPr>
      </p:cxnSp>
      <p:cxnSp>
        <p:nvCxnSpPr>
          <p:cNvPr id="127" name="Gerader Verbinder 126">
            <a:extLst>
              <a:ext uri="{FF2B5EF4-FFF2-40B4-BE49-F238E27FC236}">
                <a16:creationId xmlns:a16="http://schemas.microsoft.com/office/drawing/2014/main" id="{583C04B7-C86E-4396-0A6B-3B1447337D1B}"/>
              </a:ext>
            </a:extLst>
          </p:cNvPr>
          <p:cNvCxnSpPr>
            <a:cxnSpLocks/>
          </p:cNvCxnSpPr>
          <p:nvPr/>
        </p:nvCxnSpPr>
        <p:spPr>
          <a:xfrm flipH="1">
            <a:off x="4517488" y="3138017"/>
            <a:ext cx="398186" cy="0"/>
          </a:xfrm>
          <a:prstGeom prst="line">
            <a:avLst/>
          </a:prstGeom>
          <a:noFill/>
          <a:ln w="6350" cap="rnd" cmpd="sng" algn="ctr">
            <a:solidFill>
              <a:srgbClr val="595959"/>
            </a:solidFill>
            <a:prstDash val="solid"/>
            <a:miter lim="800000"/>
            <a:headEnd type="arrow" w="med" len="sm"/>
          </a:ln>
          <a:effectLst/>
        </p:spPr>
      </p:cxnSp>
      <p:cxnSp>
        <p:nvCxnSpPr>
          <p:cNvPr id="183" name="Gerader Verbinder 182">
            <a:extLst>
              <a:ext uri="{FF2B5EF4-FFF2-40B4-BE49-F238E27FC236}">
                <a16:creationId xmlns:a16="http://schemas.microsoft.com/office/drawing/2014/main" id="{E59FA735-0283-066F-FEFE-9783195DF049}"/>
              </a:ext>
            </a:extLst>
          </p:cNvPr>
          <p:cNvCxnSpPr>
            <a:cxnSpLocks/>
          </p:cNvCxnSpPr>
          <p:nvPr/>
        </p:nvCxnSpPr>
        <p:spPr>
          <a:xfrm flipH="1">
            <a:off x="4517488" y="3871794"/>
            <a:ext cx="398186" cy="0"/>
          </a:xfrm>
          <a:prstGeom prst="line">
            <a:avLst/>
          </a:prstGeom>
          <a:noFill/>
          <a:ln w="6350" cap="rnd" cmpd="sng" algn="ctr">
            <a:solidFill>
              <a:srgbClr val="595959"/>
            </a:solidFill>
            <a:prstDash val="solid"/>
            <a:miter lim="800000"/>
            <a:headEnd type="arrow" w="med" len="sm"/>
          </a:ln>
          <a:effectLst/>
        </p:spPr>
      </p:cxnSp>
      <p:cxnSp>
        <p:nvCxnSpPr>
          <p:cNvPr id="185" name="Gerader Verbinder 184">
            <a:extLst>
              <a:ext uri="{FF2B5EF4-FFF2-40B4-BE49-F238E27FC236}">
                <a16:creationId xmlns:a16="http://schemas.microsoft.com/office/drawing/2014/main" id="{405236DE-7C10-6497-1F5F-8F367617F9A0}"/>
              </a:ext>
            </a:extLst>
          </p:cNvPr>
          <p:cNvCxnSpPr>
            <a:cxnSpLocks/>
          </p:cNvCxnSpPr>
          <p:nvPr/>
        </p:nvCxnSpPr>
        <p:spPr>
          <a:xfrm flipH="1">
            <a:off x="4517488" y="4508330"/>
            <a:ext cx="398186" cy="0"/>
          </a:xfrm>
          <a:prstGeom prst="line">
            <a:avLst/>
          </a:prstGeom>
          <a:noFill/>
          <a:ln w="6350" cap="rnd" cmpd="sng" algn="ctr">
            <a:solidFill>
              <a:srgbClr val="595959"/>
            </a:solidFill>
            <a:prstDash val="solid"/>
            <a:miter lim="800000"/>
            <a:headEnd type="arrow" w="med" len="sm"/>
          </a:ln>
          <a:effectLst/>
        </p:spPr>
      </p:cxnSp>
      <p:sp>
        <p:nvSpPr>
          <p:cNvPr id="186" name="Rechteck 185">
            <a:extLst>
              <a:ext uri="{FF2B5EF4-FFF2-40B4-BE49-F238E27FC236}">
                <a16:creationId xmlns:a16="http://schemas.microsoft.com/office/drawing/2014/main" id="{F7798AC4-EE01-F9AA-E8F5-C0DF83E4A8FE}"/>
              </a:ext>
            </a:extLst>
          </p:cNvPr>
          <p:cNvSpPr/>
          <p:nvPr/>
        </p:nvSpPr>
        <p:spPr>
          <a:xfrm>
            <a:off x="3682110" y="3441025"/>
            <a:ext cx="835378" cy="861538"/>
          </a:xfrm>
          <a:prstGeom prst="rect">
            <a:avLst/>
          </a:prstGeom>
          <a:solidFill>
            <a:srgbClr val="046B99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87" name="Rechteck 186">
            <a:extLst>
              <a:ext uri="{FF2B5EF4-FFF2-40B4-BE49-F238E27FC236}">
                <a16:creationId xmlns:a16="http://schemas.microsoft.com/office/drawing/2014/main" id="{504DE8F9-151F-7035-C0FF-698EE682BDE0}"/>
              </a:ext>
            </a:extLst>
          </p:cNvPr>
          <p:cNvSpPr/>
          <p:nvPr/>
        </p:nvSpPr>
        <p:spPr>
          <a:xfrm>
            <a:off x="3682110" y="4302564"/>
            <a:ext cx="835378" cy="430768"/>
          </a:xfrm>
          <a:prstGeom prst="rect">
            <a:avLst/>
          </a:prstGeom>
          <a:solidFill>
            <a:srgbClr val="D1E076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90" name="Freihandform: Form 189">
            <a:extLst>
              <a:ext uri="{FF2B5EF4-FFF2-40B4-BE49-F238E27FC236}">
                <a16:creationId xmlns:a16="http://schemas.microsoft.com/office/drawing/2014/main" id="{0A856E15-C7BC-A4B0-37DE-854F0E670481}"/>
              </a:ext>
            </a:extLst>
          </p:cNvPr>
          <p:cNvSpPr/>
          <p:nvPr/>
        </p:nvSpPr>
        <p:spPr>
          <a:xfrm>
            <a:off x="982133" y="2033497"/>
            <a:ext cx="4515556" cy="2269066"/>
          </a:xfrm>
          <a:custGeom>
            <a:avLst/>
            <a:gdLst>
              <a:gd name="connsiteX0" fmla="*/ 0 w 4515556"/>
              <a:gd name="connsiteY0" fmla="*/ 0 h 2517422"/>
              <a:gd name="connsiteX1" fmla="*/ 0 w 4515556"/>
              <a:gd name="connsiteY1" fmla="*/ 2517422 h 2517422"/>
              <a:gd name="connsiteX2" fmla="*/ 4515556 w 4515556"/>
              <a:gd name="connsiteY2" fmla="*/ 2517422 h 25174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15556" h="2517422">
                <a:moveTo>
                  <a:pt x="0" y="0"/>
                </a:moveTo>
                <a:lnTo>
                  <a:pt x="0" y="2517422"/>
                </a:lnTo>
                <a:lnTo>
                  <a:pt x="4515556" y="2517422"/>
                </a:lnTo>
              </a:path>
            </a:pathLst>
          </a:custGeom>
          <a:noFill/>
          <a:ln>
            <a:solidFill>
              <a:srgbClr val="595959"/>
            </a:solidFill>
            <a:headEnd type="arrow" w="med" len="sm"/>
          </a:ln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graphicFrame>
        <p:nvGraphicFramePr>
          <p:cNvPr id="194" name="Tabelle 7">
            <a:extLst>
              <a:ext uri="{FF2B5EF4-FFF2-40B4-BE49-F238E27FC236}">
                <a16:creationId xmlns:a16="http://schemas.microsoft.com/office/drawing/2014/main" id="{7C12D550-B4A7-32FF-E3FB-D4E99E00B1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025781"/>
              </p:ext>
            </p:extLst>
          </p:nvPr>
        </p:nvGraphicFramePr>
        <p:xfrm>
          <a:off x="6333067" y="2406651"/>
          <a:ext cx="5235046" cy="2148720"/>
        </p:xfrm>
        <a:graphic>
          <a:graphicData uri="http://schemas.openxmlformats.org/drawingml/2006/table">
            <a:tbl>
              <a:tblPr firstRow="1" bandRow="1"/>
              <a:tblGrid>
                <a:gridCol w="1383259">
                  <a:extLst>
                    <a:ext uri="{9D8B030D-6E8A-4147-A177-3AD203B41FA5}">
                      <a16:colId xmlns:a16="http://schemas.microsoft.com/office/drawing/2014/main" val="1135650782"/>
                    </a:ext>
                  </a:extLst>
                </a:gridCol>
                <a:gridCol w="1454701">
                  <a:extLst>
                    <a:ext uri="{9D8B030D-6E8A-4147-A177-3AD203B41FA5}">
                      <a16:colId xmlns:a16="http://schemas.microsoft.com/office/drawing/2014/main" val="3914734906"/>
                    </a:ext>
                  </a:extLst>
                </a:gridCol>
                <a:gridCol w="1198543">
                  <a:extLst>
                    <a:ext uri="{9D8B030D-6E8A-4147-A177-3AD203B41FA5}">
                      <a16:colId xmlns:a16="http://schemas.microsoft.com/office/drawing/2014/main" val="3072813581"/>
                    </a:ext>
                  </a:extLst>
                </a:gridCol>
                <a:gridCol w="1198543">
                  <a:extLst>
                    <a:ext uri="{9D8B030D-6E8A-4147-A177-3AD203B41FA5}">
                      <a16:colId xmlns:a16="http://schemas.microsoft.com/office/drawing/2014/main" val="2793763739"/>
                    </a:ext>
                  </a:extLst>
                </a:gridCol>
              </a:tblGrid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b="0" dirty="0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Contribution</a:t>
                      </a:r>
                    </a:p>
                  </a:txBody>
                  <a:tcPr marT="46800" marB="4680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PCF</a:t>
                      </a:r>
                      <a:r>
                        <a:rPr lang="en-US" sz="1400" b="0" baseline="-25000" dirty="0" err="1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i</a:t>
                      </a:r>
                      <a:endParaRPr lang="en-US" sz="1400" b="0" baseline="-25000" dirty="0">
                        <a:solidFill>
                          <a:schemeClr val="bg1"/>
                        </a:solidFill>
                        <a:latin typeface="Manrope SemiBold" pitchFamily="2" charset="0"/>
                      </a:endParaRPr>
                    </a:p>
                  </a:txBody>
                  <a:tcPr marT="46800" marB="4680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PCF</a:t>
                      </a:r>
                      <a:r>
                        <a:rPr lang="en-US" sz="1400" b="0" baseline="-25000" dirty="0" err="1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total,i</a:t>
                      </a:r>
                      <a:endParaRPr lang="en-US" sz="1400" b="0" baseline="-25000" dirty="0">
                        <a:solidFill>
                          <a:schemeClr val="bg1"/>
                        </a:solidFill>
                        <a:latin typeface="Manrope SemiBold" pitchFamily="2" charset="0"/>
                      </a:endParaRPr>
                    </a:p>
                  </a:txBody>
                  <a:tcPr marT="46800" marB="4680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PCF</a:t>
                      </a:r>
                      <a:r>
                        <a:rPr lang="en-US" sz="1400" b="0" baseline="-25000" dirty="0" err="1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as,i</a:t>
                      </a:r>
                      <a:endParaRPr lang="en-US" sz="1400" b="0" baseline="-25000" dirty="0">
                        <a:solidFill>
                          <a:schemeClr val="bg1"/>
                        </a:solidFill>
                        <a:latin typeface="Manrope SemiBold" pitchFamily="2" charset="0"/>
                      </a:endParaRPr>
                    </a:p>
                  </a:txBody>
                  <a:tcPr marT="46800" marB="46800" anchor="ctr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352825"/>
                  </a:ext>
                </a:extLst>
              </a:tr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ExtraBold" pitchFamily="2" charset="0"/>
                        </a:rPr>
                        <a:t>a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1.00</a:t>
                      </a:r>
                      <a:endParaRPr lang="en-US" sz="1400" dirty="0">
                        <a:solidFill>
                          <a:schemeClr val="tx2"/>
                        </a:solidFill>
                        <a:latin typeface="Manrope Light" pitchFamily="2" charset="0"/>
                      </a:endParaRP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1.00</a:t>
                      </a:r>
                      <a:endParaRPr lang="en-US" sz="1400" dirty="0">
                        <a:solidFill>
                          <a:schemeClr val="tx2"/>
                        </a:solidFill>
                        <a:latin typeface="Manrope Light" pitchFamily="2" charset="0"/>
                      </a:endParaRP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1.00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6253969"/>
                  </a:ext>
                </a:extLst>
              </a:tr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ExtraBold" pitchFamily="2" charset="0"/>
                        </a:rPr>
                        <a:t>b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1.50</a:t>
                      </a:r>
                      <a:endParaRPr lang="en-US" sz="1400" dirty="0">
                        <a:solidFill>
                          <a:schemeClr val="tx2"/>
                        </a:solidFill>
                        <a:latin typeface="Manrope Light" pitchFamily="2" charset="0"/>
                      </a:endParaRP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1.50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1.50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1322263"/>
                  </a:ext>
                </a:extLst>
              </a:tr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ExtraBold" pitchFamily="2" charset="0"/>
                        </a:rPr>
                        <a:t>c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2.00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2.00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2.00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299785"/>
                  </a:ext>
                </a:extLst>
              </a:tr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ExtraBold" pitchFamily="2" charset="0"/>
                        </a:rPr>
                        <a:t>d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-1.00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-1.00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1.00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5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71664358"/>
                  </a:ext>
                </a:extLst>
              </a:tr>
              <a:tr h="200707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ExtraBold" pitchFamily="2" charset="0"/>
                        </a:rPr>
                        <a:t>e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-0.75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-0.75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chemeClr val="tx2"/>
                          </a:solidFill>
                          <a:latin typeface="Manrope Light" pitchFamily="2" charset="0"/>
                        </a:rPr>
                        <a:t>-0.75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61320431"/>
                  </a:ext>
                </a:extLst>
              </a:tr>
              <a:tr h="2007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400" dirty="0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Results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endParaRPr lang="en-US" sz="1400" dirty="0">
                        <a:solidFill>
                          <a:schemeClr val="bg1"/>
                        </a:solidFill>
                        <a:latin typeface="Manrope SemiBold" pitchFamily="2" charset="0"/>
                      </a:endParaRP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2.75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400" dirty="0">
                          <a:solidFill>
                            <a:schemeClr val="bg1"/>
                          </a:solidFill>
                          <a:latin typeface="Manrope SemiBold" pitchFamily="2" charset="0"/>
                        </a:rPr>
                        <a:t>6.25</a:t>
                      </a:r>
                    </a:p>
                  </a:txBody>
                  <a:tcPr marT="46800" marB="46800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46B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6222668"/>
                  </a:ext>
                </a:extLst>
              </a:tr>
            </a:tbl>
          </a:graphicData>
        </a:graphic>
      </p:graphicFrame>
      <p:sp>
        <p:nvSpPr>
          <p:cNvPr id="195" name="Rechteck 194">
            <a:extLst>
              <a:ext uri="{FF2B5EF4-FFF2-40B4-BE49-F238E27FC236}">
                <a16:creationId xmlns:a16="http://schemas.microsoft.com/office/drawing/2014/main" id="{6801D32D-211F-77F7-0092-43AEB7903E2C}"/>
              </a:ext>
            </a:extLst>
          </p:cNvPr>
          <p:cNvSpPr/>
          <p:nvPr/>
        </p:nvSpPr>
        <p:spPr>
          <a:xfrm>
            <a:off x="3682110" y="2417087"/>
            <a:ext cx="835378" cy="417922"/>
          </a:xfrm>
          <a:prstGeom prst="rect">
            <a:avLst/>
          </a:prstGeom>
          <a:solidFill>
            <a:srgbClr val="3CBFFA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>
                <a:solidFill>
                  <a:prstClr val="white"/>
                </a:solidFill>
                <a:latin typeface="Manrope SemiBold" pitchFamily="2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96" name="Rechteck 195">
            <a:extLst>
              <a:ext uri="{FF2B5EF4-FFF2-40B4-BE49-F238E27FC236}">
                <a16:creationId xmlns:a16="http://schemas.microsoft.com/office/drawing/2014/main" id="{1E2B85F1-1CB5-48E8-1C76-15924AA038A4}"/>
              </a:ext>
            </a:extLst>
          </p:cNvPr>
          <p:cNvSpPr/>
          <p:nvPr/>
        </p:nvSpPr>
        <p:spPr>
          <a:xfrm>
            <a:off x="3682110" y="2835009"/>
            <a:ext cx="835378" cy="606016"/>
          </a:xfrm>
          <a:prstGeom prst="rect">
            <a:avLst/>
          </a:prstGeom>
          <a:solidFill>
            <a:srgbClr val="0694D4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400" dirty="0">
                <a:solidFill>
                  <a:prstClr val="white"/>
                </a:solidFill>
                <a:latin typeface="Manrope SemiBold" pitchFamily="2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97" name="Rectangle 1">
            <a:extLst>
              <a:ext uri="{FF2B5EF4-FFF2-40B4-BE49-F238E27FC236}">
                <a16:creationId xmlns:a16="http://schemas.microsoft.com/office/drawing/2014/main" id="{42525FEC-0C68-7E06-6A3F-FD7CF66103CA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399503" y="3060309"/>
            <a:ext cx="2269064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400" dirty="0">
                <a:solidFill>
                  <a:srgbClr val="595959"/>
                </a:solidFill>
                <a:latin typeface="Manrope SemiBold" pitchFamily="2" charset="0"/>
                <a:cs typeface="Calibri" panose="020F0502020204030204" pitchFamily="34" charset="0"/>
              </a:rPr>
              <a:t>PCF</a:t>
            </a:r>
          </a:p>
        </p:txBody>
      </p:sp>
      <p:grpSp>
        <p:nvGrpSpPr>
          <p:cNvPr id="198" name="Gruppieren 197">
            <a:extLst>
              <a:ext uri="{FF2B5EF4-FFF2-40B4-BE49-F238E27FC236}">
                <a16:creationId xmlns:a16="http://schemas.microsoft.com/office/drawing/2014/main" id="{E3A2C08E-8415-FEF8-A503-09F3567132B2}"/>
              </a:ext>
            </a:extLst>
          </p:cNvPr>
          <p:cNvGrpSpPr/>
          <p:nvPr/>
        </p:nvGrpSpPr>
        <p:grpSpPr>
          <a:xfrm>
            <a:off x="1715911" y="2841373"/>
            <a:ext cx="835378" cy="1461190"/>
            <a:chOff x="1623642" y="2841373"/>
            <a:chExt cx="835378" cy="1461190"/>
          </a:xfrm>
        </p:grpSpPr>
        <p:sp>
          <p:nvSpPr>
            <p:cNvPr id="199" name="Rechteck 198">
              <a:extLst>
                <a:ext uri="{FF2B5EF4-FFF2-40B4-BE49-F238E27FC236}">
                  <a16:creationId xmlns:a16="http://schemas.microsoft.com/office/drawing/2014/main" id="{D89E9317-98F1-E7D2-9F64-668659E12153}"/>
                </a:ext>
              </a:extLst>
            </p:cNvPr>
            <p:cNvSpPr/>
            <p:nvPr/>
          </p:nvSpPr>
          <p:spPr>
            <a:xfrm>
              <a:off x="1623642" y="3117230"/>
              <a:ext cx="835378" cy="1185333"/>
            </a:xfrm>
            <a:prstGeom prst="rect">
              <a:avLst/>
            </a:prstGeom>
            <a:solidFill>
              <a:srgbClr val="595959"/>
            </a:solidFill>
          </p:spPr>
          <p:txBody>
            <a:bodyPr vert="horz" lIns="0" tIns="0" rIns="0" bIns="0" rtlCol="0" anchor="t" anchorCtr="0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90000"/>
                </a:lnSpc>
                <a:spcBef>
                  <a:spcPts val="60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Manrope Light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200" name="Rectangle 1">
              <a:extLst>
                <a:ext uri="{FF2B5EF4-FFF2-40B4-BE49-F238E27FC236}">
                  <a16:creationId xmlns:a16="http://schemas.microsoft.com/office/drawing/2014/main" id="{D52EDDED-E3C5-40CB-85DA-58056940FD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3642" y="2841373"/>
              <a:ext cx="835378" cy="215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ctr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de-DE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Manrope SemiBold" pitchFamily="2" charset="0"/>
                  <a:cs typeface="Calibri" panose="020F0502020204030204" pitchFamily="34" charset="0"/>
                </a:rPr>
                <a:t>Sum</a:t>
              </a:r>
            </a:p>
          </p:txBody>
        </p:sp>
      </p:grp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609FAB36-3713-A713-0F3F-40E59BA7B0FA}"/>
              </a:ext>
            </a:extLst>
          </p:cNvPr>
          <p:cNvCxnSpPr/>
          <p:nvPr/>
        </p:nvCxnSpPr>
        <p:spPr>
          <a:xfrm>
            <a:off x="4517488" y="2417087"/>
            <a:ext cx="49968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hteck 4">
            <a:extLst>
              <a:ext uri="{FF2B5EF4-FFF2-40B4-BE49-F238E27FC236}">
                <a16:creationId xmlns:a16="http://schemas.microsoft.com/office/drawing/2014/main" id="{36036320-25C0-9E02-2E1F-D636C5D67CC8}"/>
              </a:ext>
            </a:extLst>
          </p:cNvPr>
          <p:cNvSpPr/>
          <p:nvPr/>
        </p:nvSpPr>
        <p:spPr>
          <a:xfrm>
            <a:off x="3682110" y="4733331"/>
            <a:ext cx="835378" cy="278479"/>
          </a:xfrm>
          <a:prstGeom prst="rect">
            <a:avLst/>
          </a:prstGeom>
          <a:solidFill>
            <a:srgbClr val="B3CB2D"/>
          </a:solidFill>
        </p:spPr>
        <p:txBody>
          <a:bodyPr vert="horz" lIns="0" tIns="0" rIns="0" bIns="0" rtlCol="0" anchor="ctr" anchorCtr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anrope SemiBold" pitchFamily="2" charset="0"/>
                <a:cs typeface="Arial" panose="020B0604020202020204" pitchFamily="34" charset="0"/>
              </a:rPr>
              <a:t>e</a:t>
            </a:r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DD29A472-28E8-203D-E134-BCBB05D72698}"/>
              </a:ext>
            </a:extLst>
          </p:cNvPr>
          <p:cNvCxnSpPr>
            <a:cxnSpLocks/>
          </p:cNvCxnSpPr>
          <p:nvPr/>
        </p:nvCxnSpPr>
        <p:spPr>
          <a:xfrm flipH="1">
            <a:off x="4517488" y="4873381"/>
            <a:ext cx="398186" cy="0"/>
          </a:xfrm>
          <a:prstGeom prst="line">
            <a:avLst/>
          </a:prstGeom>
          <a:noFill/>
          <a:ln w="6350" cap="rnd" cmpd="sng" algn="ctr">
            <a:solidFill>
              <a:srgbClr val="595959"/>
            </a:solidFill>
            <a:prstDash val="solid"/>
            <a:miter lim="800000"/>
            <a:headEnd type="arrow" w="med" len="sm"/>
          </a:ln>
          <a:effectLst/>
        </p:spPr>
      </p:cxn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D52C143B-FC62-B892-D68E-6DC919AC3932}"/>
              </a:ext>
            </a:extLst>
          </p:cNvPr>
          <p:cNvCxnSpPr/>
          <p:nvPr/>
        </p:nvCxnSpPr>
        <p:spPr>
          <a:xfrm>
            <a:off x="4517488" y="5011810"/>
            <a:ext cx="49968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998D0217-E861-16EE-C95D-B6009608FDEC}"/>
              </a:ext>
            </a:extLst>
          </p:cNvPr>
          <p:cNvCxnSpPr/>
          <p:nvPr/>
        </p:nvCxnSpPr>
        <p:spPr>
          <a:xfrm>
            <a:off x="2551289" y="3117230"/>
            <a:ext cx="499680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0EA3AABB-59D6-1E66-A9A5-9CF9E9EA4B56}"/>
              </a:ext>
            </a:extLst>
          </p:cNvPr>
          <p:cNvCxnSpPr/>
          <p:nvPr/>
        </p:nvCxnSpPr>
        <p:spPr>
          <a:xfrm>
            <a:off x="2817633" y="3117230"/>
            <a:ext cx="0" cy="1185333"/>
          </a:xfrm>
          <a:prstGeom prst="straightConnector1">
            <a:avLst/>
          </a:prstGeom>
          <a:ln w="19050">
            <a:solidFill>
              <a:srgbClr val="046B9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8063C199-0B7E-6434-D4F1-A6C4B76C3C47}"/>
              </a:ext>
            </a:extLst>
          </p:cNvPr>
          <p:cNvCxnSpPr>
            <a:cxnSpLocks/>
          </p:cNvCxnSpPr>
          <p:nvPr/>
        </p:nvCxnSpPr>
        <p:spPr>
          <a:xfrm>
            <a:off x="4931736" y="2417087"/>
            <a:ext cx="0" cy="2594723"/>
          </a:xfrm>
          <a:prstGeom prst="straightConnector1">
            <a:avLst/>
          </a:prstGeom>
          <a:ln w="19050">
            <a:solidFill>
              <a:srgbClr val="046B99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>
            <a:extLst>
              <a:ext uri="{FF2B5EF4-FFF2-40B4-BE49-F238E27FC236}">
                <a16:creationId xmlns:a16="http://schemas.microsoft.com/office/drawing/2014/main" id="{AAB0AAF7-446E-3325-74BC-44E20B2B18B6}"/>
              </a:ext>
            </a:extLst>
          </p:cNvPr>
          <p:cNvSpPr txBox="1"/>
          <p:nvPr/>
        </p:nvSpPr>
        <p:spPr>
          <a:xfrm>
            <a:off x="2780682" y="3513633"/>
            <a:ext cx="8225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595959"/>
                </a:solidFill>
              </a:rPr>
              <a:t>PCF</a:t>
            </a:r>
            <a:r>
              <a:rPr lang="en-US" baseline="-25000" dirty="0" err="1">
                <a:solidFill>
                  <a:srgbClr val="595959"/>
                </a:solidFill>
              </a:rPr>
              <a:t>total</a:t>
            </a:r>
            <a:endParaRPr lang="en-US" baseline="-25000" dirty="0">
              <a:solidFill>
                <a:srgbClr val="595959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966C6AB1-68CA-6F33-EE90-EC1CA8D34F84}"/>
              </a:ext>
            </a:extLst>
          </p:cNvPr>
          <p:cNvSpPr txBox="1"/>
          <p:nvPr/>
        </p:nvSpPr>
        <p:spPr>
          <a:xfrm>
            <a:off x="4948082" y="3525618"/>
            <a:ext cx="660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595959"/>
                </a:solidFill>
              </a:rPr>
              <a:t>PCF</a:t>
            </a:r>
            <a:r>
              <a:rPr lang="en-US" baseline="-25000" dirty="0" err="1">
                <a:solidFill>
                  <a:srgbClr val="595959"/>
                </a:solidFill>
              </a:rPr>
              <a:t>as</a:t>
            </a:r>
            <a:endParaRPr lang="en-US" baseline="-250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06737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2D7YqFmdbQuRRXs1O9wrg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2D7YqFmdbQuRRXs1O9wr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5U.P1KzpJ8nciIO5yQRnw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qt2ioLrLh1rFEmcLmqPO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ku_Jnxv1C6ovulipp6GNA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gmiIj6o3LQLH94DFFM4iU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2D7YqFmdbQuRRXs1O9wr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8exaC3sHbPXRBEBCaXbNWw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5U.P1KzpJ8nciIO5yQRn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qt2ioLrLh1rFEmcLmqPO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519</Words>
  <Application>Microsoft Office PowerPoint</Application>
  <PresentationFormat>Breitbild</PresentationFormat>
  <Paragraphs>219</Paragraphs>
  <Slides>14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Manrope ExtraBold</vt:lpstr>
      <vt:lpstr>Manrope Light</vt:lpstr>
      <vt:lpstr>Manrope SemiBold</vt:lpstr>
      <vt:lpstr>Office</vt:lpstr>
      <vt:lpstr>think-cell Folie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Christ Ansgar (PS/PRM-MR)</dc:creator>
  <cp:lastModifiedBy>Christ Ansgar (PS/PRM-MR)</cp:lastModifiedBy>
  <cp:revision>14</cp:revision>
  <dcterms:created xsi:type="dcterms:W3CDTF">2024-08-05T08:19:57Z</dcterms:created>
  <dcterms:modified xsi:type="dcterms:W3CDTF">2024-10-11T08:58:55Z</dcterms:modified>
</cp:coreProperties>
</file>