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1" r:id="rId3"/>
    <p:sldId id="264" r:id="rId4"/>
    <p:sldId id="256" r:id="rId5"/>
    <p:sldId id="266" r:id="rId6"/>
    <p:sldId id="262" r:id="rId7"/>
    <p:sldId id="268" r:id="rId8"/>
    <p:sldId id="267" r:id="rId9"/>
    <p:sldId id="272" r:id="rId10"/>
    <p:sldId id="260" r:id="rId11"/>
    <p:sldId id="273" r:id="rId12"/>
    <p:sldId id="270" r:id="rId13"/>
    <p:sldId id="269" r:id="rId14"/>
    <p:sldId id="274" r:id="rId15"/>
    <p:sldId id="259" r:id="rId16"/>
    <p:sldId id="257" r:id="rId17"/>
    <p:sldId id="258" r:id="rId18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95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96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30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27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77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25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46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57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47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27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57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5C0EC-B6AB-442A-B7D3-76A0EB05BA9F}" type="datetimeFigureOut">
              <a:rPr kumimoji="1" lang="ja-JP" altLang="en-US" smtClean="0"/>
              <a:t>2024/4/3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6BE86B-D240-4764-B3E2-3B0D78D966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Note for SG6 meeting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EDE51B-9149-43B0-B243-DF4971BBA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5185316"/>
            <a:ext cx="7429500" cy="72483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84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BFD6B-9F19-4B06-A5B0-40F5F767D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z="3600" dirty="0"/>
              <a:t>Formatting SG6's product(Draft)  </a:t>
            </a:r>
            <a:r>
              <a:rPr lang="en-GB" altLang="ja-JP" sz="3600" dirty="0">
                <a:solidFill>
                  <a:srgbClr val="FF0000"/>
                </a:solidFill>
              </a:rPr>
              <a:t>"until 2025"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F282DF3-6B9F-4EAD-84F9-56974F6DAF1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78317" y="2560440"/>
          <a:ext cx="894936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7341">
                  <a:extLst>
                    <a:ext uri="{9D8B030D-6E8A-4147-A177-3AD203B41FA5}">
                      <a16:colId xmlns:a16="http://schemas.microsoft.com/office/drawing/2014/main" val="3280241151"/>
                    </a:ext>
                  </a:extLst>
                </a:gridCol>
                <a:gridCol w="2237341">
                  <a:extLst>
                    <a:ext uri="{9D8B030D-6E8A-4147-A177-3AD203B41FA5}">
                      <a16:colId xmlns:a16="http://schemas.microsoft.com/office/drawing/2014/main" val="1799416942"/>
                    </a:ext>
                  </a:extLst>
                </a:gridCol>
                <a:gridCol w="2237341">
                  <a:extLst>
                    <a:ext uri="{9D8B030D-6E8A-4147-A177-3AD203B41FA5}">
                      <a16:colId xmlns:a16="http://schemas.microsoft.com/office/drawing/2014/main" val="238492301"/>
                    </a:ext>
                  </a:extLst>
                </a:gridCol>
                <a:gridCol w="2237341">
                  <a:extLst>
                    <a:ext uri="{9D8B030D-6E8A-4147-A177-3AD203B41FA5}">
                      <a16:colId xmlns:a16="http://schemas.microsoft.com/office/drawing/2014/main" val="320550997"/>
                    </a:ext>
                  </a:extLst>
                </a:gridCol>
              </a:tblGrid>
              <a:tr h="624401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Material Production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Parts &amp; Vehicle</a:t>
                      </a:r>
                    </a:p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Production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End of Life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641920"/>
                  </a:ext>
                </a:extLst>
              </a:tr>
              <a:tr h="544637"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Major task of SG6:</a:t>
                      </a:r>
                    </a:p>
                    <a:p>
                      <a:r>
                        <a:rPr kumimoji="1" lang="en-US" altLang="ja-JP" dirty="0"/>
                        <a:t>to draft "requirements for Secondary Data Set of Fuel &amp; Energy"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Major task of SG6: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to draft "requirements for Scenario-based Data Set of Fuel &amp; Energy"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600232"/>
                  </a:ext>
                </a:extLst>
              </a:tr>
              <a:tr h="1089274"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dirty="0"/>
                        <a:t>Detailed issues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/>
                        <a:t>loss/leakage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/>
                        <a:t>Infrastructure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GB" altLang="ja-JP" dirty="0"/>
                        <a:t>ILUC etc.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dirty="0"/>
                        <a:t>Detailed issues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/>
                        <a:t>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dirty="0"/>
                        <a:t>Reminder: Vehicle life time will not be determined by SG6.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6541624"/>
                  </a:ext>
                </a:extLst>
              </a:tr>
            </a:tbl>
          </a:graphicData>
        </a:graphic>
      </p:graphicFrame>
      <p:sp>
        <p:nvSpPr>
          <p:cNvPr id="6" name="矢印: 下 5">
            <a:extLst>
              <a:ext uri="{FF2B5EF4-FFF2-40B4-BE49-F238E27FC236}">
                <a16:creationId xmlns:a16="http://schemas.microsoft.com/office/drawing/2014/main" id="{E7190A0D-1247-4F4F-AFA4-056D1B0CA125}"/>
              </a:ext>
            </a:extLst>
          </p:cNvPr>
          <p:cNvSpPr/>
          <p:nvPr/>
        </p:nvSpPr>
        <p:spPr>
          <a:xfrm>
            <a:off x="4797724" y="2251450"/>
            <a:ext cx="310551" cy="207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ADD2ABB-DEEB-41B2-87F7-45C07B50072B}"/>
              </a:ext>
            </a:extLst>
          </p:cNvPr>
          <p:cNvSpPr/>
          <p:nvPr/>
        </p:nvSpPr>
        <p:spPr>
          <a:xfrm>
            <a:off x="3821503" y="1882118"/>
            <a:ext cx="2262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"Point of declaration" 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F51FE0D-EECF-4F9F-B256-F5A214025B49}"/>
              </a:ext>
            </a:extLst>
          </p:cNvPr>
          <p:cNvSpPr txBox="1"/>
          <p:nvPr/>
        </p:nvSpPr>
        <p:spPr>
          <a:xfrm>
            <a:off x="478317" y="5569543"/>
            <a:ext cx="8949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Note: This is a tentative idea of format of SG6 product </a:t>
            </a:r>
            <a:r>
              <a:rPr kumimoji="1" lang="en-US" altLang="ja-JP" u="sng" dirty="0"/>
              <a:t>toward 2025</a:t>
            </a:r>
            <a:r>
              <a:rPr kumimoji="1" lang="en-US" altLang="ja-JP" dirty="0"/>
              <a:t>. leveling concept as SG6 is still open. This format will help us to know where we are on the format when we discuss details on our current agenda items.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72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D56F26-FCA4-4D8D-A9C5-415106F3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Future scenario (as the deliverable </a:t>
            </a:r>
            <a:r>
              <a:rPr lang="en-US" altLang="ja-JP" dirty="0">
                <a:solidFill>
                  <a:srgbClr val="FF0000"/>
                </a:solidFill>
              </a:rPr>
              <a:t>until</a:t>
            </a:r>
            <a:r>
              <a:rPr kumimoji="1" lang="en-US" altLang="ja-JP" dirty="0">
                <a:solidFill>
                  <a:srgbClr val="FF0000"/>
                </a:solidFill>
              </a:rPr>
              <a:t> 2025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D828462-EC90-48AD-AED1-FA37A032C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584" y="2052426"/>
            <a:ext cx="8846021" cy="4113385"/>
          </a:xfrm>
        </p:spPr>
        <p:txBody>
          <a:bodyPr/>
          <a:lstStyle/>
          <a:p>
            <a:r>
              <a:rPr lang="en-US" altLang="ja-JP" dirty="0"/>
              <a:t>As it was discussed, it is difficult to determine what will be happened in the future.</a:t>
            </a:r>
            <a:endParaRPr kumimoji="1"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To be simplified...</a:t>
            </a:r>
          </a:p>
          <a:p>
            <a:pPr marL="0" indent="0">
              <a:buNone/>
            </a:pPr>
            <a:r>
              <a:rPr kumimoji="1" lang="en-US" altLang="ja-JP" dirty="0"/>
              <a:t>Future scenario on fuel and electricity </a:t>
            </a:r>
            <a:r>
              <a:rPr lang="en-US" altLang="ja-JP" dirty="0"/>
              <a:t>will be the same condition of those of the point of "end of production".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>
                <a:solidFill>
                  <a:srgbClr val="0070C0"/>
                </a:solidFill>
              </a:rPr>
              <a:t>*Once we find the way how to project the future scenario and agreed withe the way, we will update our Methodology </a:t>
            </a:r>
          </a:p>
        </p:txBody>
      </p:sp>
    </p:spTree>
    <p:extLst>
      <p:ext uri="{BB962C8B-B14F-4D97-AF65-F5344CB8AC3E}">
        <p14:creationId xmlns:p14="http://schemas.microsoft.com/office/powerpoint/2010/main" val="940020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676C13-8D9B-472F-9BDD-70DB1D6CB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AoB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05A3AE-0680-479C-8D75-58B4CC1E3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L to MJ conversion factor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SG Report on </a:t>
            </a:r>
            <a:r>
              <a:rPr lang="en-US" altLang="ja-JP" dirty="0"/>
              <a:t>14th IWG in Korea</a:t>
            </a:r>
          </a:p>
          <a:p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699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7B91B-AC0A-4895-BF96-BB3C7DD92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Asking for guidance from A-LCA IWG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E04554-7B3E-486A-84A9-A279E104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Which option should be selected for the deliverable until 2025?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2922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407831-D50B-48AA-893F-46A37157C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E85BAB-8584-4C25-91CE-C5659F2AF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appendix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5674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5D7DCA-D204-4B36-A795-4ECB81E9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274487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Methodology and Example</a:t>
            </a:r>
            <a:endParaRPr kumimoji="1" lang="ja-JP" altLang="en-US" sz="3200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EF231DD9-7A01-4C38-BC4A-435B84360F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8865" y="1312669"/>
            <a:ext cx="6749851" cy="435133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F22B24-F46C-4CD4-AB9B-4459149B92FD}"/>
              </a:ext>
            </a:extLst>
          </p:cNvPr>
          <p:cNvSpPr txBox="1"/>
          <p:nvPr/>
        </p:nvSpPr>
        <p:spPr>
          <a:xfrm>
            <a:off x="1215483" y="6066263"/>
            <a:ext cx="4393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COMMISSION DELEGATED REGULATION (EU) 2023/1185 </a:t>
            </a:r>
          </a:p>
          <a:p>
            <a:r>
              <a:rPr lang="en-US" altLang="ja-JP" sz="1400" dirty="0"/>
              <a:t>of 10 February 2023</a:t>
            </a:r>
            <a:endParaRPr kumimoji="1" lang="ja-JP" altLang="en-US" sz="1400" dirty="0"/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03E37CBA-212C-4011-B58B-1B3F8A181C64}"/>
              </a:ext>
            </a:extLst>
          </p:cNvPr>
          <p:cNvSpPr/>
          <p:nvPr/>
        </p:nvSpPr>
        <p:spPr>
          <a:xfrm rot="10800000">
            <a:off x="6634976" y="5430644"/>
            <a:ext cx="323385" cy="2453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3FF055-88F7-4A77-9A03-D9AE254C58C4}"/>
              </a:ext>
            </a:extLst>
          </p:cNvPr>
          <p:cNvSpPr txBox="1"/>
          <p:nvPr/>
        </p:nvSpPr>
        <p:spPr>
          <a:xfrm>
            <a:off x="7081024" y="5196468"/>
            <a:ext cx="1650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w/o Infrastructure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58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3D4397-1804-A1F8-1671-4C67F6EFDECC}"/>
              </a:ext>
            </a:extLst>
          </p:cNvPr>
          <p:cNvSpPr txBox="1"/>
          <p:nvPr/>
        </p:nvSpPr>
        <p:spPr>
          <a:xfrm>
            <a:off x="215899" y="1669832"/>
            <a:ext cx="9474202" cy="351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(Draft) Level concept in SG6:</a:t>
            </a:r>
          </a:p>
          <a:p>
            <a:endParaRPr lang="en-US" altLang="ja-JP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8888" indent="-1258888"/>
            <a:r>
              <a:rPr kumimoji="1"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Level 1: Global average </a:t>
            </a:r>
            <a:r>
              <a:rPr kumimoji="1" lang="en-US" altLang="ja-JP" sz="2600" i="1" dirty="0">
                <a:latin typeface="Arial" panose="020B0604020202020204" pitchFamily="34" charset="0"/>
                <a:cs typeface="Arial" panose="020B0604020202020204" pitchFamily="34" charset="0"/>
              </a:rPr>
              <a:t>CO2-eq kg/MJ</a:t>
            </a:r>
          </a:p>
          <a:p>
            <a:pPr marL="1258888" indent="-1258888"/>
            <a:r>
              <a:rPr kumimoji="1"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Level 2: Regional </a:t>
            </a:r>
            <a:r>
              <a:rPr kumimoji="1" lang="en-US" altLang="ja-JP" sz="2600" i="1" dirty="0">
                <a:latin typeface="Arial" panose="020B0604020202020204" pitchFamily="34" charset="0"/>
                <a:cs typeface="Arial" panose="020B0604020202020204" pitchFamily="34" charset="0"/>
              </a:rPr>
              <a:t>CO2-eq kg/MJ</a:t>
            </a:r>
          </a:p>
          <a:p>
            <a:pPr marL="1258888" indent="-1258888"/>
            <a:r>
              <a:rPr kumimoji="1"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Level 3: Primary data for 3 spices(CO2, N2O and CH4 fossils)</a:t>
            </a:r>
          </a:p>
          <a:p>
            <a:pPr marL="1258888"/>
            <a:r>
              <a:rPr kumimoji="1"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 + H2(If applicable) </a:t>
            </a:r>
            <a:r>
              <a:rPr kumimoji="1" lang="en-US" altLang="ja-JP" sz="2600" i="1" dirty="0">
                <a:latin typeface="Arial" panose="020B0604020202020204" pitchFamily="34" charset="0"/>
                <a:cs typeface="Arial" panose="020B0604020202020204" pitchFamily="34" charset="0"/>
              </a:rPr>
              <a:t>CO2-eq kg/MJ</a:t>
            </a:r>
          </a:p>
          <a:p>
            <a:pPr marL="1258888" indent="-1258888"/>
            <a:r>
              <a:rPr lang="en-US" altLang="ja-JP" sz="2600" dirty="0">
                <a:latin typeface="Arial" panose="020B0604020202020204" pitchFamily="34" charset="0"/>
                <a:cs typeface="Arial" panose="020B0604020202020204" pitchFamily="34" charset="0"/>
              </a:rPr>
              <a:t>Level 4: Primally data for production and transportation of Fuel &amp; Electricity </a:t>
            </a:r>
            <a:r>
              <a:rPr lang="en-US" altLang="ja-JP" sz="2600" i="1" dirty="0">
                <a:latin typeface="Arial" panose="020B0604020202020204" pitchFamily="34" charset="0"/>
                <a:cs typeface="Arial" panose="020B0604020202020204" pitchFamily="34" charset="0"/>
              </a:rPr>
              <a:t>CO2-eq kg/MJ</a:t>
            </a:r>
            <a:endParaRPr kumimoji="1" lang="en-US" altLang="ja-JP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sz="146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79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4898230-BCFE-0B46-1821-2B7061581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81461"/>
              </p:ext>
            </p:extLst>
          </p:nvPr>
        </p:nvGraphicFramePr>
        <p:xfrm>
          <a:off x="250168" y="1129893"/>
          <a:ext cx="8770564" cy="4423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309">
                  <a:extLst>
                    <a:ext uri="{9D8B030D-6E8A-4147-A177-3AD203B41FA5}">
                      <a16:colId xmlns:a16="http://schemas.microsoft.com/office/drawing/2014/main" val="413799853"/>
                    </a:ext>
                  </a:extLst>
                </a:gridCol>
                <a:gridCol w="1243841">
                  <a:extLst>
                    <a:ext uri="{9D8B030D-6E8A-4147-A177-3AD203B41FA5}">
                      <a16:colId xmlns:a16="http://schemas.microsoft.com/office/drawing/2014/main" val="223843298"/>
                    </a:ext>
                  </a:extLst>
                </a:gridCol>
                <a:gridCol w="1387803">
                  <a:extLst>
                    <a:ext uri="{9D8B030D-6E8A-4147-A177-3AD203B41FA5}">
                      <a16:colId xmlns:a16="http://schemas.microsoft.com/office/drawing/2014/main" val="864980647"/>
                    </a:ext>
                  </a:extLst>
                </a:gridCol>
                <a:gridCol w="1222089">
                  <a:extLst>
                    <a:ext uri="{9D8B030D-6E8A-4147-A177-3AD203B41FA5}">
                      <a16:colId xmlns:a16="http://schemas.microsoft.com/office/drawing/2014/main" val="437802598"/>
                    </a:ext>
                  </a:extLst>
                </a:gridCol>
                <a:gridCol w="1461761">
                  <a:extLst>
                    <a:ext uri="{9D8B030D-6E8A-4147-A177-3AD203B41FA5}">
                      <a16:colId xmlns:a16="http://schemas.microsoft.com/office/drawing/2014/main" val="3687124237"/>
                    </a:ext>
                  </a:extLst>
                </a:gridCol>
                <a:gridCol w="1461761">
                  <a:extLst>
                    <a:ext uri="{9D8B030D-6E8A-4147-A177-3AD203B41FA5}">
                      <a16:colId xmlns:a16="http://schemas.microsoft.com/office/drawing/2014/main" val="3896710642"/>
                    </a:ext>
                  </a:extLst>
                </a:gridCol>
              </a:tblGrid>
              <a:tr h="466359">
                <a:tc rowSpan="2">
                  <a:txBody>
                    <a:bodyPr/>
                    <a:lstStyle/>
                    <a:p>
                      <a:endParaRPr kumimoji="1" lang="en-US" altLang="ja-JP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Emission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phases of Vehicle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Fuel &amp;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32608"/>
                  </a:ext>
                </a:extLst>
              </a:tr>
              <a:tr h="1068111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SG2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(Material)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SG3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(Parts &amp; Vehicle)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SG4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SG5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 of Life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SG6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(Petrol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Diesel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Electricity production)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246290"/>
                  </a:ext>
                </a:extLst>
              </a:tr>
              <a:tr h="787293"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 production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HFC-32, HFC-134a(</a:t>
                      </a:r>
                      <a:r>
                        <a:rPr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refrigerant</a:t>
                      </a: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PFC-14(semiconductor production)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,(H2?)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(H2 as fuel)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CO2, N2O, CH4 fossil</a:t>
                      </a:r>
                    </a:p>
                    <a:p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219363"/>
                  </a:ext>
                </a:extLst>
              </a:tr>
              <a:tr h="305892"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Combustion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CO2,N2O,(H2 as fuel)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CO2, N2O, CH4 fossil</a:t>
                      </a: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71123"/>
                  </a:ext>
                </a:extLst>
              </a:tr>
              <a:tr h="787293"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(incl. Leakage)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HFC-32, HFC-134a(</a:t>
                      </a:r>
                      <a:r>
                        <a:rPr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refrigerant</a:t>
                      </a: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PFC-14(semiconductor production)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,(H2?)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HFC-32, HFC-134a(</a:t>
                      </a:r>
                      <a:r>
                        <a:rPr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refrigerant</a:t>
                      </a: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PFC-14(semiconductor production)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(H2 as fuel)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HFC-32, HFC-134a(</a:t>
                      </a:r>
                      <a:r>
                        <a:rPr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refrigerant</a:t>
                      </a: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CFC-11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CH4 fossil</a:t>
                      </a:r>
                    </a:p>
                    <a:p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528143"/>
                  </a:ext>
                </a:extLst>
              </a:tr>
              <a:tr h="514611">
                <a:tc>
                  <a:txBody>
                    <a:bodyPr/>
                    <a:lstStyle/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processes</a:t>
                      </a:r>
                    </a:p>
                    <a:p>
                      <a:r>
                        <a:rPr kumimoji="1" lang="en-US" altLang="ja-JP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(Emissions from soil)</a:t>
                      </a:r>
                      <a:endParaRPr kumimoji="1" lang="ja-JP" alt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kumimoji="1"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354050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EC7EDE-C76C-81EA-BDB6-7F33877FCE8A}"/>
              </a:ext>
            </a:extLst>
          </p:cNvPr>
          <p:cNvSpPr/>
          <p:nvPr/>
        </p:nvSpPr>
        <p:spPr>
          <a:xfrm>
            <a:off x="7550056" y="2924355"/>
            <a:ext cx="1470675" cy="20617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sp>
        <p:nvSpPr>
          <p:cNvPr id="5" name="吹き出し: 上矢印 4">
            <a:extLst>
              <a:ext uri="{FF2B5EF4-FFF2-40B4-BE49-F238E27FC236}">
                <a16:creationId xmlns:a16="http://schemas.microsoft.com/office/drawing/2014/main" id="{EDFA9754-C2C6-826D-9AC4-EB715A3D7A9E}"/>
              </a:ext>
            </a:extLst>
          </p:cNvPr>
          <p:cNvSpPr/>
          <p:nvPr/>
        </p:nvSpPr>
        <p:spPr>
          <a:xfrm>
            <a:off x="7449995" y="5013468"/>
            <a:ext cx="1793328" cy="632463"/>
          </a:xfrm>
          <a:prstGeom prst="upArrowCallou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63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 of SG6</a:t>
            </a:r>
            <a:endParaRPr kumimoji="1" lang="ja-JP" altLang="en-US" sz="1463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8DB0B6-D0A9-4832-BD49-597F312F0466}"/>
              </a:ext>
            </a:extLst>
          </p:cNvPr>
          <p:cNvSpPr txBox="1"/>
          <p:nvPr/>
        </p:nvSpPr>
        <p:spPr>
          <a:xfrm>
            <a:off x="9020732" y="4089270"/>
            <a:ext cx="88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+H2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(if any)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3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76D2-475C-4CCA-8BC9-452070E0A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Remaining issues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C1F271-DB99-4AD1-B608-5AC6E8EA7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Species relevant to the use of fuel and electricity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Future projection for A-LCA CO2E value in vehicle life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477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28C4ED-D706-4902-A4FD-029306312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1. Species relevant to the use of fuel and electricity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28ACDD-E5D6-4E0C-90A0-74725684F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2241261"/>
            <a:ext cx="8543925" cy="3671166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ja-JP" dirty="0"/>
              <a:t>Reminder:</a:t>
            </a:r>
          </a:p>
          <a:p>
            <a:pPr algn="just"/>
            <a:r>
              <a:rPr lang="en-US" altLang="ja-JP" dirty="0"/>
              <a:t>Determination of species emitted from the use of fuel &amp; electricity is still open.</a:t>
            </a:r>
          </a:p>
          <a:p>
            <a:pPr algn="just"/>
            <a:endParaRPr kumimoji="1" lang="en-US" altLang="ja-JP" dirty="0"/>
          </a:p>
          <a:p>
            <a:pPr algn="just"/>
            <a:r>
              <a:rPr lang="en-US" altLang="ja-JP" dirty="0"/>
              <a:t>Species on IPCC AR6 table plus H2 are candidates.</a:t>
            </a:r>
          </a:p>
          <a:p>
            <a:pPr algn="just"/>
            <a:endParaRPr kumimoji="1" lang="en-US" altLang="ja-JP" dirty="0"/>
          </a:p>
          <a:p>
            <a:pPr algn="just"/>
            <a:r>
              <a:rPr kumimoji="1" lang="en-US" altLang="ja-JP" dirty="0"/>
              <a:t>Assessment of dataset is necessary.</a:t>
            </a:r>
          </a:p>
        </p:txBody>
      </p:sp>
    </p:spTree>
    <p:extLst>
      <p:ext uri="{BB962C8B-B14F-4D97-AF65-F5344CB8AC3E}">
        <p14:creationId xmlns:p14="http://schemas.microsoft.com/office/powerpoint/2010/main" val="3362061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87FD62-C567-44C2-98DE-A70D524AF321}"/>
              </a:ext>
            </a:extLst>
          </p:cNvPr>
          <p:cNvSpPr txBox="1"/>
          <p:nvPr/>
        </p:nvSpPr>
        <p:spPr>
          <a:xfrm>
            <a:off x="523082" y="663875"/>
            <a:ext cx="8904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A-LCA IWG tends to agree to use "GWP100" of "IPCC AR6 Table 7.15" (Plus H2 if applicable) to calculate "CO2E".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AF251BB-A03A-46F9-AF62-80BD932688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44" t="24738" r="18238" b="25876"/>
          <a:stretch/>
        </p:blipFill>
        <p:spPr>
          <a:xfrm>
            <a:off x="916849" y="1839992"/>
            <a:ext cx="8056611" cy="350144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AF38C0D-C4A9-4D1D-9BA8-E74C41817604}"/>
              </a:ext>
            </a:extLst>
          </p:cNvPr>
          <p:cNvSpPr/>
          <p:nvPr/>
        </p:nvSpPr>
        <p:spPr>
          <a:xfrm>
            <a:off x="4092498" y="2888166"/>
            <a:ext cx="713678" cy="241981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85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57CDE4-E1EA-46CE-8D26-954E811CEF00}"/>
              </a:ext>
            </a:extLst>
          </p:cNvPr>
          <p:cNvSpPr txBox="1"/>
          <p:nvPr/>
        </p:nvSpPr>
        <p:spPr>
          <a:xfrm>
            <a:off x="716771" y="2619928"/>
            <a:ext cx="83869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r>
              <a:rPr kumimoji="1" lang="en-US" altLang="ja-JP" dirty="0"/>
              <a:t>E_CO2 (g/MJ)			= 	CO2 emissions g/MJ		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E_N2O (g CO2E/MJ)	= 	N2O emissions g/MJ		× N2O_GWP(AR6)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E_CH4 (g CO2E/MJ)		= 	CH4 emissions g/MJ		× CH4 </a:t>
            </a:r>
            <a:r>
              <a:rPr kumimoji="1" lang="en-US" altLang="ja-JP" dirty="0" err="1"/>
              <a:t>fossil_GWP</a:t>
            </a:r>
            <a:r>
              <a:rPr kumimoji="1" lang="en-US" altLang="ja-JP" dirty="0"/>
              <a:t>(AR6)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E_H2 (g CO2E/MJ)		= 	H2 emissions g/MJ 			× H2_GWP(?, tbc)</a:t>
            </a:r>
          </a:p>
          <a:p>
            <a:endParaRPr kumimoji="1" lang="en-US" altLang="ja-JP" dirty="0"/>
          </a:p>
          <a:p>
            <a:r>
              <a:rPr kumimoji="1" lang="en-US" altLang="ja-JP" dirty="0" err="1"/>
              <a:t>etc</a:t>
            </a:r>
            <a:r>
              <a:rPr kumimoji="1" lang="en-US" altLang="ja-JP" dirty="0"/>
              <a:t>…</a:t>
            </a: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66BD875-BDF2-4D2D-ADAA-27133A1CE8DD}"/>
              </a:ext>
            </a:extLst>
          </p:cNvPr>
          <p:cNvSpPr/>
          <p:nvPr/>
        </p:nvSpPr>
        <p:spPr>
          <a:xfrm>
            <a:off x="6231148" y="2879128"/>
            <a:ext cx="2604012" cy="20491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5C49C3-9AC4-4DDD-B1A4-9A0927403D0E}"/>
              </a:ext>
            </a:extLst>
          </p:cNvPr>
          <p:cNvSpPr txBox="1"/>
          <p:nvPr/>
        </p:nvSpPr>
        <p:spPr>
          <a:xfrm>
            <a:off x="6271544" y="5336028"/>
            <a:ext cx="3510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>
                <a:solidFill>
                  <a:srgbClr val="FF0000"/>
                </a:solidFill>
              </a:rPr>
              <a:t>Agreement required:</a:t>
            </a:r>
          </a:p>
          <a:p>
            <a:r>
              <a:rPr kumimoji="1" lang="en-US" altLang="ja-JP" dirty="0"/>
              <a:t>As the methodology of A-LCA IWG, AR6 (most recent one) table should be the recommended reference(?) 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0A14EC-7DD1-4AAC-AAD5-8DF4998713CF}"/>
              </a:ext>
            </a:extLst>
          </p:cNvPr>
          <p:cNvSpPr/>
          <p:nvPr/>
        </p:nvSpPr>
        <p:spPr>
          <a:xfrm>
            <a:off x="3375869" y="2879128"/>
            <a:ext cx="2545904" cy="204912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3E7D05-6CEF-4E52-9CC3-39FD621D4A46}"/>
              </a:ext>
            </a:extLst>
          </p:cNvPr>
          <p:cNvSpPr txBox="1"/>
          <p:nvPr/>
        </p:nvSpPr>
        <p:spPr>
          <a:xfrm>
            <a:off x="3335472" y="5336028"/>
            <a:ext cx="2818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>
                <a:solidFill>
                  <a:srgbClr val="FF0000"/>
                </a:solidFill>
              </a:rPr>
              <a:t>Agreement required:</a:t>
            </a:r>
          </a:p>
          <a:p>
            <a:r>
              <a:rPr kumimoji="1" lang="en-US" altLang="ja-JP" dirty="0"/>
              <a:t>How the values (g/MJ) can be determined?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03F61-372C-4592-9E64-A737FB8E5AAC}"/>
              </a:ext>
            </a:extLst>
          </p:cNvPr>
          <p:cNvSpPr txBox="1"/>
          <p:nvPr/>
        </p:nvSpPr>
        <p:spPr>
          <a:xfrm>
            <a:off x="3330591" y="2438500"/>
            <a:ext cx="170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Emission factors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938756-8549-4820-93DD-5FC229B3AB56}"/>
              </a:ext>
            </a:extLst>
          </p:cNvPr>
          <p:cNvSpPr txBox="1"/>
          <p:nvPr/>
        </p:nvSpPr>
        <p:spPr>
          <a:xfrm>
            <a:off x="6185736" y="2475569"/>
            <a:ext cx="657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GWP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DD0F29F-7355-47B3-95BA-EBC8FD45B08A}"/>
              </a:ext>
            </a:extLst>
          </p:cNvPr>
          <p:cNvSpPr txBox="1"/>
          <p:nvPr/>
        </p:nvSpPr>
        <p:spPr>
          <a:xfrm>
            <a:off x="732328" y="1109110"/>
            <a:ext cx="85231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E: Total equivalent CO2 emissions from the production and combustion of fuel g CO2E /MJ</a:t>
            </a:r>
            <a:endParaRPr kumimoji="1" lang="ja-JP" altLang="en-US" sz="2000" dirty="0"/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E = E_CO2 (g/MJ) + E_N2O (g CO2E/MJ) + E_CH4 (g CO2E/MJ) + E_H2 .....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6C71EE95-00D5-4E34-93AF-7C1B3EE06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15" y="93278"/>
            <a:ext cx="8543925" cy="1325563"/>
          </a:xfrm>
        </p:spPr>
        <p:txBody>
          <a:bodyPr/>
          <a:lstStyle/>
          <a:p>
            <a:r>
              <a:rPr kumimoji="1" lang="en-US" altLang="ja-JP" dirty="0"/>
              <a:t>Calculation example...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3114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5678C70C-5056-4BDF-93D2-4BB8C018CB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629" b="41982"/>
          <a:stretch/>
        </p:blipFill>
        <p:spPr>
          <a:xfrm>
            <a:off x="934231" y="1293929"/>
            <a:ext cx="7835299" cy="193148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9D8DBCB-B1B2-4B2B-90AF-9107B59D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986" y="3682884"/>
            <a:ext cx="7103686" cy="1110255"/>
          </a:xfrm>
          <a:prstGeom prst="rect">
            <a:avLst/>
          </a:prstGeom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4B0F954-6C46-4A69-9D63-717E37DBAEC4}"/>
              </a:ext>
            </a:extLst>
          </p:cNvPr>
          <p:cNvSpPr txBox="1">
            <a:spLocks/>
          </p:cNvSpPr>
          <p:nvPr/>
        </p:nvSpPr>
        <p:spPr>
          <a:xfrm>
            <a:off x="4678690" y="5583513"/>
            <a:ext cx="5048379" cy="1274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dirty="0"/>
              <a:t>Commission delegated regulation (EU) 2023/1185</a:t>
            </a:r>
          </a:p>
          <a:p>
            <a:r>
              <a:rPr lang="en-US" altLang="ja-JP" sz="1800" dirty="0"/>
              <a:t>of 10 February 2023</a:t>
            </a:r>
            <a:endParaRPr lang="ja-JP" altLang="en-US" sz="18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13E6E93-1AA7-4F79-B2EE-DDD400F29421}"/>
              </a:ext>
            </a:extLst>
          </p:cNvPr>
          <p:cNvSpPr/>
          <p:nvPr/>
        </p:nvSpPr>
        <p:spPr>
          <a:xfrm>
            <a:off x="4645394" y="3158141"/>
            <a:ext cx="433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800" dirty="0"/>
              <a:t>…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8019E01-F20F-4585-B2DC-66093EFE7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15" y="93278"/>
            <a:ext cx="8966875" cy="1325563"/>
          </a:xfrm>
        </p:spPr>
        <p:txBody>
          <a:bodyPr/>
          <a:lstStyle/>
          <a:p>
            <a:r>
              <a:rPr lang="en-US" altLang="ja-JP" dirty="0"/>
              <a:t>Example </a:t>
            </a:r>
            <a:r>
              <a:rPr kumimoji="1" lang="en-US" altLang="ja-JP" dirty="0"/>
              <a:t>from </a:t>
            </a:r>
            <a:r>
              <a:rPr lang="en-US" altLang="ja-JP" dirty="0"/>
              <a:t>a document 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BD0F9B-A73C-44A5-A316-0C065781BE76}"/>
              </a:ext>
            </a:extLst>
          </p:cNvPr>
          <p:cNvSpPr/>
          <p:nvPr/>
        </p:nvSpPr>
        <p:spPr>
          <a:xfrm>
            <a:off x="3703134" y="6550223"/>
            <a:ext cx="6202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https://eur-lex.europa.eu/legal-content/EN/TXT/PDF/?uri=CELEX:32023R1185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5181E07-958A-48FF-A904-C2ECDD730FA7}"/>
              </a:ext>
            </a:extLst>
          </p:cNvPr>
          <p:cNvSpPr/>
          <p:nvPr/>
        </p:nvSpPr>
        <p:spPr>
          <a:xfrm>
            <a:off x="4630526" y="4548326"/>
            <a:ext cx="433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800" dirty="0"/>
              <a:t>…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D9A53C5-CEF6-4825-9101-E0347F549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006" y="5099359"/>
            <a:ext cx="7115408" cy="61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256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CD48F-7A9E-4302-89E4-DEC13F7D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131" y="130952"/>
            <a:ext cx="8543925" cy="1325563"/>
          </a:xfrm>
        </p:spPr>
        <p:txBody>
          <a:bodyPr/>
          <a:lstStyle/>
          <a:p>
            <a:r>
              <a:rPr lang="en-US" altLang="ja-JP" dirty="0"/>
              <a:t>Possible sources f</a:t>
            </a:r>
            <a:r>
              <a:rPr kumimoji="1" lang="en-US" altLang="ja-JP" dirty="0"/>
              <a:t>or emission factors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7A6275-613F-4139-9187-5836180DE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301517"/>
            <a:ext cx="8543925" cy="3627321"/>
          </a:xfrm>
        </p:spPr>
        <p:txBody>
          <a:bodyPr/>
          <a:lstStyle/>
          <a:p>
            <a:r>
              <a:rPr lang="en-US" altLang="ja-JP" dirty="0"/>
              <a:t>To use international database	</a:t>
            </a:r>
          </a:p>
          <a:p>
            <a:pPr marL="0" indent="0">
              <a:buNone/>
            </a:pPr>
            <a:r>
              <a:rPr lang="en-US" altLang="ja-JP" dirty="0"/>
              <a:t>	IEA (mix) + IPCC (emission intensity of Pathway)</a:t>
            </a:r>
          </a:p>
          <a:p>
            <a:r>
              <a:rPr kumimoji="1" lang="en-US" altLang="ja-JP" dirty="0"/>
              <a:t>To use regional database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	GREET (emission intensity of Pathway), IDEA,</a:t>
            </a:r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en-US" altLang="ja-JP" dirty="0" err="1"/>
              <a:t>Ecoinvent</a:t>
            </a:r>
            <a:r>
              <a:rPr lang="en-US" altLang="ja-JP" dirty="0"/>
              <a:t> (emission intensity of Pathway), </a:t>
            </a:r>
          </a:p>
          <a:p>
            <a:pPr marL="0" indent="0">
              <a:buNone/>
            </a:pPr>
            <a:r>
              <a:rPr lang="en-US" altLang="ja-JP" dirty="0"/>
              <a:t>	JEC report</a:t>
            </a:r>
            <a:endParaRPr kumimoji="1" lang="en-US" altLang="ja-JP" dirty="0"/>
          </a:p>
          <a:p>
            <a:r>
              <a:rPr kumimoji="1" lang="en-US" altLang="ja-JP" dirty="0"/>
              <a:t>To use primary data</a:t>
            </a:r>
          </a:p>
          <a:p>
            <a:pPr marL="0" indent="0">
              <a:buNone/>
            </a:pPr>
            <a:r>
              <a:rPr lang="en-US" altLang="ja-JP" dirty="0"/>
              <a:t>Another idea;	</a:t>
            </a:r>
          </a:p>
          <a:p>
            <a:pPr marL="0" indent="0">
              <a:buNone/>
            </a:pPr>
            <a:r>
              <a:rPr lang="en-US" altLang="ja-JP" dirty="0"/>
              <a:t>Scope of emissions in emission factors need to be aligned with scope of emissions agreed on in IWG. This might mean that multiple datasets need to be combined.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969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302585-C70B-4213-91F5-FF6B93C48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54" y="0"/>
            <a:ext cx="8543925" cy="1325563"/>
          </a:xfrm>
        </p:spPr>
        <p:txBody>
          <a:bodyPr/>
          <a:lstStyle/>
          <a:p>
            <a:r>
              <a:rPr lang="en-US" altLang="ja-JP" dirty="0"/>
              <a:t>Dataset assessment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1FB842-64AF-4318-9CD6-2B3205648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898" y="1504346"/>
            <a:ext cx="8543925" cy="493352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IDEA (under assessment) ...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1. </a:t>
            </a:r>
            <a:r>
              <a:rPr lang="en-US" altLang="ja-JP" dirty="0"/>
              <a:t>How many </a:t>
            </a:r>
            <a:r>
              <a:rPr kumimoji="1" lang="en-US" altLang="ja-JP" dirty="0"/>
              <a:t>emission factors (g/MJ) are there?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>
                <a:highlight>
                  <a:srgbClr val="FFFF00"/>
                </a:highlight>
              </a:rPr>
              <a:t>more than 3 gases</a:t>
            </a:r>
            <a:r>
              <a:rPr lang="en-US" altLang="ja-JP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en-US" altLang="ja-JP" dirty="0">
                <a:highlight>
                  <a:srgbClr val="FFFF00"/>
                </a:highlight>
              </a:rPr>
              <a:t>	CO2,</a:t>
            </a:r>
            <a:r>
              <a:rPr lang="ja-JP" altLang="en-US" dirty="0">
                <a:highlight>
                  <a:srgbClr val="FFFF00"/>
                </a:highlight>
              </a:rPr>
              <a:t> </a:t>
            </a:r>
            <a:r>
              <a:rPr lang="en-US" altLang="ja-JP" dirty="0">
                <a:highlight>
                  <a:srgbClr val="FFFF00"/>
                </a:highlight>
              </a:rPr>
              <a:t>CH4, N2O ... </a:t>
            </a:r>
            <a:endParaRPr kumimoji="1" lang="en-US" altLang="ja-JP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2. Regional or Global?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>
                <a:highlight>
                  <a:srgbClr val="FFFF00"/>
                </a:highlight>
              </a:rPr>
              <a:t> Regional? </a:t>
            </a:r>
          </a:p>
          <a:p>
            <a:pPr marL="0" indent="0">
              <a:buNone/>
            </a:pPr>
            <a:endParaRPr lang="en-US" altLang="ja-JP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29326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28C4ED-D706-4902-A4FD-029306312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 Point of declaration of A-LCA CO2E value in vehicle life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28ACDD-E5D6-4E0C-90A0-74725684F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2241261"/>
            <a:ext cx="8543925" cy="3671166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ja-JP" dirty="0"/>
              <a:t>Reminder:</a:t>
            </a:r>
          </a:p>
          <a:p>
            <a:pPr algn="just"/>
            <a:r>
              <a:rPr lang="en-US" altLang="ja-JP" dirty="0"/>
              <a:t>In the last session of SG6, it was discussed that the end of production(before use) can be the "point of declaration" for the deliverable until 2025.</a:t>
            </a:r>
          </a:p>
          <a:p>
            <a:pPr algn="just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0190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85EE3C2F-25A9-44A4-B983-CEC5F1782C41}" vid="{47EFA576-4E48-4098-B0C2-75756D17B9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859</TotalTime>
  <Words>993</Words>
  <Application>Microsoft Office PowerPoint</Application>
  <PresentationFormat>A4 210 x 297 mm</PresentationFormat>
  <Paragraphs>165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Note for SG6 meeting</vt:lpstr>
      <vt:lpstr>Remaining issues</vt:lpstr>
      <vt:lpstr>1. Species relevant to the use of fuel and electricity</vt:lpstr>
      <vt:lpstr>PowerPoint プレゼンテーション</vt:lpstr>
      <vt:lpstr>Calculation example...</vt:lpstr>
      <vt:lpstr>Example from a document </vt:lpstr>
      <vt:lpstr>Possible sources for emission factors</vt:lpstr>
      <vt:lpstr>Dataset assessment</vt:lpstr>
      <vt:lpstr>2. Point of declaration of A-LCA CO2E value in vehicle life</vt:lpstr>
      <vt:lpstr>Formatting SG6's product(Draft)  "until 2025"</vt:lpstr>
      <vt:lpstr>Future scenario (as the deliverable until 2025)</vt:lpstr>
      <vt:lpstr>AoB</vt:lpstr>
      <vt:lpstr>Asking for guidance from A-LCA IWG</vt:lpstr>
      <vt:lpstr>PowerPoint プレゼンテーション</vt:lpstr>
      <vt:lpstr>Methodology and Example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新国哲也</dc:creator>
  <cp:lastModifiedBy>川原田　光典</cp:lastModifiedBy>
  <cp:revision>46</cp:revision>
  <cp:lastPrinted>2024-04-03T08:53:23Z</cp:lastPrinted>
  <dcterms:created xsi:type="dcterms:W3CDTF">2024-01-04T06:55:40Z</dcterms:created>
  <dcterms:modified xsi:type="dcterms:W3CDTF">2024-04-03T12:59:50Z</dcterms:modified>
</cp:coreProperties>
</file>