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sldIdLst>
    <p:sldId id="278" r:id="rId2"/>
    <p:sldId id="282" r:id="rId3"/>
    <p:sldId id="300" r:id="rId4"/>
    <p:sldId id="310" r:id="rId5"/>
    <p:sldId id="312" r:id="rId6"/>
    <p:sldId id="311" r:id="rId7"/>
    <p:sldId id="304" r:id="rId8"/>
    <p:sldId id="313" r:id="rId9"/>
    <p:sldId id="291" r:id="rId10"/>
  </p:sldIdLst>
  <p:sldSz cx="9144000" cy="6858000" type="screen4x3"/>
  <p:notesSz cx="6811963" cy="9942513"/>
  <p:defaultTextStyle>
    <a:defPPr>
      <a:defRPr lang="de-DE"/>
    </a:defPPr>
    <a:lvl1pPr algn="ctr" rtl="0" fontAlgn="base">
      <a:spcBef>
        <a:spcPct val="0"/>
      </a:spcBef>
      <a:spcAft>
        <a:spcPct val="0"/>
      </a:spcAft>
      <a:defRPr sz="1200" kern="1200">
        <a:solidFill>
          <a:schemeClr val="tx1"/>
        </a:solidFill>
        <a:latin typeface="Arial" charset="0"/>
        <a:ea typeface="+mn-ea"/>
        <a:cs typeface="Arial" charset="0"/>
      </a:defRPr>
    </a:lvl1pPr>
    <a:lvl2pPr marL="457200" algn="ctr" rtl="0" fontAlgn="base">
      <a:spcBef>
        <a:spcPct val="0"/>
      </a:spcBef>
      <a:spcAft>
        <a:spcPct val="0"/>
      </a:spcAft>
      <a:defRPr sz="1200" kern="1200">
        <a:solidFill>
          <a:schemeClr val="tx1"/>
        </a:solidFill>
        <a:latin typeface="Arial" charset="0"/>
        <a:ea typeface="+mn-ea"/>
        <a:cs typeface="Arial" charset="0"/>
      </a:defRPr>
    </a:lvl2pPr>
    <a:lvl3pPr marL="914400" algn="ctr" rtl="0" fontAlgn="base">
      <a:spcBef>
        <a:spcPct val="0"/>
      </a:spcBef>
      <a:spcAft>
        <a:spcPct val="0"/>
      </a:spcAft>
      <a:defRPr sz="1200" kern="1200">
        <a:solidFill>
          <a:schemeClr val="tx1"/>
        </a:solidFill>
        <a:latin typeface="Arial" charset="0"/>
        <a:ea typeface="+mn-ea"/>
        <a:cs typeface="Arial" charset="0"/>
      </a:defRPr>
    </a:lvl3pPr>
    <a:lvl4pPr marL="1371600" algn="ctr" rtl="0" fontAlgn="base">
      <a:spcBef>
        <a:spcPct val="0"/>
      </a:spcBef>
      <a:spcAft>
        <a:spcPct val="0"/>
      </a:spcAft>
      <a:defRPr sz="1200" kern="1200">
        <a:solidFill>
          <a:schemeClr val="tx1"/>
        </a:solidFill>
        <a:latin typeface="Arial" charset="0"/>
        <a:ea typeface="+mn-ea"/>
        <a:cs typeface="Arial" charset="0"/>
      </a:defRPr>
    </a:lvl4pPr>
    <a:lvl5pPr marL="1828800" algn="ctr"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0000"/>
    <a:srgbClr val="008000"/>
    <a:srgbClr val="0066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608" y="-4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51850" cy="497126"/>
          </a:xfrm>
          <a:prstGeom prst="rect">
            <a:avLst/>
          </a:prstGeom>
        </p:spPr>
        <p:txBody>
          <a:bodyPr vert="horz" lIns="91595" tIns="45798" rIns="91595" bIns="45798" rtlCol="0"/>
          <a:lstStyle>
            <a:lvl1pPr algn="l">
              <a:defRPr sz="1200"/>
            </a:lvl1pPr>
          </a:lstStyle>
          <a:p>
            <a:endParaRPr lang="de-DE"/>
          </a:p>
        </p:txBody>
      </p:sp>
      <p:sp>
        <p:nvSpPr>
          <p:cNvPr id="3" name="Datumsplatzhalter 2"/>
          <p:cNvSpPr>
            <a:spLocks noGrp="1"/>
          </p:cNvSpPr>
          <p:nvPr>
            <p:ph type="dt" idx="1"/>
          </p:nvPr>
        </p:nvSpPr>
        <p:spPr>
          <a:xfrm>
            <a:off x="3858537" y="0"/>
            <a:ext cx="2951850" cy="497126"/>
          </a:xfrm>
          <a:prstGeom prst="rect">
            <a:avLst/>
          </a:prstGeom>
        </p:spPr>
        <p:txBody>
          <a:bodyPr vert="horz" lIns="91595" tIns="45798" rIns="91595" bIns="45798" rtlCol="0"/>
          <a:lstStyle>
            <a:lvl1pPr algn="r">
              <a:defRPr sz="1200"/>
            </a:lvl1pPr>
          </a:lstStyle>
          <a:p>
            <a:fld id="{3FD798A6-631C-46D1-8096-1A5788AD521E}" type="datetimeFigureOut">
              <a:rPr lang="de-DE" smtClean="0"/>
              <a:pPr/>
              <a:t>12.11.2014</a:t>
            </a:fld>
            <a:endParaRPr lang="de-DE"/>
          </a:p>
        </p:txBody>
      </p:sp>
      <p:sp>
        <p:nvSpPr>
          <p:cNvPr id="4" name="Folienbildplatzhalter 3"/>
          <p:cNvSpPr>
            <a:spLocks noGrp="1" noRot="1" noChangeAspect="1"/>
          </p:cNvSpPr>
          <p:nvPr>
            <p:ph type="sldImg" idx="2"/>
          </p:nvPr>
        </p:nvSpPr>
        <p:spPr>
          <a:xfrm>
            <a:off x="920750" y="746125"/>
            <a:ext cx="4970463" cy="3727450"/>
          </a:xfrm>
          <a:prstGeom prst="rect">
            <a:avLst/>
          </a:prstGeom>
          <a:noFill/>
          <a:ln w="12700">
            <a:solidFill>
              <a:prstClr val="black"/>
            </a:solidFill>
          </a:ln>
        </p:spPr>
        <p:txBody>
          <a:bodyPr vert="horz" lIns="91595" tIns="45798" rIns="91595" bIns="45798" rtlCol="0" anchor="ctr"/>
          <a:lstStyle/>
          <a:p>
            <a:endParaRPr lang="de-DE"/>
          </a:p>
        </p:txBody>
      </p:sp>
      <p:sp>
        <p:nvSpPr>
          <p:cNvPr id="5" name="Notizenplatzhalter 4"/>
          <p:cNvSpPr>
            <a:spLocks noGrp="1"/>
          </p:cNvSpPr>
          <p:nvPr>
            <p:ph type="body" sz="quarter" idx="3"/>
          </p:nvPr>
        </p:nvSpPr>
        <p:spPr>
          <a:xfrm>
            <a:off x="681197" y="4722694"/>
            <a:ext cx="5449570" cy="4474131"/>
          </a:xfrm>
          <a:prstGeom prst="rect">
            <a:avLst/>
          </a:prstGeom>
        </p:spPr>
        <p:txBody>
          <a:bodyPr vert="horz" lIns="91595" tIns="45798" rIns="91595" bIns="45798"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2" y="9443661"/>
            <a:ext cx="2951850" cy="497126"/>
          </a:xfrm>
          <a:prstGeom prst="rect">
            <a:avLst/>
          </a:prstGeom>
        </p:spPr>
        <p:txBody>
          <a:bodyPr vert="horz" lIns="91595" tIns="45798" rIns="91595" bIns="45798" rtlCol="0" anchor="b"/>
          <a:lstStyle>
            <a:lvl1pPr algn="l">
              <a:defRPr sz="1200"/>
            </a:lvl1pPr>
          </a:lstStyle>
          <a:p>
            <a:endParaRPr lang="de-DE"/>
          </a:p>
        </p:txBody>
      </p:sp>
      <p:sp>
        <p:nvSpPr>
          <p:cNvPr id="7" name="Foliennummernplatzhalter 6"/>
          <p:cNvSpPr>
            <a:spLocks noGrp="1"/>
          </p:cNvSpPr>
          <p:nvPr>
            <p:ph type="sldNum" sz="quarter" idx="5"/>
          </p:nvPr>
        </p:nvSpPr>
        <p:spPr>
          <a:xfrm>
            <a:off x="3858537" y="9443661"/>
            <a:ext cx="2951850" cy="497126"/>
          </a:xfrm>
          <a:prstGeom prst="rect">
            <a:avLst/>
          </a:prstGeom>
        </p:spPr>
        <p:txBody>
          <a:bodyPr vert="horz" lIns="91595" tIns="45798" rIns="91595" bIns="45798" rtlCol="0" anchor="b"/>
          <a:lstStyle>
            <a:lvl1pPr algn="r">
              <a:defRPr sz="1200"/>
            </a:lvl1pPr>
          </a:lstStyle>
          <a:p>
            <a:fld id="{34C5CC6C-4216-4BD6-B41C-67697A01251F}" type="slidenum">
              <a:rPr lang="de-DE" smtClean="0"/>
              <a:pPr/>
              <a:t>‹Nr.›</a:t>
            </a:fld>
            <a:endParaRPr lang="de-DE"/>
          </a:p>
        </p:txBody>
      </p:sp>
    </p:spTree>
    <p:extLst>
      <p:ext uri="{BB962C8B-B14F-4D97-AF65-F5344CB8AC3E}">
        <p14:creationId xmlns:p14="http://schemas.microsoft.com/office/powerpoint/2010/main" val="2984408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a:xfrm>
            <a:off x="922338" y="746125"/>
            <a:ext cx="4968875" cy="3727450"/>
          </a:xfrm>
          <a:ln/>
        </p:spPr>
      </p:sp>
      <p:sp>
        <p:nvSpPr>
          <p:cNvPr id="35843" name="Notizenplatzhalter 2"/>
          <p:cNvSpPr>
            <a:spLocks noGrp="1"/>
          </p:cNvSpPr>
          <p:nvPr>
            <p:ph type="body" idx="1"/>
          </p:nvPr>
        </p:nvSpPr>
        <p:spPr>
          <a:noFill/>
          <a:ln/>
        </p:spPr>
        <p:txBody>
          <a:bodyPr/>
          <a:lstStyle/>
          <a:p>
            <a:endParaRPr lang="de-DE" smtClean="0">
              <a:latin typeface="Arial" charset="0"/>
            </a:endParaRPr>
          </a:p>
        </p:txBody>
      </p:sp>
      <p:sp>
        <p:nvSpPr>
          <p:cNvPr id="35844" name="Foliennummernplatzhalter 3"/>
          <p:cNvSpPr>
            <a:spLocks noGrp="1"/>
          </p:cNvSpPr>
          <p:nvPr>
            <p:ph type="sldNum" sz="quarter" idx="5"/>
          </p:nvPr>
        </p:nvSpPr>
        <p:spPr>
          <a:noFill/>
        </p:spPr>
        <p:txBody>
          <a:bodyPr/>
          <a:lstStyle/>
          <a:p>
            <a:fld id="{9B25559C-0493-4C68-A6C2-25CB8D502636}" type="slidenum">
              <a:rPr lang="en-GB" smtClean="0">
                <a:latin typeface="Arial" charset="0"/>
              </a:rPr>
              <a:pPr/>
              <a:t>1</a:t>
            </a:fld>
            <a:endParaRPr lang="en-GB" smtClean="0">
              <a:latin typeface="Arial" charset="0"/>
            </a:endParaRPr>
          </a:p>
        </p:txBody>
      </p:sp>
      <p:sp>
        <p:nvSpPr>
          <p:cNvPr id="35845" name="Datumsplatzhalter 4"/>
          <p:cNvSpPr>
            <a:spLocks noGrp="1"/>
          </p:cNvSpPr>
          <p:nvPr>
            <p:ph type="dt" sz="quarter" idx="1"/>
          </p:nvPr>
        </p:nvSpPr>
        <p:spPr>
          <a:noFill/>
        </p:spPr>
        <p:txBody>
          <a:bodyPr/>
          <a:lstStyle/>
          <a:p>
            <a:endParaRPr lang="en-GB"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2338" y="746125"/>
            <a:ext cx="4968875" cy="372745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bwMode="white">
          <a:xfrm>
            <a:off x="0" y="3933825"/>
            <a:ext cx="9144000" cy="1792288"/>
          </a:xfrm>
        </p:spPr>
        <p:txBody>
          <a:bodyPr tIns="1486800" anchor="b">
            <a:spAutoFit/>
          </a:bodyPr>
          <a:lstStyle>
            <a:lvl1pPr>
              <a:defRPr>
                <a:solidFill>
                  <a:schemeClr val="tx1"/>
                </a:solidFill>
              </a:defRPr>
            </a:lvl1pPr>
          </a:lstStyle>
          <a:p>
            <a:r>
              <a:rPr lang="de-DE" smtClean="0"/>
              <a:t>Titelmasterformat durch Klicken bearbeiten</a:t>
            </a:r>
            <a:endParaRPr lang="de-DE" dirty="0"/>
          </a:p>
        </p:txBody>
      </p:sp>
      <p:sp>
        <p:nvSpPr>
          <p:cNvPr id="26627" name="Rectangle 3"/>
          <p:cNvSpPr>
            <a:spLocks noGrp="1" noChangeArrowheads="1"/>
          </p:cNvSpPr>
          <p:nvPr>
            <p:ph type="subTitle" idx="1"/>
          </p:nvPr>
        </p:nvSpPr>
        <p:spPr bwMode="white">
          <a:xfrm>
            <a:off x="0" y="5715000"/>
            <a:ext cx="9144000" cy="1143000"/>
          </a:xfrm>
        </p:spPr>
        <p:txBody>
          <a:bodyPr lIns="360000" rIns="360000"/>
          <a:lstStyle>
            <a:lvl1pPr marL="0" indent="0">
              <a:buFont typeface="Arial" pitchFamily="-110" charset="0"/>
              <a:buNone/>
              <a:defRPr sz="1800">
                <a:solidFill>
                  <a:schemeClr val="tx1"/>
                </a:solidFill>
                <a:latin typeface="Audi Type Extended" pitchFamily="34" charset="0"/>
              </a:defRPr>
            </a:lvl1pPr>
          </a:lstStyle>
          <a:p>
            <a:r>
              <a:rPr lang="de-DE" smtClean="0"/>
              <a:t>Formatvorlage des Untertitelmasters durch Klicken bearbeiten</a:t>
            </a:r>
            <a:endParaRPr lang="de-DE"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Fußzeilenplatzhalter 6"/>
          <p:cNvSpPr>
            <a:spLocks noGrp="1"/>
          </p:cNvSpPr>
          <p:nvPr>
            <p:ph type="ftr" sz="quarter" idx="10"/>
          </p:nvPr>
        </p:nvSpPr>
        <p:spPr/>
        <p:txBody>
          <a:bodyPr/>
          <a:lstStyle>
            <a:lvl1pPr>
              <a:defRPr/>
            </a:lvl1pPr>
          </a:lstStyle>
          <a:p>
            <a:pPr>
              <a:defRPr/>
            </a:pPr>
            <a:r>
              <a:rPr lang="de-DE" dirty="0"/>
              <a:t>Titel oder Name, Abteilung, Datum</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6"/>
          <p:cNvSpPr>
            <a:spLocks noGrp="1" noChangeArrowheads="1"/>
          </p:cNvSpPr>
          <p:nvPr>
            <p:ph type="sldNum" sz="quarter" idx="10"/>
          </p:nvPr>
        </p:nvSpPr>
        <p:spPr>
          <a:xfrm>
            <a:off x="6588125" y="6237288"/>
            <a:ext cx="2133600" cy="476250"/>
          </a:xfrm>
          <a:prstGeom prst="rect">
            <a:avLst/>
          </a:prstGeom>
        </p:spPr>
        <p:txBody>
          <a:bodyPr/>
          <a:lstStyle>
            <a:lvl1pPr>
              <a:defRPr/>
            </a:lvl1pPr>
          </a:lstStyle>
          <a:p>
            <a:pPr>
              <a:defRPr/>
            </a:pPr>
            <a:r>
              <a:rPr lang="en-US" altLang="ja-JP"/>
              <a:t>Page </a:t>
            </a:r>
            <a:fld id="{8A5EC4B7-F7B4-40F6-90FF-E0AD43030D0C}" type="slidenum">
              <a:rPr lang="en-US" altLang="ja-JP"/>
              <a:pPr>
                <a:defRPr/>
              </a:pPr>
              <a:t>‹Nr.›</a:t>
            </a:fld>
            <a:r>
              <a:rPr lang="en-US" altLang="ja-JP"/>
              <a:t> </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1079500"/>
          </a:xfrm>
          <a:prstGeom prst="rect">
            <a:avLst/>
          </a:prstGeom>
          <a:noFill/>
          <a:ln w="9525">
            <a:noFill/>
            <a:miter lim="800000"/>
            <a:headEnd/>
            <a:tailEnd/>
          </a:ln>
        </p:spPr>
        <p:txBody>
          <a:bodyPr vert="horz" wrap="square" lIns="360000" tIns="442800" rIns="360000" bIns="0" numCol="1" anchor="t" anchorCtr="0" compatLnSpc="1">
            <a:prstTxWarp prst="textNoShape">
              <a:avLst/>
            </a:prstTxWarp>
          </a:bodyPr>
          <a:lstStyle/>
          <a:p>
            <a:pPr lvl="0"/>
            <a:r>
              <a:rPr lang="de-DE" dirty="0" smtClean="0"/>
              <a:t>Mastertitelformat bearbeiten</a:t>
            </a:r>
          </a:p>
        </p:txBody>
      </p:sp>
      <p:sp>
        <p:nvSpPr>
          <p:cNvPr id="1027" name="Rectangle 3"/>
          <p:cNvSpPr>
            <a:spLocks noGrp="1" noChangeArrowheads="1"/>
          </p:cNvSpPr>
          <p:nvPr>
            <p:ph type="body" idx="1"/>
          </p:nvPr>
        </p:nvSpPr>
        <p:spPr bwMode="auto">
          <a:xfrm>
            <a:off x="358775" y="1341438"/>
            <a:ext cx="8426450" cy="48958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p:txBody>
      </p:sp>
      <p:sp>
        <p:nvSpPr>
          <p:cNvPr id="1051" name="Rectangle 27"/>
          <p:cNvSpPr>
            <a:spLocks noChangeArrowheads="1"/>
          </p:cNvSpPr>
          <p:nvPr/>
        </p:nvSpPr>
        <p:spPr bwMode="auto">
          <a:xfrm>
            <a:off x="-3175" y="6237288"/>
            <a:ext cx="703263" cy="577850"/>
          </a:xfrm>
          <a:prstGeom prst="rect">
            <a:avLst/>
          </a:prstGeom>
          <a:noFill/>
          <a:ln w="9525">
            <a:noFill/>
            <a:miter lim="800000"/>
            <a:headEnd/>
            <a:tailEnd/>
          </a:ln>
          <a:effectLst/>
        </p:spPr>
        <p:txBody>
          <a:bodyPr lIns="360000" tIns="216000" rIns="0" bIns="144000" anchor="b"/>
          <a:lstStyle/>
          <a:p>
            <a:pPr algn="l">
              <a:defRPr/>
            </a:pPr>
            <a:fld id="{4FF6E821-E3FC-4DED-B265-84F47A75BB76}" type="slidenum">
              <a:rPr lang="de-DE" sz="700">
                <a:latin typeface="Audi Type" pitchFamily="34" charset="0"/>
              </a:rPr>
              <a:pPr algn="l">
                <a:defRPr/>
              </a:pPr>
              <a:t>‹Nr.›</a:t>
            </a:fld>
            <a:endParaRPr lang="de-DE" sz="700" dirty="0">
              <a:latin typeface="Audi Type" pitchFamily="34" charset="0"/>
            </a:endParaRPr>
          </a:p>
        </p:txBody>
      </p:sp>
      <p:sp>
        <p:nvSpPr>
          <p:cNvPr id="7" name="Fußzeilenplatzhalter 6"/>
          <p:cNvSpPr>
            <a:spLocks noGrp="1"/>
          </p:cNvSpPr>
          <p:nvPr>
            <p:ph type="ftr" sz="quarter" idx="3"/>
          </p:nvPr>
        </p:nvSpPr>
        <p:spPr>
          <a:xfrm>
            <a:off x="554038" y="6238875"/>
            <a:ext cx="3975100" cy="579438"/>
          </a:xfrm>
          <a:prstGeom prst="rect">
            <a:avLst/>
          </a:prstGeom>
        </p:spPr>
        <p:txBody>
          <a:bodyPr vert="horz" lIns="0" tIns="216000" rIns="360000" bIns="144000" rtlCol="0" anchor="b" anchorCtr="0"/>
          <a:lstStyle>
            <a:lvl1pPr algn="l">
              <a:spcBef>
                <a:spcPct val="30000"/>
              </a:spcBef>
              <a:buClr>
                <a:schemeClr val="accent2"/>
              </a:buClr>
              <a:buFont typeface="Audi Type" pitchFamily="34" charset="0"/>
              <a:buNone/>
              <a:defRPr sz="700" dirty="0" smtClean="0">
                <a:solidFill>
                  <a:schemeClr val="tx1"/>
                </a:solidFill>
                <a:latin typeface="Audi Type" pitchFamily="34" charset="0"/>
              </a:defRPr>
            </a:lvl1pPr>
          </a:lstStyle>
          <a:p>
            <a:pPr>
              <a:defRPr/>
            </a:pPr>
            <a:r>
              <a:rPr lang="de-DE" dirty="0" smtClean="0"/>
              <a:t>Working </a:t>
            </a:r>
            <a:r>
              <a:rPr lang="de-DE" dirty="0" err="1" smtClean="0"/>
              <a:t>Structure</a:t>
            </a:r>
            <a:r>
              <a:rPr lang="de-DE" dirty="0" smtClean="0"/>
              <a:t>  </a:t>
            </a:r>
            <a:r>
              <a:rPr lang="de-DE" dirty="0" err="1" smtClean="0"/>
              <a:t>of</a:t>
            </a:r>
            <a:r>
              <a:rPr lang="de-DE" dirty="0" smtClean="0"/>
              <a:t>  </a:t>
            </a:r>
            <a:r>
              <a:rPr lang="de-DE" dirty="0" err="1" smtClean="0"/>
              <a:t>WLTPinfWG</a:t>
            </a:r>
            <a:r>
              <a:rPr lang="de-DE" dirty="0" smtClean="0"/>
              <a:t> </a:t>
            </a:r>
            <a:endParaRPr lang="de-DE" dirty="0"/>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60" r:id="rId3"/>
  </p:sldLayoutIdLst>
  <p:transition>
    <p:fade/>
  </p:transition>
  <p:hf sldNum="0" hdr="0" dt="0"/>
  <p:txStyles>
    <p:titleStyle>
      <a:lvl1pPr algn="l" rtl="0" eaLnBrk="1" fontAlgn="base" hangingPunct="1">
        <a:spcBef>
          <a:spcPct val="0"/>
        </a:spcBef>
        <a:spcAft>
          <a:spcPct val="0"/>
        </a:spcAft>
        <a:defRPr sz="1800" b="1">
          <a:solidFill>
            <a:schemeClr val="tx2"/>
          </a:solidFill>
          <a:latin typeface="Audi Type Extended" pitchFamily="34" charset="0"/>
          <a:ea typeface="+mj-ea"/>
          <a:cs typeface="+mj-cs"/>
        </a:defRPr>
      </a:lvl1pPr>
      <a:lvl2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2pPr>
      <a:lvl3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3pPr>
      <a:lvl4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4pPr>
      <a:lvl5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9pPr>
    </p:titleStyle>
    <p:bodyStyle>
      <a:lvl1pPr marL="266700" indent="-266700" algn="l" rtl="0" eaLnBrk="1" fontAlgn="ctr" hangingPunct="1">
        <a:lnSpc>
          <a:spcPct val="110000"/>
        </a:lnSpc>
        <a:spcBef>
          <a:spcPct val="30000"/>
        </a:spcBef>
        <a:spcAft>
          <a:spcPct val="0"/>
        </a:spcAft>
        <a:buClr>
          <a:srgbClr val="CC0033"/>
        </a:buClr>
        <a:buSzPct val="80000"/>
        <a:buFont typeface="Arial" charset="0"/>
        <a:buChar char="►"/>
        <a:defRPr sz="1600">
          <a:solidFill>
            <a:schemeClr val="tx1"/>
          </a:solidFill>
          <a:latin typeface="Audi Type" pitchFamily="34" charset="0"/>
          <a:ea typeface="+mn-ea"/>
          <a:cs typeface="+mn-cs"/>
        </a:defRPr>
      </a:lvl1pPr>
      <a:lvl2pPr marL="531813" indent="-255588" algn="l" rtl="0" eaLnBrk="1" fontAlgn="ctr" hangingPunct="1">
        <a:lnSpc>
          <a:spcPct val="110000"/>
        </a:lnSpc>
        <a:spcBef>
          <a:spcPct val="30000"/>
        </a:spcBef>
        <a:spcAft>
          <a:spcPct val="0"/>
        </a:spcAft>
        <a:buClr>
          <a:srgbClr val="6D7579"/>
        </a:buClr>
        <a:buSzPct val="80000"/>
        <a:buFont typeface="Arial" charset="0"/>
        <a:buChar char="►"/>
        <a:defRPr sz="1600">
          <a:solidFill>
            <a:schemeClr val="tx1"/>
          </a:solidFill>
          <a:latin typeface="Audi Type" pitchFamily="34" charset="0"/>
          <a:ea typeface="+mn-ea"/>
          <a:cs typeface="+mn-cs"/>
        </a:defRPr>
      </a:lvl2pPr>
      <a:lvl3pPr marL="714375" indent="0" algn="l" rtl="0" eaLnBrk="1" fontAlgn="base" hangingPunct="1">
        <a:lnSpc>
          <a:spcPct val="110000"/>
        </a:lnSpc>
        <a:spcBef>
          <a:spcPct val="30000"/>
        </a:spcBef>
        <a:spcAft>
          <a:spcPct val="0"/>
        </a:spcAft>
        <a:buFontTx/>
        <a:buNone/>
        <a:defRPr sz="1600">
          <a:solidFill>
            <a:schemeClr val="tx1"/>
          </a:solidFill>
          <a:latin typeface="Audi Type" pitchFamily="34" charset="0"/>
          <a:ea typeface="+mn-ea"/>
          <a:cs typeface="+mn-cs"/>
        </a:defRPr>
      </a:lvl3pPr>
      <a:lvl4pPr marL="1600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4pPr>
      <a:lvl5pPr marL="20574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5pPr>
      <a:lvl6pPr marL="25146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6pPr>
      <a:lvl7pPr marL="29718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7pPr>
      <a:lvl8pPr marL="34290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8pPr>
      <a:lvl9pPr marL="3886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emf"/><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5.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package" Target="../embeddings/Microsoft_Excel_Worksheet1.xlsx"/><Relationship Id="rId5" Type="http://schemas.openxmlformats.org/officeDocument/2006/relationships/oleObject" Target="../embeddings/oleObject1.bin"/><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11188" y="1628775"/>
            <a:ext cx="7561262" cy="1497013"/>
          </a:xfrm>
        </p:spPr>
        <p:txBody>
          <a:bodyPr/>
          <a:lstStyle/>
          <a:p>
            <a:pPr eaLnBrk="1" hangingPunct="1"/>
            <a:r>
              <a:rPr lang="en-US" altLang="ja-JP" sz="3200" dirty="0" smtClean="0"/>
              <a:t>WLTP </a:t>
            </a:r>
            <a:br>
              <a:rPr lang="en-US" altLang="ja-JP" sz="3200" dirty="0" smtClean="0"/>
            </a:br>
            <a:r>
              <a:rPr lang="en-US" altLang="ja-JP" sz="3200" dirty="0" smtClean="0"/>
              <a:t>Open Issue Phase 1B</a:t>
            </a:r>
            <a:r>
              <a:rPr lang="en-US" altLang="ja-JP" sz="1600" dirty="0" smtClean="0"/>
              <a:t/>
            </a:r>
            <a:br>
              <a:rPr lang="en-US" altLang="ja-JP" sz="1600" dirty="0" smtClean="0"/>
            </a:br>
            <a:endParaRPr lang="en-US" altLang="ja-JP" sz="1600" dirty="0" smtClean="0"/>
          </a:p>
        </p:txBody>
      </p:sp>
      <p:sp>
        <p:nvSpPr>
          <p:cNvPr id="13315" name="Rectangle 3"/>
          <p:cNvSpPr>
            <a:spLocks noGrp="1" noChangeArrowheads="1"/>
          </p:cNvSpPr>
          <p:nvPr>
            <p:ph type="body" idx="1"/>
          </p:nvPr>
        </p:nvSpPr>
        <p:spPr>
          <a:xfrm>
            <a:off x="971600" y="2996952"/>
            <a:ext cx="7921427" cy="1512888"/>
          </a:xfrm>
        </p:spPr>
        <p:txBody>
          <a:bodyPr/>
          <a:lstStyle/>
          <a:p>
            <a:pPr eaLnBrk="1" hangingPunct="1">
              <a:buFontTx/>
              <a:buNone/>
            </a:pPr>
            <a:endParaRPr lang="en-US" altLang="ja-JP" sz="2400" dirty="0" smtClean="0"/>
          </a:p>
          <a:p>
            <a:pPr marL="0" indent="0">
              <a:buNone/>
            </a:pPr>
            <a:r>
              <a:rPr lang="en-US" altLang="ja-JP" sz="2400" dirty="0" smtClean="0"/>
              <a:t>Issue: Amendment of OIL#42 - </a:t>
            </a:r>
          </a:p>
          <a:p>
            <a:pPr marL="0" indent="0">
              <a:buNone/>
            </a:pPr>
            <a:r>
              <a:rPr lang="en-US" altLang="ja-JP" sz="2400" dirty="0" err="1" smtClean="0"/>
              <a:t>Willans</a:t>
            </a:r>
            <a:r>
              <a:rPr lang="en-US" altLang="ja-JP" sz="2400" dirty="0" smtClean="0"/>
              <a:t> factors for petrol (E10) &amp; diesel (B7)			</a:t>
            </a:r>
          </a:p>
          <a:p>
            <a:pPr eaLnBrk="1" hangingPunct="1">
              <a:buFontTx/>
              <a:buNone/>
            </a:pPr>
            <a:endParaRPr lang="en-US" altLang="ja-JP" sz="2400" dirty="0" smtClean="0"/>
          </a:p>
        </p:txBody>
      </p:sp>
      <p:sp>
        <p:nvSpPr>
          <p:cNvPr id="13316" name="Text Box 7"/>
          <p:cNvSpPr txBox="1">
            <a:spLocks noChangeArrowheads="1"/>
          </p:cNvSpPr>
          <p:nvPr/>
        </p:nvSpPr>
        <p:spPr bwMode="auto">
          <a:xfrm>
            <a:off x="6948488" y="6165850"/>
            <a:ext cx="2016125" cy="366713"/>
          </a:xfrm>
          <a:prstGeom prst="rect">
            <a:avLst/>
          </a:prstGeom>
          <a:noFill/>
          <a:ln w="9525">
            <a:noFill/>
            <a:miter lim="800000"/>
            <a:headEnd/>
            <a:tailEnd/>
          </a:ln>
        </p:spPr>
        <p:txBody>
          <a:bodyPr>
            <a:spAutoFit/>
          </a:bodyPr>
          <a:lstStyle/>
          <a:p>
            <a:pPr>
              <a:spcBef>
                <a:spcPct val="50000"/>
              </a:spcBef>
            </a:pPr>
            <a:r>
              <a:rPr lang="en-GB"/>
              <a:t>       </a:t>
            </a:r>
          </a:p>
        </p:txBody>
      </p:sp>
      <p:sp>
        <p:nvSpPr>
          <p:cNvPr id="13317" name="Rectangle 8"/>
          <p:cNvSpPr>
            <a:spLocks noChangeArrowheads="1"/>
          </p:cNvSpPr>
          <p:nvPr/>
        </p:nvSpPr>
        <p:spPr bwMode="auto">
          <a:xfrm>
            <a:off x="7451725" y="6092825"/>
            <a:ext cx="1441450" cy="576263"/>
          </a:xfrm>
          <a:prstGeom prst="rect">
            <a:avLst/>
          </a:prstGeom>
          <a:solidFill>
            <a:schemeClr val="bg1"/>
          </a:solidFill>
          <a:ln w="9525">
            <a:noFill/>
            <a:miter lim="800000"/>
            <a:headEnd/>
            <a:tailEnd/>
          </a:ln>
        </p:spPr>
        <p:txBody>
          <a:bodyPr wrap="none" anchor="ctr"/>
          <a:lstStyle/>
          <a:p>
            <a:pPr algn="ctr"/>
            <a:r>
              <a:rPr lang="en-GB">
                <a:solidFill>
                  <a:schemeClr val="bg1"/>
                </a:solidFill>
              </a:rPr>
              <a:t>.</a:t>
            </a:r>
          </a:p>
        </p:txBody>
      </p:sp>
      <p:sp>
        <p:nvSpPr>
          <p:cNvPr id="13318" name="Rectangle 9"/>
          <p:cNvSpPr>
            <a:spLocks noChangeArrowheads="1"/>
          </p:cNvSpPr>
          <p:nvPr/>
        </p:nvSpPr>
        <p:spPr bwMode="auto">
          <a:xfrm>
            <a:off x="2268419" y="5013176"/>
            <a:ext cx="4671728" cy="400110"/>
          </a:xfrm>
          <a:prstGeom prst="rect">
            <a:avLst/>
          </a:prstGeom>
          <a:noFill/>
          <a:ln w="9525">
            <a:noFill/>
            <a:miter lim="800000"/>
            <a:headEnd/>
            <a:tailEnd/>
          </a:ln>
        </p:spPr>
        <p:txBody>
          <a:bodyPr wrap="none">
            <a:spAutoFit/>
          </a:bodyPr>
          <a:lstStyle/>
          <a:p>
            <a:pPr algn="ctr">
              <a:defRPr/>
            </a:pPr>
            <a:r>
              <a:rPr lang="en-US" altLang="ja-JP" sz="2000" dirty="0">
                <a:solidFill>
                  <a:schemeClr val="accent5">
                    <a:lumMod val="25000"/>
                  </a:schemeClr>
                </a:solidFill>
              </a:rPr>
              <a:t>ACEA Informal Document </a:t>
            </a:r>
            <a:r>
              <a:rPr lang="en-US" altLang="ja-JP" sz="2000" dirty="0" smtClean="0">
                <a:solidFill>
                  <a:schemeClr val="accent5">
                    <a:lumMod val="25000"/>
                  </a:schemeClr>
                </a:solidFill>
              </a:rPr>
              <a:t> 12.09.2014</a:t>
            </a:r>
            <a:endParaRPr lang="en-US" altLang="ja-JP" sz="2000" dirty="0">
              <a:solidFill>
                <a:schemeClr val="accent5">
                  <a:lumMod val="25000"/>
                </a:schemeClr>
              </a:solidFill>
            </a:endParaRPr>
          </a:p>
        </p:txBody>
      </p:sp>
      <p:pic>
        <p:nvPicPr>
          <p:cNvPr id="7" name="Picture 5" descr="ACEA full 2010"/>
          <p:cNvPicPr>
            <a:picLocks noChangeAspect="1" noChangeArrowheads="1"/>
          </p:cNvPicPr>
          <p:nvPr/>
        </p:nvPicPr>
        <p:blipFill>
          <a:blip r:embed="rId3" cstate="print"/>
          <a:stretch>
            <a:fillRect/>
          </a:stretch>
        </p:blipFill>
        <p:spPr bwMode="auto">
          <a:xfrm>
            <a:off x="323528" y="260648"/>
            <a:ext cx="3240360" cy="1353117"/>
          </a:xfrm>
          <a:prstGeom prst="rect">
            <a:avLst/>
          </a:prstGeom>
          <a:noFill/>
          <a:ln>
            <a:noFill/>
          </a:ln>
        </p:spPr>
      </p:pic>
      <p:sp>
        <p:nvSpPr>
          <p:cNvPr id="8" name="Textfeld 7"/>
          <p:cNvSpPr txBox="1"/>
          <p:nvPr/>
        </p:nvSpPr>
        <p:spPr>
          <a:xfrm>
            <a:off x="6278871" y="332656"/>
            <a:ext cx="2345707" cy="400110"/>
          </a:xfrm>
          <a:prstGeom prst="rect">
            <a:avLst/>
          </a:prstGeom>
          <a:noFill/>
          <a:ln>
            <a:solidFill>
              <a:schemeClr val="accent1"/>
            </a:solidFill>
          </a:ln>
        </p:spPr>
        <p:txBody>
          <a:bodyPr wrap="none" rtlCol="0">
            <a:spAutoFit/>
          </a:bodyPr>
          <a:lstStyle/>
          <a:p>
            <a:pPr algn="l"/>
            <a:r>
              <a:rPr lang="de-DE" sz="2000" dirty="0" smtClean="0">
                <a:latin typeface="+mj-lt"/>
              </a:rPr>
              <a:t>WLTP-08-06-rev1e</a:t>
            </a:r>
            <a:endParaRPr lang="de-DE" sz="2000" dirty="0">
              <a:latin typeface="+mj-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251520" y="1268760"/>
            <a:ext cx="8424936" cy="4752528"/>
          </a:xfrm>
        </p:spPr>
        <p:txBody>
          <a:bodyPr anchor="t"/>
          <a:lstStyle/>
          <a:p>
            <a:pPr algn="just"/>
            <a:r>
              <a:rPr lang="en-US" b="1" dirty="0" smtClean="0"/>
              <a:t>Background:</a:t>
            </a:r>
          </a:p>
          <a:p>
            <a:pPr algn="just"/>
            <a:r>
              <a:rPr lang="en-US" dirty="0" smtClean="0"/>
              <a:t>At WLTP-IWG meeting #7 the request came up to complete the list of </a:t>
            </a:r>
            <a:r>
              <a:rPr lang="en-US" dirty="0" err="1" smtClean="0"/>
              <a:t>Willans</a:t>
            </a:r>
            <a:r>
              <a:rPr lang="en-US" dirty="0" smtClean="0"/>
              <a:t> factors in Annex 6, Appendix 2.</a:t>
            </a:r>
          </a:p>
          <a:p>
            <a:pPr algn="just"/>
            <a:r>
              <a:rPr lang="en-US" b="1" dirty="0" smtClean="0"/>
              <a:t>Proposal:</a:t>
            </a:r>
            <a:endParaRPr lang="en-US" dirty="0" smtClean="0"/>
          </a:p>
          <a:p>
            <a:pPr algn="just"/>
            <a:r>
              <a:rPr lang="en-US" b="1" dirty="0" smtClean="0">
                <a:solidFill>
                  <a:srgbClr val="0070C0"/>
                </a:solidFill>
              </a:rPr>
              <a:t>The proposal deals with the determination of the missing </a:t>
            </a:r>
            <a:r>
              <a:rPr lang="en-US" b="1" dirty="0" err="1" smtClean="0">
                <a:solidFill>
                  <a:srgbClr val="0070C0"/>
                </a:solidFill>
              </a:rPr>
              <a:t>Willans</a:t>
            </a:r>
            <a:r>
              <a:rPr lang="en-US" b="1" dirty="0" smtClean="0">
                <a:solidFill>
                  <a:srgbClr val="0070C0"/>
                </a:solidFill>
              </a:rPr>
              <a:t> factors for E10 &amp; B7 by interpolation of the heat values. </a:t>
            </a:r>
          </a:p>
          <a:p>
            <a:pPr algn="just"/>
            <a:endParaRPr lang="en-US" sz="400" b="1" dirty="0" smtClean="0">
              <a:solidFill>
                <a:srgbClr val="0070C0"/>
              </a:solidFill>
            </a:endParaRPr>
          </a:p>
          <a:p>
            <a:pPr algn="just"/>
            <a:r>
              <a:rPr lang="en-US" b="1" dirty="0" smtClean="0"/>
              <a:t>Rationale:</a:t>
            </a:r>
            <a:endParaRPr lang="en-US" dirty="0" smtClean="0"/>
          </a:p>
          <a:p>
            <a:pPr algn="just"/>
            <a:r>
              <a:rPr lang="en-US" dirty="0" smtClean="0"/>
              <a:t>Since the energy content of a fuel is given by the net heat value and the </a:t>
            </a:r>
            <a:r>
              <a:rPr lang="en-US" dirty="0" err="1" smtClean="0"/>
              <a:t>Willans</a:t>
            </a:r>
            <a:r>
              <a:rPr lang="en-US" dirty="0" smtClean="0"/>
              <a:t> factor is an energy-dependent fuel characteristic, </a:t>
            </a:r>
            <a:r>
              <a:rPr lang="en-US" dirty="0" err="1" smtClean="0"/>
              <a:t>Willans</a:t>
            </a:r>
            <a:r>
              <a:rPr lang="en-US" dirty="0" smtClean="0"/>
              <a:t> factors are indirectly proportional to the heat value of the corresponding fuels. Therefore, fuel-dependent </a:t>
            </a:r>
            <a:r>
              <a:rPr lang="en-US" dirty="0" err="1" smtClean="0"/>
              <a:t>Willans</a:t>
            </a:r>
            <a:r>
              <a:rPr lang="en-US" dirty="0" smtClean="0"/>
              <a:t>-factors can be calculated by interpolating  the respective heat values of the fuels.</a:t>
            </a:r>
          </a:p>
          <a:p>
            <a:endParaRPr lang="de-DE" dirty="0" smtClean="0"/>
          </a:p>
          <a:p>
            <a:endParaRPr lang="en-US" b="1" dirty="0" smtClean="0">
              <a:solidFill>
                <a:srgbClr val="0070C0"/>
              </a:solidFill>
            </a:endParaRPr>
          </a:p>
          <a:p>
            <a:endParaRPr lang="en-US" dirty="0" smtClean="0"/>
          </a:p>
          <a:p>
            <a:endParaRPr lang="en-US" dirty="0" smtClean="0"/>
          </a:p>
          <a:p>
            <a:endParaRPr lang="en-US" dirty="0" smtClean="0"/>
          </a:p>
          <a:p>
            <a:endParaRPr lang="en-US" dirty="0" smtClean="0"/>
          </a:p>
          <a:p>
            <a:pPr marL="800100" lvl="1" indent="-342900">
              <a:buFontTx/>
              <a:buAutoNum type="arabicPeriod"/>
            </a:pPr>
            <a:endParaRPr lang="en-US" sz="2000" dirty="0" smtClean="0"/>
          </a:p>
        </p:txBody>
      </p:sp>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2</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323528" y="1412776"/>
            <a:ext cx="8424936" cy="4636864"/>
          </a:xfrm>
        </p:spPr>
        <p:txBody>
          <a:bodyPr anchor="t"/>
          <a:lstStyle/>
          <a:p>
            <a:endParaRPr lang="en-GB" sz="1600" i="1" dirty="0" smtClean="0"/>
          </a:p>
          <a:p>
            <a:endParaRPr lang="en-GB" sz="1600" dirty="0" smtClean="0"/>
          </a:p>
          <a:p>
            <a:endParaRPr lang="de-DE" dirty="0" smtClean="0"/>
          </a:p>
        </p:txBody>
      </p:sp>
      <p:sp>
        <p:nvSpPr>
          <p:cNvPr id="14339" name="Foliennummernplatzhalter 3"/>
          <p:cNvSpPr>
            <a:spLocks noGrp="1"/>
          </p:cNvSpPr>
          <p:nvPr>
            <p:ph type="sldNum" sz="quarter" idx="10"/>
          </p:nvPr>
        </p:nvSpPr>
        <p:spPr>
          <a:noFill/>
        </p:spPr>
        <p:txBody>
          <a:bodyPr/>
          <a:lstStyle/>
          <a:p>
            <a:r>
              <a:rPr lang="en-US" altLang="ja-JP" smtClean="0">
                <a:latin typeface="Arial" charset="0"/>
              </a:rPr>
              <a:t>Page </a:t>
            </a:r>
            <a:fld id="{6BACD84E-CBE7-4FF2-979B-B67086E226B2}" type="slidenum">
              <a:rPr lang="en-US" altLang="ja-JP" smtClean="0">
                <a:latin typeface="Arial" charset="0"/>
              </a:rPr>
              <a:pPr/>
              <a:t>3</a:t>
            </a:fld>
            <a:r>
              <a:rPr lang="en-US" altLang="ja-JP"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264696" cy="400110"/>
          </a:xfrm>
          <a:prstGeom prst="rect">
            <a:avLst/>
          </a:prstGeom>
          <a:noFill/>
        </p:spPr>
        <p:txBody>
          <a:bodyPr wrap="square" rtlCol="0">
            <a:spAutoFit/>
          </a:bodyPr>
          <a:lstStyle/>
          <a:p>
            <a:r>
              <a:rPr lang="de-DE" sz="2000" b="1" dirty="0" smtClean="0">
                <a:latin typeface="Audi Type" pitchFamily="34" charset="0"/>
              </a:rPr>
              <a:t>Approach: Derivation </a:t>
            </a:r>
            <a:r>
              <a:rPr lang="de-DE" sz="2000" b="1" dirty="0" err="1" smtClean="0">
                <a:latin typeface="Audi Type" pitchFamily="34" charset="0"/>
              </a:rPr>
              <a:t>from</a:t>
            </a:r>
            <a:r>
              <a:rPr lang="de-DE" sz="2000" b="1" dirty="0" smtClean="0">
                <a:latin typeface="Audi Type" pitchFamily="34" charset="0"/>
              </a:rPr>
              <a:t> </a:t>
            </a:r>
            <a:r>
              <a:rPr lang="de-DE" sz="2000" b="1" dirty="0" err="1" smtClean="0">
                <a:latin typeface="Audi Type" pitchFamily="34" charset="0"/>
              </a:rPr>
              <a:t>fuel</a:t>
            </a:r>
            <a:r>
              <a:rPr lang="de-DE" sz="2000" b="1" dirty="0" smtClean="0">
                <a:latin typeface="Audi Type" pitchFamily="34" charset="0"/>
              </a:rPr>
              <a:t> </a:t>
            </a:r>
            <a:r>
              <a:rPr lang="de-DE" sz="2000" b="1" dirty="0" err="1" smtClean="0">
                <a:latin typeface="Audi Type" pitchFamily="34" charset="0"/>
              </a:rPr>
              <a:t>heat</a:t>
            </a:r>
            <a:r>
              <a:rPr lang="de-DE" sz="2000" b="1" dirty="0" smtClean="0">
                <a:latin typeface="Audi Type" pitchFamily="34" charset="0"/>
              </a:rPr>
              <a:t> </a:t>
            </a:r>
            <a:r>
              <a:rPr lang="de-DE" sz="2000" b="1" dirty="0" err="1" smtClean="0">
                <a:latin typeface="Audi Type" pitchFamily="34" charset="0"/>
              </a:rPr>
              <a:t>values</a:t>
            </a:r>
            <a:endParaRPr lang="de-DE" sz="2000" b="1" dirty="0" smtClean="0">
              <a:latin typeface="Audi Type" pitchFamily="34" charset="0"/>
            </a:endParaRPr>
          </a:p>
        </p:txBody>
      </p:sp>
      <p:graphicFrame>
        <p:nvGraphicFramePr>
          <p:cNvPr id="6" name="Tabelle 5"/>
          <p:cNvGraphicFramePr>
            <a:graphicFrameLocks noGrp="1"/>
          </p:cNvGraphicFramePr>
          <p:nvPr/>
        </p:nvGraphicFramePr>
        <p:xfrm>
          <a:off x="611560" y="2276872"/>
          <a:ext cx="7992904" cy="1468120"/>
        </p:xfrm>
        <a:graphic>
          <a:graphicData uri="http://schemas.openxmlformats.org/drawingml/2006/table">
            <a:tbl>
              <a:tblPr firstRow="1" bandRow="1">
                <a:tableStyleId>{5C22544A-7EE6-4342-B048-85BDC9FD1C3A}</a:tableStyleId>
              </a:tblPr>
              <a:tblGrid>
                <a:gridCol w="1224136"/>
                <a:gridCol w="564064"/>
                <a:gridCol w="564064"/>
                <a:gridCol w="564064"/>
                <a:gridCol w="564064"/>
                <a:gridCol w="564064"/>
                <a:gridCol w="564064"/>
                <a:gridCol w="564064"/>
                <a:gridCol w="564064"/>
                <a:gridCol w="564064"/>
                <a:gridCol w="564064"/>
                <a:gridCol w="564064"/>
                <a:gridCol w="564064"/>
              </a:tblGrid>
              <a:tr h="370840">
                <a:tc>
                  <a:txBody>
                    <a:bodyPr/>
                    <a:lstStyle/>
                    <a:p>
                      <a:r>
                        <a:rPr lang="de-DE" sz="1200" b="1" dirty="0" smtClean="0"/>
                        <a:t>Fuel</a:t>
                      </a:r>
                      <a:endParaRPr lang="de-DE" sz="1200" b="1" dirty="0"/>
                    </a:p>
                  </a:txBody>
                  <a:tcPr anchor="ctr"/>
                </a:tc>
                <a:tc gridSpan="7">
                  <a:txBody>
                    <a:bodyPr/>
                    <a:lstStyle/>
                    <a:p>
                      <a:pPr algn="ctr"/>
                      <a:r>
                        <a:rPr lang="de-DE" sz="1200" b="1" dirty="0" smtClean="0"/>
                        <a:t>Petrol</a:t>
                      </a:r>
                      <a:endParaRPr lang="de-DE" sz="1200" b="1" dirty="0"/>
                    </a:p>
                  </a:txBody>
                  <a:tcPr anchor="ctr"/>
                </a:tc>
                <a:tc hMerge="1">
                  <a:txBody>
                    <a:bodyPr/>
                    <a:lstStyle/>
                    <a:p>
                      <a:endParaRPr lang="de-DE" sz="1200" b="1" dirty="0"/>
                    </a:p>
                  </a:txBody>
                  <a:tcPr/>
                </a:tc>
                <a:tc hMerge="1">
                  <a:txBody>
                    <a:bodyPr/>
                    <a:lstStyle/>
                    <a:p>
                      <a:endParaRPr lang="de-DE" sz="1200" b="1" dirty="0"/>
                    </a:p>
                  </a:txBody>
                  <a:tcPr/>
                </a:tc>
                <a:tc hMerge="1">
                  <a:txBody>
                    <a:bodyPr/>
                    <a:lstStyle/>
                    <a:p>
                      <a:endParaRPr lang="de-DE" sz="1200" b="1" dirty="0"/>
                    </a:p>
                  </a:txBody>
                  <a:tcPr/>
                </a:tc>
                <a:tc hMerge="1">
                  <a:txBody>
                    <a:bodyPr/>
                    <a:lstStyle/>
                    <a:p>
                      <a:endParaRPr lang="de-DE" sz="1200" b="1" dirty="0"/>
                    </a:p>
                  </a:txBody>
                  <a:tcPr/>
                </a:tc>
                <a:tc hMerge="1">
                  <a:txBody>
                    <a:bodyPr/>
                    <a:lstStyle/>
                    <a:p>
                      <a:endParaRPr lang="de-DE" sz="1200" b="1" dirty="0"/>
                    </a:p>
                  </a:txBody>
                  <a:tcPr/>
                </a:tc>
                <a:tc hMerge="1">
                  <a:txBody>
                    <a:bodyPr/>
                    <a:lstStyle/>
                    <a:p>
                      <a:endParaRPr lang="de-DE" sz="1200" b="1" dirty="0"/>
                    </a:p>
                  </a:txBody>
                  <a:tcPr/>
                </a:tc>
                <a:tc gridSpan="5">
                  <a:txBody>
                    <a:bodyPr/>
                    <a:lstStyle/>
                    <a:p>
                      <a:pPr algn="ctr"/>
                      <a:r>
                        <a:rPr lang="de-DE" sz="1200" b="1" dirty="0" smtClean="0"/>
                        <a:t>Diesel</a:t>
                      </a:r>
                      <a:endParaRPr lang="de-DE" sz="1200" b="1" dirty="0"/>
                    </a:p>
                  </a:txBody>
                  <a:tcPr anchor="ctr"/>
                </a:tc>
                <a:tc hMerge="1">
                  <a:txBody>
                    <a:bodyPr/>
                    <a:lstStyle/>
                    <a:p>
                      <a:endParaRPr lang="de-DE" sz="1200" b="1" dirty="0"/>
                    </a:p>
                  </a:txBody>
                  <a:tcPr/>
                </a:tc>
                <a:tc hMerge="1">
                  <a:txBody>
                    <a:bodyPr/>
                    <a:lstStyle/>
                    <a:p>
                      <a:endParaRPr lang="de-DE" sz="1200" b="1" dirty="0"/>
                    </a:p>
                  </a:txBody>
                  <a:tcPr/>
                </a:tc>
                <a:tc hMerge="1">
                  <a:txBody>
                    <a:bodyPr/>
                    <a:lstStyle/>
                    <a:p>
                      <a:endParaRPr lang="de-DE" sz="1200" b="1" dirty="0"/>
                    </a:p>
                  </a:txBody>
                  <a:tcPr/>
                </a:tc>
                <a:tc hMerge="1">
                  <a:txBody>
                    <a:bodyPr/>
                    <a:lstStyle/>
                    <a:p>
                      <a:endParaRPr lang="de-DE" sz="1200" b="1" dirty="0"/>
                    </a:p>
                  </a:txBody>
                  <a:tcPr/>
                </a:tc>
              </a:tr>
              <a:tr h="370840">
                <a:tc>
                  <a:txBody>
                    <a:bodyPr/>
                    <a:lstStyle/>
                    <a:p>
                      <a:pPr algn="l"/>
                      <a:r>
                        <a:rPr lang="de-DE" sz="1200" b="1" dirty="0" smtClean="0"/>
                        <a:t>Content  Ethanol /</a:t>
                      </a:r>
                    </a:p>
                    <a:p>
                      <a:pPr algn="l"/>
                      <a:r>
                        <a:rPr lang="de-DE" sz="1200" b="1" dirty="0" smtClean="0"/>
                        <a:t>Biodiesel [%]</a:t>
                      </a:r>
                      <a:endParaRPr lang="de-DE" sz="1200" b="1" dirty="0"/>
                    </a:p>
                  </a:txBody>
                  <a:tcPr anchor="ctr"/>
                </a:tc>
                <a:tc>
                  <a:txBody>
                    <a:bodyPr/>
                    <a:lstStyle/>
                    <a:p>
                      <a:pPr algn="ctr"/>
                      <a:r>
                        <a:rPr lang="de-DE" sz="1200" b="1" dirty="0" smtClean="0"/>
                        <a:t>E0</a:t>
                      </a:r>
                      <a:endParaRPr lang="de-DE" sz="1200" b="1" dirty="0"/>
                    </a:p>
                  </a:txBody>
                  <a:tcPr anchor="ctr"/>
                </a:tc>
                <a:tc>
                  <a:txBody>
                    <a:bodyPr/>
                    <a:lstStyle/>
                    <a:p>
                      <a:pPr algn="ctr"/>
                      <a:r>
                        <a:rPr lang="de-DE" sz="1200" b="1" dirty="0" smtClean="0"/>
                        <a:t>E5</a:t>
                      </a:r>
                      <a:endParaRPr lang="de-DE" sz="1200" b="1" dirty="0"/>
                    </a:p>
                  </a:txBody>
                  <a:tcPr anchor="ctr"/>
                </a:tc>
                <a:tc>
                  <a:txBody>
                    <a:bodyPr/>
                    <a:lstStyle/>
                    <a:p>
                      <a:pPr algn="ctr"/>
                      <a:r>
                        <a:rPr lang="de-DE" sz="1200" b="1" dirty="0" smtClean="0"/>
                        <a:t>E10</a:t>
                      </a:r>
                      <a:endParaRPr lang="de-DE" sz="1200" b="1" dirty="0"/>
                    </a:p>
                  </a:txBody>
                  <a:tcPr anchor="ctr"/>
                </a:tc>
                <a:tc>
                  <a:txBody>
                    <a:bodyPr/>
                    <a:lstStyle/>
                    <a:p>
                      <a:pPr algn="ctr"/>
                      <a:r>
                        <a:rPr lang="de-DE" sz="1200" b="1" dirty="0" smtClean="0"/>
                        <a:t>E15</a:t>
                      </a:r>
                      <a:endParaRPr lang="de-DE" sz="1200" b="1" dirty="0"/>
                    </a:p>
                  </a:txBody>
                  <a:tcPr anchor="ctr"/>
                </a:tc>
                <a:tc>
                  <a:txBody>
                    <a:bodyPr/>
                    <a:lstStyle/>
                    <a:p>
                      <a:pPr algn="ctr"/>
                      <a:r>
                        <a:rPr lang="de-DE" sz="1200" b="1" dirty="0" smtClean="0"/>
                        <a:t>E22</a:t>
                      </a:r>
                      <a:endParaRPr lang="de-DE" sz="1200" b="1" dirty="0"/>
                    </a:p>
                  </a:txBody>
                  <a:tcPr anchor="ctr"/>
                </a:tc>
                <a:tc>
                  <a:txBody>
                    <a:bodyPr/>
                    <a:lstStyle/>
                    <a:p>
                      <a:pPr algn="ctr"/>
                      <a:r>
                        <a:rPr lang="de-DE" sz="1200" b="1" dirty="0" smtClean="0"/>
                        <a:t>E85</a:t>
                      </a:r>
                      <a:endParaRPr lang="de-DE" sz="1200" b="1" dirty="0"/>
                    </a:p>
                  </a:txBody>
                  <a:tcPr anchor="ctr"/>
                </a:tc>
                <a:tc>
                  <a:txBody>
                    <a:bodyPr/>
                    <a:lstStyle/>
                    <a:p>
                      <a:pPr algn="ctr"/>
                      <a:r>
                        <a:rPr lang="de-DE" sz="1200" b="1" dirty="0" smtClean="0"/>
                        <a:t>E100</a:t>
                      </a:r>
                      <a:endParaRPr lang="de-DE" sz="1200" b="1" dirty="0"/>
                    </a:p>
                  </a:txBody>
                  <a:tcPr anchor="ctr"/>
                </a:tc>
                <a:tc>
                  <a:txBody>
                    <a:bodyPr/>
                    <a:lstStyle/>
                    <a:p>
                      <a:pPr algn="ctr"/>
                      <a:r>
                        <a:rPr lang="de-DE" sz="1200" b="1" dirty="0" smtClean="0"/>
                        <a:t>B0</a:t>
                      </a:r>
                      <a:endParaRPr lang="de-DE" sz="1200" b="1" dirty="0"/>
                    </a:p>
                  </a:txBody>
                  <a:tcPr anchor="ctr"/>
                </a:tc>
                <a:tc>
                  <a:txBody>
                    <a:bodyPr/>
                    <a:lstStyle/>
                    <a:p>
                      <a:pPr algn="ctr"/>
                      <a:r>
                        <a:rPr lang="de-DE" sz="1200" b="1" dirty="0" smtClean="0"/>
                        <a:t>B5</a:t>
                      </a:r>
                      <a:endParaRPr lang="de-DE" sz="1200" b="1" dirty="0"/>
                    </a:p>
                  </a:txBody>
                  <a:tcPr anchor="ctr"/>
                </a:tc>
                <a:tc>
                  <a:txBody>
                    <a:bodyPr/>
                    <a:lstStyle/>
                    <a:p>
                      <a:pPr algn="ctr"/>
                      <a:r>
                        <a:rPr lang="de-DE" sz="1200" b="1" dirty="0" smtClean="0"/>
                        <a:t>B7</a:t>
                      </a:r>
                      <a:endParaRPr lang="de-DE" sz="1200" b="1" dirty="0"/>
                    </a:p>
                  </a:txBody>
                  <a:tcPr anchor="ctr"/>
                </a:tc>
                <a:tc>
                  <a:txBody>
                    <a:bodyPr/>
                    <a:lstStyle/>
                    <a:p>
                      <a:pPr algn="ctr"/>
                      <a:r>
                        <a:rPr lang="de-DE" sz="1200" b="1" dirty="0" smtClean="0"/>
                        <a:t>B20</a:t>
                      </a:r>
                      <a:endParaRPr lang="de-DE" sz="1200" b="1" dirty="0"/>
                    </a:p>
                  </a:txBody>
                  <a:tcPr anchor="ctr"/>
                </a:tc>
                <a:tc>
                  <a:txBody>
                    <a:bodyPr/>
                    <a:lstStyle/>
                    <a:p>
                      <a:pPr algn="ctr"/>
                      <a:r>
                        <a:rPr lang="de-DE" sz="1200" b="1" dirty="0" smtClean="0"/>
                        <a:t>B100</a:t>
                      </a:r>
                      <a:endParaRPr lang="de-DE" sz="1200" b="1" dirty="0"/>
                    </a:p>
                  </a:txBody>
                  <a:tcPr anchor="ctr"/>
                </a:tc>
              </a:tr>
              <a:tr h="370840">
                <a:tc>
                  <a:txBody>
                    <a:bodyPr/>
                    <a:lstStyle/>
                    <a:p>
                      <a:pPr algn="l"/>
                      <a:r>
                        <a:rPr lang="de-DE" sz="1200" b="1" dirty="0" err="1" smtClean="0"/>
                        <a:t>Heat</a:t>
                      </a:r>
                      <a:r>
                        <a:rPr lang="de-DE" sz="1200" b="1" dirty="0" smtClean="0"/>
                        <a:t> </a:t>
                      </a:r>
                      <a:r>
                        <a:rPr lang="de-DE" sz="1200" b="1" dirty="0" err="1" smtClean="0"/>
                        <a:t>value</a:t>
                      </a:r>
                      <a:r>
                        <a:rPr lang="de-DE" sz="1200" b="1" dirty="0" smtClean="0"/>
                        <a:t> [</a:t>
                      </a:r>
                      <a:r>
                        <a:rPr lang="de-DE" sz="1200" b="1" dirty="0" err="1" smtClean="0"/>
                        <a:t>kWh</a:t>
                      </a:r>
                      <a:r>
                        <a:rPr lang="de-DE" sz="1200" b="1" dirty="0" smtClean="0"/>
                        <a:t>/l]</a:t>
                      </a:r>
                      <a:endParaRPr lang="de-DE" sz="1200" b="1" dirty="0"/>
                    </a:p>
                  </a:txBody>
                  <a:tcPr anchor="ctr"/>
                </a:tc>
                <a:tc>
                  <a:txBody>
                    <a:bodyPr/>
                    <a:lstStyle/>
                    <a:p>
                      <a:pPr algn="ctr"/>
                      <a:r>
                        <a:rPr lang="de-DE" sz="1200" b="1" dirty="0" smtClean="0"/>
                        <a:t>8.92</a:t>
                      </a:r>
                      <a:endParaRPr lang="de-DE" sz="1200" b="1" dirty="0"/>
                    </a:p>
                  </a:txBody>
                  <a:tcPr anchor="ctr"/>
                </a:tc>
                <a:tc>
                  <a:txBody>
                    <a:bodyPr/>
                    <a:lstStyle/>
                    <a:p>
                      <a:pPr algn="ctr"/>
                      <a:r>
                        <a:rPr lang="de-DE" sz="1200" b="1" dirty="0" smtClean="0"/>
                        <a:t>8.78</a:t>
                      </a:r>
                      <a:endParaRPr lang="de-DE" sz="1200" b="1" dirty="0"/>
                    </a:p>
                  </a:txBody>
                  <a:tcPr anchor="ctr"/>
                </a:tc>
                <a:tc>
                  <a:txBody>
                    <a:bodyPr/>
                    <a:lstStyle/>
                    <a:p>
                      <a:pPr algn="ctr"/>
                      <a:r>
                        <a:rPr lang="de-DE" sz="1200" b="1" dirty="0" smtClean="0"/>
                        <a:t>8.64</a:t>
                      </a:r>
                      <a:endParaRPr lang="de-DE" sz="1200" b="1" dirty="0"/>
                    </a:p>
                  </a:txBody>
                  <a:tcPr anchor="ctr"/>
                </a:tc>
                <a:tc>
                  <a:txBody>
                    <a:bodyPr/>
                    <a:lstStyle/>
                    <a:p>
                      <a:pPr algn="ctr"/>
                      <a:r>
                        <a:rPr lang="de-DE" sz="1200" b="1" dirty="0" smtClean="0"/>
                        <a:t>8.50</a:t>
                      </a:r>
                      <a:endParaRPr lang="de-DE" sz="1200" b="1" dirty="0"/>
                    </a:p>
                  </a:txBody>
                  <a:tcPr anchor="ctr"/>
                </a:tc>
                <a:tc>
                  <a:txBody>
                    <a:bodyPr/>
                    <a:lstStyle/>
                    <a:p>
                      <a:pPr algn="ctr"/>
                      <a:r>
                        <a:rPr lang="de-DE" sz="1200" b="1" dirty="0" smtClean="0"/>
                        <a:t>8.30</a:t>
                      </a:r>
                      <a:endParaRPr lang="de-DE" sz="1200" b="1" dirty="0"/>
                    </a:p>
                  </a:txBody>
                  <a:tcPr anchor="ctr"/>
                </a:tc>
                <a:tc>
                  <a:txBody>
                    <a:bodyPr/>
                    <a:lstStyle/>
                    <a:p>
                      <a:pPr algn="ctr"/>
                      <a:r>
                        <a:rPr lang="de-DE" sz="1200" b="1" dirty="0" smtClean="0"/>
                        <a:t>6.41</a:t>
                      </a:r>
                      <a:endParaRPr lang="de-DE" sz="1200" b="1" dirty="0"/>
                    </a:p>
                  </a:txBody>
                  <a:tcPr anchor="ctr"/>
                </a:tc>
                <a:tc>
                  <a:txBody>
                    <a:bodyPr/>
                    <a:lstStyle/>
                    <a:p>
                      <a:pPr algn="ctr"/>
                      <a:r>
                        <a:rPr lang="de-DE" sz="1200" b="1" dirty="0" smtClean="0"/>
                        <a:t>5.95</a:t>
                      </a:r>
                      <a:endParaRPr lang="de-DE" sz="1200" b="1" dirty="0"/>
                    </a:p>
                  </a:txBody>
                  <a:tcPr anchor="ctr"/>
                </a:tc>
                <a:tc>
                  <a:txBody>
                    <a:bodyPr/>
                    <a:lstStyle/>
                    <a:p>
                      <a:pPr algn="ctr"/>
                      <a:r>
                        <a:rPr lang="de-DE" sz="1200" b="1" dirty="0" smtClean="0"/>
                        <a:t>9.85</a:t>
                      </a:r>
                      <a:endParaRPr lang="de-DE" sz="1200" b="1" dirty="0"/>
                    </a:p>
                  </a:txBody>
                  <a:tcPr anchor="ctr"/>
                </a:tc>
                <a:tc>
                  <a:txBody>
                    <a:bodyPr/>
                    <a:lstStyle/>
                    <a:p>
                      <a:pPr algn="ctr"/>
                      <a:r>
                        <a:rPr lang="de-DE" sz="1200" b="1" dirty="0" smtClean="0"/>
                        <a:t>9.80</a:t>
                      </a:r>
                      <a:endParaRPr lang="de-DE" sz="1200" b="1" dirty="0"/>
                    </a:p>
                  </a:txBody>
                  <a:tcPr anchor="ctr"/>
                </a:tc>
                <a:tc>
                  <a:txBody>
                    <a:bodyPr/>
                    <a:lstStyle/>
                    <a:p>
                      <a:pPr algn="ctr"/>
                      <a:r>
                        <a:rPr lang="de-DE" sz="1200" b="1" dirty="0" smtClean="0"/>
                        <a:t>9.79</a:t>
                      </a:r>
                      <a:endParaRPr lang="de-DE" sz="1200" b="1" dirty="0"/>
                    </a:p>
                  </a:txBody>
                  <a:tcPr anchor="ctr"/>
                </a:tc>
                <a:tc>
                  <a:txBody>
                    <a:bodyPr/>
                    <a:lstStyle/>
                    <a:p>
                      <a:pPr algn="ctr"/>
                      <a:r>
                        <a:rPr lang="de-DE" sz="1200" b="1" dirty="0" smtClean="0"/>
                        <a:t>9.67</a:t>
                      </a:r>
                      <a:endParaRPr lang="de-DE" sz="1200" b="1" dirty="0"/>
                    </a:p>
                  </a:txBody>
                  <a:tcPr anchor="ctr"/>
                </a:tc>
                <a:tc>
                  <a:txBody>
                    <a:bodyPr/>
                    <a:lstStyle/>
                    <a:p>
                      <a:pPr algn="ctr"/>
                      <a:r>
                        <a:rPr lang="de-DE" sz="1200" b="1" dirty="0" smtClean="0"/>
                        <a:t>8.90</a:t>
                      </a:r>
                      <a:endParaRPr lang="de-DE" sz="1200" b="1" dirty="0"/>
                    </a:p>
                  </a:txBody>
                  <a:tcPr anchor="ctr"/>
                </a:tc>
              </a:tr>
            </a:tbl>
          </a:graphicData>
        </a:graphic>
      </p:graphicFrame>
      <p:sp>
        <p:nvSpPr>
          <p:cNvPr id="7" name="Textfeld 6"/>
          <p:cNvSpPr txBox="1"/>
          <p:nvPr/>
        </p:nvSpPr>
        <p:spPr>
          <a:xfrm>
            <a:off x="899592" y="3933056"/>
            <a:ext cx="1153906" cy="307777"/>
          </a:xfrm>
          <a:prstGeom prst="rect">
            <a:avLst/>
          </a:prstGeom>
          <a:noFill/>
        </p:spPr>
        <p:txBody>
          <a:bodyPr wrap="none" rtlCol="0">
            <a:spAutoFit/>
          </a:bodyPr>
          <a:lstStyle/>
          <a:p>
            <a:pPr algn="l"/>
            <a:r>
              <a:rPr lang="de-DE" sz="1400" dirty="0" smtClean="0">
                <a:latin typeface="Audi Type" pitchFamily="34" charset="0"/>
              </a:rPr>
              <a:t>Source: VW</a:t>
            </a:r>
            <a:endParaRPr lang="de-DE" sz="1400" dirty="0">
              <a:latin typeface="Audi Typ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323528" y="1412776"/>
            <a:ext cx="8424936" cy="4636864"/>
          </a:xfrm>
        </p:spPr>
        <p:txBody>
          <a:bodyPr anchor="t"/>
          <a:lstStyle/>
          <a:p>
            <a:endParaRPr lang="en-GB" sz="1600" i="1" dirty="0" smtClean="0"/>
          </a:p>
          <a:p>
            <a:endParaRPr lang="en-GB" sz="1600" dirty="0" smtClean="0"/>
          </a:p>
          <a:p>
            <a:endParaRPr lang="de-DE" dirty="0" smtClean="0"/>
          </a:p>
        </p:txBody>
      </p:sp>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4</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264696" cy="400110"/>
          </a:xfrm>
          <a:prstGeom prst="rect">
            <a:avLst/>
          </a:prstGeom>
          <a:noFill/>
        </p:spPr>
        <p:txBody>
          <a:bodyPr wrap="square" rtlCol="0">
            <a:spAutoFit/>
          </a:bodyPr>
          <a:lstStyle/>
          <a:p>
            <a:r>
              <a:rPr lang="de-DE" sz="2000" b="1" dirty="0" smtClean="0">
                <a:latin typeface="Audi Type" pitchFamily="34" charset="0"/>
              </a:rPr>
              <a:t>Approach: Derivation </a:t>
            </a:r>
            <a:r>
              <a:rPr lang="de-DE" sz="2000" b="1" dirty="0" err="1" smtClean="0">
                <a:latin typeface="Audi Type" pitchFamily="34" charset="0"/>
              </a:rPr>
              <a:t>from</a:t>
            </a:r>
            <a:r>
              <a:rPr lang="de-DE" sz="2000" b="1" dirty="0" smtClean="0">
                <a:latin typeface="Audi Type" pitchFamily="34" charset="0"/>
              </a:rPr>
              <a:t> </a:t>
            </a:r>
            <a:r>
              <a:rPr lang="de-DE" sz="2000" b="1" dirty="0" err="1" smtClean="0">
                <a:latin typeface="Audi Type" pitchFamily="34" charset="0"/>
              </a:rPr>
              <a:t>fuel</a:t>
            </a:r>
            <a:r>
              <a:rPr lang="de-DE" sz="2000" b="1" dirty="0" smtClean="0">
                <a:latin typeface="Audi Type" pitchFamily="34" charset="0"/>
              </a:rPr>
              <a:t> </a:t>
            </a:r>
            <a:r>
              <a:rPr lang="de-DE" sz="2000" b="1" dirty="0" err="1" smtClean="0">
                <a:latin typeface="Audi Type" pitchFamily="34" charset="0"/>
              </a:rPr>
              <a:t>heat</a:t>
            </a:r>
            <a:r>
              <a:rPr lang="de-DE" sz="2000" b="1" dirty="0" smtClean="0">
                <a:latin typeface="Audi Type" pitchFamily="34" charset="0"/>
              </a:rPr>
              <a:t> </a:t>
            </a:r>
            <a:r>
              <a:rPr lang="de-DE" sz="2000" b="1" dirty="0" err="1" smtClean="0">
                <a:latin typeface="Audi Type" pitchFamily="34" charset="0"/>
              </a:rPr>
              <a:t>values</a:t>
            </a:r>
            <a:endParaRPr lang="de-DE" sz="2000" b="1" dirty="0" smtClean="0">
              <a:latin typeface="Audi Type" pitchFamily="34" charset="0"/>
            </a:endParaRPr>
          </a:p>
        </p:txBody>
      </p:sp>
      <p:sp>
        <p:nvSpPr>
          <p:cNvPr id="12" name="Textfeld 11"/>
          <p:cNvSpPr txBox="1"/>
          <p:nvPr/>
        </p:nvSpPr>
        <p:spPr>
          <a:xfrm>
            <a:off x="611560" y="5180999"/>
            <a:ext cx="2768707" cy="1169551"/>
          </a:xfrm>
          <a:prstGeom prst="rect">
            <a:avLst/>
          </a:prstGeom>
          <a:noFill/>
        </p:spPr>
        <p:txBody>
          <a:bodyPr wrap="none" rtlCol="0">
            <a:spAutoFit/>
          </a:bodyPr>
          <a:lstStyle/>
          <a:p>
            <a:pPr algn="l"/>
            <a:r>
              <a:rPr lang="de-DE" sz="1400" b="1" dirty="0" err="1" smtClean="0">
                <a:latin typeface="Audi Type" pitchFamily="34" charset="0"/>
              </a:rPr>
              <a:t>Willans</a:t>
            </a:r>
            <a:r>
              <a:rPr lang="de-DE" sz="1400" b="1" dirty="0" smtClean="0">
                <a:latin typeface="Audi Type" pitchFamily="34" charset="0"/>
              </a:rPr>
              <a:t> </a:t>
            </a:r>
            <a:r>
              <a:rPr lang="de-DE" sz="1400" b="1" dirty="0" err="1" smtClean="0">
                <a:latin typeface="Audi Type" pitchFamily="34" charset="0"/>
              </a:rPr>
              <a:t>Factor</a:t>
            </a:r>
            <a:r>
              <a:rPr lang="de-DE" sz="1400" b="1" dirty="0" smtClean="0">
                <a:latin typeface="Audi Type" pitchFamily="34" charset="0"/>
              </a:rPr>
              <a:t> E10:</a:t>
            </a:r>
          </a:p>
          <a:p>
            <a:pPr algn="l"/>
            <a:r>
              <a:rPr lang="de-DE" sz="1400" dirty="0" smtClean="0">
                <a:latin typeface="Audi Type" pitchFamily="34" charset="0"/>
              </a:rPr>
              <a:t>= 1/ (0.3995 x </a:t>
            </a:r>
            <a:r>
              <a:rPr lang="de-DE" sz="1400" b="1" dirty="0" smtClean="0">
                <a:latin typeface="Audi Type" pitchFamily="34" charset="0"/>
              </a:rPr>
              <a:t>8.64</a:t>
            </a:r>
            <a:r>
              <a:rPr lang="de-DE" sz="1400" dirty="0" smtClean="0">
                <a:latin typeface="Audi Type" pitchFamily="34" charset="0"/>
              </a:rPr>
              <a:t> – 0.0099) </a:t>
            </a:r>
          </a:p>
          <a:p>
            <a:pPr algn="l"/>
            <a:r>
              <a:rPr lang="de-DE" sz="1400" dirty="0" smtClean="0">
                <a:latin typeface="Audi Type" pitchFamily="34" charset="0"/>
              </a:rPr>
              <a:t>= </a:t>
            </a:r>
            <a:r>
              <a:rPr lang="de-DE" sz="1400" b="1" dirty="0" smtClean="0">
                <a:latin typeface="Audi Type" pitchFamily="34" charset="0"/>
              </a:rPr>
              <a:t>0.289</a:t>
            </a:r>
            <a:r>
              <a:rPr lang="de-DE" sz="1400" dirty="0" smtClean="0">
                <a:latin typeface="Audi Type" pitchFamily="34" charset="0"/>
              </a:rPr>
              <a:t> l/</a:t>
            </a:r>
            <a:r>
              <a:rPr lang="de-DE" sz="1400" dirty="0" err="1" smtClean="0">
                <a:latin typeface="Audi Type" pitchFamily="34" charset="0"/>
              </a:rPr>
              <a:t>kWh</a:t>
            </a:r>
            <a:endParaRPr lang="de-DE" sz="1400" dirty="0" smtClean="0">
              <a:latin typeface="Audi Type" pitchFamily="34" charset="0"/>
            </a:endParaRPr>
          </a:p>
          <a:p>
            <a:pPr algn="l"/>
            <a:endParaRPr lang="de-DE" sz="1400" dirty="0" smtClean="0">
              <a:latin typeface="Audi Type" pitchFamily="34" charset="0"/>
            </a:endParaRPr>
          </a:p>
          <a:p>
            <a:pPr algn="l"/>
            <a:endParaRPr lang="de-DE" sz="1400" dirty="0">
              <a:latin typeface="Audi Type" pitchFamily="34" charset="0"/>
            </a:endParaRPr>
          </a:p>
        </p:txBody>
      </p:sp>
      <p:pic>
        <p:nvPicPr>
          <p:cNvPr id="52230" name="Picture 6"/>
          <p:cNvPicPr>
            <a:picLocks noChangeAspect="1" noChangeArrowheads="1"/>
          </p:cNvPicPr>
          <p:nvPr/>
        </p:nvPicPr>
        <p:blipFill>
          <a:blip r:embed="rId4"/>
          <a:srcRect/>
          <a:stretch>
            <a:fillRect/>
          </a:stretch>
        </p:blipFill>
        <p:spPr bwMode="auto">
          <a:xfrm>
            <a:off x="0" y="1869926"/>
            <a:ext cx="4581525" cy="3143250"/>
          </a:xfrm>
          <a:prstGeom prst="rect">
            <a:avLst/>
          </a:prstGeom>
          <a:noFill/>
          <a:ln w="9525">
            <a:noFill/>
            <a:miter lim="800000"/>
            <a:headEnd/>
            <a:tailEnd/>
          </a:ln>
          <a:effectLst/>
        </p:spPr>
      </p:pic>
      <p:pic>
        <p:nvPicPr>
          <p:cNvPr id="52231" name="Picture 7"/>
          <p:cNvPicPr>
            <a:picLocks noChangeAspect="1" noChangeArrowheads="1"/>
          </p:cNvPicPr>
          <p:nvPr/>
        </p:nvPicPr>
        <p:blipFill>
          <a:blip r:embed="rId5"/>
          <a:srcRect/>
          <a:stretch>
            <a:fillRect/>
          </a:stretch>
        </p:blipFill>
        <p:spPr bwMode="auto">
          <a:xfrm>
            <a:off x="4562475" y="1869926"/>
            <a:ext cx="4581525" cy="3143250"/>
          </a:xfrm>
          <a:prstGeom prst="rect">
            <a:avLst/>
          </a:prstGeom>
          <a:noFill/>
          <a:ln w="9525">
            <a:noFill/>
            <a:miter lim="800000"/>
            <a:headEnd/>
            <a:tailEnd/>
          </a:ln>
          <a:effectLst/>
        </p:spPr>
      </p:pic>
      <p:sp>
        <p:nvSpPr>
          <p:cNvPr id="16" name="Textfeld 15"/>
          <p:cNvSpPr txBox="1"/>
          <p:nvPr/>
        </p:nvSpPr>
        <p:spPr>
          <a:xfrm>
            <a:off x="683568" y="1628800"/>
            <a:ext cx="2590774" cy="307777"/>
          </a:xfrm>
          <a:prstGeom prst="rect">
            <a:avLst/>
          </a:prstGeom>
          <a:noFill/>
        </p:spPr>
        <p:txBody>
          <a:bodyPr wrap="none" rtlCol="0">
            <a:spAutoFit/>
          </a:bodyPr>
          <a:lstStyle/>
          <a:p>
            <a:pPr algn="l"/>
            <a:r>
              <a:rPr lang="de-DE" sz="1400" b="1" dirty="0" err="1" smtClean="0">
                <a:latin typeface="Audi Type" pitchFamily="34" charset="0"/>
              </a:rPr>
              <a:t>Gasoline</a:t>
            </a:r>
            <a:r>
              <a:rPr lang="de-DE" sz="1400" b="1" dirty="0" smtClean="0">
                <a:latin typeface="Audi Type" pitchFamily="34" charset="0"/>
              </a:rPr>
              <a:t> - </a:t>
            </a:r>
            <a:r>
              <a:rPr lang="de-DE" sz="1400" b="1" dirty="0" err="1" smtClean="0">
                <a:latin typeface="Audi Type" pitchFamily="34" charset="0"/>
              </a:rPr>
              <a:t>pressure-charged</a:t>
            </a:r>
            <a:endParaRPr lang="de-DE" sz="1400" b="1" dirty="0">
              <a:latin typeface="Audi Type" pitchFamily="34" charset="0"/>
            </a:endParaRPr>
          </a:p>
        </p:txBody>
      </p:sp>
      <p:sp>
        <p:nvSpPr>
          <p:cNvPr id="17" name="Textfeld 16"/>
          <p:cNvSpPr txBox="1"/>
          <p:nvPr/>
        </p:nvSpPr>
        <p:spPr>
          <a:xfrm>
            <a:off x="5283520" y="1628800"/>
            <a:ext cx="2760307" cy="307777"/>
          </a:xfrm>
          <a:prstGeom prst="rect">
            <a:avLst/>
          </a:prstGeom>
          <a:noFill/>
        </p:spPr>
        <p:txBody>
          <a:bodyPr wrap="none" rtlCol="0">
            <a:spAutoFit/>
          </a:bodyPr>
          <a:lstStyle/>
          <a:p>
            <a:pPr algn="l"/>
            <a:r>
              <a:rPr lang="de-DE" sz="1400" b="1" dirty="0" err="1" smtClean="0">
                <a:latin typeface="Audi Type" pitchFamily="34" charset="0"/>
              </a:rPr>
              <a:t>Gasoline</a:t>
            </a:r>
            <a:r>
              <a:rPr lang="de-DE" sz="1400" b="1" dirty="0" smtClean="0">
                <a:latin typeface="Audi Type" pitchFamily="34" charset="0"/>
              </a:rPr>
              <a:t> - </a:t>
            </a:r>
            <a:r>
              <a:rPr lang="de-DE" sz="1400" b="1" dirty="0" err="1" smtClean="0">
                <a:latin typeface="Audi Type" pitchFamily="34" charset="0"/>
              </a:rPr>
              <a:t>naturally-aspirated</a:t>
            </a:r>
            <a:endParaRPr lang="de-DE" sz="1400" b="1" dirty="0">
              <a:latin typeface="Audi Type" pitchFamily="34" charset="0"/>
            </a:endParaRPr>
          </a:p>
        </p:txBody>
      </p:sp>
      <p:sp>
        <p:nvSpPr>
          <p:cNvPr id="18" name="Textfeld 17"/>
          <p:cNvSpPr txBox="1"/>
          <p:nvPr/>
        </p:nvSpPr>
        <p:spPr>
          <a:xfrm>
            <a:off x="5481146" y="5180999"/>
            <a:ext cx="2654894" cy="1169551"/>
          </a:xfrm>
          <a:prstGeom prst="rect">
            <a:avLst/>
          </a:prstGeom>
          <a:noFill/>
        </p:spPr>
        <p:txBody>
          <a:bodyPr wrap="none" rtlCol="0">
            <a:spAutoFit/>
          </a:bodyPr>
          <a:lstStyle/>
          <a:p>
            <a:pPr algn="l"/>
            <a:r>
              <a:rPr lang="de-DE" sz="1400" b="1" dirty="0" err="1" smtClean="0">
                <a:latin typeface="Audi Type" pitchFamily="34" charset="0"/>
              </a:rPr>
              <a:t>Willans</a:t>
            </a:r>
            <a:r>
              <a:rPr lang="de-DE" sz="1400" b="1" dirty="0" smtClean="0">
                <a:latin typeface="Audi Type" pitchFamily="34" charset="0"/>
              </a:rPr>
              <a:t> </a:t>
            </a:r>
            <a:r>
              <a:rPr lang="de-DE" sz="1400" b="1" dirty="0" err="1" smtClean="0">
                <a:latin typeface="Audi Type" pitchFamily="34" charset="0"/>
              </a:rPr>
              <a:t>Factor</a:t>
            </a:r>
            <a:r>
              <a:rPr lang="de-DE" sz="1400" b="1" dirty="0" smtClean="0">
                <a:latin typeface="Audi Type" pitchFamily="34" charset="0"/>
              </a:rPr>
              <a:t> E10:</a:t>
            </a:r>
          </a:p>
          <a:p>
            <a:pPr algn="l"/>
            <a:r>
              <a:rPr lang="de-DE" sz="1400" dirty="0" smtClean="0">
                <a:latin typeface="Audi Type" pitchFamily="34" charset="0"/>
              </a:rPr>
              <a:t>= 1/ (0.4247 x </a:t>
            </a:r>
            <a:r>
              <a:rPr lang="de-DE" sz="1400" b="1" dirty="0" smtClean="0">
                <a:latin typeface="Audi Type" pitchFamily="34" charset="0"/>
              </a:rPr>
              <a:t>8.64</a:t>
            </a:r>
            <a:r>
              <a:rPr lang="de-DE" sz="1400" dirty="0" smtClean="0">
                <a:latin typeface="Audi Type" pitchFamily="34" charset="0"/>
              </a:rPr>
              <a:t> – 0.003) </a:t>
            </a:r>
          </a:p>
          <a:p>
            <a:pPr algn="l"/>
            <a:r>
              <a:rPr lang="de-DE" sz="1400" dirty="0" smtClean="0">
                <a:latin typeface="Audi Type" pitchFamily="34" charset="0"/>
              </a:rPr>
              <a:t>= </a:t>
            </a:r>
            <a:r>
              <a:rPr lang="de-DE" sz="1400" b="1" dirty="0" smtClean="0">
                <a:latin typeface="Audi Type" pitchFamily="34" charset="0"/>
              </a:rPr>
              <a:t>0.272</a:t>
            </a:r>
            <a:r>
              <a:rPr lang="de-DE" sz="1400" dirty="0" smtClean="0">
                <a:latin typeface="Audi Type" pitchFamily="34" charset="0"/>
              </a:rPr>
              <a:t> l/</a:t>
            </a:r>
            <a:r>
              <a:rPr lang="de-DE" sz="1400" dirty="0" err="1" smtClean="0">
                <a:latin typeface="Audi Type" pitchFamily="34" charset="0"/>
              </a:rPr>
              <a:t>kWh</a:t>
            </a:r>
            <a:endParaRPr lang="de-DE" sz="1400" b="1" dirty="0" smtClean="0">
              <a:latin typeface="Audi Type" pitchFamily="34" charset="0"/>
            </a:endParaRPr>
          </a:p>
          <a:p>
            <a:pPr algn="l"/>
            <a:endParaRPr lang="de-DE" sz="1400" dirty="0" smtClean="0">
              <a:latin typeface="Audi Type" pitchFamily="34" charset="0"/>
            </a:endParaRPr>
          </a:p>
          <a:p>
            <a:pPr algn="l"/>
            <a:endParaRPr lang="de-DE" sz="1400" dirty="0">
              <a:latin typeface="Audi Type"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323528" y="1412776"/>
            <a:ext cx="8424936" cy="4636864"/>
          </a:xfrm>
        </p:spPr>
        <p:txBody>
          <a:bodyPr anchor="t"/>
          <a:lstStyle/>
          <a:p>
            <a:endParaRPr lang="en-GB" sz="1600" i="1" dirty="0" smtClean="0"/>
          </a:p>
          <a:p>
            <a:endParaRPr lang="en-GB" sz="1600" dirty="0" smtClean="0"/>
          </a:p>
          <a:p>
            <a:endParaRPr lang="de-DE" dirty="0" smtClean="0"/>
          </a:p>
        </p:txBody>
      </p:sp>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5</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264696" cy="400110"/>
          </a:xfrm>
          <a:prstGeom prst="rect">
            <a:avLst/>
          </a:prstGeom>
          <a:noFill/>
        </p:spPr>
        <p:txBody>
          <a:bodyPr wrap="square" rtlCol="0">
            <a:spAutoFit/>
          </a:bodyPr>
          <a:lstStyle/>
          <a:p>
            <a:r>
              <a:rPr lang="de-DE" sz="2000" b="1" dirty="0" smtClean="0">
                <a:latin typeface="Audi Type" pitchFamily="34" charset="0"/>
              </a:rPr>
              <a:t>Approach: Derivation </a:t>
            </a:r>
            <a:r>
              <a:rPr lang="de-DE" sz="2000" b="1" dirty="0" err="1" smtClean="0">
                <a:latin typeface="Audi Type" pitchFamily="34" charset="0"/>
              </a:rPr>
              <a:t>from</a:t>
            </a:r>
            <a:r>
              <a:rPr lang="de-DE" sz="2000" b="1" dirty="0" smtClean="0">
                <a:latin typeface="Audi Type" pitchFamily="34" charset="0"/>
              </a:rPr>
              <a:t> </a:t>
            </a:r>
            <a:r>
              <a:rPr lang="de-DE" sz="2000" b="1" dirty="0" err="1" smtClean="0">
                <a:latin typeface="Audi Type" pitchFamily="34" charset="0"/>
              </a:rPr>
              <a:t>fuel</a:t>
            </a:r>
            <a:r>
              <a:rPr lang="de-DE" sz="2000" b="1" dirty="0" smtClean="0">
                <a:latin typeface="Audi Type" pitchFamily="34" charset="0"/>
              </a:rPr>
              <a:t> </a:t>
            </a:r>
            <a:r>
              <a:rPr lang="de-DE" sz="2000" b="1" dirty="0" err="1" smtClean="0">
                <a:latin typeface="Audi Type" pitchFamily="34" charset="0"/>
              </a:rPr>
              <a:t>heat</a:t>
            </a:r>
            <a:r>
              <a:rPr lang="de-DE" sz="2000" b="1" dirty="0" smtClean="0">
                <a:latin typeface="Audi Type" pitchFamily="34" charset="0"/>
              </a:rPr>
              <a:t> </a:t>
            </a:r>
            <a:r>
              <a:rPr lang="de-DE" sz="2000" b="1" dirty="0" err="1" smtClean="0">
                <a:latin typeface="Audi Type" pitchFamily="34" charset="0"/>
              </a:rPr>
              <a:t>values</a:t>
            </a:r>
            <a:endParaRPr lang="de-DE" sz="2000" b="1" dirty="0" smtClean="0">
              <a:latin typeface="Audi Type" pitchFamily="34" charset="0"/>
            </a:endParaRPr>
          </a:p>
        </p:txBody>
      </p:sp>
      <p:pic>
        <p:nvPicPr>
          <p:cNvPr id="50179" name="Picture 3"/>
          <p:cNvPicPr>
            <a:picLocks noChangeAspect="1" noChangeArrowheads="1"/>
          </p:cNvPicPr>
          <p:nvPr/>
        </p:nvPicPr>
        <p:blipFill>
          <a:blip r:embed="rId4"/>
          <a:srcRect/>
          <a:stretch>
            <a:fillRect/>
          </a:stretch>
        </p:blipFill>
        <p:spPr bwMode="auto">
          <a:xfrm>
            <a:off x="1835696" y="1124744"/>
            <a:ext cx="5328592" cy="4277497"/>
          </a:xfrm>
          <a:prstGeom prst="rect">
            <a:avLst/>
          </a:prstGeom>
          <a:noFill/>
          <a:ln w="9525">
            <a:noFill/>
            <a:miter lim="800000"/>
            <a:headEnd/>
            <a:tailEnd/>
          </a:ln>
          <a:effectLst/>
        </p:spPr>
      </p:pic>
      <p:sp>
        <p:nvSpPr>
          <p:cNvPr id="14" name="Textfeld 13"/>
          <p:cNvSpPr txBox="1"/>
          <p:nvPr/>
        </p:nvSpPr>
        <p:spPr>
          <a:xfrm>
            <a:off x="1187624" y="5517232"/>
            <a:ext cx="6624736" cy="738664"/>
          </a:xfrm>
          <a:prstGeom prst="rect">
            <a:avLst/>
          </a:prstGeom>
          <a:noFill/>
        </p:spPr>
        <p:txBody>
          <a:bodyPr wrap="square" rtlCol="0">
            <a:spAutoFit/>
          </a:bodyPr>
          <a:lstStyle/>
          <a:p>
            <a:pPr algn="l"/>
            <a:r>
              <a:rPr lang="en-US" sz="1400" smtClean="0">
                <a:latin typeface="Audi Type" pitchFamily="34" charset="0"/>
              </a:rPr>
              <a:t>Since the Willans Factor for B0 and B5 are equal, and the difference in heat value from B5 to B7 is smaller than from B0 to B5, it is proposed to use </a:t>
            </a:r>
            <a:r>
              <a:rPr lang="en-US" sz="1400" b="1" smtClean="0">
                <a:latin typeface="Audi Type" pitchFamily="34" charset="0"/>
              </a:rPr>
              <a:t>the same factor </a:t>
            </a:r>
            <a:r>
              <a:rPr lang="en-US" sz="1400" smtClean="0">
                <a:latin typeface="Audi Type" pitchFamily="34" charset="0"/>
              </a:rPr>
              <a:t>for all three types of fuel.</a:t>
            </a:r>
            <a:endParaRPr lang="en-US" sz="1400">
              <a:latin typeface="Audi Type"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323528" y="1412776"/>
            <a:ext cx="8424936" cy="4636864"/>
          </a:xfrm>
        </p:spPr>
        <p:txBody>
          <a:bodyPr anchor="t"/>
          <a:lstStyle/>
          <a:p>
            <a:endParaRPr lang="en-GB" sz="1600" i="1" dirty="0" smtClean="0"/>
          </a:p>
          <a:p>
            <a:endParaRPr lang="en-GB" sz="1600" dirty="0" smtClean="0"/>
          </a:p>
          <a:p>
            <a:endParaRPr lang="de-DE" dirty="0" smtClean="0"/>
          </a:p>
        </p:txBody>
      </p:sp>
      <p:sp>
        <p:nvSpPr>
          <p:cNvPr id="14339" name="Foliennummernplatzhalter 3"/>
          <p:cNvSpPr>
            <a:spLocks noGrp="1"/>
          </p:cNvSpPr>
          <p:nvPr>
            <p:ph type="sldNum" sz="quarter" idx="10"/>
          </p:nvPr>
        </p:nvSpPr>
        <p:spPr>
          <a:noFill/>
        </p:spPr>
        <p:txBody>
          <a:bodyPr/>
          <a:lstStyle/>
          <a:p>
            <a:r>
              <a:rPr lang="en-US" altLang="ja-JP" smtClean="0">
                <a:latin typeface="Arial" charset="0"/>
              </a:rPr>
              <a:t>Page </a:t>
            </a:r>
            <a:fld id="{6BACD84E-CBE7-4FF2-979B-B67086E226B2}" type="slidenum">
              <a:rPr lang="en-US" altLang="ja-JP" smtClean="0">
                <a:latin typeface="Arial" charset="0"/>
              </a:rPr>
              <a:pPr/>
              <a:t>6</a:t>
            </a:fld>
            <a:r>
              <a:rPr lang="en-US" altLang="ja-JP"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264696" cy="400110"/>
          </a:xfrm>
          <a:prstGeom prst="rect">
            <a:avLst/>
          </a:prstGeom>
          <a:noFill/>
        </p:spPr>
        <p:txBody>
          <a:bodyPr wrap="square" rtlCol="0">
            <a:spAutoFit/>
          </a:bodyPr>
          <a:lstStyle/>
          <a:p>
            <a:r>
              <a:rPr lang="de-DE" sz="2000" b="1" dirty="0" err="1" smtClean="0">
                <a:latin typeface="Audi Type" pitchFamily="34" charset="0"/>
              </a:rPr>
              <a:t>Generic</a:t>
            </a:r>
            <a:r>
              <a:rPr lang="de-DE" sz="2000" b="1" dirty="0" smtClean="0">
                <a:latin typeface="Audi Type" pitchFamily="34" charset="0"/>
              </a:rPr>
              <a:t>  </a:t>
            </a:r>
            <a:r>
              <a:rPr lang="de-DE" sz="2000" b="1" dirty="0" err="1" smtClean="0">
                <a:latin typeface="Audi Type" pitchFamily="34" charset="0"/>
              </a:rPr>
              <a:t>formulae</a:t>
            </a:r>
            <a:r>
              <a:rPr lang="de-DE" sz="2000" b="1" dirty="0" smtClean="0">
                <a:latin typeface="Audi Type" pitchFamily="34" charset="0"/>
              </a:rPr>
              <a:t> </a:t>
            </a:r>
            <a:r>
              <a:rPr lang="de-DE" sz="2000" b="1" dirty="0" err="1" smtClean="0">
                <a:latin typeface="Audi Type" pitchFamily="34" charset="0"/>
              </a:rPr>
              <a:t>for</a:t>
            </a:r>
            <a:r>
              <a:rPr lang="de-DE" sz="2000" b="1" dirty="0" smtClean="0">
                <a:latin typeface="Audi Type" pitchFamily="34" charset="0"/>
              </a:rPr>
              <a:t> </a:t>
            </a:r>
            <a:r>
              <a:rPr lang="de-DE" sz="2000" b="1" dirty="0" err="1" smtClean="0">
                <a:latin typeface="Audi Type" pitchFamily="34" charset="0"/>
              </a:rPr>
              <a:t>Willans</a:t>
            </a:r>
            <a:r>
              <a:rPr lang="de-DE" sz="2000" b="1" dirty="0" smtClean="0">
                <a:latin typeface="Audi Type" pitchFamily="34" charset="0"/>
              </a:rPr>
              <a:t> </a:t>
            </a:r>
            <a:r>
              <a:rPr lang="de-DE" sz="2000" b="1" dirty="0" err="1" smtClean="0">
                <a:latin typeface="Audi Type" pitchFamily="34" charset="0"/>
              </a:rPr>
              <a:t>factors</a:t>
            </a:r>
            <a:endParaRPr lang="de-DE" sz="2000" b="1" dirty="0" smtClean="0">
              <a:latin typeface="Audi Type" pitchFamily="34" charset="0"/>
            </a:endParaRPr>
          </a:p>
        </p:txBody>
      </p:sp>
      <p:sp>
        <p:nvSpPr>
          <p:cNvPr id="8" name="Textfeld 7"/>
          <p:cNvSpPr txBox="1"/>
          <p:nvPr/>
        </p:nvSpPr>
        <p:spPr>
          <a:xfrm>
            <a:off x="971600" y="2060848"/>
            <a:ext cx="6270050" cy="3416320"/>
          </a:xfrm>
          <a:prstGeom prst="rect">
            <a:avLst/>
          </a:prstGeom>
          <a:noFill/>
        </p:spPr>
        <p:txBody>
          <a:bodyPr wrap="none" rtlCol="0">
            <a:spAutoFit/>
          </a:bodyPr>
          <a:lstStyle/>
          <a:p>
            <a:pPr algn="l"/>
            <a:r>
              <a:rPr lang="de-DE" sz="1800" dirty="0" smtClean="0">
                <a:latin typeface="Audi Type" pitchFamily="34" charset="0"/>
              </a:rPr>
              <a:t>1) </a:t>
            </a:r>
            <a:r>
              <a:rPr lang="de-DE" sz="1800" dirty="0" err="1" smtClean="0">
                <a:latin typeface="Audi Type" pitchFamily="34" charset="0"/>
              </a:rPr>
              <a:t>Gasoline</a:t>
            </a:r>
            <a:r>
              <a:rPr lang="de-DE" sz="1800" dirty="0" smtClean="0">
                <a:latin typeface="Audi Type" pitchFamily="34" charset="0"/>
              </a:rPr>
              <a:t> </a:t>
            </a:r>
            <a:r>
              <a:rPr lang="de-DE" sz="1800" dirty="0" err="1" smtClean="0">
                <a:latin typeface="Audi Type" pitchFamily="34" charset="0"/>
              </a:rPr>
              <a:t>naturally-aspirated</a:t>
            </a:r>
            <a:r>
              <a:rPr lang="de-DE" sz="1800" dirty="0" smtClean="0">
                <a:latin typeface="Audi Type" pitchFamily="34" charset="0"/>
              </a:rPr>
              <a:t>:</a:t>
            </a:r>
          </a:p>
          <a:p>
            <a:pPr algn="l"/>
            <a:r>
              <a:rPr lang="de-DE" sz="1800" dirty="0" smtClean="0">
                <a:latin typeface="Audi Type" pitchFamily="34" charset="0"/>
              </a:rPr>
              <a:t>         </a:t>
            </a:r>
            <a:r>
              <a:rPr lang="de-DE" sz="1800" dirty="0" err="1" smtClean="0">
                <a:latin typeface="Audi Type" pitchFamily="34" charset="0"/>
              </a:rPr>
              <a:t>Willans</a:t>
            </a:r>
            <a:r>
              <a:rPr lang="de-DE" sz="1800" dirty="0" smtClean="0">
                <a:latin typeface="Audi Type" pitchFamily="34" charset="0"/>
              </a:rPr>
              <a:t> </a:t>
            </a:r>
            <a:r>
              <a:rPr lang="de-DE" sz="1800" dirty="0" err="1" smtClean="0">
                <a:latin typeface="Audi Type" pitchFamily="34" charset="0"/>
              </a:rPr>
              <a:t>Factor</a:t>
            </a:r>
            <a:r>
              <a:rPr lang="de-DE" sz="1800" dirty="0" smtClean="0">
                <a:latin typeface="Audi Type" pitchFamily="34" charset="0"/>
              </a:rPr>
              <a:t> = 1/ (0.4247 x </a:t>
            </a:r>
            <a:r>
              <a:rPr lang="de-DE" sz="1800" b="1" dirty="0" err="1" smtClean="0">
                <a:latin typeface="Audi Type" pitchFamily="34" charset="0"/>
              </a:rPr>
              <a:t>heat</a:t>
            </a:r>
            <a:r>
              <a:rPr lang="de-DE" sz="1800" b="1" dirty="0" smtClean="0">
                <a:latin typeface="Audi Type" pitchFamily="34" charset="0"/>
              </a:rPr>
              <a:t> </a:t>
            </a:r>
            <a:r>
              <a:rPr lang="de-DE" sz="1800" b="1" dirty="0" err="1" smtClean="0">
                <a:latin typeface="Audi Type" pitchFamily="34" charset="0"/>
              </a:rPr>
              <a:t>value</a:t>
            </a:r>
            <a:r>
              <a:rPr lang="de-DE" sz="1800" dirty="0" smtClean="0">
                <a:latin typeface="Audi Type" pitchFamily="34" charset="0"/>
              </a:rPr>
              <a:t> – 0.003) </a:t>
            </a:r>
          </a:p>
          <a:p>
            <a:pPr algn="l"/>
            <a:endParaRPr lang="de-DE" sz="1800" dirty="0" smtClean="0">
              <a:latin typeface="Audi Type" pitchFamily="34" charset="0"/>
            </a:endParaRPr>
          </a:p>
          <a:p>
            <a:pPr algn="l"/>
            <a:r>
              <a:rPr lang="de-DE" sz="1800" dirty="0" smtClean="0">
                <a:latin typeface="Audi Type" pitchFamily="34" charset="0"/>
              </a:rPr>
              <a:t>2) </a:t>
            </a:r>
            <a:r>
              <a:rPr lang="de-DE" sz="1800" dirty="0" err="1" smtClean="0">
                <a:latin typeface="Audi Type" pitchFamily="34" charset="0"/>
              </a:rPr>
              <a:t>Gasoline</a:t>
            </a:r>
            <a:r>
              <a:rPr lang="de-DE" sz="1800" dirty="0" smtClean="0">
                <a:latin typeface="Audi Type" pitchFamily="34" charset="0"/>
              </a:rPr>
              <a:t> </a:t>
            </a:r>
            <a:r>
              <a:rPr lang="de-DE" sz="1800" dirty="0" err="1" smtClean="0">
                <a:latin typeface="Audi Type" pitchFamily="34" charset="0"/>
              </a:rPr>
              <a:t>pressure-charged</a:t>
            </a:r>
            <a:r>
              <a:rPr lang="de-DE" sz="1800" dirty="0" smtClean="0">
                <a:latin typeface="Audi Type" pitchFamily="34" charset="0"/>
              </a:rPr>
              <a:t>:</a:t>
            </a:r>
          </a:p>
          <a:p>
            <a:pPr algn="l"/>
            <a:r>
              <a:rPr lang="de-DE" sz="1800" dirty="0" smtClean="0">
                <a:latin typeface="Audi Type" pitchFamily="34" charset="0"/>
              </a:rPr>
              <a:t>         </a:t>
            </a:r>
            <a:r>
              <a:rPr lang="de-DE" sz="1800" dirty="0" err="1" smtClean="0">
                <a:latin typeface="Audi Type" pitchFamily="34" charset="0"/>
              </a:rPr>
              <a:t>Willans</a:t>
            </a:r>
            <a:r>
              <a:rPr lang="de-DE" sz="1800" dirty="0" smtClean="0">
                <a:latin typeface="Audi Type" pitchFamily="34" charset="0"/>
              </a:rPr>
              <a:t> </a:t>
            </a:r>
            <a:r>
              <a:rPr lang="de-DE" sz="1800" dirty="0" err="1" smtClean="0">
                <a:latin typeface="Audi Type" pitchFamily="34" charset="0"/>
              </a:rPr>
              <a:t>Factor</a:t>
            </a:r>
            <a:r>
              <a:rPr lang="de-DE" sz="1800" dirty="0" smtClean="0">
                <a:latin typeface="Audi Type" pitchFamily="34" charset="0"/>
              </a:rPr>
              <a:t> = 1/ (0.3995 x </a:t>
            </a:r>
            <a:r>
              <a:rPr lang="de-DE" sz="1800" b="1" dirty="0" err="1" smtClean="0">
                <a:latin typeface="Audi Type" pitchFamily="34" charset="0"/>
              </a:rPr>
              <a:t>heat</a:t>
            </a:r>
            <a:r>
              <a:rPr lang="de-DE" sz="1800" b="1" dirty="0" smtClean="0">
                <a:latin typeface="Audi Type" pitchFamily="34" charset="0"/>
              </a:rPr>
              <a:t> </a:t>
            </a:r>
            <a:r>
              <a:rPr lang="de-DE" sz="1800" b="1" dirty="0" err="1" smtClean="0">
                <a:latin typeface="Audi Type" pitchFamily="34" charset="0"/>
              </a:rPr>
              <a:t>value</a:t>
            </a:r>
            <a:r>
              <a:rPr lang="de-DE" sz="1800" dirty="0" smtClean="0">
                <a:latin typeface="Audi Type" pitchFamily="34" charset="0"/>
              </a:rPr>
              <a:t> – 0.0099) </a:t>
            </a:r>
          </a:p>
          <a:p>
            <a:pPr algn="l"/>
            <a:endParaRPr lang="de-DE" sz="1800" dirty="0" smtClean="0">
              <a:latin typeface="Audi Type" pitchFamily="34" charset="0"/>
            </a:endParaRPr>
          </a:p>
          <a:p>
            <a:pPr algn="l"/>
            <a:endParaRPr lang="de-DE" sz="1800" dirty="0" smtClean="0">
              <a:latin typeface="Audi Type" pitchFamily="34" charset="0"/>
            </a:endParaRPr>
          </a:p>
          <a:p>
            <a:pPr algn="l"/>
            <a:r>
              <a:rPr lang="de-DE" sz="1800" dirty="0" smtClean="0">
                <a:latin typeface="Audi Type" pitchFamily="34" charset="0"/>
              </a:rPr>
              <a:t>3) Diesel </a:t>
            </a:r>
            <a:r>
              <a:rPr lang="de-DE" sz="1800" dirty="0" err="1" smtClean="0">
                <a:latin typeface="Audi Type" pitchFamily="34" charset="0"/>
              </a:rPr>
              <a:t>naturally-aspirated</a:t>
            </a:r>
            <a:r>
              <a:rPr lang="de-DE" sz="1800" dirty="0" smtClean="0">
                <a:latin typeface="Audi Type" pitchFamily="34" charset="0"/>
              </a:rPr>
              <a:t>: </a:t>
            </a:r>
          </a:p>
          <a:p>
            <a:pPr algn="l"/>
            <a:r>
              <a:rPr lang="de-DE" sz="1800" dirty="0" smtClean="0">
                <a:latin typeface="Audi Type" pitchFamily="34" charset="0"/>
              </a:rPr>
              <a:t>         </a:t>
            </a:r>
            <a:r>
              <a:rPr lang="de-DE" sz="1800" dirty="0" err="1" smtClean="0">
                <a:latin typeface="Audi Type" pitchFamily="34" charset="0"/>
              </a:rPr>
              <a:t>Willans</a:t>
            </a:r>
            <a:r>
              <a:rPr lang="de-DE" sz="1800" dirty="0" smtClean="0">
                <a:latin typeface="Audi Type" pitchFamily="34" charset="0"/>
              </a:rPr>
              <a:t> </a:t>
            </a:r>
            <a:r>
              <a:rPr lang="de-DE" sz="1800" dirty="0" err="1" smtClean="0">
                <a:latin typeface="Audi Type" pitchFamily="34" charset="0"/>
              </a:rPr>
              <a:t>Factor</a:t>
            </a:r>
            <a:r>
              <a:rPr lang="de-DE" sz="1800" dirty="0" smtClean="0">
                <a:latin typeface="Audi Type" pitchFamily="34" charset="0"/>
              </a:rPr>
              <a:t> = 0.220 l/</a:t>
            </a:r>
            <a:r>
              <a:rPr lang="de-DE" sz="1800" dirty="0" err="1" smtClean="0">
                <a:latin typeface="Audi Type" pitchFamily="34" charset="0"/>
              </a:rPr>
              <a:t>kWh</a:t>
            </a:r>
            <a:endParaRPr lang="de-DE" sz="1800" dirty="0" smtClean="0">
              <a:latin typeface="Audi Type" pitchFamily="34" charset="0"/>
            </a:endParaRPr>
          </a:p>
          <a:p>
            <a:pPr algn="l"/>
            <a:endParaRPr lang="de-DE" sz="1800" dirty="0" smtClean="0">
              <a:latin typeface="Audi Type" pitchFamily="34" charset="0"/>
            </a:endParaRPr>
          </a:p>
          <a:p>
            <a:pPr algn="l"/>
            <a:r>
              <a:rPr lang="de-DE" sz="1800" dirty="0" smtClean="0">
                <a:latin typeface="Audi Type" pitchFamily="34" charset="0"/>
              </a:rPr>
              <a:t>4) Diesel </a:t>
            </a:r>
            <a:r>
              <a:rPr lang="de-DE" sz="1800" dirty="0" err="1" smtClean="0">
                <a:latin typeface="Audi Type" pitchFamily="34" charset="0"/>
              </a:rPr>
              <a:t>pressure-charged</a:t>
            </a:r>
            <a:r>
              <a:rPr lang="de-DE" sz="1800" dirty="0" smtClean="0">
                <a:latin typeface="Audi Type" pitchFamily="34" charset="0"/>
              </a:rPr>
              <a:t>:</a:t>
            </a:r>
          </a:p>
          <a:p>
            <a:pPr algn="l"/>
            <a:r>
              <a:rPr lang="de-DE" sz="1800" dirty="0" smtClean="0">
                <a:latin typeface="Audi Type" pitchFamily="34" charset="0"/>
              </a:rPr>
              <a:t>         </a:t>
            </a:r>
            <a:r>
              <a:rPr lang="de-DE" sz="1800" dirty="0" err="1" smtClean="0">
                <a:latin typeface="Audi Type" pitchFamily="34" charset="0"/>
              </a:rPr>
              <a:t>Willans</a:t>
            </a:r>
            <a:r>
              <a:rPr lang="de-DE" sz="1800" dirty="0" smtClean="0">
                <a:latin typeface="Audi Type" pitchFamily="34" charset="0"/>
              </a:rPr>
              <a:t> </a:t>
            </a:r>
            <a:r>
              <a:rPr lang="de-DE" sz="1800" dirty="0" err="1" smtClean="0">
                <a:latin typeface="Audi Type" pitchFamily="34" charset="0"/>
              </a:rPr>
              <a:t>Factor</a:t>
            </a:r>
            <a:r>
              <a:rPr lang="de-DE" sz="1800" dirty="0" smtClean="0">
                <a:latin typeface="Audi Type" pitchFamily="34" charset="0"/>
              </a:rPr>
              <a:t> = 0.220 l/</a:t>
            </a:r>
            <a:r>
              <a:rPr lang="de-DE" sz="1800" dirty="0" err="1" smtClean="0">
                <a:latin typeface="Audi Type" pitchFamily="34" charset="0"/>
              </a:rPr>
              <a:t>kWh</a:t>
            </a:r>
            <a:endParaRPr lang="de-DE" sz="1800" dirty="0">
              <a:latin typeface="Audi Type"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7</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err="1" smtClean="0">
                <a:latin typeface="Audi Type" pitchFamily="34" charset="0"/>
              </a:rPr>
              <a:t>Draft</a:t>
            </a:r>
            <a:endParaRPr lang="de-DE" sz="2000" dirty="0" smtClean="0">
              <a:latin typeface="Audi Type" pitchFamily="34" charset="0"/>
            </a:endParaRPr>
          </a:p>
        </p:txBody>
      </p:sp>
      <p:graphicFrame>
        <p:nvGraphicFramePr>
          <p:cNvPr id="6" name="Tabelle 5"/>
          <p:cNvGraphicFramePr>
            <a:graphicFrameLocks noGrp="1"/>
          </p:cNvGraphicFramePr>
          <p:nvPr/>
        </p:nvGraphicFramePr>
        <p:xfrm>
          <a:off x="997685" y="1956467"/>
          <a:ext cx="6984774" cy="4202359"/>
        </p:xfrm>
        <a:graphic>
          <a:graphicData uri="http://schemas.openxmlformats.org/drawingml/2006/table">
            <a:tbl>
              <a:tblPr/>
              <a:tblGrid>
                <a:gridCol w="1745718"/>
                <a:gridCol w="1309764"/>
                <a:gridCol w="1309764"/>
                <a:gridCol w="1309764"/>
                <a:gridCol w="1309764"/>
              </a:tblGrid>
              <a:tr h="343051">
                <a:tc gridSpan="3">
                  <a:txBody>
                    <a:bodyPr/>
                    <a:lstStyle/>
                    <a:p>
                      <a:pPr marL="36195" marR="71755" algn="l">
                        <a:lnSpc>
                          <a:spcPts val="1200"/>
                        </a:lnSpc>
                        <a:spcBef>
                          <a:spcPts val="240"/>
                        </a:spcBef>
                        <a:spcAft>
                          <a:spcPts val="240"/>
                        </a:spcAft>
                      </a:pP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a:txBody>
                    <a:bodyPr/>
                    <a:lstStyle/>
                    <a:p>
                      <a:pPr marL="36195" marR="71755" algn="l">
                        <a:lnSpc>
                          <a:spcPts val="1200"/>
                        </a:lnSpc>
                        <a:spcBef>
                          <a:spcPts val="240"/>
                        </a:spcBef>
                        <a:spcAft>
                          <a:spcPts val="240"/>
                        </a:spcAft>
                      </a:pPr>
                      <a:r>
                        <a:rPr lang="en-GB" sz="1400" i="0" u="none" dirty="0">
                          <a:solidFill>
                            <a:schemeClr val="tx1"/>
                          </a:solidFill>
                          <a:latin typeface="Times New Roman"/>
                          <a:ea typeface="Times New Roman"/>
                          <a:cs typeface="Times New Roman"/>
                        </a:rPr>
                        <a:t>Naturally aspirated</a:t>
                      </a:r>
                      <a:endParaRPr lang="de-DE" sz="1400" i="0" u="none" dirty="0">
                        <a:solidFill>
                          <a:schemeClr val="tx1"/>
                        </a:solidFill>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6195" marR="71755" algn="l">
                        <a:lnSpc>
                          <a:spcPts val="1200"/>
                        </a:lnSpc>
                        <a:spcBef>
                          <a:spcPts val="240"/>
                        </a:spcBef>
                        <a:spcAft>
                          <a:spcPts val="240"/>
                        </a:spcAft>
                      </a:pPr>
                      <a:r>
                        <a:rPr lang="en-GB" sz="1400" i="0" u="none" dirty="0">
                          <a:solidFill>
                            <a:schemeClr val="tx1"/>
                          </a:solidFill>
                          <a:latin typeface="Times New Roman"/>
                          <a:ea typeface="Times New Roman"/>
                          <a:cs typeface="Times New Roman"/>
                        </a:rPr>
                        <a:t>Pressure-charged </a:t>
                      </a:r>
                      <a:endParaRPr lang="de-DE" sz="1400" i="0" u="none" dirty="0">
                        <a:solidFill>
                          <a:schemeClr val="tx1"/>
                        </a:solidFill>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14406">
                <a:tc rowSpan="12">
                  <a:txBody>
                    <a:bodyPr/>
                    <a:lstStyle/>
                    <a:p>
                      <a:pPr marL="36195" marR="71755" algn="l">
                        <a:lnSpc>
                          <a:spcPts val="1200"/>
                        </a:lnSpc>
                        <a:spcBef>
                          <a:spcPts val="240"/>
                        </a:spcBef>
                        <a:spcAft>
                          <a:spcPts val="240"/>
                        </a:spcAft>
                      </a:pPr>
                      <a:endParaRPr lang="en-GB" sz="1400" dirty="0" smtClean="0">
                        <a:latin typeface="Times New Roman"/>
                        <a:ea typeface="Times New Roman"/>
                        <a:cs typeface="Times New Roman"/>
                      </a:endParaRPr>
                    </a:p>
                    <a:p>
                      <a:pPr marL="36195" marR="71755" algn="l">
                        <a:lnSpc>
                          <a:spcPts val="1200"/>
                        </a:lnSpc>
                        <a:spcBef>
                          <a:spcPts val="240"/>
                        </a:spcBef>
                        <a:spcAft>
                          <a:spcPts val="240"/>
                        </a:spcAft>
                      </a:pPr>
                      <a:r>
                        <a:rPr lang="en-GB" sz="1400" dirty="0" smtClean="0">
                          <a:latin typeface="Times New Roman"/>
                          <a:ea typeface="Times New Roman"/>
                          <a:cs typeface="Times New Roman"/>
                        </a:rPr>
                        <a:t>Positive </a:t>
                      </a:r>
                      <a:r>
                        <a:rPr lang="en-GB" sz="1400" dirty="0">
                          <a:latin typeface="Times New Roman"/>
                          <a:ea typeface="Times New Roman"/>
                          <a:cs typeface="Times New Roman"/>
                        </a:rPr>
                        <a:t>ignition</a:t>
                      </a:r>
                      <a:endParaRPr lang="de-DE" sz="14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rowSpan="2">
                  <a:txBody>
                    <a:bodyPr/>
                    <a:lstStyle/>
                    <a:p>
                      <a:pPr marL="36195" marR="71755" algn="l">
                        <a:lnSpc>
                          <a:spcPts val="1200"/>
                        </a:lnSpc>
                        <a:spcBef>
                          <a:spcPts val="240"/>
                        </a:spcBef>
                        <a:spcAft>
                          <a:spcPts val="240"/>
                        </a:spcAft>
                      </a:pPr>
                      <a:r>
                        <a:rPr lang="en-GB" sz="1400" i="0" u="none" dirty="0" smtClean="0">
                          <a:solidFill>
                            <a:schemeClr val="tx1"/>
                          </a:solidFill>
                          <a:latin typeface="Times New Roman"/>
                          <a:ea typeface="Times New Roman"/>
                          <a:cs typeface="Times New Roman"/>
                        </a:rPr>
                        <a:t>Petrol </a:t>
                      </a:r>
                      <a:r>
                        <a:rPr lang="en-GB" sz="1400" i="0" u="none" dirty="0">
                          <a:solidFill>
                            <a:schemeClr val="tx1"/>
                          </a:solidFill>
                          <a:latin typeface="Times New Roman"/>
                          <a:ea typeface="Times New Roman"/>
                          <a:cs typeface="Times New Roman"/>
                        </a:rPr>
                        <a:t>(E0)</a:t>
                      </a:r>
                      <a:endParaRPr lang="de-DE" sz="1400" i="0" u="none" dirty="0">
                        <a:solidFill>
                          <a:schemeClr val="tx1"/>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0.264</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smtClean="0">
                          <a:latin typeface="Times New Roman"/>
                          <a:ea typeface="Times New Roman"/>
                          <a:cs typeface="Times New Roman"/>
                        </a:rPr>
                        <a:t>0.280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endParaRPr lang="de-DE"/>
                    </a:p>
                  </a:txBody>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630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a:latin typeface="Times New Roman"/>
                          <a:ea typeface="Times New Roman"/>
                          <a:cs typeface="Times New Roman"/>
                        </a:rPr>
                        <a:t>668</a:t>
                      </a:r>
                      <a:endParaRPr lang="de-DE" sz="140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rowSpan="2">
                  <a:txBody>
                    <a:bodyPr/>
                    <a:lstStyle/>
                    <a:p>
                      <a:pPr marL="36195" marR="71755" algn="l">
                        <a:lnSpc>
                          <a:spcPts val="1200"/>
                        </a:lnSpc>
                        <a:spcBef>
                          <a:spcPts val="240"/>
                        </a:spcBef>
                        <a:spcAft>
                          <a:spcPts val="240"/>
                        </a:spcAft>
                      </a:pPr>
                      <a:r>
                        <a:rPr lang="en-GB" sz="1400" i="0" u="none" dirty="0" smtClean="0">
                          <a:solidFill>
                            <a:schemeClr val="tx1"/>
                          </a:solidFill>
                          <a:latin typeface="Times New Roman"/>
                          <a:ea typeface="Times New Roman"/>
                          <a:cs typeface="Times New Roman"/>
                        </a:rPr>
                        <a:t>Petrol </a:t>
                      </a:r>
                      <a:r>
                        <a:rPr lang="en-GB" sz="1400" i="0" u="none" dirty="0">
                          <a:solidFill>
                            <a:schemeClr val="tx1"/>
                          </a:solidFill>
                          <a:latin typeface="Times New Roman"/>
                          <a:ea typeface="Times New Roman"/>
                          <a:cs typeface="Times New Roman"/>
                        </a:rPr>
                        <a:t>(E5)</a:t>
                      </a:r>
                      <a:endParaRPr lang="de-DE" sz="1400" i="0" u="none" dirty="0">
                        <a:solidFill>
                          <a:schemeClr val="tx1"/>
                        </a:solidFill>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0.268</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a:latin typeface="Times New Roman"/>
                          <a:ea typeface="Times New Roman"/>
                          <a:cs typeface="Times New Roman"/>
                        </a:rPr>
                        <a:t>0.284</a:t>
                      </a:r>
                      <a:endParaRPr lang="de-DE" sz="140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endParaRPr lang="de-DE"/>
                    </a:p>
                  </a:txBody>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628</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a:latin typeface="Times New Roman"/>
                          <a:ea typeface="Times New Roman"/>
                          <a:cs typeface="Times New Roman"/>
                        </a:rPr>
                        <a:t>666</a:t>
                      </a:r>
                      <a:endParaRPr lang="de-DE" sz="140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rowSpan="2">
                  <a:txBody>
                    <a:bodyPr/>
                    <a:lstStyle/>
                    <a:p>
                      <a:pPr marL="36195" marR="71755" algn="l">
                        <a:lnSpc>
                          <a:spcPts val="1200"/>
                        </a:lnSpc>
                        <a:spcBef>
                          <a:spcPts val="240"/>
                        </a:spcBef>
                        <a:spcAft>
                          <a:spcPts val="240"/>
                        </a:spcAft>
                      </a:pPr>
                      <a:r>
                        <a:rPr lang="de-DE" sz="1400" dirty="0" smtClean="0">
                          <a:latin typeface="Times New Roman"/>
                          <a:ea typeface="Times New Roman"/>
                          <a:cs typeface="Times New Roman"/>
                        </a:rPr>
                        <a:t>Petrol (E10)</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de-DE" sz="1400" dirty="0" smtClean="0">
                          <a:latin typeface="Times New Roman"/>
                          <a:ea typeface="Times New Roman"/>
                          <a:cs typeface="Times New Roman"/>
                        </a:rPr>
                        <a:t>0.272</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de-DE" sz="1400" dirty="0" smtClean="0">
                          <a:latin typeface="Times New Roman"/>
                          <a:ea typeface="Times New Roman"/>
                          <a:cs typeface="Times New Roman"/>
                        </a:rPr>
                        <a:t>0.289</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pPr marL="36195" marR="71755" algn="l">
                        <a:lnSpc>
                          <a:spcPts val="1200"/>
                        </a:lnSpc>
                        <a:spcBef>
                          <a:spcPts val="240"/>
                        </a:spcBef>
                        <a:spcAft>
                          <a:spcPts val="240"/>
                        </a:spcAft>
                      </a:pP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de-DE" sz="1400" dirty="0" smtClean="0">
                          <a:latin typeface="Times New Roman"/>
                          <a:ea typeface="Times New Roman"/>
                          <a:cs typeface="Times New Roman"/>
                        </a:rPr>
                        <a:t>625</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de-DE" sz="1400" dirty="0" smtClean="0">
                          <a:latin typeface="Times New Roman"/>
                          <a:ea typeface="Times New Roman"/>
                          <a:cs typeface="Times New Roman"/>
                        </a:rPr>
                        <a:t>664</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rowSpan="2">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CNG (G20)</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m³/kWh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0.259</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0.275</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endParaRPr lang="de-DE"/>
                    </a:p>
                  </a:txBody>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465</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493</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rowSpan="2">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LPG</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0.342</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0.363</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endParaRPr lang="de-DE"/>
                    </a:p>
                  </a:txBody>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557</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591</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rowSpan="2">
                  <a:txBody>
                    <a:bodyPr/>
                    <a:lstStyle/>
                    <a:p>
                      <a:pPr marL="36195" marR="71755" algn="l">
                        <a:lnSpc>
                          <a:spcPts val="1200"/>
                        </a:lnSpc>
                        <a:spcBef>
                          <a:spcPts val="240"/>
                        </a:spcBef>
                        <a:spcAft>
                          <a:spcPts val="240"/>
                        </a:spcAft>
                      </a:pPr>
                      <a:r>
                        <a:rPr lang="en-GB" sz="1400">
                          <a:latin typeface="Times New Roman"/>
                          <a:ea typeface="Times New Roman"/>
                          <a:cs typeface="Times New Roman"/>
                        </a:rPr>
                        <a:t>E85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0.367</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0.389</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endParaRPr lang="de-DE"/>
                    </a:p>
                  </a:txBody>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608</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645</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rowSpan="6">
                  <a:txBody>
                    <a:bodyPr/>
                    <a:lstStyle/>
                    <a:p>
                      <a:pPr marL="36195" marR="71755" algn="l">
                        <a:lnSpc>
                          <a:spcPts val="1200"/>
                        </a:lnSpc>
                        <a:spcBef>
                          <a:spcPts val="240"/>
                        </a:spcBef>
                        <a:spcAft>
                          <a:spcPts val="240"/>
                        </a:spcAft>
                      </a:pPr>
                      <a:endParaRPr lang="en-GB" sz="1400" dirty="0" smtClean="0">
                        <a:latin typeface="Times New Roman"/>
                        <a:ea typeface="Times New Roman"/>
                        <a:cs typeface="Times New Roman"/>
                      </a:endParaRPr>
                    </a:p>
                    <a:p>
                      <a:pPr marL="36195" marR="71755" algn="l">
                        <a:lnSpc>
                          <a:spcPts val="1200"/>
                        </a:lnSpc>
                        <a:spcBef>
                          <a:spcPts val="240"/>
                        </a:spcBef>
                        <a:spcAft>
                          <a:spcPts val="240"/>
                        </a:spcAft>
                      </a:pPr>
                      <a:r>
                        <a:rPr lang="en-GB" sz="1400" dirty="0" smtClean="0">
                          <a:latin typeface="Times New Roman"/>
                          <a:ea typeface="Times New Roman"/>
                          <a:cs typeface="Times New Roman"/>
                        </a:rPr>
                        <a:t>Compression </a:t>
                      </a:r>
                      <a:r>
                        <a:rPr lang="en-GB" sz="1400" dirty="0">
                          <a:latin typeface="Times New Roman"/>
                          <a:ea typeface="Times New Roman"/>
                          <a:cs typeface="Times New Roman"/>
                        </a:rPr>
                        <a:t>ignition</a:t>
                      </a:r>
                      <a:endParaRPr lang="de-DE" sz="14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marL="36195" marR="71755" algn="l">
                        <a:lnSpc>
                          <a:spcPts val="1200"/>
                        </a:lnSpc>
                        <a:spcBef>
                          <a:spcPts val="240"/>
                        </a:spcBef>
                        <a:spcAft>
                          <a:spcPts val="240"/>
                        </a:spcAft>
                      </a:pPr>
                      <a:r>
                        <a:rPr lang="en-GB" sz="1400">
                          <a:latin typeface="Times New Roman"/>
                          <a:ea typeface="Times New Roman"/>
                          <a:cs typeface="Times New Roman"/>
                        </a:rPr>
                        <a:t>Diesel (B0)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smtClean="0">
                          <a:latin typeface="Times New Roman"/>
                          <a:ea typeface="Times New Roman"/>
                          <a:cs typeface="Times New Roman"/>
                        </a:rPr>
                        <a:t>0.220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smtClean="0">
                          <a:latin typeface="Times New Roman"/>
                          <a:ea typeface="Times New Roman"/>
                          <a:cs typeface="Times New Roman"/>
                        </a:rPr>
                        <a:t>0.220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endParaRPr lang="de-DE"/>
                    </a:p>
                  </a:txBody>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a:latin typeface="Times New Roman"/>
                          <a:ea typeface="Times New Roman"/>
                          <a:cs typeface="Times New Roman"/>
                        </a:rPr>
                        <a:t>581</a:t>
                      </a:r>
                      <a:endParaRPr lang="de-DE" sz="140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581</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rowSpan="2">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Diesel (B5)</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smtClean="0">
                          <a:latin typeface="Times New Roman"/>
                          <a:ea typeface="Times New Roman"/>
                          <a:cs typeface="Times New Roman"/>
                        </a:rPr>
                        <a:t>0.220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smtClean="0">
                          <a:latin typeface="Times New Roman"/>
                          <a:ea typeface="Times New Roman"/>
                          <a:cs typeface="Times New Roman"/>
                        </a:rPr>
                        <a:t>0.220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endParaRPr lang="de-DE"/>
                    </a:p>
                  </a:txBody>
                  <a:tcPr/>
                </a:tc>
                <a:tc vMerge="1">
                  <a:txBody>
                    <a:bodyPr/>
                    <a:lstStyle/>
                    <a:p>
                      <a:endParaRPr lang="de-DE"/>
                    </a:p>
                  </a:txBody>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581</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581</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pPr marL="36195" marR="71755" algn="l">
                        <a:lnSpc>
                          <a:spcPts val="1200"/>
                        </a:lnSpc>
                        <a:spcBef>
                          <a:spcPts val="240"/>
                        </a:spcBef>
                        <a:spcAft>
                          <a:spcPts val="240"/>
                        </a:spcAft>
                      </a:pPr>
                      <a:endParaRPr lang="de-DE" sz="14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rowSpan="2">
                  <a:txBody>
                    <a:bodyPr/>
                    <a:lstStyle/>
                    <a:p>
                      <a:pPr marL="36195" marR="71755" algn="l">
                        <a:lnSpc>
                          <a:spcPts val="1200"/>
                        </a:lnSpc>
                        <a:spcBef>
                          <a:spcPts val="240"/>
                        </a:spcBef>
                        <a:spcAft>
                          <a:spcPts val="240"/>
                        </a:spcAft>
                      </a:pPr>
                      <a:r>
                        <a:rPr lang="de-DE" sz="1400" dirty="0" smtClean="0">
                          <a:latin typeface="Times New Roman"/>
                          <a:ea typeface="Times New Roman"/>
                          <a:cs typeface="Times New Roman"/>
                        </a:rPr>
                        <a:t>Diesel (B7)</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l/kWh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smtClean="0">
                          <a:latin typeface="Times New Roman"/>
                          <a:ea typeface="Times New Roman"/>
                          <a:cs typeface="Times New Roman"/>
                        </a:rPr>
                        <a:t>0.220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marL="36195" marR="71755" algn="l">
                        <a:lnSpc>
                          <a:spcPts val="1200"/>
                        </a:lnSpc>
                        <a:spcBef>
                          <a:spcPts val="240"/>
                        </a:spcBef>
                        <a:spcAft>
                          <a:spcPts val="240"/>
                        </a:spcAft>
                      </a:pPr>
                      <a:r>
                        <a:rPr lang="en-GB" sz="1400" dirty="0" smtClean="0">
                          <a:latin typeface="Times New Roman"/>
                          <a:ea typeface="Times New Roman"/>
                          <a:cs typeface="Times New Roman"/>
                        </a:rPr>
                        <a:t>0.220</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14406">
                <a:tc vMerge="1">
                  <a:txBody>
                    <a:bodyPr/>
                    <a:lstStyle/>
                    <a:p>
                      <a:pPr marL="36195" marR="71755" algn="l">
                        <a:lnSpc>
                          <a:spcPts val="1200"/>
                        </a:lnSpc>
                        <a:spcBef>
                          <a:spcPts val="240"/>
                        </a:spcBef>
                        <a:spcAft>
                          <a:spcPts val="240"/>
                        </a:spcAft>
                      </a:pPr>
                      <a:endParaRPr lang="de-DE" sz="14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c vMerge="1">
                  <a:txBody>
                    <a:bodyPr/>
                    <a:lstStyle/>
                    <a:p>
                      <a:pPr marL="36195" marR="71755" algn="l">
                        <a:lnSpc>
                          <a:spcPts val="1200"/>
                        </a:lnSpc>
                        <a:spcBef>
                          <a:spcPts val="240"/>
                        </a:spcBef>
                        <a:spcAft>
                          <a:spcPts val="240"/>
                        </a:spcAft>
                      </a:pP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gCO</a:t>
                      </a:r>
                      <a:r>
                        <a:rPr lang="en-GB" sz="1400" baseline="-25000" dirty="0">
                          <a:latin typeface="Times New Roman"/>
                          <a:ea typeface="Times New Roman"/>
                          <a:cs typeface="Times New Roman"/>
                        </a:rPr>
                        <a:t>2</a:t>
                      </a:r>
                      <a:r>
                        <a:rPr lang="en-GB" sz="1400" dirty="0">
                          <a:latin typeface="Times New Roman"/>
                          <a:ea typeface="Times New Roman"/>
                          <a:cs typeface="Times New Roman"/>
                        </a:rPr>
                        <a:t>/kWh</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581</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6195" marR="71755" algn="l">
                        <a:lnSpc>
                          <a:spcPts val="1200"/>
                        </a:lnSpc>
                        <a:spcBef>
                          <a:spcPts val="240"/>
                        </a:spcBef>
                        <a:spcAft>
                          <a:spcPts val="240"/>
                        </a:spcAft>
                      </a:pPr>
                      <a:r>
                        <a:rPr lang="en-GB" sz="1400" dirty="0">
                          <a:latin typeface="Times New Roman"/>
                          <a:ea typeface="Times New Roman"/>
                          <a:cs typeface="Times New Roman"/>
                        </a:rPr>
                        <a:t>581</a:t>
                      </a:r>
                      <a:endParaRPr lang="de-DE" sz="1400" dirty="0">
                        <a:latin typeface="Times New Roman"/>
                        <a:ea typeface="Times New Roma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8" name="Rechteck 7"/>
          <p:cNvSpPr/>
          <p:nvPr/>
        </p:nvSpPr>
        <p:spPr>
          <a:xfrm>
            <a:off x="899592" y="1340768"/>
            <a:ext cx="4572000" cy="584775"/>
          </a:xfrm>
          <a:prstGeom prst="rect">
            <a:avLst/>
          </a:prstGeom>
        </p:spPr>
        <p:txBody>
          <a:bodyPr>
            <a:spAutoFit/>
          </a:bodyPr>
          <a:lstStyle/>
          <a:p>
            <a:pPr lvl="0" algn="just"/>
            <a:r>
              <a:rPr lang="en-GB" sz="1600" dirty="0" smtClean="0">
                <a:latin typeface="Arial" pitchFamily="34" charset="0"/>
                <a:ea typeface="Times New Roman" pitchFamily="18" charset="0"/>
                <a:cs typeface="Arial" pitchFamily="34" charset="0"/>
              </a:rPr>
              <a:t>Table A6.App2/2</a:t>
            </a:r>
            <a:endParaRPr lang="de-DE" sz="1600" dirty="0" smtClean="0">
              <a:latin typeface="Arial" pitchFamily="34" charset="0"/>
              <a:cs typeface="Arial" pitchFamily="34" charset="0"/>
            </a:endParaRPr>
          </a:p>
          <a:p>
            <a:pPr lvl="0" algn="just" eaLnBrk="0" hangingPunct="0"/>
            <a:r>
              <a:rPr lang="en-GB" sz="1600" b="1" dirty="0" err="1" smtClean="0">
                <a:latin typeface="Arial" pitchFamily="34" charset="0"/>
                <a:ea typeface="Times New Roman" pitchFamily="18" charset="0"/>
                <a:cs typeface="Arial" pitchFamily="34" charset="0"/>
              </a:rPr>
              <a:t>Willans</a:t>
            </a:r>
            <a:r>
              <a:rPr lang="en-GB" sz="1600" b="1" dirty="0" smtClean="0">
                <a:latin typeface="Arial" pitchFamily="34" charset="0"/>
                <a:ea typeface="Times New Roman" pitchFamily="18" charset="0"/>
                <a:cs typeface="Arial" pitchFamily="34" charset="0"/>
              </a:rPr>
              <a:t> factors</a:t>
            </a:r>
            <a:endParaRPr lang="de-DE"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8</a:t>
            </a:fld>
            <a:r>
              <a:rPr lang="en-US" altLang="ja-JP" dirty="0" smtClean="0">
                <a:latin typeface="Arial" charset="0"/>
              </a:rPr>
              <a:t> </a:t>
            </a:r>
          </a:p>
        </p:txBody>
      </p:sp>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err="1" smtClean="0">
                <a:latin typeface="Audi Type" pitchFamily="34" charset="0"/>
              </a:rPr>
              <a:t>Draft</a:t>
            </a:r>
            <a:endParaRPr lang="de-DE" sz="2000" dirty="0" smtClean="0">
              <a:latin typeface="Audi Type" pitchFamily="34" charset="0"/>
            </a:endParaRPr>
          </a:p>
        </p:txBody>
      </p:sp>
      <p:sp>
        <p:nvSpPr>
          <p:cNvPr id="8" name="Rechteck 7"/>
          <p:cNvSpPr/>
          <p:nvPr/>
        </p:nvSpPr>
        <p:spPr>
          <a:xfrm>
            <a:off x="899592" y="1340768"/>
            <a:ext cx="4572000" cy="584775"/>
          </a:xfrm>
          <a:prstGeom prst="rect">
            <a:avLst/>
          </a:prstGeom>
        </p:spPr>
        <p:txBody>
          <a:bodyPr>
            <a:spAutoFit/>
          </a:bodyPr>
          <a:lstStyle/>
          <a:p>
            <a:pPr lvl="0" algn="just"/>
            <a:r>
              <a:rPr lang="en-GB" sz="1600" dirty="0" smtClean="0">
                <a:latin typeface="Arial" pitchFamily="34" charset="0"/>
                <a:ea typeface="Times New Roman" pitchFamily="18" charset="0"/>
                <a:cs typeface="Arial" pitchFamily="34" charset="0"/>
              </a:rPr>
              <a:t>Table A6.App2/2</a:t>
            </a:r>
            <a:endParaRPr lang="de-DE" sz="1600" dirty="0" smtClean="0">
              <a:latin typeface="Arial" pitchFamily="34" charset="0"/>
              <a:cs typeface="Arial" pitchFamily="34" charset="0"/>
            </a:endParaRPr>
          </a:p>
          <a:p>
            <a:pPr lvl="0" algn="just" eaLnBrk="0" hangingPunct="0"/>
            <a:r>
              <a:rPr lang="en-GB" sz="1600" b="1" dirty="0" err="1" smtClean="0">
                <a:latin typeface="Arial" pitchFamily="34" charset="0"/>
                <a:ea typeface="Times New Roman" pitchFamily="18" charset="0"/>
                <a:cs typeface="Arial" pitchFamily="34" charset="0"/>
              </a:rPr>
              <a:t>Willans</a:t>
            </a:r>
            <a:r>
              <a:rPr lang="en-GB" sz="1600" b="1" dirty="0" smtClean="0">
                <a:latin typeface="Arial" pitchFamily="34" charset="0"/>
                <a:ea typeface="Times New Roman" pitchFamily="18" charset="0"/>
                <a:cs typeface="Arial" pitchFamily="34" charset="0"/>
              </a:rPr>
              <a:t> factors (MJ)</a:t>
            </a:r>
            <a:endParaRPr lang="de-DE" sz="1600" dirty="0"/>
          </a:p>
        </p:txBody>
      </p:sp>
      <p:graphicFrame>
        <p:nvGraphicFramePr>
          <p:cNvPr id="4098" name="Object 2"/>
          <p:cNvGraphicFramePr>
            <a:graphicFrameLocks noChangeAspect="1"/>
          </p:cNvGraphicFramePr>
          <p:nvPr/>
        </p:nvGraphicFramePr>
        <p:xfrm>
          <a:off x="1187624" y="1916832"/>
          <a:ext cx="6351042" cy="4217293"/>
        </p:xfrm>
        <a:graphic>
          <a:graphicData uri="http://schemas.openxmlformats.org/presentationml/2006/ole">
            <mc:AlternateContent xmlns:mc="http://schemas.openxmlformats.org/markup-compatibility/2006">
              <mc:Choice xmlns:v="urn:schemas-microsoft-com:vml" Requires="v">
                <p:oleObj spid="_x0000_s4099" name="Arbeitsblatt" r:id="rId6" imgW="7229568" imgH="4800600" progId="Excel.Sheet.12">
                  <p:embed/>
                </p:oleObj>
              </mc:Choice>
              <mc:Fallback>
                <p:oleObj name="Arbeitsblatt" r:id="rId6" imgW="7229568" imgH="4800600" progId="Excel.Sheet.12">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87624" y="1916832"/>
                        <a:ext cx="6351042" cy="4217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9</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051" name="Rectangle 3"/>
          <p:cNvSpPr>
            <a:spLocks noChangeArrowheads="1"/>
          </p:cNvSpPr>
          <p:nvPr/>
        </p:nvSpPr>
        <p:spPr bwMode="auto">
          <a:xfrm>
            <a:off x="227013" y="12858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12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1269" name="Rectangle 5"/>
          <p:cNvSpPr>
            <a:spLocks noChangeArrowheads="1"/>
          </p:cNvSpPr>
          <p:nvPr/>
        </p:nvSpPr>
        <p:spPr bwMode="auto">
          <a:xfrm>
            <a:off x="227013" y="8001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feld 12"/>
          <p:cNvSpPr txBox="1"/>
          <p:nvPr/>
        </p:nvSpPr>
        <p:spPr>
          <a:xfrm>
            <a:off x="2267744" y="476672"/>
            <a:ext cx="6408712" cy="400110"/>
          </a:xfrm>
          <a:prstGeom prst="rect">
            <a:avLst/>
          </a:prstGeom>
          <a:noFill/>
        </p:spPr>
        <p:txBody>
          <a:bodyPr wrap="square" rtlCol="0">
            <a:spAutoFit/>
          </a:bodyPr>
          <a:lstStyle/>
          <a:p>
            <a:r>
              <a:rPr lang="de-DE" sz="2000" b="1" dirty="0" smtClean="0">
                <a:latin typeface="Audi Type" pitchFamily="34" charset="0"/>
              </a:rPr>
              <a:t>Backup - </a:t>
            </a:r>
            <a:r>
              <a:rPr lang="de-DE" sz="2000" b="1" dirty="0" err="1" smtClean="0">
                <a:latin typeface="Audi Type" pitchFamily="34" charset="0"/>
              </a:rPr>
              <a:t>Willans</a:t>
            </a:r>
            <a:r>
              <a:rPr lang="de-DE" sz="2000" b="1" dirty="0" smtClean="0">
                <a:latin typeface="Audi Type" pitchFamily="34" charset="0"/>
              </a:rPr>
              <a:t> </a:t>
            </a:r>
            <a:r>
              <a:rPr lang="de-DE" sz="2000" b="1" dirty="0" err="1" smtClean="0">
                <a:latin typeface="Audi Type" pitchFamily="34" charset="0"/>
              </a:rPr>
              <a:t>factors</a:t>
            </a:r>
            <a:r>
              <a:rPr lang="de-DE" sz="2000" b="1" dirty="0" smtClean="0">
                <a:latin typeface="Audi Type" pitchFamily="34" charset="0"/>
              </a:rPr>
              <a:t> in g CO</a:t>
            </a:r>
            <a:r>
              <a:rPr lang="de-DE" sz="2000" b="1" baseline="-25000" dirty="0" smtClean="0">
                <a:latin typeface="Audi Type" pitchFamily="34" charset="0"/>
              </a:rPr>
              <a:t>2</a:t>
            </a:r>
            <a:r>
              <a:rPr lang="de-DE" sz="2000" b="1" dirty="0" smtClean="0">
                <a:latin typeface="Audi Type" pitchFamily="34" charset="0"/>
              </a:rPr>
              <a:t>/</a:t>
            </a:r>
            <a:r>
              <a:rPr lang="de-DE" sz="2000" b="1" dirty="0" err="1" smtClean="0">
                <a:latin typeface="Audi Type" pitchFamily="34" charset="0"/>
              </a:rPr>
              <a:t>kWh</a:t>
            </a:r>
            <a:endParaRPr lang="de-DE" sz="2000" b="1" dirty="0" smtClean="0">
              <a:latin typeface="Audi Type" pitchFamily="34" charset="0"/>
            </a:endParaRPr>
          </a:p>
        </p:txBody>
      </p:sp>
      <p:sp>
        <p:nvSpPr>
          <p:cNvPr id="12" name="Textplatzhalter 2"/>
          <p:cNvSpPr>
            <a:spLocks noGrp="1"/>
          </p:cNvSpPr>
          <p:nvPr>
            <p:ph type="body" idx="1"/>
          </p:nvPr>
        </p:nvSpPr>
        <p:spPr>
          <a:xfrm>
            <a:off x="395536" y="1628800"/>
            <a:ext cx="8496944" cy="4636864"/>
          </a:xfrm>
        </p:spPr>
        <p:txBody>
          <a:bodyPr anchor="t"/>
          <a:lstStyle/>
          <a:p>
            <a:endParaRPr lang="en-GB" dirty="0" smtClean="0"/>
          </a:p>
          <a:p>
            <a:endParaRPr lang="de-DE" dirty="0" smtClean="0"/>
          </a:p>
        </p:txBody>
      </p:sp>
      <p:sp>
        <p:nvSpPr>
          <p:cNvPr id="14" name="Textfeld 13"/>
          <p:cNvSpPr txBox="1"/>
          <p:nvPr/>
        </p:nvSpPr>
        <p:spPr>
          <a:xfrm>
            <a:off x="495041" y="3513547"/>
            <a:ext cx="7466724" cy="338554"/>
          </a:xfrm>
          <a:prstGeom prst="rect">
            <a:avLst/>
          </a:prstGeom>
          <a:noFill/>
        </p:spPr>
        <p:txBody>
          <a:bodyPr wrap="none" rtlCol="0">
            <a:spAutoFit/>
          </a:bodyPr>
          <a:lstStyle/>
          <a:p>
            <a:pPr algn="l"/>
            <a:r>
              <a:rPr lang="de-DE" sz="1600" b="1" dirty="0" smtClean="0"/>
              <a:t>(4)     </a:t>
            </a:r>
            <a:r>
              <a:rPr lang="de-DE" sz="1600" b="1" dirty="0" err="1" smtClean="0"/>
              <a:t>Willans_factor</a:t>
            </a:r>
            <a:r>
              <a:rPr lang="de-DE" sz="1600" b="1" dirty="0" smtClean="0"/>
              <a:t> [g_CO</a:t>
            </a:r>
            <a:r>
              <a:rPr lang="de-DE" sz="1600" b="1" baseline="-25000" dirty="0" smtClean="0"/>
              <a:t>2</a:t>
            </a:r>
            <a:r>
              <a:rPr lang="de-DE" sz="1600" b="1" dirty="0" smtClean="0"/>
              <a:t>/</a:t>
            </a:r>
            <a:r>
              <a:rPr lang="de-DE" sz="1600" b="1" dirty="0" err="1" smtClean="0"/>
              <a:t>kWh</a:t>
            </a:r>
            <a:r>
              <a:rPr lang="de-DE" sz="1600" b="1" dirty="0" smtClean="0"/>
              <a:t>]</a:t>
            </a:r>
            <a:r>
              <a:rPr lang="de-DE" sz="1600" dirty="0">
                <a:latin typeface="Audi Type" pitchFamily="34" charset="0"/>
              </a:rPr>
              <a:t> </a:t>
            </a:r>
            <a:r>
              <a:rPr lang="de-DE" sz="1600" dirty="0" smtClean="0">
                <a:latin typeface="Audi Type" pitchFamily="34" charset="0"/>
              </a:rPr>
              <a:t>= </a:t>
            </a:r>
            <a:r>
              <a:rPr lang="de-DE" sz="1600" b="1" dirty="0" err="1" smtClean="0"/>
              <a:t>Willans_factor</a:t>
            </a:r>
            <a:r>
              <a:rPr lang="de-DE" sz="1600" b="1" dirty="0" smtClean="0"/>
              <a:t> [L/</a:t>
            </a:r>
            <a:r>
              <a:rPr lang="de-DE" sz="1600" b="1" dirty="0" err="1" smtClean="0"/>
              <a:t>kWh</a:t>
            </a:r>
            <a:r>
              <a:rPr lang="de-DE" sz="1600" b="1" dirty="0" smtClean="0"/>
              <a:t>] *  g_CO</a:t>
            </a:r>
            <a:r>
              <a:rPr lang="de-DE" sz="1600" b="1" baseline="-25000" dirty="0" smtClean="0"/>
              <a:t>2</a:t>
            </a:r>
            <a:r>
              <a:rPr lang="de-DE" sz="1600" b="1" dirty="0" smtClean="0"/>
              <a:t>/</a:t>
            </a:r>
            <a:r>
              <a:rPr lang="de-DE" sz="1600" b="1" dirty="0" err="1" smtClean="0"/>
              <a:t>L_fuel</a:t>
            </a:r>
            <a:r>
              <a:rPr lang="de-DE" sz="1600" b="1" dirty="0" smtClean="0"/>
              <a:t> </a:t>
            </a:r>
          </a:p>
        </p:txBody>
      </p:sp>
      <p:sp>
        <p:nvSpPr>
          <p:cNvPr id="16" name="Textfeld 15"/>
          <p:cNvSpPr txBox="1"/>
          <p:nvPr/>
        </p:nvSpPr>
        <p:spPr>
          <a:xfrm>
            <a:off x="495041" y="3081499"/>
            <a:ext cx="4374916" cy="338554"/>
          </a:xfrm>
          <a:prstGeom prst="rect">
            <a:avLst/>
          </a:prstGeom>
          <a:noFill/>
        </p:spPr>
        <p:txBody>
          <a:bodyPr wrap="none" rtlCol="0">
            <a:spAutoFit/>
          </a:bodyPr>
          <a:lstStyle/>
          <a:p>
            <a:pPr algn="l"/>
            <a:r>
              <a:rPr lang="de-DE" sz="1600" b="1" dirty="0" smtClean="0"/>
              <a:t>(3)     g_CO</a:t>
            </a:r>
            <a:r>
              <a:rPr lang="de-DE" sz="1600" b="1" baseline="-25000" dirty="0" smtClean="0"/>
              <a:t>2</a:t>
            </a:r>
            <a:r>
              <a:rPr lang="de-DE" sz="1600" b="1" dirty="0" smtClean="0"/>
              <a:t>/</a:t>
            </a:r>
            <a:r>
              <a:rPr lang="de-DE" sz="1600" b="1" dirty="0" err="1" smtClean="0"/>
              <a:t>L_fuel</a:t>
            </a:r>
            <a:r>
              <a:rPr lang="de-DE" sz="1600" dirty="0" smtClean="0">
                <a:latin typeface="Audi Type" pitchFamily="34" charset="0"/>
              </a:rPr>
              <a:t> = </a:t>
            </a:r>
            <a:r>
              <a:rPr lang="de-DE" sz="1600" b="1" dirty="0" smtClean="0"/>
              <a:t>g_CO</a:t>
            </a:r>
            <a:r>
              <a:rPr lang="de-DE" sz="1600" b="1" baseline="-25000" dirty="0" smtClean="0"/>
              <a:t>2</a:t>
            </a:r>
            <a:r>
              <a:rPr lang="de-DE" sz="1600" b="1" dirty="0" smtClean="0"/>
              <a:t>/</a:t>
            </a:r>
            <a:r>
              <a:rPr lang="de-DE" sz="1600" b="1" dirty="0" err="1" smtClean="0"/>
              <a:t>g_fuel</a:t>
            </a:r>
            <a:r>
              <a:rPr lang="de-DE" sz="1600" b="1" dirty="0" smtClean="0"/>
              <a:t> *  </a:t>
            </a:r>
            <a:r>
              <a:rPr lang="el-GR" sz="1600" b="1" dirty="0" smtClean="0">
                <a:latin typeface="Arial"/>
                <a:cs typeface="Arial"/>
              </a:rPr>
              <a:t>ρ</a:t>
            </a:r>
            <a:r>
              <a:rPr lang="de-DE" sz="1600" b="1" dirty="0" smtClean="0">
                <a:latin typeface="Arial"/>
                <a:cs typeface="Arial"/>
              </a:rPr>
              <a:t>_</a:t>
            </a:r>
            <a:r>
              <a:rPr lang="de-DE" sz="1600" b="1" dirty="0" err="1" smtClean="0">
                <a:latin typeface="Arial"/>
                <a:cs typeface="Arial"/>
              </a:rPr>
              <a:t>fuel</a:t>
            </a:r>
            <a:endParaRPr lang="de-DE" sz="1600" b="1" dirty="0" smtClean="0"/>
          </a:p>
        </p:txBody>
      </p:sp>
      <p:sp>
        <p:nvSpPr>
          <p:cNvPr id="17" name="Textfeld 16"/>
          <p:cNvSpPr txBox="1"/>
          <p:nvPr/>
        </p:nvSpPr>
        <p:spPr>
          <a:xfrm>
            <a:off x="495041" y="2649451"/>
            <a:ext cx="5917004" cy="338554"/>
          </a:xfrm>
          <a:prstGeom prst="rect">
            <a:avLst/>
          </a:prstGeom>
          <a:noFill/>
        </p:spPr>
        <p:txBody>
          <a:bodyPr wrap="none" rtlCol="0">
            <a:spAutoFit/>
          </a:bodyPr>
          <a:lstStyle/>
          <a:p>
            <a:pPr algn="l"/>
            <a:r>
              <a:rPr lang="de-DE" sz="1600" b="1" dirty="0" smtClean="0"/>
              <a:t>(2)     g_CO</a:t>
            </a:r>
            <a:r>
              <a:rPr lang="de-DE" sz="1600" b="1" baseline="-25000" dirty="0" smtClean="0"/>
              <a:t>2</a:t>
            </a:r>
            <a:r>
              <a:rPr lang="de-DE" sz="1600" b="1" dirty="0" smtClean="0"/>
              <a:t>/</a:t>
            </a:r>
            <a:r>
              <a:rPr lang="de-DE" sz="1600" b="1" dirty="0" err="1" smtClean="0"/>
              <a:t>g_fuel</a:t>
            </a:r>
            <a:r>
              <a:rPr lang="de-DE" sz="1600" dirty="0" smtClean="0">
                <a:latin typeface="Audi Type" pitchFamily="34" charset="0"/>
              </a:rPr>
              <a:t> = </a:t>
            </a:r>
            <a:r>
              <a:rPr lang="de-DE" sz="1600" b="1" dirty="0" smtClean="0"/>
              <a:t>molar weight_CO</a:t>
            </a:r>
            <a:r>
              <a:rPr lang="de-DE" sz="1600" b="1" baseline="-25000" dirty="0" smtClean="0"/>
              <a:t>2</a:t>
            </a:r>
            <a:r>
              <a:rPr lang="de-DE" sz="1600" b="1" dirty="0" smtClean="0"/>
              <a:t> / molar </a:t>
            </a:r>
            <a:r>
              <a:rPr lang="de-DE" sz="1600" b="1" dirty="0" err="1" smtClean="0"/>
              <a:t>weight_fuel</a:t>
            </a:r>
            <a:endParaRPr lang="de-DE" sz="1600" b="1" baseline="-25000" dirty="0" smtClean="0"/>
          </a:p>
        </p:txBody>
      </p:sp>
      <p:sp>
        <p:nvSpPr>
          <p:cNvPr id="18" name="Textfeld 17"/>
          <p:cNvSpPr txBox="1"/>
          <p:nvPr/>
        </p:nvSpPr>
        <p:spPr>
          <a:xfrm>
            <a:off x="488219" y="2174241"/>
            <a:ext cx="8530477" cy="338554"/>
          </a:xfrm>
          <a:prstGeom prst="rect">
            <a:avLst/>
          </a:prstGeom>
          <a:noFill/>
        </p:spPr>
        <p:txBody>
          <a:bodyPr wrap="none" rtlCol="0">
            <a:spAutoFit/>
          </a:bodyPr>
          <a:lstStyle/>
          <a:p>
            <a:pPr algn="l"/>
            <a:r>
              <a:rPr lang="de-DE" sz="1600" b="1" dirty="0" smtClean="0"/>
              <a:t>(1)    molar </a:t>
            </a:r>
            <a:r>
              <a:rPr lang="de-DE" sz="1600" b="1" dirty="0" err="1" smtClean="0"/>
              <a:t>weight_fuel</a:t>
            </a:r>
            <a:r>
              <a:rPr lang="de-DE" sz="1600" b="1" dirty="0" smtClean="0"/>
              <a:t> = </a:t>
            </a:r>
            <a:r>
              <a:rPr lang="de-DE" sz="1600" b="1" dirty="0" smtClean="0">
                <a:solidFill>
                  <a:srgbClr val="FF0000"/>
                </a:solidFill>
              </a:rPr>
              <a:t>X</a:t>
            </a:r>
            <a:r>
              <a:rPr lang="de-DE" sz="1600" b="1" dirty="0" smtClean="0"/>
              <a:t> * molar </a:t>
            </a:r>
            <a:r>
              <a:rPr lang="de-DE" sz="1600" b="1" dirty="0" err="1" smtClean="0"/>
              <a:t>weight</a:t>
            </a:r>
            <a:r>
              <a:rPr lang="de-DE" sz="1600" b="1" dirty="0" smtClean="0"/>
              <a:t> C + </a:t>
            </a:r>
            <a:r>
              <a:rPr lang="de-DE" sz="1600" b="1" dirty="0" smtClean="0">
                <a:solidFill>
                  <a:srgbClr val="FF0000"/>
                </a:solidFill>
              </a:rPr>
              <a:t>Y</a:t>
            </a:r>
            <a:r>
              <a:rPr lang="de-DE" sz="1600" b="1" dirty="0" smtClean="0"/>
              <a:t> * molar </a:t>
            </a:r>
            <a:r>
              <a:rPr lang="de-DE" sz="1600" b="1" dirty="0" err="1" smtClean="0"/>
              <a:t>weight</a:t>
            </a:r>
            <a:r>
              <a:rPr lang="de-DE" sz="1600" b="1" dirty="0" smtClean="0"/>
              <a:t> H + </a:t>
            </a:r>
            <a:r>
              <a:rPr lang="de-DE" sz="1600" b="1" dirty="0" smtClean="0">
                <a:solidFill>
                  <a:srgbClr val="FF0000"/>
                </a:solidFill>
              </a:rPr>
              <a:t>Z</a:t>
            </a:r>
            <a:r>
              <a:rPr lang="de-DE" sz="1600" b="1" dirty="0" smtClean="0"/>
              <a:t> * molar </a:t>
            </a:r>
            <a:r>
              <a:rPr lang="de-DE" sz="1600" b="1" dirty="0" err="1" smtClean="0"/>
              <a:t>weight</a:t>
            </a:r>
            <a:r>
              <a:rPr lang="de-DE" sz="1600" b="1" dirty="0" smtClean="0"/>
              <a:t> O</a:t>
            </a:r>
            <a:endParaRPr lang="de-DE" sz="1600" b="1" baseline="-25000" dirty="0" smtClean="0"/>
          </a:p>
        </p:txBody>
      </p:sp>
      <p:sp>
        <p:nvSpPr>
          <p:cNvPr id="19" name="Textfeld 18"/>
          <p:cNvSpPr txBox="1"/>
          <p:nvPr/>
        </p:nvSpPr>
        <p:spPr>
          <a:xfrm>
            <a:off x="967551" y="1653403"/>
            <a:ext cx="1407758" cy="338554"/>
          </a:xfrm>
          <a:prstGeom prst="rect">
            <a:avLst/>
          </a:prstGeom>
          <a:noFill/>
        </p:spPr>
        <p:txBody>
          <a:bodyPr wrap="none" rtlCol="0">
            <a:spAutoFit/>
          </a:bodyPr>
          <a:lstStyle/>
          <a:p>
            <a:pPr algn="l"/>
            <a:r>
              <a:rPr lang="de-DE" sz="1600" b="1" u="sng" dirty="0" smtClean="0"/>
              <a:t>Fuel:</a:t>
            </a:r>
            <a:r>
              <a:rPr lang="de-DE" sz="1600" b="1" dirty="0" smtClean="0"/>
              <a:t> </a:t>
            </a:r>
            <a:r>
              <a:rPr lang="de-DE" sz="1600" b="1" dirty="0" err="1" smtClean="0"/>
              <a:t>C</a:t>
            </a:r>
            <a:r>
              <a:rPr lang="de-DE" sz="1600" b="1" baseline="-25000" dirty="0" err="1" smtClean="0">
                <a:solidFill>
                  <a:srgbClr val="FF0000"/>
                </a:solidFill>
              </a:rPr>
              <a:t>x</a:t>
            </a:r>
            <a:r>
              <a:rPr lang="de-DE" sz="1600" b="1" dirty="0" err="1" smtClean="0"/>
              <a:t>H</a:t>
            </a:r>
            <a:r>
              <a:rPr lang="de-DE" sz="1600" b="1" baseline="-25000" dirty="0" err="1" smtClean="0">
                <a:solidFill>
                  <a:srgbClr val="FF0000"/>
                </a:solidFill>
              </a:rPr>
              <a:t>y</a:t>
            </a:r>
            <a:r>
              <a:rPr lang="de-DE" sz="1600" b="1" dirty="0" err="1" smtClean="0"/>
              <a:t>O</a:t>
            </a:r>
            <a:r>
              <a:rPr lang="de-DE" sz="1600" b="1" baseline="-25000" dirty="0" err="1" smtClean="0">
                <a:solidFill>
                  <a:srgbClr val="FF0000"/>
                </a:solidFill>
              </a:rPr>
              <a:t>z</a:t>
            </a:r>
            <a:endParaRPr lang="de-DE" sz="1600" b="1" baseline="-25000" dirty="0" smtClean="0">
              <a:solidFill>
                <a:srgbClr val="FF0000"/>
              </a:solidFill>
            </a:endParaRPr>
          </a:p>
        </p:txBody>
      </p:sp>
      <p:sp>
        <p:nvSpPr>
          <p:cNvPr id="20" name="Textfeld 19"/>
          <p:cNvSpPr txBox="1"/>
          <p:nvPr/>
        </p:nvSpPr>
        <p:spPr>
          <a:xfrm>
            <a:off x="978915" y="4367392"/>
            <a:ext cx="2799164" cy="338554"/>
          </a:xfrm>
          <a:prstGeom prst="rect">
            <a:avLst/>
          </a:prstGeom>
          <a:noFill/>
        </p:spPr>
        <p:txBody>
          <a:bodyPr wrap="none" rtlCol="0">
            <a:spAutoFit/>
          </a:bodyPr>
          <a:lstStyle/>
          <a:p>
            <a:pPr algn="l"/>
            <a:r>
              <a:rPr lang="de-DE" sz="1600" b="1" u="sng" dirty="0" err="1" smtClean="0">
                <a:latin typeface="Audi Type" pitchFamily="34" charset="0"/>
              </a:rPr>
              <a:t>Example</a:t>
            </a:r>
            <a:r>
              <a:rPr lang="de-DE" sz="1600" b="1" u="sng" dirty="0" smtClean="0">
                <a:latin typeface="Audi Type" pitchFamily="34" charset="0"/>
              </a:rPr>
              <a:t> E10:</a:t>
            </a:r>
            <a:r>
              <a:rPr lang="de-DE" sz="1600" dirty="0" smtClean="0">
                <a:latin typeface="Audi Type" pitchFamily="34" charset="0"/>
              </a:rPr>
              <a:t>  </a:t>
            </a:r>
            <a:r>
              <a:rPr lang="de-DE" sz="1600" dirty="0" smtClean="0"/>
              <a:t>C</a:t>
            </a:r>
            <a:r>
              <a:rPr lang="de-DE" sz="1600" baseline="-25000" dirty="0" smtClean="0"/>
              <a:t>1</a:t>
            </a:r>
            <a:r>
              <a:rPr lang="de-DE" sz="1600" dirty="0" smtClean="0"/>
              <a:t>H</a:t>
            </a:r>
            <a:r>
              <a:rPr lang="de-DE" sz="1600" baseline="-25000" dirty="0" smtClean="0"/>
              <a:t>1.93</a:t>
            </a:r>
            <a:r>
              <a:rPr lang="de-DE" sz="1600" dirty="0" smtClean="0"/>
              <a:t>O</a:t>
            </a:r>
            <a:r>
              <a:rPr lang="de-DE" sz="1600" baseline="-25000" dirty="0" smtClean="0"/>
              <a:t>0.033</a:t>
            </a:r>
          </a:p>
        </p:txBody>
      </p:sp>
      <p:sp>
        <p:nvSpPr>
          <p:cNvPr id="21" name="Textfeld 20"/>
          <p:cNvSpPr txBox="1"/>
          <p:nvPr/>
        </p:nvSpPr>
        <p:spPr>
          <a:xfrm>
            <a:off x="476758" y="4818638"/>
            <a:ext cx="8529771" cy="338554"/>
          </a:xfrm>
          <a:prstGeom prst="rect">
            <a:avLst/>
          </a:prstGeom>
          <a:noFill/>
        </p:spPr>
        <p:txBody>
          <a:bodyPr wrap="none" rtlCol="0">
            <a:spAutoFit/>
          </a:bodyPr>
          <a:lstStyle/>
          <a:p>
            <a:pPr algn="l"/>
            <a:r>
              <a:rPr lang="de-DE" sz="1600" dirty="0" smtClean="0"/>
              <a:t>(1)    molar </a:t>
            </a:r>
            <a:r>
              <a:rPr lang="de-DE" sz="1600" dirty="0" err="1" smtClean="0"/>
              <a:t>weight_fuel</a:t>
            </a:r>
            <a:r>
              <a:rPr lang="de-DE" sz="1600" dirty="0" smtClean="0"/>
              <a:t> = (1 * 12.011 + 1.93 * 1.008 + 0.033 * 15.999) g/</a:t>
            </a:r>
            <a:r>
              <a:rPr lang="de-DE" sz="1600" dirty="0" err="1" smtClean="0"/>
              <a:t>mol</a:t>
            </a:r>
            <a:r>
              <a:rPr lang="de-DE" sz="1600" dirty="0" smtClean="0"/>
              <a:t> = 14.48 g/</a:t>
            </a:r>
            <a:r>
              <a:rPr lang="de-DE" sz="1600" dirty="0" err="1" smtClean="0"/>
              <a:t>mol</a:t>
            </a:r>
            <a:endParaRPr lang="de-DE" sz="1600" baseline="-25000" dirty="0" smtClean="0"/>
          </a:p>
        </p:txBody>
      </p:sp>
      <p:sp>
        <p:nvSpPr>
          <p:cNvPr id="22" name="Textfeld 21"/>
          <p:cNvSpPr txBox="1"/>
          <p:nvPr/>
        </p:nvSpPr>
        <p:spPr>
          <a:xfrm>
            <a:off x="482174" y="5193308"/>
            <a:ext cx="5844870" cy="338554"/>
          </a:xfrm>
          <a:prstGeom prst="rect">
            <a:avLst/>
          </a:prstGeom>
          <a:noFill/>
        </p:spPr>
        <p:txBody>
          <a:bodyPr wrap="none" rtlCol="0">
            <a:spAutoFit/>
          </a:bodyPr>
          <a:lstStyle/>
          <a:p>
            <a:pPr algn="l"/>
            <a:r>
              <a:rPr lang="de-DE" sz="1600" dirty="0" smtClean="0"/>
              <a:t>(2)    g_CO</a:t>
            </a:r>
            <a:r>
              <a:rPr lang="de-DE" sz="1600" baseline="-25000" dirty="0" smtClean="0"/>
              <a:t>2</a:t>
            </a:r>
            <a:r>
              <a:rPr lang="de-DE" sz="1600" dirty="0" smtClean="0"/>
              <a:t>/</a:t>
            </a:r>
            <a:r>
              <a:rPr lang="de-DE" sz="1600" dirty="0" err="1" smtClean="0"/>
              <a:t>g_fuel</a:t>
            </a:r>
            <a:r>
              <a:rPr lang="de-DE" sz="1600" dirty="0" smtClean="0">
                <a:latin typeface="Audi Type" pitchFamily="34" charset="0"/>
              </a:rPr>
              <a:t> = </a:t>
            </a:r>
            <a:r>
              <a:rPr lang="de-DE" sz="1600" dirty="0" smtClean="0"/>
              <a:t>44.01/ 14.48 g/</a:t>
            </a:r>
            <a:r>
              <a:rPr lang="de-DE" sz="1600" dirty="0" err="1" smtClean="0"/>
              <a:t>mol</a:t>
            </a:r>
            <a:r>
              <a:rPr lang="de-DE" sz="1600" dirty="0" smtClean="0"/>
              <a:t> = 3.039 g CO</a:t>
            </a:r>
            <a:r>
              <a:rPr lang="de-DE" sz="1600" baseline="-25000" dirty="0" smtClean="0"/>
              <a:t>2</a:t>
            </a:r>
            <a:r>
              <a:rPr lang="de-DE" sz="1600" dirty="0" smtClean="0"/>
              <a:t>/</a:t>
            </a:r>
            <a:r>
              <a:rPr lang="de-DE" sz="1600" dirty="0" err="1" smtClean="0"/>
              <a:t>g_fuel</a:t>
            </a:r>
            <a:r>
              <a:rPr lang="de-DE" sz="1600" dirty="0" smtClean="0">
                <a:latin typeface="Audi Type" pitchFamily="34" charset="0"/>
              </a:rPr>
              <a:t> </a:t>
            </a:r>
            <a:endParaRPr lang="de-DE" sz="1600" baseline="-25000" dirty="0" smtClean="0"/>
          </a:p>
        </p:txBody>
      </p:sp>
      <p:sp>
        <p:nvSpPr>
          <p:cNvPr id="23" name="Textfeld 22"/>
          <p:cNvSpPr txBox="1"/>
          <p:nvPr/>
        </p:nvSpPr>
        <p:spPr>
          <a:xfrm>
            <a:off x="481031" y="5531402"/>
            <a:ext cx="6699655" cy="338554"/>
          </a:xfrm>
          <a:prstGeom prst="rect">
            <a:avLst/>
          </a:prstGeom>
          <a:noFill/>
        </p:spPr>
        <p:txBody>
          <a:bodyPr wrap="none" rtlCol="0">
            <a:spAutoFit/>
          </a:bodyPr>
          <a:lstStyle/>
          <a:p>
            <a:pPr algn="l"/>
            <a:r>
              <a:rPr lang="de-DE" sz="1600" dirty="0" smtClean="0"/>
              <a:t>(3)    g_CO</a:t>
            </a:r>
            <a:r>
              <a:rPr lang="de-DE" sz="1600" baseline="-25000" dirty="0" smtClean="0"/>
              <a:t>2</a:t>
            </a:r>
            <a:r>
              <a:rPr lang="de-DE" sz="1600" dirty="0" smtClean="0"/>
              <a:t>/</a:t>
            </a:r>
            <a:r>
              <a:rPr lang="de-DE" sz="1600" dirty="0" err="1" smtClean="0"/>
              <a:t>L_fuel</a:t>
            </a:r>
            <a:r>
              <a:rPr lang="de-DE" sz="1600" dirty="0" smtClean="0">
                <a:latin typeface="Audi Type" pitchFamily="34" charset="0"/>
              </a:rPr>
              <a:t> = </a:t>
            </a:r>
            <a:r>
              <a:rPr lang="de-DE" sz="1600" dirty="0" smtClean="0"/>
              <a:t>3.039 g CO</a:t>
            </a:r>
            <a:r>
              <a:rPr lang="de-DE" sz="1600" baseline="-25000" dirty="0" smtClean="0"/>
              <a:t>2</a:t>
            </a:r>
            <a:r>
              <a:rPr lang="de-DE" sz="1600" dirty="0" smtClean="0"/>
              <a:t>/</a:t>
            </a:r>
            <a:r>
              <a:rPr lang="de-DE" sz="1600" dirty="0" err="1" smtClean="0"/>
              <a:t>g_fuel</a:t>
            </a:r>
            <a:r>
              <a:rPr lang="de-DE" sz="1600" dirty="0" smtClean="0"/>
              <a:t> * </a:t>
            </a:r>
            <a:r>
              <a:rPr lang="de-DE" sz="1600" dirty="0" smtClean="0">
                <a:latin typeface="Arial"/>
                <a:cs typeface="Arial"/>
              </a:rPr>
              <a:t>756 g/L = 2297 </a:t>
            </a:r>
            <a:r>
              <a:rPr lang="de-DE" sz="1600" dirty="0" smtClean="0"/>
              <a:t>g CO</a:t>
            </a:r>
            <a:r>
              <a:rPr lang="de-DE" sz="1600" baseline="-25000" dirty="0" smtClean="0"/>
              <a:t>2</a:t>
            </a:r>
            <a:r>
              <a:rPr lang="de-DE" sz="1600" dirty="0" smtClean="0"/>
              <a:t>/</a:t>
            </a:r>
            <a:r>
              <a:rPr lang="de-DE" sz="1600" dirty="0" err="1" smtClean="0"/>
              <a:t>L_fuel</a:t>
            </a:r>
            <a:r>
              <a:rPr lang="de-DE" sz="1600" dirty="0" smtClean="0">
                <a:latin typeface="Audi Type" pitchFamily="34" charset="0"/>
              </a:rPr>
              <a:t> </a:t>
            </a:r>
            <a:endParaRPr lang="de-DE" sz="1600" dirty="0" smtClean="0"/>
          </a:p>
        </p:txBody>
      </p:sp>
      <p:sp>
        <p:nvSpPr>
          <p:cNvPr id="24" name="Textfeld 23"/>
          <p:cNvSpPr txBox="1"/>
          <p:nvPr/>
        </p:nvSpPr>
        <p:spPr>
          <a:xfrm>
            <a:off x="489652" y="5877272"/>
            <a:ext cx="8347157" cy="338554"/>
          </a:xfrm>
          <a:prstGeom prst="rect">
            <a:avLst/>
          </a:prstGeom>
          <a:noFill/>
        </p:spPr>
        <p:txBody>
          <a:bodyPr wrap="none" rtlCol="0">
            <a:spAutoFit/>
          </a:bodyPr>
          <a:lstStyle/>
          <a:p>
            <a:pPr algn="l"/>
            <a:r>
              <a:rPr lang="de-DE" sz="1600" dirty="0" smtClean="0"/>
              <a:t>(4)    </a:t>
            </a:r>
            <a:r>
              <a:rPr lang="de-DE" sz="1600" dirty="0" err="1" smtClean="0"/>
              <a:t>Willans_factor</a:t>
            </a:r>
            <a:r>
              <a:rPr lang="de-DE" sz="1600" dirty="0" smtClean="0"/>
              <a:t> [g_CO</a:t>
            </a:r>
            <a:r>
              <a:rPr lang="de-DE" sz="1600" baseline="-25000" dirty="0" smtClean="0"/>
              <a:t>2</a:t>
            </a:r>
            <a:r>
              <a:rPr lang="de-DE" sz="1600" dirty="0" smtClean="0"/>
              <a:t>/</a:t>
            </a:r>
            <a:r>
              <a:rPr lang="de-DE" sz="1600" dirty="0" err="1" smtClean="0"/>
              <a:t>kWh</a:t>
            </a:r>
            <a:r>
              <a:rPr lang="de-DE" sz="1600" dirty="0" smtClean="0"/>
              <a:t>]</a:t>
            </a:r>
            <a:r>
              <a:rPr lang="de-DE" sz="1600" dirty="0">
                <a:latin typeface="Audi Type" pitchFamily="34" charset="0"/>
              </a:rPr>
              <a:t> </a:t>
            </a:r>
            <a:r>
              <a:rPr lang="de-DE" sz="1600" dirty="0" smtClean="0">
                <a:latin typeface="Audi Type" pitchFamily="34" charset="0"/>
              </a:rPr>
              <a:t>= </a:t>
            </a:r>
            <a:r>
              <a:rPr lang="de-DE" sz="1600" dirty="0" smtClean="0"/>
              <a:t>0.272 [L/</a:t>
            </a:r>
            <a:r>
              <a:rPr lang="de-DE" sz="1600" dirty="0" err="1" smtClean="0"/>
              <a:t>kWh</a:t>
            </a:r>
            <a:r>
              <a:rPr lang="de-DE" sz="1600" dirty="0" smtClean="0"/>
              <a:t>] * </a:t>
            </a:r>
            <a:r>
              <a:rPr lang="de-DE" sz="1600" dirty="0" smtClean="0">
                <a:latin typeface="Arial"/>
                <a:cs typeface="Arial"/>
              </a:rPr>
              <a:t>2297 </a:t>
            </a:r>
            <a:r>
              <a:rPr lang="de-DE" sz="1600" dirty="0" smtClean="0"/>
              <a:t>g CO</a:t>
            </a:r>
            <a:r>
              <a:rPr lang="de-DE" sz="1600" baseline="-25000" dirty="0" smtClean="0"/>
              <a:t>2</a:t>
            </a:r>
            <a:r>
              <a:rPr lang="de-DE" sz="1600" dirty="0" smtClean="0"/>
              <a:t>/</a:t>
            </a:r>
            <a:r>
              <a:rPr lang="de-DE" sz="1600" dirty="0" err="1" smtClean="0"/>
              <a:t>L_fuel</a:t>
            </a:r>
            <a:r>
              <a:rPr lang="de-DE" sz="1600" dirty="0" smtClean="0"/>
              <a:t> = 625 g_CO</a:t>
            </a:r>
            <a:r>
              <a:rPr lang="de-DE" sz="1600" baseline="-25000" dirty="0" smtClean="0"/>
              <a:t>2</a:t>
            </a:r>
            <a:r>
              <a:rPr lang="de-DE" sz="1600" dirty="0" smtClean="0"/>
              <a:t>/</a:t>
            </a:r>
            <a:r>
              <a:rPr lang="de-DE" sz="1600" dirty="0" err="1" smtClean="0"/>
              <a:t>kWh</a:t>
            </a:r>
            <a:r>
              <a:rPr lang="de-DE" sz="1600"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Audi Standard">
      <a:dk1>
        <a:srgbClr val="000000"/>
      </a:dk1>
      <a:lt1>
        <a:srgbClr val="FFFFFF"/>
      </a:lt1>
      <a:dk2>
        <a:srgbClr val="000000"/>
      </a:dk2>
      <a:lt2>
        <a:srgbClr val="B0B6B8"/>
      </a:lt2>
      <a:accent1>
        <a:srgbClr val="434C53"/>
      </a:accent1>
      <a:accent2>
        <a:srgbClr val="D5D9D8"/>
      </a:accent2>
      <a:accent3>
        <a:srgbClr val="6D7579"/>
      </a:accent3>
      <a:accent4>
        <a:srgbClr val="CACE98"/>
      </a:accent4>
      <a:accent5>
        <a:srgbClr val="B0B6AD"/>
      </a:accent5>
      <a:accent6>
        <a:srgbClr val="CC0033"/>
      </a:accent6>
      <a:hlink>
        <a:srgbClr val="6682A4"/>
      </a:hlink>
      <a:folHlink>
        <a:srgbClr val="6C4859"/>
      </a:folHlink>
    </a:clrScheme>
    <a:fontScheme name="Audi Master">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accent3"/>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defRPr kumimoji="0"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defRPr>
        </a:defPPr>
      </a:lstStyle>
    </a:spDef>
    <a:lnDef>
      <a:spPr bwMode="auto">
        <a:noFill/>
        <a:ln w="9525" cap="flat" cmpd="sng" algn="ctr">
          <a:solidFill>
            <a:schemeClr val="accent3"/>
          </a:solidFill>
          <a:prstDash val="solid"/>
          <a:round/>
          <a:headEnd type="none" w="med" len="med"/>
          <a:tailEnd type="none" w="med" len="med"/>
        </a:ln>
        <a:effectLst/>
      </a:spPr>
      <a:bodyPr/>
      <a:lstStyle/>
    </a:lnDef>
    <a:txDef>
      <a:spPr>
        <a:noFill/>
      </a:spPr>
      <a:bodyPr wrap="square" rtlCol="0">
        <a:spAutoFit/>
      </a:bodyPr>
      <a:lstStyle>
        <a:defPPr algn="l">
          <a:defRPr dirty="0">
            <a:latin typeface="Audi Type" pitchFamily="34" charset="0"/>
          </a:defRPr>
        </a:defPPr>
      </a:lstStyle>
    </a:tx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0</TotalTime>
  <Words>602</Words>
  <Application>Microsoft Office PowerPoint</Application>
  <PresentationFormat>Bildschirmpräsentation (4:3)</PresentationFormat>
  <Paragraphs>183</Paragraphs>
  <Slides>9</Slides>
  <Notes>9</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9</vt:i4>
      </vt:variant>
    </vt:vector>
  </HeadingPairs>
  <TitlesOfParts>
    <vt:vector size="11" baseType="lpstr">
      <vt:lpstr>Default Theme</vt:lpstr>
      <vt:lpstr>Arbeitsblatt</vt:lpstr>
      <vt:lpstr>WLTP  Open Issue Phase 1B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AUDI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Structure Informal WG WLTP</dc:title>
  <dc:creator>Kolesa, Konrad, Dr. (I/EA-52)</dc:creator>
  <cp:lastModifiedBy>Redmann, Stephan</cp:lastModifiedBy>
  <cp:revision>522</cp:revision>
  <dcterms:created xsi:type="dcterms:W3CDTF">2013-11-20T14:19:05Z</dcterms:created>
  <dcterms:modified xsi:type="dcterms:W3CDTF">2014-11-12T08:41:49Z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-657527744</vt:i4>
  </property>
  <property fmtid="{D5CDD505-2E9C-101B-9397-08002B2CF9AE}" pid="3" name="_NewReviewCycle">
    <vt:lpwstr/>
  </property>
  <property fmtid="{D5CDD505-2E9C-101B-9397-08002B2CF9AE}" pid="4" name="_EmailSubject">
    <vt:lpwstr>correction WLTP-GTR</vt:lpwstr>
  </property>
  <property fmtid="{D5CDD505-2E9C-101B-9397-08002B2CF9AE}" pid="5" name="_AuthorEmail">
    <vt:lpwstr>Markus.Bergmann@AUDI.DE</vt:lpwstr>
  </property>
  <property fmtid="{D5CDD505-2E9C-101B-9397-08002B2CF9AE}" pid="6" name="_AuthorEmailDisplayName">
    <vt:lpwstr>Bergmann, Markus, Dr. (I/EA-524)</vt:lpwstr>
  </property>
  <property fmtid="{D5CDD505-2E9C-101B-9397-08002B2CF9AE}" pid="7" name="_PreviousAdHocReviewCycleID">
    <vt:i4>571935593</vt:i4>
  </property>
</Properties>
</file>