
<file path=[Content_Types].xml><?xml version="1.0" encoding="utf-8"?>
<Types xmlns="http://schemas.openxmlformats.org/package/2006/content-types">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6" r:id="rId2"/>
    <p:sldId id="732" r:id="rId3"/>
    <p:sldId id="746" r:id="rId4"/>
    <p:sldId id="758" r:id="rId5"/>
    <p:sldId id="759" r:id="rId6"/>
    <p:sldId id="760" r:id="rId7"/>
    <p:sldId id="763" r:id="rId8"/>
    <p:sldId id="764" r:id="rId9"/>
    <p:sldId id="761" r:id="rId10"/>
    <p:sldId id="762" r:id="rId11"/>
    <p:sldId id="775" r:id="rId12"/>
    <p:sldId id="776" r:id="rId13"/>
    <p:sldId id="777" r:id="rId14"/>
    <p:sldId id="778" r:id="rId15"/>
    <p:sldId id="779" r:id="rId16"/>
    <p:sldId id="780" r:id="rId17"/>
    <p:sldId id="781" r:id="rId18"/>
    <p:sldId id="765" r:id="rId19"/>
    <p:sldId id="766" r:id="rId20"/>
    <p:sldId id="768" r:id="rId21"/>
    <p:sldId id="769" r:id="rId22"/>
    <p:sldId id="767" r:id="rId23"/>
    <p:sldId id="770" r:id="rId24"/>
    <p:sldId id="771" r:id="rId25"/>
    <p:sldId id="772" r:id="rId26"/>
    <p:sldId id="774" r:id="rId27"/>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99"/>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89732" autoAdjust="0"/>
  </p:normalViewPr>
  <p:slideViewPr>
    <p:cSldViewPr>
      <p:cViewPr varScale="1">
        <p:scale>
          <a:sx n="101" d="100"/>
          <a:sy n="101" d="100"/>
        </p:scale>
        <p:origin x="-11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a:t>
            </a:r>
            <a:endParaRPr lang="en-GB" dirty="0"/>
          </a:p>
        </p:txBody>
      </p:sp>
      <p:sp>
        <p:nvSpPr>
          <p:cNvPr id="4" name="Foliennummernplatzhalter 3"/>
          <p:cNvSpPr>
            <a:spLocks noGrp="1"/>
          </p:cNvSpPr>
          <p:nvPr>
            <p:ph type="sldNum" sz="quarter" idx="10"/>
          </p:nvPr>
        </p:nvSpPr>
        <p:spPr/>
        <p:txBody>
          <a:bodyPr/>
          <a:lstStyle/>
          <a:p>
            <a:pPr>
              <a:defRPr/>
            </a:pPr>
            <a:fld id="{7EA5EFE1-8B73-4B91-89B3-2291A1CABA14}" type="slidenum">
              <a:rPr lang="en-GB" smtClean="0"/>
              <a:pPr>
                <a:defRPr/>
              </a:pPr>
              <a:t>12</a:t>
            </a:fld>
            <a:endParaRPr lang="en-GB"/>
          </a:p>
        </p:txBody>
      </p:sp>
    </p:spTree>
    <p:extLst>
      <p:ext uri="{BB962C8B-B14F-4D97-AF65-F5344CB8AC3E}">
        <p14:creationId xmlns:p14="http://schemas.microsoft.com/office/powerpoint/2010/main" val="3783694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i</a:t>
            </a:r>
            <a:endParaRPr lang="en-GB"/>
          </a:p>
        </p:txBody>
      </p:sp>
      <p:sp>
        <p:nvSpPr>
          <p:cNvPr id="4" name="Foliennummernplatzhalter 3"/>
          <p:cNvSpPr>
            <a:spLocks noGrp="1"/>
          </p:cNvSpPr>
          <p:nvPr>
            <p:ph type="sldNum" sz="quarter" idx="10"/>
          </p:nvPr>
        </p:nvSpPr>
        <p:spPr/>
        <p:txBody>
          <a:bodyPr/>
          <a:lstStyle/>
          <a:p>
            <a:pPr>
              <a:defRPr/>
            </a:pPr>
            <a:fld id="{7EA5EFE1-8B73-4B91-89B3-2291A1CABA14}" type="slidenum">
              <a:rPr lang="en-GB" smtClean="0"/>
              <a:pPr>
                <a:defRPr/>
              </a:pPr>
              <a:t>13</a:t>
            </a:fld>
            <a:endParaRPr lang="en-GB"/>
          </a:p>
        </p:txBody>
      </p:sp>
    </p:spTree>
    <p:extLst>
      <p:ext uri="{BB962C8B-B14F-4D97-AF65-F5344CB8AC3E}">
        <p14:creationId xmlns:p14="http://schemas.microsoft.com/office/powerpoint/2010/main" val="250991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i</a:t>
            </a:r>
            <a:endParaRPr lang="en-GB"/>
          </a:p>
        </p:txBody>
      </p:sp>
      <p:sp>
        <p:nvSpPr>
          <p:cNvPr id="4" name="Foliennummernplatzhalter 3"/>
          <p:cNvSpPr>
            <a:spLocks noGrp="1"/>
          </p:cNvSpPr>
          <p:nvPr>
            <p:ph type="sldNum" sz="quarter" idx="10"/>
          </p:nvPr>
        </p:nvSpPr>
        <p:spPr/>
        <p:txBody>
          <a:bodyPr/>
          <a:lstStyle/>
          <a:p>
            <a:pPr>
              <a:defRPr/>
            </a:pPr>
            <a:fld id="{7EA5EFE1-8B73-4B91-89B3-2291A1CABA14}" type="slidenum">
              <a:rPr lang="en-GB" smtClean="0"/>
              <a:pPr>
                <a:defRPr/>
              </a:pPr>
              <a:t>14</a:t>
            </a:fld>
            <a:endParaRPr lang="en-GB"/>
          </a:p>
        </p:txBody>
      </p:sp>
    </p:spTree>
    <p:extLst>
      <p:ext uri="{BB962C8B-B14F-4D97-AF65-F5344CB8AC3E}">
        <p14:creationId xmlns:p14="http://schemas.microsoft.com/office/powerpoint/2010/main" val="227866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i</a:t>
            </a:r>
            <a:endParaRPr lang="en-GB"/>
          </a:p>
        </p:txBody>
      </p:sp>
      <p:sp>
        <p:nvSpPr>
          <p:cNvPr id="4" name="Foliennummernplatzhalter 3"/>
          <p:cNvSpPr>
            <a:spLocks noGrp="1"/>
          </p:cNvSpPr>
          <p:nvPr>
            <p:ph type="sldNum" sz="quarter" idx="10"/>
          </p:nvPr>
        </p:nvSpPr>
        <p:spPr/>
        <p:txBody>
          <a:bodyPr/>
          <a:lstStyle/>
          <a:p>
            <a:pPr>
              <a:defRPr/>
            </a:pPr>
            <a:fld id="{7EA5EFE1-8B73-4B91-89B3-2291A1CABA14}" type="slidenum">
              <a:rPr lang="en-GB" smtClean="0"/>
              <a:pPr>
                <a:defRPr/>
              </a:pPr>
              <a:t>15</a:t>
            </a:fld>
            <a:endParaRPr lang="en-GB"/>
          </a:p>
        </p:txBody>
      </p:sp>
    </p:spTree>
    <p:extLst>
      <p:ext uri="{BB962C8B-B14F-4D97-AF65-F5344CB8AC3E}">
        <p14:creationId xmlns:p14="http://schemas.microsoft.com/office/powerpoint/2010/main" val="1904330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i</a:t>
            </a:r>
            <a:endParaRPr lang="en-GB"/>
          </a:p>
        </p:txBody>
      </p:sp>
      <p:sp>
        <p:nvSpPr>
          <p:cNvPr id="4" name="Foliennummernplatzhalter 3"/>
          <p:cNvSpPr>
            <a:spLocks noGrp="1"/>
          </p:cNvSpPr>
          <p:nvPr>
            <p:ph type="sldNum" sz="quarter" idx="10"/>
          </p:nvPr>
        </p:nvSpPr>
        <p:spPr/>
        <p:txBody>
          <a:bodyPr/>
          <a:lstStyle/>
          <a:p>
            <a:pPr>
              <a:defRPr/>
            </a:pPr>
            <a:fld id="{7EA5EFE1-8B73-4B91-89B3-2291A1CABA14}" type="slidenum">
              <a:rPr lang="en-GB" smtClean="0"/>
              <a:pPr>
                <a:defRPr/>
              </a:pPr>
              <a:t>16</a:t>
            </a:fld>
            <a:endParaRPr lang="en-GB"/>
          </a:p>
        </p:txBody>
      </p:sp>
    </p:spTree>
    <p:extLst>
      <p:ext uri="{BB962C8B-B14F-4D97-AF65-F5344CB8AC3E}">
        <p14:creationId xmlns:p14="http://schemas.microsoft.com/office/powerpoint/2010/main" val="3130216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i</a:t>
            </a:r>
            <a:endParaRPr lang="en-GB"/>
          </a:p>
        </p:txBody>
      </p:sp>
      <p:sp>
        <p:nvSpPr>
          <p:cNvPr id="4" name="Foliennummernplatzhalter 3"/>
          <p:cNvSpPr>
            <a:spLocks noGrp="1"/>
          </p:cNvSpPr>
          <p:nvPr>
            <p:ph type="sldNum" sz="quarter" idx="10"/>
          </p:nvPr>
        </p:nvSpPr>
        <p:spPr/>
        <p:txBody>
          <a:bodyPr/>
          <a:lstStyle/>
          <a:p>
            <a:pPr>
              <a:defRPr/>
            </a:pPr>
            <a:fld id="{7EA5EFE1-8B73-4B91-89B3-2291A1CABA14}" type="slidenum">
              <a:rPr lang="en-GB" smtClean="0"/>
              <a:pPr>
                <a:defRPr/>
              </a:pPr>
              <a:t>17</a:t>
            </a:fld>
            <a:endParaRPr lang="en-GB"/>
          </a:p>
        </p:txBody>
      </p:sp>
    </p:spTree>
    <p:extLst>
      <p:ext uri="{BB962C8B-B14F-4D97-AF65-F5344CB8AC3E}">
        <p14:creationId xmlns:p14="http://schemas.microsoft.com/office/powerpoint/2010/main" val="882371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smtClean="0"/>
              <a:t>WLTP-08-10</a:t>
            </a:r>
            <a:endParaRPr lang="en-GB" dirty="0" smtClean="0"/>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4102" name="Rectangle 19"/>
          <p:cNvSpPr>
            <a:spLocks noChangeArrowheads="1"/>
          </p:cNvSpPr>
          <p:nvPr/>
        </p:nvSpPr>
        <p:spPr bwMode="auto">
          <a:xfrm>
            <a:off x="1114425" y="3438312"/>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9900"/>
                </a:solidFill>
                <a:latin typeface="Arial" panose="020B0604020202020204" pitchFamily="34" charset="0"/>
              </a:rPr>
              <a:t>Elaborated by the WLTP downscaling issues task force</a:t>
            </a:r>
            <a:endParaRPr lang="en-GB" sz="2400" b="1" dirty="0">
              <a:solidFill>
                <a:srgbClr val="009900"/>
              </a:solidFill>
              <a:latin typeface="Arial" panose="020B0604020202020204" pitchFamily="34" charset="0"/>
            </a:endParaRPr>
          </a:p>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9900"/>
                </a:solidFill>
                <a:latin typeface="Arial" panose="020B0604020202020204" pitchFamily="34" charset="0"/>
              </a:rPr>
              <a:t>01.11.2014</a:t>
            </a:r>
            <a:endParaRPr lang="en-GB" sz="2400" b="1" dirty="0">
              <a:solidFill>
                <a:srgbClr val="009900"/>
              </a:solidFill>
              <a:latin typeface="Arial" panose="020B0604020202020204" pitchFamily="34" charset="0"/>
            </a:endParaRPr>
          </a:p>
        </p:txBody>
      </p:sp>
      <p:sp>
        <p:nvSpPr>
          <p:cNvPr id="7" name="Rectangle 17"/>
          <p:cNvSpPr>
            <a:spLocks noChangeArrowheads="1"/>
          </p:cNvSpPr>
          <p:nvPr/>
        </p:nvSpPr>
        <p:spPr bwMode="auto">
          <a:xfrm>
            <a:off x="169897" y="1373669"/>
            <a:ext cx="8750300" cy="2064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smtClean="0">
                <a:solidFill>
                  <a:srgbClr val="000099"/>
                </a:solidFill>
                <a:latin typeface="Arial" panose="020B0604020202020204" pitchFamily="34" charset="0"/>
              </a:rPr>
              <a:t>OIL #5</a:t>
            </a:r>
          </a:p>
          <a:p>
            <a:pPr algn="ctr" eaLnBrk="1" hangingPunct="1">
              <a:spcBef>
                <a:spcPct val="0"/>
              </a:spcBef>
              <a:buFontTx/>
              <a:buNone/>
            </a:pPr>
            <a:endParaRPr lang="en-US" sz="2800" b="1" dirty="0" smtClean="0">
              <a:solidFill>
                <a:srgbClr val="000099"/>
              </a:solidFill>
              <a:latin typeface="Arial" panose="020B0604020202020204" pitchFamily="34" charset="0"/>
            </a:endParaRPr>
          </a:p>
          <a:p>
            <a:pPr algn="ctr" eaLnBrk="1" hangingPunct="1">
              <a:spcBef>
                <a:spcPct val="0"/>
              </a:spcBef>
              <a:buFontTx/>
              <a:buNone/>
            </a:pPr>
            <a:r>
              <a:rPr lang="en-US" sz="2800" b="1" dirty="0" smtClean="0">
                <a:solidFill>
                  <a:srgbClr val="000099"/>
                </a:solidFill>
                <a:latin typeface="Arial" panose="020B0604020202020204" pitchFamily="34" charset="0"/>
              </a:rPr>
              <a:t>Proposal </a:t>
            </a:r>
            <a:r>
              <a:rPr lang="en-US" sz="2800" b="1" dirty="0">
                <a:solidFill>
                  <a:srgbClr val="000099"/>
                </a:solidFill>
                <a:latin typeface="Arial" panose="020B0604020202020204" pitchFamily="34" charset="0"/>
              </a:rPr>
              <a:t>for modifications </a:t>
            </a:r>
            <a:r>
              <a:rPr lang="en-US" sz="2800" b="1" dirty="0" smtClean="0">
                <a:solidFill>
                  <a:srgbClr val="000099"/>
                </a:solidFill>
                <a:latin typeface="Arial" panose="020B0604020202020204" pitchFamily="34" charset="0"/>
              </a:rPr>
              <a:t>of </a:t>
            </a:r>
            <a:r>
              <a:rPr lang="en-US" sz="2800" b="1" dirty="0">
                <a:solidFill>
                  <a:srgbClr val="000099"/>
                </a:solidFill>
                <a:latin typeface="Arial" panose="020B0604020202020204" pitchFamily="34" charset="0"/>
              </a:rPr>
              <a:t>the calculation parameter/coefficients r</a:t>
            </a:r>
            <a:r>
              <a:rPr lang="en-US" sz="2800" b="1" baseline="-25000" dirty="0">
                <a:solidFill>
                  <a:srgbClr val="000099"/>
                </a:solidFill>
                <a:latin typeface="Arial" panose="020B0604020202020204" pitchFamily="34" charset="0"/>
              </a:rPr>
              <a:t>0</a:t>
            </a:r>
            <a:r>
              <a:rPr lang="en-US" sz="2800" b="1" dirty="0">
                <a:solidFill>
                  <a:srgbClr val="000099"/>
                </a:solidFill>
                <a:latin typeface="Arial" panose="020B0604020202020204" pitchFamily="34" charset="0"/>
              </a:rPr>
              <a:t>, a</a:t>
            </a:r>
            <a:r>
              <a:rPr lang="en-US" sz="2800" b="1" baseline="-25000" dirty="0">
                <a:solidFill>
                  <a:srgbClr val="000099"/>
                </a:solidFill>
                <a:latin typeface="Arial" panose="020B0604020202020204" pitchFamily="34" charset="0"/>
              </a:rPr>
              <a:t>1</a:t>
            </a:r>
            <a:r>
              <a:rPr lang="en-US" sz="2800" b="1" dirty="0">
                <a:solidFill>
                  <a:srgbClr val="000099"/>
                </a:solidFill>
                <a:latin typeface="Arial" panose="020B0604020202020204" pitchFamily="34" charset="0"/>
              </a:rPr>
              <a:t> and b</a:t>
            </a:r>
            <a:r>
              <a:rPr lang="en-US" sz="2800" b="1" baseline="-25000" dirty="0">
                <a:solidFill>
                  <a:srgbClr val="000099"/>
                </a:solidFill>
                <a:latin typeface="Arial" panose="020B0604020202020204" pitchFamily="34" charset="0"/>
              </a:rPr>
              <a:t>1</a:t>
            </a:r>
            <a:r>
              <a:rPr lang="en-US" sz="2800" b="1" dirty="0">
                <a:solidFill>
                  <a:srgbClr val="000099"/>
                </a:solidFill>
                <a:latin typeface="Arial" panose="020B0604020202020204" pitchFamily="34" charset="0"/>
              </a:rPr>
              <a:t> </a:t>
            </a:r>
            <a:endParaRPr lang="en-GB" sz="2800" b="1" dirty="0">
              <a:solidFill>
                <a:srgbClr val="000099"/>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22242" y="1170910"/>
            <a:ext cx="8735996" cy="5641053"/>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f_DSC</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/Prated, class 3</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4</a:t>
            </a:r>
            <a:endParaRPr kumimoji="0" lang="de-DE" altLang="ja-JP" sz="1400" dirty="0">
              <a:latin typeface="Arial" charset="0"/>
              <a:cs typeface="Arial" charset="0"/>
            </a:endParaRPr>
          </a:p>
        </p:txBody>
      </p:sp>
    </p:spTree>
    <p:extLst>
      <p:ext uri="{BB962C8B-B14F-4D97-AF65-F5344CB8AC3E}">
        <p14:creationId xmlns:p14="http://schemas.microsoft.com/office/powerpoint/2010/main" val="755666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M1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The calculation parameter/coefficients r</a:t>
            </a:r>
            <a:r>
              <a:rPr lang="en-US" sz="2400" b="1" baseline="-25000" dirty="0">
                <a:solidFill>
                  <a:srgbClr val="000099"/>
                </a:solidFill>
                <a:latin typeface="Arial" panose="020B0604020202020204" pitchFamily="34" charset="0"/>
              </a:rPr>
              <a:t>0</a:t>
            </a:r>
            <a:r>
              <a:rPr lang="en-US" sz="2400" b="1" dirty="0">
                <a:solidFill>
                  <a:srgbClr val="000099"/>
                </a:solidFill>
                <a:latin typeface="Arial" panose="020B0604020202020204" pitchFamily="34" charset="0"/>
              </a:rPr>
              <a:t>, a</a:t>
            </a:r>
            <a:r>
              <a:rPr lang="en-US" sz="2400" b="1" baseline="-25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and b</a:t>
            </a:r>
            <a:r>
              <a:rPr lang="en-US" sz="2400" b="1" baseline="-25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a:t>
            </a:r>
            <a:r>
              <a:rPr lang="en-US" sz="2400" b="1" dirty="0" smtClean="0">
                <a:solidFill>
                  <a:srgbClr val="000099"/>
                </a:solidFill>
                <a:latin typeface="Arial" panose="020B0604020202020204" pitchFamily="34" charset="0"/>
              </a:rPr>
              <a:t>of the new proposal are </a:t>
            </a:r>
            <a:r>
              <a:rPr lang="en-US" sz="2400" b="1" dirty="0">
                <a:solidFill>
                  <a:srgbClr val="000099"/>
                </a:solidFill>
                <a:latin typeface="Arial" panose="020B0604020202020204" pitchFamily="34" charset="0"/>
              </a:rPr>
              <a:t>as follows:</a:t>
            </a:r>
          </a:p>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	</a:t>
            </a:r>
            <a:r>
              <a:rPr lang="en-US" sz="2400" b="1" dirty="0">
                <a:solidFill>
                  <a:srgbClr val="009900"/>
                </a:solidFill>
                <a:latin typeface="Arial" panose="020B0604020202020204" pitchFamily="34" charset="0"/>
              </a:rPr>
              <a:t>r</a:t>
            </a:r>
            <a:r>
              <a:rPr lang="en-US" sz="2400" b="1" baseline="-25000" dirty="0">
                <a:solidFill>
                  <a:srgbClr val="009900"/>
                </a:solidFill>
                <a:latin typeface="Arial" panose="020B0604020202020204" pitchFamily="34" charset="0"/>
              </a:rPr>
              <a:t>0</a:t>
            </a:r>
            <a:r>
              <a:rPr lang="en-US" sz="2400" b="1" dirty="0">
                <a:solidFill>
                  <a:srgbClr val="009900"/>
                </a:solidFill>
                <a:latin typeface="Arial" panose="020B0604020202020204" pitchFamily="34" charset="0"/>
              </a:rPr>
              <a:t> = 0.867, a</a:t>
            </a:r>
            <a:r>
              <a:rPr lang="en-US" sz="2400" b="1" baseline="-25000" dirty="0">
                <a:solidFill>
                  <a:srgbClr val="009900"/>
                </a:solidFill>
                <a:latin typeface="Arial" panose="020B0604020202020204" pitchFamily="34" charset="0"/>
              </a:rPr>
              <a:t>1</a:t>
            </a:r>
            <a:r>
              <a:rPr lang="en-US" sz="2400" b="1" dirty="0">
                <a:solidFill>
                  <a:srgbClr val="009900"/>
                </a:solidFill>
                <a:latin typeface="Arial" panose="020B0604020202020204" pitchFamily="34" charset="0"/>
              </a:rPr>
              <a:t> = 0.588, b</a:t>
            </a:r>
            <a:r>
              <a:rPr lang="en-US" sz="2400" b="1" baseline="-25000" dirty="0">
                <a:solidFill>
                  <a:srgbClr val="009900"/>
                </a:solidFill>
                <a:latin typeface="Arial" panose="020B0604020202020204" pitchFamily="34" charset="0"/>
              </a:rPr>
              <a:t>1</a:t>
            </a:r>
            <a:r>
              <a:rPr lang="en-US" sz="2400" b="1" dirty="0">
                <a:solidFill>
                  <a:srgbClr val="009900"/>
                </a:solidFill>
                <a:latin typeface="Arial" panose="020B0604020202020204" pitchFamily="34" charset="0"/>
              </a:rPr>
              <a:t> = -0.51; </a:t>
            </a:r>
            <a:endParaRPr lang="en-US" sz="2400" b="1" dirty="0" smtClean="0">
              <a:solidFill>
                <a:srgbClr val="009900"/>
              </a:solidFill>
              <a:latin typeface="Arial" panose="020B0604020202020204" pitchFamily="34" charset="0"/>
            </a:endParaRPr>
          </a:p>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The new function for </a:t>
            </a:r>
            <a:r>
              <a:rPr lang="en-US" sz="2400" b="1" dirty="0" err="1">
                <a:solidFill>
                  <a:srgbClr val="000099"/>
                </a:solidFill>
                <a:latin typeface="Arial" panose="020B0604020202020204" pitchFamily="34" charset="0"/>
              </a:rPr>
              <a:t>f_DSC</a:t>
            </a:r>
            <a:r>
              <a:rPr lang="en-US" sz="2400" b="1" dirty="0">
                <a:solidFill>
                  <a:srgbClr val="000099"/>
                </a:solidFill>
                <a:latin typeface="Arial" panose="020B0604020202020204" pitchFamily="34" charset="0"/>
              </a:rPr>
              <a:t> was applied </a:t>
            </a:r>
            <a:r>
              <a:rPr lang="en-US" sz="2400" b="1" dirty="0" smtClean="0">
                <a:solidFill>
                  <a:srgbClr val="000099"/>
                </a:solidFill>
                <a:latin typeface="Arial" panose="020B0604020202020204" pitchFamily="34" charset="0"/>
              </a:rPr>
              <a:t>on the gearshift prescription development database, but without the artificial </a:t>
            </a:r>
            <a:r>
              <a:rPr lang="en-US" sz="2400" b="1" dirty="0">
                <a:solidFill>
                  <a:srgbClr val="000099"/>
                </a:solidFill>
                <a:latin typeface="Arial" panose="020B0604020202020204" pitchFamily="34" charset="0"/>
              </a:rPr>
              <a:t>vehicle configurations, used for the development of the downscaling </a:t>
            </a:r>
            <a:r>
              <a:rPr lang="en-US" sz="2400" b="1" dirty="0" smtClean="0">
                <a:solidFill>
                  <a:srgbClr val="000099"/>
                </a:solidFill>
                <a:latin typeface="Arial" panose="020B0604020202020204" pitchFamily="34" charset="0"/>
              </a:rPr>
              <a:t>method.</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remaining sample consists of 128 vehicles from the WLTP in-use database, 24 vehicles from validation 2 and 16 other modern class 3 M1 vehicles.</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power to mass ratios range from 36,5 kW/t to 137 kW/t.</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286590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M1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None of them gets downscaling following the current GTR</a:t>
            </a:r>
            <a:r>
              <a:rPr lang="en-US" sz="2400" b="1" dirty="0" smtClean="0">
                <a:solidFill>
                  <a:srgbClr val="000099"/>
                </a:solidFill>
                <a:latin typeface="Arial" panose="020B0604020202020204" pitchFamily="34" charset="0"/>
              </a:rPr>
              <a:t>. With the new proposal the downscaling factor is higher than 1% for 2 vehicles, both from the Indian in-use database.</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In one case (rated power = 26 kW) the vehicle would have 11 s of speed trace violations and 20,7%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in the extra high speed phase. With the new proposal </a:t>
            </a: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 is 6%, which reduces the speed violations to 0 and the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to 14,9%.</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In the other case (rated power 35 kW) no speed trace violations are to be expected even without downscaling, but the new </a:t>
            </a: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 of 2% reduces the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in extra high from 19,5% to 16,4%.  </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641499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M1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There is still one borderline case (rated power 35 kW), which does not get downscaling by the new requirements (</a:t>
            </a: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 = 0,6%), but for which a high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percentage in extra high can be expected (17,3%). </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This vehicle is from the validation 2 database from India.</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401812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N1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As one could expect, tor N1 vehicles the consequences of the new downscaling requirements are much higher. </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corresponding database with artificial vehicle configurations excluded consists of 24 vehicles from the WLTP in-use database, 5 vehicles from validation 2 and 1 other vehicle.</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power to mass ratios range from 34,4 kW/t to 64,6 kW/t. For 4 vehicles speed trace violations between 6 s and 11 s are to be expected.</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These vehicles would get downscaling factors of 2% to 3% according to the current GTR, but this would not fully eliminate the speed trace violations (still between 3 s and 9 s. </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0494149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N1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Also the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percentage would only slightly be reduced by the current downscaling factors.</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These percentages are 22% to 25% for 3 vehicles from the validation 2 database and 31% for the other vehicle, if no downscaling is applied.</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other vehicle is a N1 vehicle with 3500 kg GVM and default road load values from the current GTR.</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percentages will be reduced to 19,8% to 20,4% for the 3 validation 2 vehicles and to 27,9% for the other vehicle.</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With the new DSC requirements the </a:t>
            </a: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 values would be 10% to 11% for these 4 vehicles.</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138007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N1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This reduces the speed trace violations completely and the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percentages to 11% to 19,8%. The higher value belongs to the vehicle with the default road load values.</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But 12 other vehicles would also get downscaling between 1 % and 7% according to the new requirements (2 vehicles from Japan, 1 from India and 9 from Europe). </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8 of these vehicles have high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percentages, which are significantly reduced by the new requirements, except for one case. </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892526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Consequence for class 3 N1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That means that </a:t>
            </a:r>
            <a:r>
              <a:rPr lang="en-US" sz="2400" b="1" dirty="0">
                <a:solidFill>
                  <a:srgbClr val="000099"/>
                </a:solidFill>
                <a:latin typeface="Arial" panose="020B0604020202020204" pitchFamily="34" charset="0"/>
              </a:rPr>
              <a:t>the new requirements </a:t>
            </a:r>
            <a:r>
              <a:rPr lang="en-US" sz="2400" b="1" dirty="0" smtClean="0">
                <a:solidFill>
                  <a:srgbClr val="000099"/>
                </a:solidFill>
                <a:latin typeface="Arial" panose="020B0604020202020204" pitchFamily="34" charset="0"/>
              </a:rPr>
              <a:t>reduce the risk for speed trace violations and high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 percentages for some N1 vehicle configurations, but could lead to advantages for other N1 vehicle configurations.</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These might lead to a reduction of the maximum cycle speed by up to 2,5 km/h. </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reduction of the CO2 emissions is expected to be less than 1%.  </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827047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Application of the new approach to class 2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 same approach as described for class 3 vehicles was applied to 105 class 2 vehicles in the gearshift prescription development database.</a:t>
            </a:r>
          </a:p>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The results are shown in figure </a:t>
            </a:r>
            <a:r>
              <a:rPr lang="en-US" sz="2400" b="1" dirty="0" smtClean="0">
                <a:solidFill>
                  <a:srgbClr val="000099"/>
                </a:solidFill>
                <a:latin typeface="Arial" panose="020B0604020202020204" pitchFamily="34" charset="0"/>
              </a:rPr>
              <a:t>5. Figure 6 shows the correlation </a:t>
            </a:r>
            <a:r>
              <a:rPr lang="en-US" sz="2400" b="1" dirty="0">
                <a:solidFill>
                  <a:srgbClr val="000099"/>
                </a:solidFill>
                <a:latin typeface="Arial" panose="020B0604020202020204" pitchFamily="34" charset="0"/>
              </a:rPr>
              <a:t>between </a:t>
            </a:r>
            <a:r>
              <a:rPr lang="en-US" sz="2400" b="1" dirty="0" err="1" smtClean="0">
                <a:solidFill>
                  <a:srgbClr val="000099"/>
                </a:solidFill>
                <a:latin typeface="Arial" panose="020B0604020202020204" pitchFamily="34" charset="0"/>
              </a:rPr>
              <a:t>Preq</a:t>
            </a:r>
            <a:r>
              <a:rPr lang="en-US" sz="2400" b="1" dirty="0" smtClean="0">
                <a:solidFill>
                  <a:srgbClr val="000099"/>
                </a:solidFill>
                <a:latin typeface="Arial" panose="020B0604020202020204" pitchFamily="34" charset="0"/>
              </a:rPr>
              <a:t>/</a:t>
            </a:r>
            <a:r>
              <a:rPr lang="en-US" sz="2400" b="1" dirty="0" err="1" smtClean="0">
                <a:solidFill>
                  <a:srgbClr val="000099"/>
                </a:solidFill>
                <a:latin typeface="Arial" panose="020B0604020202020204" pitchFamily="34" charset="0"/>
              </a:rPr>
              <a:t>Pavailable</a:t>
            </a:r>
            <a:r>
              <a:rPr lang="en-US" sz="2400" b="1" dirty="0" smtClean="0">
                <a:solidFill>
                  <a:srgbClr val="000099"/>
                </a:solidFill>
                <a:latin typeface="Arial" panose="020B0604020202020204" pitchFamily="34" charset="0"/>
              </a:rPr>
              <a:t> and  </a:t>
            </a:r>
            <a:r>
              <a:rPr lang="en-US" sz="2400" b="1" dirty="0" err="1" smtClean="0">
                <a:solidFill>
                  <a:srgbClr val="000099"/>
                </a:solidFill>
                <a:latin typeface="Arial" panose="020B0604020202020204" pitchFamily="34" charset="0"/>
              </a:rPr>
              <a:t>Preq</a:t>
            </a:r>
            <a:r>
              <a:rPr lang="en-US" sz="2400" b="1" dirty="0" smtClean="0">
                <a:solidFill>
                  <a:srgbClr val="000099"/>
                </a:solidFill>
                <a:latin typeface="Arial" panose="020B0604020202020204" pitchFamily="34" charset="0"/>
              </a:rPr>
              <a:t>/Prated and figure 7 shows the results on the basis of </a:t>
            </a:r>
            <a:r>
              <a:rPr lang="en-US" sz="2400" b="1" dirty="0" err="1" smtClean="0">
                <a:solidFill>
                  <a:srgbClr val="000099"/>
                </a:solidFill>
                <a:latin typeface="Arial" panose="020B0604020202020204" pitchFamily="34" charset="0"/>
              </a:rPr>
              <a:t>Preq</a:t>
            </a:r>
            <a:r>
              <a:rPr lang="en-US" sz="2400" b="1" dirty="0" smtClean="0">
                <a:solidFill>
                  <a:srgbClr val="000099"/>
                </a:solidFill>
                <a:latin typeface="Arial" panose="020B0604020202020204" pitchFamily="34" charset="0"/>
              </a:rPr>
              <a:t>/Prated.</a:t>
            </a:r>
          </a:p>
          <a:p>
            <a:pPr marL="14287" indent="0" eaLnBrk="1" hangingPunct="1">
              <a:spcAft>
                <a:spcPct val="20000"/>
              </a:spcAft>
              <a:buNone/>
              <a:tabLst>
                <a:tab pos="447675" algn="l"/>
              </a:tabLst>
            </a:pPr>
            <a:endParaRPr lang="en-US" sz="2400" b="1" dirty="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8191356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271282" y="1212681"/>
            <a:ext cx="8671306" cy="5599281"/>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Necessary </a:t>
            </a:r>
            <a:r>
              <a:rPr lang="en-US" sz="3200" b="1" dirty="0" err="1" smtClean="0">
                <a:latin typeface="Arial" panose="020B0604020202020204" pitchFamily="34" charset="0"/>
              </a:rPr>
              <a:t>f_DSC</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a:t>
            </a:r>
            <a:r>
              <a:rPr lang="en-US" sz="3200" b="1" dirty="0" err="1" smtClean="0">
                <a:latin typeface="Arial" panose="020B0604020202020204" pitchFamily="34" charset="0"/>
              </a:rPr>
              <a:t>Pavailable</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5</a:t>
            </a:r>
            <a:endParaRPr kumimoji="0" lang="de-DE" altLang="ja-JP" sz="1400" dirty="0">
              <a:latin typeface="Arial" charset="0"/>
              <a:cs typeface="Arial" charset="0"/>
            </a:endParaRPr>
          </a:p>
        </p:txBody>
      </p:sp>
    </p:spTree>
    <p:extLst>
      <p:ext uri="{BB962C8B-B14F-4D97-AF65-F5344CB8AC3E}">
        <p14:creationId xmlns:p14="http://schemas.microsoft.com/office/powerpoint/2010/main" val="2023113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Determination of the downscaling factor</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a:solidFill>
                  <a:srgbClr val="000099"/>
                </a:solidFill>
                <a:latin typeface="Arial" panose="020B0604020202020204" pitchFamily="34" charset="0"/>
              </a:rPr>
              <a:t>The downscaling procedure is specified in </a:t>
            </a:r>
            <a:r>
              <a:rPr lang="en-US" sz="2400" b="1" dirty="0" smtClean="0">
                <a:solidFill>
                  <a:srgbClr val="000099"/>
                </a:solidFill>
                <a:latin typeface="Arial" panose="020B0604020202020204" pitchFamily="34" charset="0"/>
              </a:rPr>
              <a:t>GTR 15 in paragraph </a:t>
            </a:r>
            <a:r>
              <a:rPr lang="en-US" sz="2400" b="1" dirty="0">
                <a:solidFill>
                  <a:srgbClr val="000099"/>
                </a:solidFill>
                <a:latin typeface="Arial" panose="020B0604020202020204" pitchFamily="34" charset="0"/>
              </a:rPr>
              <a:t>7 of annex 1.</a:t>
            </a:r>
          </a:p>
          <a:p>
            <a:pPr eaLnBrk="1" hangingPunct="1">
              <a:spcAft>
                <a:spcPct val="20000"/>
              </a:spcAft>
            </a:pPr>
            <a:r>
              <a:rPr lang="en-US" sz="2400" b="1" dirty="0">
                <a:solidFill>
                  <a:srgbClr val="000099"/>
                </a:solidFill>
                <a:latin typeface="Arial" panose="020B0604020202020204" pitchFamily="34" charset="0"/>
              </a:rPr>
              <a:t>The method as such is agreed, but paragraph 7.3 “Determination of the downscaling factor” needs to be amended</a:t>
            </a:r>
            <a:r>
              <a:rPr lang="en-US" sz="2400" b="1" dirty="0" smtClean="0">
                <a:solidFill>
                  <a:srgbClr val="000099"/>
                </a:solidFill>
                <a:latin typeface="Arial" panose="020B0604020202020204" pitchFamily="34" charset="0"/>
              </a:rPr>
              <a:t>.</a:t>
            </a:r>
          </a:p>
          <a:p>
            <a:pPr marL="457200" lvl="1" eaLnBrk="1" hangingPunct="1">
              <a:spcAft>
                <a:spcPct val="20000"/>
              </a:spcAft>
              <a:buFontTx/>
              <a:buChar char="•"/>
            </a:pPr>
            <a:r>
              <a:rPr lang="en-US" sz="2400" b="1" dirty="0">
                <a:solidFill>
                  <a:srgbClr val="000099"/>
                </a:solidFill>
                <a:latin typeface="Arial" panose="020B0604020202020204" pitchFamily="34" charset="0"/>
              </a:rPr>
              <a:t>India requests modifications of the calculation parameter/coefficients r</a:t>
            </a:r>
            <a:r>
              <a:rPr lang="en-US" sz="2400" b="1" baseline="-25000" dirty="0">
                <a:solidFill>
                  <a:srgbClr val="000099"/>
                </a:solidFill>
                <a:latin typeface="Arial" panose="020B0604020202020204" pitchFamily="34" charset="0"/>
              </a:rPr>
              <a:t>0</a:t>
            </a:r>
            <a:r>
              <a:rPr lang="en-US" sz="2400" b="1" dirty="0">
                <a:solidFill>
                  <a:srgbClr val="000099"/>
                </a:solidFill>
                <a:latin typeface="Arial" panose="020B0604020202020204" pitchFamily="34" charset="0"/>
              </a:rPr>
              <a:t>, a</a:t>
            </a:r>
            <a:r>
              <a:rPr lang="en-US" sz="2400" b="1" baseline="-25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and b</a:t>
            </a:r>
            <a:r>
              <a:rPr lang="en-US" sz="2400" b="1" baseline="-25000" dirty="0">
                <a:solidFill>
                  <a:srgbClr val="000099"/>
                </a:solidFill>
                <a:latin typeface="Arial" panose="020B0604020202020204" pitchFamily="34" charset="0"/>
              </a:rPr>
              <a:t>1 </a:t>
            </a:r>
            <a:r>
              <a:rPr lang="en-US" sz="2400" b="1" dirty="0">
                <a:solidFill>
                  <a:srgbClr val="000099"/>
                </a:solidFill>
                <a:latin typeface="Arial" panose="020B0604020202020204" pitchFamily="34" charset="0"/>
              </a:rPr>
              <a:t>and made already a proposal for amendments (see WLTP-DHC-18-05). This issue is related to # 5 of WLTP-05-04</a:t>
            </a:r>
            <a:r>
              <a:rPr lang="en-US" sz="2400" b="1" dirty="0" smtClean="0">
                <a:solidFill>
                  <a:srgbClr val="000099"/>
                </a:solidFill>
                <a:latin typeface="Arial" panose="020B0604020202020204" pitchFamily="34" charset="0"/>
              </a:rPr>
              <a:t>.</a:t>
            </a:r>
          </a:p>
          <a:p>
            <a:pPr marL="457200" lvl="1" eaLnBrk="1" hangingPunct="1">
              <a:spcAft>
                <a:spcPct val="20000"/>
              </a:spcAft>
              <a:buFontTx/>
              <a:buChar char="•"/>
            </a:pPr>
            <a:r>
              <a:rPr lang="en-US" sz="2400" b="1" dirty="0">
                <a:solidFill>
                  <a:srgbClr val="000099"/>
                </a:solidFill>
                <a:latin typeface="Arial" panose="020B0604020202020204" pitchFamily="34" charset="0"/>
              </a:rPr>
              <a:t>Calculations based on the Indian amendment proposal were performed for a series of class 3 vehicles. </a:t>
            </a:r>
          </a:p>
          <a:p>
            <a:pPr marL="457200" lvl="1" eaLnBrk="1" hangingPunct="1">
              <a:spcAft>
                <a:spcPct val="20000"/>
              </a:spcAft>
              <a:buFontTx/>
              <a:buChar char="•"/>
            </a:pPr>
            <a:r>
              <a:rPr lang="en-US" sz="2400" b="1" dirty="0" smtClean="0">
                <a:solidFill>
                  <a:srgbClr val="000099"/>
                </a:solidFill>
                <a:latin typeface="Arial" panose="020B0604020202020204" pitchFamily="34" charset="0"/>
              </a:rPr>
              <a:t>In figure 1 the </a:t>
            </a:r>
            <a:r>
              <a:rPr lang="en-US" sz="2400" b="1" dirty="0">
                <a:solidFill>
                  <a:srgbClr val="000099"/>
                </a:solidFill>
                <a:latin typeface="Arial" panose="020B0604020202020204" pitchFamily="34" charset="0"/>
              </a:rPr>
              <a:t>resulting downscaling factor curve </a:t>
            </a:r>
            <a:r>
              <a:rPr lang="en-US" sz="2400" b="1" dirty="0" smtClean="0">
                <a:solidFill>
                  <a:srgbClr val="000099"/>
                </a:solidFill>
                <a:latin typeface="Arial" panose="020B0604020202020204" pitchFamily="34" charset="0"/>
              </a:rPr>
              <a:t>is compared to the current GTR curve. </a:t>
            </a:r>
            <a:endParaRPr lang="en-US" sz="2400" b="1" dirty="0">
              <a:solidFill>
                <a:srgbClr val="000099"/>
              </a:solidFill>
              <a:latin typeface="Arial" panose="020B0604020202020204" pitchFamily="34" charset="0"/>
            </a:endParaRPr>
          </a:p>
          <a:p>
            <a:pPr marL="457200" lvl="1" eaLnBrk="1" hangingPunct="1">
              <a:spcAft>
                <a:spcPct val="20000"/>
              </a:spcAft>
              <a:buFontTx/>
              <a:buChar char="•"/>
            </a:pPr>
            <a:endParaRPr lang="en-US" sz="2400" b="1" dirty="0">
              <a:solidFill>
                <a:srgbClr val="000099"/>
              </a:solidFill>
              <a:latin typeface="Arial" panose="020B0604020202020204" pitchFamily="34" charset="0"/>
            </a:endParaRPr>
          </a:p>
          <a:p>
            <a:pPr eaLnBrk="1" hangingPunct="1">
              <a:spcAft>
                <a:spcPct val="20000"/>
              </a:spcAft>
            </a:pPr>
            <a:endParaRPr lang="en-US" sz="2400" b="1" dirty="0">
              <a:solidFill>
                <a:srgbClr val="000099"/>
              </a:solidFill>
              <a:latin typeface="Arial" panose="020B0604020202020204" pitchFamily="34" charset="0"/>
            </a:endParaRPr>
          </a:p>
          <a:p>
            <a:pPr eaLnBrk="1" hangingPunct="1">
              <a:spcAft>
                <a:spcPct val="20000"/>
              </a:spcAft>
            </a:pPr>
            <a:endParaRPr lang="en-US" sz="2400" b="1" dirty="0" smtClean="0">
              <a:solidFill>
                <a:srgbClr val="000099"/>
              </a:solidFill>
              <a:latin typeface="Arial" panose="020B0604020202020204" pitchFamily="34" charset="0"/>
            </a:endParaRPr>
          </a:p>
          <a:p>
            <a:pPr eaLnBrk="1" hangingPunct="1">
              <a:spcAft>
                <a:spcPct val="20000"/>
              </a:spcAf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79388" y="1164204"/>
            <a:ext cx="8756119" cy="5654047"/>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Preq</a:t>
            </a:r>
            <a:r>
              <a:rPr lang="en-US" sz="3200" b="1" dirty="0" smtClean="0">
                <a:latin typeface="Arial" panose="020B0604020202020204" pitchFamily="34" charset="0"/>
              </a:rPr>
              <a:t>/</a:t>
            </a:r>
            <a:r>
              <a:rPr lang="en-US" sz="3200" b="1" dirty="0" err="1" smtClean="0">
                <a:latin typeface="Arial" panose="020B0604020202020204" pitchFamily="34" charset="0"/>
              </a:rPr>
              <a:t>Pavailable</a:t>
            </a:r>
            <a:r>
              <a:rPr lang="en-US" sz="3200" b="1" dirty="0" smtClean="0">
                <a:latin typeface="Arial" panose="020B0604020202020204" pitchFamily="34" charset="0"/>
              </a:rPr>
              <a:t> </a:t>
            </a:r>
            <a:r>
              <a:rPr lang="en-US" sz="3200" b="1" dirty="0">
                <a:latin typeface="Arial" panose="020B0604020202020204" pitchFamily="34" charset="0"/>
              </a:rPr>
              <a:t>vs </a:t>
            </a:r>
            <a:r>
              <a:rPr lang="en-US" sz="3200" b="1" dirty="0" err="1" smtClean="0">
                <a:latin typeface="Arial" panose="020B0604020202020204" pitchFamily="34" charset="0"/>
              </a:rPr>
              <a:t>Preq</a:t>
            </a:r>
            <a:r>
              <a:rPr lang="en-US" sz="3200" b="1" dirty="0" smtClean="0">
                <a:latin typeface="Arial" panose="020B0604020202020204" pitchFamily="34" charset="0"/>
              </a:rPr>
              <a:t>/Prated</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6</a:t>
            </a:r>
            <a:endParaRPr kumimoji="0" lang="de-DE" altLang="ja-JP" sz="1400" dirty="0">
              <a:latin typeface="Arial" charset="0"/>
              <a:cs typeface="Arial" charset="0"/>
            </a:endParaRPr>
          </a:p>
        </p:txBody>
      </p:sp>
    </p:spTree>
    <p:extLst>
      <p:ext uri="{BB962C8B-B14F-4D97-AF65-F5344CB8AC3E}">
        <p14:creationId xmlns:p14="http://schemas.microsoft.com/office/powerpoint/2010/main" val="2346378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306144" y="1195691"/>
            <a:ext cx="8684111" cy="5607550"/>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f_DSC</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/Prated, class 2</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7</a:t>
            </a:r>
            <a:endParaRPr kumimoji="0" lang="de-DE" altLang="ja-JP" sz="1400" dirty="0">
              <a:latin typeface="Arial" charset="0"/>
              <a:cs typeface="Arial" charset="0"/>
            </a:endParaRPr>
          </a:p>
        </p:txBody>
      </p:sp>
    </p:spTree>
    <p:extLst>
      <p:ext uri="{BB962C8B-B14F-4D97-AF65-F5344CB8AC3E}">
        <p14:creationId xmlns:p14="http://schemas.microsoft.com/office/powerpoint/2010/main" val="7877697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Application of the new approach to class 1 vehicles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Finally the new approach was applied to 34 class 1 vehicles in the gearshift prescription development database.</a:t>
            </a:r>
          </a:p>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The results are shown in figure </a:t>
            </a:r>
            <a:r>
              <a:rPr lang="en-US" sz="2400" b="1" dirty="0" smtClean="0">
                <a:solidFill>
                  <a:srgbClr val="000099"/>
                </a:solidFill>
                <a:latin typeface="Arial" panose="020B0604020202020204" pitchFamily="34" charset="0"/>
              </a:rPr>
              <a:t>8. </a:t>
            </a:r>
            <a:r>
              <a:rPr lang="en-US" sz="2400" b="1" dirty="0">
                <a:solidFill>
                  <a:srgbClr val="000099"/>
                </a:solidFill>
                <a:latin typeface="Arial" panose="020B0604020202020204" pitchFamily="34" charset="0"/>
              </a:rPr>
              <a:t>Figure </a:t>
            </a:r>
            <a:r>
              <a:rPr lang="en-US" sz="2400" b="1" dirty="0" smtClean="0">
                <a:solidFill>
                  <a:srgbClr val="000099"/>
                </a:solidFill>
                <a:latin typeface="Arial" panose="020B0604020202020204" pitchFamily="34" charset="0"/>
              </a:rPr>
              <a:t>9 </a:t>
            </a:r>
            <a:r>
              <a:rPr lang="en-US" sz="2400" b="1" dirty="0">
                <a:solidFill>
                  <a:srgbClr val="000099"/>
                </a:solidFill>
                <a:latin typeface="Arial" panose="020B0604020202020204" pitchFamily="34" charset="0"/>
              </a:rPr>
              <a:t>shows the correlation between </a:t>
            </a:r>
            <a:r>
              <a:rPr lang="en-US" sz="2400" b="1" dirty="0" err="1" smtClean="0">
                <a:solidFill>
                  <a:srgbClr val="000099"/>
                </a:solidFill>
                <a:latin typeface="Arial" panose="020B0604020202020204" pitchFamily="34" charset="0"/>
              </a:rPr>
              <a:t>Preq</a:t>
            </a:r>
            <a:r>
              <a:rPr lang="en-US" sz="2400" b="1" dirty="0" smtClean="0">
                <a:solidFill>
                  <a:srgbClr val="000099"/>
                </a:solidFill>
                <a:latin typeface="Arial" panose="020B0604020202020204" pitchFamily="34" charset="0"/>
              </a:rPr>
              <a:t>/</a:t>
            </a:r>
            <a:r>
              <a:rPr lang="en-US" sz="2400" b="1" dirty="0" err="1" smtClean="0">
                <a:solidFill>
                  <a:srgbClr val="000099"/>
                </a:solidFill>
                <a:latin typeface="Arial" panose="020B0604020202020204" pitchFamily="34" charset="0"/>
              </a:rPr>
              <a:t>Pavailable</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and  </a:t>
            </a:r>
            <a:r>
              <a:rPr lang="en-US" sz="2400" b="1" dirty="0" err="1" smtClean="0">
                <a:solidFill>
                  <a:srgbClr val="000099"/>
                </a:solidFill>
                <a:latin typeface="Arial" panose="020B0604020202020204" pitchFamily="34" charset="0"/>
              </a:rPr>
              <a:t>Preq</a:t>
            </a:r>
            <a:r>
              <a:rPr lang="en-US" sz="2400" b="1" dirty="0" smtClean="0">
                <a:solidFill>
                  <a:srgbClr val="000099"/>
                </a:solidFill>
                <a:latin typeface="Arial" panose="020B0604020202020204" pitchFamily="34" charset="0"/>
              </a:rPr>
              <a:t>/Prated </a:t>
            </a:r>
            <a:r>
              <a:rPr lang="en-US" sz="2400" b="1" dirty="0">
                <a:solidFill>
                  <a:srgbClr val="000099"/>
                </a:solidFill>
                <a:latin typeface="Arial" panose="020B0604020202020204" pitchFamily="34" charset="0"/>
              </a:rPr>
              <a:t>and figure </a:t>
            </a:r>
            <a:r>
              <a:rPr lang="en-US" sz="2400" b="1" dirty="0" smtClean="0">
                <a:solidFill>
                  <a:srgbClr val="000099"/>
                </a:solidFill>
                <a:latin typeface="Arial" panose="020B0604020202020204" pitchFamily="34" charset="0"/>
              </a:rPr>
              <a:t>10 </a:t>
            </a:r>
            <a:r>
              <a:rPr lang="en-US" sz="2400" b="1" dirty="0">
                <a:solidFill>
                  <a:srgbClr val="000099"/>
                </a:solidFill>
                <a:latin typeface="Arial" panose="020B0604020202020204" pitchFamily="34" charset="0"/>
              </a:rPr>
              <a:t>shows the results on the basis of </a:t>
            </a:r>
            <a:r>
              <a:rPr lang="en-US" sz="2400" b="1" dirty="0" err="1">
                <a:solidFill>
                  <a:srgbClr val="000099"/>
                </a:solidFill>
                <a:latin typeface="Arial" panose="020B0604020202020204" pitchFamily="34" charset="0"/>
              </a:rPr>
              <a:t>Preq</a:t>
            </a:r>
            <a:r>
              <a:rPr lang="en-US" sz="2400" b="1" dirty="0">
                <a:solidFill>
                  <a:srgbClr val="000099"/>
                </a:solidFill>
                <a:latin typeface="Arial" panose="020B0604020202020204" pitchFamily="34" charset="0"/>
              </a:rPr>
              <a:t>/Prated</a:t>
            </a:r>
            <a:r>
              <a:rPr lang="en-US" sz="2400" b="1" dirty="0" smtClean="0">
                <a:solidFill>
                  <a:srgbClr val="000099"/>
                </a:solidFill>
                <a:latin typeface="Arial" panose="020B0604020202020204" pitchFamily="34" charset="0"/>
              </a:rPr>
              <a:t>.</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092301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98454" y="1157916"/>
            <a:ext cx="8756119" cy="5654047"/>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Necessary </a:t>
            </a:r>
            <a:r>
              <a:rPr lang="en-US" sz="3200" b="1" dirty="0" err="1" smtClean="0">
                <a:latin typeface="Arial" panose="020B0604020202020204" pitchFamily="34" charset="0"/>
              </a:rPr>
              <a:t>f_DSC</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a:t>
            </a:r>
            <a:r>
              <a:rPr lang="en-US" sz="3200" b="1" dirty="0" err="1" smtClean="0">
                <a:latin typeface="Arial" panose="020B0604020202020204" pitchFamily="34" charset="0"/>
              </a:rPr>
              <a:t>Pavailable</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8</a:t>
            </a:r>
            <a:endParaRPr kumimoji="0" lang="de-DE" altLang="ja-JP" sz="1400" dirty="0">
              <a:latin typeface="Arial" charset="0"/>
              <a:cs typeface="Arial" charset="0"/>
            </a:endParaRPr>
          </a:p>
        </p:txBody>
      </p:sp>
    </p:spTree>
    <p:extLst>
      <p:ext uri="{BB962C8B-B14F-4D97-AF65-F5344CB8AC3E}">
        <p14:creationId xmlns:p14="http://schemas.microsoft.com/office/powerpoint/2010/main" val="23842125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16955" y="1161567"/>
            <a:ext cx="8756119" cy="5654047"/>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Preq</a:t>
            </a:r>
            <a:r>
              <a:rPr lang="en-US" sz="3200" b="1" dirty="0" smtClean="0">
                <a:latin typeface="Arial" panose="020B0604020202020204" pitchFamily="34" charset="0"/>
              </a:rPr>
              <a:t>/</a:t>
            </a:r>
            <a:r>
              <a:rPr lang="en-US" sz="3200" b="1" dirty="0" err="1" smtClean="0">
                <a:latin typeface="Arial" panose="020B0604020202020204" pitchFamily="34" charset="0"/>
              </a:rPr>
              <a:t>Pavailable</a:t>
            </a:r>
            <a:r>
              <a:rPr lang="en-US" sz="3200" b="1" dirty="0" smtClean="0">
                <a:latin typeface="Arial" panose="020B0604020202020204" pitchFamily="34" charset="0"/>
              </a:rPr>
              <a:t> </a:t>
            </a:r>
            <a:r>
              <a:rPr lang="en-US" sz="3200" b="1" dirty="0">
                <a:latin typeface="Arial" panose="020B0604020202020204" pitchFamily="34" charset="0"/>
              </a:rPr>
              <a:t>vs </a:t>
            </a:r>
            <a:r>
              <a:rPr lang="en-US" sz="3200" b="1" dirty="0" err="1" smtClean="0">
                <a:latin typeface="Arial" panose="020B0604020202020204" pitchFamily="34" charset="0"/>
              </a:rPr>
              <a:t>Preq</a:t>
            </a:r>
            <a:r>
              <a:rPr lang="en-US" sz="3200" b="1" dirty="0" smtClean="0">
                <a:latin typeface="Arial" panose="020B0604020202020204" pitchFamily="34" charset="0"/>
              </a:rPr>
              <a:t>/Prated</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9</a:t>
            </a:r>
            <a:endParaRPr kumimoji="0" lang="de-DE" altLang="ja-JP" sz="1400" dirty="0">
              <a:latin typeface="Arial" charset="0"/>
              <a:cs typeface="Arial" charset="0"/>
            </a:endParaRPr>
          </a:p>
        </p:txBody>
      </p:sp>
    </p:spTree>
    <p:extLst>
      <p:ext uri="{BB962C8B-B14F-4D97-AF65-F5344CB8AC3E}">
        <p14:creationId xmlns:p14="http://schemas.microsoft.com/office/powerpoint/2010/main" val="30410000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234136" y="1157456"/>
            <a:ext cx="8756831" cy="5654507"/>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f_DSC</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/Prated, class 1</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10</a:t>
            </a:r>
            <a:endParaRPr kumimoji="0" lang="de-DE" altLang="ja-JP" sz="1400" dirty="0">
              <a:latin typeface="Arial" charset="0"/>
              <a:cs typeface="Arial" charset="0"/>
            </a:endParaRPr>
          </a:p>
        </p:txBody>
      </p:sp>
    </p:spTree>
    <p:extLst>
      <p:ext uri="{BB962C8B-B14F-4D97-AF65-F5344CB8AC3E}">
        <p14:creationId xmlns:p14="http://schemas.microsoft.com/office/powerpoint/2010/main" val="18981097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GB" sz="3200" b="1" dirty="0" smtClean="0">
                <a:latin typeface="Arial" panose="020B0604020202020204" pitchFamily="34" charset="0"/>
              </a:rPr>
              <a:t>Proposal for new r</a:t>
            </a:r>
            <a:r>
              <a:rPr lang="en-GB" sz="3200" b="1" baseline="-25000" dirty="0" smtClean="0">
                <a:latin typeface="Arial" panose="020B0604020202020204" pitchFamily="34" charset="0"/>
              </a:rPr>
              <a:t>0</a:t>
            </a:r>
            <a:r>
              <a:rPr lang="en-GB" sz="3200" b="1" dirty="0" smtClean="0">
                <a:latin typeface="Arial" panose="020B0604020202020204" pitchFamily="34" charset="0"/>
              </a:rPr>
              <a:t>, a</a:t>
            </a:r>
            <a:r>
              <a:rPr lang="en-GB" sz="3200" b="1" baseline="-25000" dirty="0" smtClean="0">
                <a:latin typeface="Arial" panose="020B0604020202020204" pitchFamily="34" charset="0"/>
              </a:rPr>
              <a:t>1</a:t>
            </a:r>
            <a:r>
              <a:rPr lang="en-GB" sz="3200" b="1" dirty="0" smtClean="0">
                <a:latin typeface="Arial" panose="020B0604020202020204" pitchFamily="34" charset="0"/>
              </a:rPr>
              <a:t> and b</a:t>
            </a:r>
            <a:r>
              <a:rPr lang="en-GB" sz="3200" b="1" baseline="-25000" dirty="0" smtClean="0">
                <a:latin typeface="Arial" panose="020B0604020202020204" pitchFamily="34" charset="0"/>
              </a:rPr>
              <a:t>1</a:t>
            </a:r>
            <a:r>
              <a:rPr lang="en-GB" sz="3200" b="1" dirty="0" smtClean="0">
                <a:latin typeface="Arial" panose="020B0604020202020204" pitchFamily="34" charset="0"/>
              </a:rPr>
              <a:t> values</a:t>
            </a: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205776"/>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357187" indent="-342900" eaLnBrk="1" hangingPunct="1">
              <a:spcAft>
                <a:spcPct val="20000"/>
              </a:spcAft>
              <a:tabLst>
                <a:tab pos="447675" algn="l"/>
              </a:tabLst>
            </a:pPr>
            <a:r>
              <a:rPr lang="en-US" sz="2400" b="1" dirty="0" smtClean="0">
                <a:solidFill>
                  <a:srgbClr val="000099"/>
                </a:solidFill>
                <a:latin typeface="Arial" panose="020B0604020202020204" pitchFamily="34" charset="0"/>
              </a:rPr>
              <a:t>The task force came to the conclusion, that the outlined approach results in downscaling requirements, which are better balanced than the current requirements with respect to </a:t>
            </a:r>
            <a:r>
              <a:rPr lang="en-US" sz="2400" b="1" dirty="0" err="1" smtClean="0">
                <a:solidFill>
                  <a:srgbClr val="000099"/>
                </a:solidFill>
                <a:latin typeface="Arial" panose="020B0604020202020204" pitchFamily="34" charset="0"/>
              </a:rPr>
              <a:t>driveability</a:t>
            </a:r>
            <a:r>
              <a:rPr lang="en-US" sz="2400" b="1" dirty="0" smtClean="0">
                <a:solidFill>
                  <a:srgbClr val="000099"/>
                </a:solidFill>
                <a:latin typeface="Arial" panose="020B0604020202020204" pitchFamily="34" charset="0"/>
              </a:rPr>
              <a:t> issues and </a:t>
            </a:r>
            <a:r>
              <a:rPr lang="en-US" sz="2400" b="1" dirty="0" err="1" smtClean="0">
                <a:solidFill>
                  <a:srgbClr val="000099"/>
                </a:solidFill>
                <a:latin typeface="Arial" panose="020B0604020202020204" pitchFamily="34" charset="0"/>
              </a:rPr>
              <a:t>wot</a:t>
            </a:r>
            <a:r>
              <a:rPr lang="en-US" sz="2400" b="1" dirty="0" smtClean="0">
                <a:solidFill>
                  <a:srgbClr val="000099"/>
                </a:solidFill>
                <a:latin typeface="Arial" panose="020B0604020202020204" pitchFamily="34" charset="0"/>
              </a:rPr>
              <a:t> operation.</a:t>
            </a:r>
          </a:p>
          <a:p>
            <a:pPr marL="357187" indent="-342900" eaLnBrk="1" hangingPunct="1">
              <a:spcAft>
                <a:spcPct val="20000"/>
              </a:spcAft>
              <a:tabLst>
                <a:tab pos="447675" algn="l"/>
              </a:tabLst>
            </a:pPr>
            <a:r>
              <a:rPr lang="en-US" sz="2400" b="1" dirty="0" smtClean="0">
                <a:solidFill>
                  <a:srgbClr val="000099"/>
                </a:solidFill>
                <a:latin typeface="Arial" panose="020B0604020202020204" pitchFamily="34" charset="0"/>
              </a:rPr>
              <a:t>The task force therefore proposes an amendment of the </a:t>
            </a:r>
            <a:r>
              <a:rPr lang="en-US" sz="2400" b="1" dirty="0">
                <a:solidFill>
                  <a:srgbClr val="000099"/>
                </a:solidFill>
                <a:latin typeface="Arial" panose="020B0604020202020204" pitchFamily="34" charset="0"/>
              </a:rPr>
              <a:t>calculation parameter/coefficients </a:t>
            </a:r>
            <a:r>
              <a:rPr lang="en-US" sz="2400" b="1" dirty="0" smtClean="0">
                <a:solidFill>
                  <a:srgbClr val="000099"/>
                </a:solidFill>
                <a:latin typeface="Arial" panose="020B0604020202020204" pitchFamily="34" charset="0"/>
              </a:rPr>
              <a:t>r</a:t>
            </a:r>
            <a:r>
              <a:rPr lang="en-US" sz="2400" b="1" baseline="-25000" dirty="0" smtClean="0">
                <a:solidFill>
                  <a:srgbClr val="000099"/>
                </a:solidFill>
                <a:latin typeface="Arial" panose="020B0604020202020204" pitchFamily="34" charset="0"/>
              </a:rPr>
              <a:t>0</a:t>
            </a:r>
            <a:r>
              <a:rPr lang="en-US" sz="2400" b="1" dirty="0">
                <a:solidFill>
                  <a:srgbClr val="000099"/>
                </a:solidFill>
                <a:latin typeface="Arial" panose="020B0604020202020204" pitchFamily="34" charset="0"/>
              </a:rPr>
              <a:t>, </a:t>
            </a:r>
            <a:r>
              <a:rPr lang="en-US" sz="2400" b="1" dirty="0" smtClean="0">
                <a:solidFill>
                  <a:srgbClr val="000099"/>
                </a:solidFill>
                <a:latin typeface="Arial" panose="020B0604020202020204" pitchFamily="34" charset="0"/>
              </a:rPr>
              <a:t>a</a:t>
            </a:r>
            <a:r>
              <a:rPr lang="en-US" sz="2400" b="1" baseline="-25000" dirty="0" smtClean="0">
                <a:solidFill>
                  <a:srgbClr val="000099"/>
                </a:solidFill>
                <a:latin typeface="Arial" panose="020B0604020202020204" pitchFamily="34" charset="0"/>
              </a:rPr>
              <a:t>1</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and </a:t>
            </a:r>
            <a:r>
              <a:rPr lang="en-US" sz="2400" b="1" dirty="0" smtClean="0">
                <a:solidFill>
                  <a:srgbClr val="000099"/>
                </a:solidFill>
                <a:latin typeface="Arial" panose="020B0604020202020204" pitchFamily="34" charset="0"/>
              </a:rPr>
              <a:t>b</a:t>
            </a:r>
            <a:r>
              <a:rPr lang="en-US" sz="2400" b="1" baseline="-25000" dirty="0" smtClean="0">
                <a:solidFill>
                  <a:srgbClr val="000099"/>
                </a:solidFill>
                <a:latin typeface="Arial" panose="020B0604020202020204" pitchFamily="34" charset="0"/>
              </a:rPr>
              <a:t>1</a:t>
            </a:r>
            <a:r>
              <a:rPr lang="en-US" sz="2400" b="1" dirty="0" smtClean="0">
                <a:solidFill>
                  <a:srgbClr val="000099"/>
                </a:solidFill>
                <a:latin typeface="Arial" panose="020B0604020202020204" pitchFamily="34" charset="0"/>
              </a:rPr>
              <a:t> as </a:t>
            </a:r>
            <a:r>
              <a:rPr lang="en-US" sz="2400" b="1" dirty="0">
                <a:solidFill>
                  <a:srgbClr val="000099"/>
                </a:solidFill>
                <a:latin typeface="Arial" panose="020B0604020202020204" pitchFamily="34" charset="0"/>
              </a:rPr>
              <a:t>follows:</a:t>
            </a:r>
          </a:p>
          <a:p>
            <a:pPr marL="904875" lvl="1" indent="-433388" eaLnBrk="1" hangingPunct="1">
              <a:spcAft>
                <a:spcPct val="20000"/>
              </a:spcAft>
              <a:buFont typeface="Wingdings" panose="05000000000000000000" pitchFamily="2" charset="2"/>
              <a:buChar char="Ø"/>
              <a:tabLst>
                <a:tab pos="447675" algn="l"/>
              </a:tabLst>
            </a:pPr>
            <a:r>
              <a:rPr lang="en-US" sz="2400" b="1" dirty="0">
                <a:solidFill>
                  <a:srgbClr val="009900"/>
                </a:solidFill>
                <a:latin typeface="Arial" panose="020B0604020202020204" pitchFamily="34" charset="0"/>
              </a:rPr>
              <a:t>Class </a:t>
            </a:r>
            <a:r>
              <a:rPr lang="en-US" sz="2400" b="1" dirty="0" smtClean="0">
                <a:solidFill>
                  <a:srgbClr val="009900"/>
                </a:solidFill>
                <a:latin typeface="Arial" panose="020B0604020202020204" pitchFamily="34" charset="0"/>
              </a:rPr>
              <a:t>1:</a:t>
            </a:r>
            <a:r>
              <a:rPr lang="en-US" sz="2400" b="1" dirty="0">
                <a:solidFill>
                  <a:srgbClr val="009900"/>
                </a:solidFill>
                <a:latin typeface="Arial" panose="020B0604020202020204" pitchFamily="34" charset="0"/>
              </a:rPr>
              <a:t>	</a:t>
            </a:r>
            <a:r>
              <a:rPr lang="en-US" sz="2400" b="1" dirty="0" smtClean="0">
                <a:solidFill>
                  <a:srgbClr val="009900"/>
                </a:solidFill>
                <a:latin typeface="Arial" panose="020B0604020202020204" pitchFamily="34" charset="0"/>
              </a:rPr>
              <a:t>r</a:t>
            </a:r>
            <a:r>
              <a:rPr lang="en-US" sz="2400" b="1" baseline="-25000" dirty="0" smtClean="0">
                <a:solidFill>
                  <a:srgbClr val="009900"/>
                </a:solidFill>
                <a:latin typeface="Arial" panose="020B0604020202020204" pitchFamily="34" charset="0"/>
              </a:rPr>
              <a:t>0</a:t>
            </a:r>
            <a:r>
              <a:rPr lang="en-US" sz="2400" b="1" dirty="0" smtClean="0">
                <a:solidFill>
                  <a:srgbClr val="009900"/>
                </a:solidFill>
                <a:latin typeface="Arial" panose="020B0604020202020204" pitchFamily="34" charset="0"/>
              </a:rPr>
              <a:t> = 0.978, a</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 0.680, b</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 -0.665,</a:t>
            </a:r>
            <a:endParaRPr lang="en-US" sz="2400" b="1" dirty="0">
              <a:solidFill>
                <a:srgbClr val="009900"/>
              </a:solidFill>
              <a:latin typeface="Arial" panose="020B0604020202020204" pitchFamily="34" charset="0"/>
            </a:endParaRPr>
          </a:p>
          <a:p>
            <a:pPr marL="904875" lvl="1" indent="-433388" eaLnBrk="1" hangingPunct="1">
              <a:spcAft>
                <a:spcPct val="20000"/>
              </a:spcAft>
              <a:buFont typeface="Wingdings" panose="05000000000000000000" pitchFamily="2" charset="2"/>
              <a:buChar char="Ø"/>
              <a:tabLst>
                <a:tab pos="1789113" algn="l"/>
              </a:tabLst>
            </a:pPr>
            <a:r>
              <a:rPr lang="en-US" sz="2400" b="1" dirty="0">
                <a:solidFill>
                  <a:srgbClr val="009900"/>
                </a:solidFill>
                <a:latin typeface="Arial" panose="020B0604020202020204" pitchFamily="34" charset="0"/>
              </a:rPr>
              <a:t>Class </a:t>
            </a:r>
            <a:r>
              <a:rPr lang="en-US" sz="2400" b="1" dirty="0" smtClean="0">
                <a:solidFill>
                  <a:srgbClr val="009900"/>
                </a:solidFill>
                <a:latin typeface="Arial" panose="020B0604020202020204" pitchFamily="34" charset="0"/>
              </a:rPr>
              <a:t>2:	r</a:t>
            </a:r>
            <a:r>
              <a:rPr lang="en-US" sz="2400" b="1" baseline="-25000" dirty="0" smtClean="0">
                <a:solidFill>
                  <a:srgbClr val="009900"/>
                </a:solidFill>
                <a:latin typeface="Arial" panose="020B0604020202020204" pitchFamily="34" charset="0"/>
              </a:rPr>
              <a:t>0</a:t>
            </a:r>
            <a:r>
              <a:rPr lang="en-US" sz="2400" b="1" dirty="0" smtClean="0">
                <a:solidFill>
                  <a:srgbClr val="009900"/>
                </a:solidFill>
                <a:latin typeface="Arial" panose="020B0604020202020204" pitchFamily="34" charset="0"/>
              </a:rPr>
              <a:t> = 0.866, a</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 0.606, b</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 -0.525,</a:t>
            </a:r>
          </a:p>
          <a:p>
            <a:pPr marL="904875" lvl="1" indent="-433388" eaLnBrk="1" hangingPunct="1">
              <a:spcAft>
                <a:spcPct val="20000"/>
              </a:spcAft>
              <a:buFont typeface="Wingdings" panose="05000000000000000000" pitchFamily="2" charset="2"/>
              <a:buChar char="Ø"/>
              <a:tabLst>
                <a:tab pos="1789113" algn="l"/>
              </a:tabLst>
            </a:pPr>
            <a:r>
              <a:rPr lang="en-US" sz="2400" b="1" dirty="0" smtClean="0">
                <a:solidFill>
                  <a:srgbClr val="009900"/>
                </a:solidFill>
                <a:latin typeface="Arial" panose="020B0604020202020204" pitchFamily="34" charset="0"/>
              </a:rPr>
              <a:t>Class 3:</a:t>
            </a:r>
            <a:r>
              <a:rPr lang="en-US" sz="2400" b="1" dirty="0">
                <a:solidFill>
                  <a:srgbClr val="009900"/>
                </a:solidFill>
                <a:latin typeface="Arial" panose="020B0604020202020204" pitchFamily="34" charset="0"/>
              </a:rPr>
              <a:t>	</a:t>
            </a:r>
            <a:r>
              <a:rPr lang="en-US" sz="2400" b="1" dirty="0" smtClean="0">
                <a:solidFill>
                  <a:srgbClr val="009900"/>
                </a:solidFill>
                <a:latin typeface="Arial" panose="020B0604020202020204" pitchFamily="34" charset="0"/>
              </a:rPr>
              <a:t>r</a:t>
            </a:r>
            <a:r>
              <a:rPr lang="en-US" sz="2400" b="1" baseline="-25000" dirty="0" smtClean="0">
                <a:solidFill>
                  <a:srgbClr val="009900"/>
                </a:solidFill>
                <a:latin typeface="Arial" panose="020B0604020202020204" pitchFamily="34" charset="0"/>
              </a:rPr>
              <a:t>0</a:t>
            </a:r>
            <a:r>
              <a:rPr lang="en-US" sz="2400" b="1" dirty="0" smtClean="0">
                <a:solidFill>
                  <a:srgbClr val="009900"/>
                </a:solidFill>
                <a:latin typeface="Arial" panose="020B0604020202020204" pitchFamily="34" charset="0"/>
              </a:rPr>
              <a:t> = 0.867, a</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 0.588, b</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 = -0.510.</a:t>
            </a:r>
          </a:p>
          <a:p>
            <a:pPr marL="447675" indent="-433388" eaLnBrk="1" hangingPunct="1">
              <a:spcAft>
                <a:spcPct val="20000"/>
              </a:spcAft>
              <a:tabLst>
                <a:tab pos="1789113" algn="l"/>
              </a:tabLst>
            </a:pPr>
            <a:r>
              <a:rPr lang="en-US" sz="2400" b="1" dirty="0" smtClean="0">
                <a:solidFill>
                  <a:srgbClr val="FF0000"/>
                </a:solidFill>
                <a:latin typeface="Arial" panose="020B0604020202020204" pitchFamily="34" charset="0"/>
              </a:rPr>
              <a:t>This proposal will be presented at WLTP IG #8 in order to be adopted.                          	</a:t>
            </a:r>
            <a:endParaRPr lang="en-US" sz="2400" b="1" dirty="0">
              <a:solidFill>
                <a:srgbClr val="FF0000"/>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826114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79388" y="1170325"/>
            <a:ext cx="8736900" cy="5641637"/>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Comparison current GTR – Indian proposal</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1</a:t>
            </a:r>
          </a:p>
        </p:txBody>
      </p:sp>
    </p:spTree>
    <p:extLst>
      <p:ext uri="{BB962C8B-B14F-4D97-AF65-F5344CB8AC3E}">
        <p14:creationId xmlns:p14="http://schemas.microsoft.com/office/powerpoint/2010/main" val="3551826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Approach for a compromise proposal</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tabLst>
                <a:tab pos="447675" algn="l"/>
              </a:tabLst>
            </a:pPr>
            <a:r>
              <a:rPr lang="en-US" sz="2400" b="1" dirty="0" smtClean="0">
                <a:solidFill>
                  <a:srgbClr val="000099"/>
                </a:solidFill>
                <a:latin typeface="Arial" panose="020B0604020202020204" pitchFamily="34" charset="0"/>
              </a:rPr>
              <a:t>In order to find a compromise proposal the following approach was chosen and applied to class 3 vehicles.</a:t>
            </a:r>
            <a:endParaRPr lang="en-US" sz="2400" b="1" dirty="0">
              <a:solidFill>
                <a:srgbClr val="000099"/>
              </a:solidFill>
              <a:latin typeface="Arial" panose="020B0604020202020204" pitchFamily="34" charset="0"/>
            </a:endParaRPr>
          </a:p>
          <a:p>
            <a:pPr eaLnBrk="1" hangingPunct="1">
              <a:spcAft>
                <a:spcPct val="20000"/>
              </a:spcAft>
              <a:tabLst>
                <a:tab pos="447675" algn="l"/>
              </a:tabLst>
            </a:pPr>
            <a:r>
              <a:rPr lang="en-US" sz="2400" b="1" dirty="0" smtClean="0">
                <a:solidFill>
                  <a:srgbClr val="000099"/>
                </a:solidFill>
                <a:latin typeface="Arial" panose="020B0604020202020204" pitchFamily="34" charset="0"/>
              </a:rPr>
              <a:t>The downscaling method uses the </a:t>
            </a:r>
            <a:r>
              <a:rPr lang="en-US" sz="2400" b="1" dirty="0">
                <a:solidFill>
                  <a:srgbClr val="000099"/>
                </a:solidFill>
                <a:latin typeface="Arial" panose="020B0604020202020204" pitchFamily="34" charset="0"/>
              </a:rPr>
              <a:t>ratio between the </a:t>
            </a:r>
            <a:r>
              <a:rPr lang="en-US" sz="2400" b="1" dirty="0" smtClean="0">
                <a:solidFill>
                  <a:srgbClr val="000099"/>
                </a:solidFill>
                <a:latin typeface="Arial" panose="020B0604020202020204" pitchFamily="34" charset="0"/>
              </a:rPr>
              <a:t>maximum </a:t>
            </a:r>
            <a:r>
              <a:rPr lang="en-US" sz="2400" b="1" dirty="0">
                <a:solidFill>
                  <a:srgbClr val="000099"/>
                </a:solidFill>
                <a:latin typeface="Arial" panose="020B0604020202020204" pitchFamily="34" charset="0"/>
              </a:rPr>
              <a:t>required power of the cycle phases where the downscaling is to be applied and the rated power of the </a:t>
            </a:r>
            <a:r>
              <a:rPr lang="en-US" sz="2400" b="1" dirty="0" smtClean="0">
                <a:solidFill>
                  <a:srgbClr val="000099"/>
                </a:solidFill>
                <a:latin typeface="Arial" panose="020B0604020202020204" pitchFamily="34" charset="0"/>
              </a:rPr>
              <a:t>vehicle. </a:t>
            </a:r>
            <a:endParaRPr lang="en-US" sz="2400" b="1" dirty="0">
              <a:solidFill>
                <a:srgbClr val="000099"/>
              </a:solidFill>
              <a:latin typeface="Arial" panose="020B0604020202020204" pitchFamily="34" charset="0"/>
            </a:endParaRPr>
          </a:p>
          <a:p>
            <a:pPr eaLnBrk="1" hangingPunct="1">
              <a:spcAft>
                <a:spcPct val="20000"/>
              </a:spcAft>
              <a:tabLst>
                <a:tab pos="447675" algn="l"/>
              </a:tabLst>
            </a:pPr>
            <a:r>
              <a:rPr lang="en-US" sz="2400" b="1" dirty="0" smtClean="0">
                <a:solidFill>
                  <a:srgbClr val="000099"/>
                </a:solidFill>
                <a:latin typeface="Arial" panose="020B0604020202020204" pitchFamily="34" charset="0"/>
              </a:rPr>
              <a:t>This ratio is independent of the transmission design, which is necessary in order to make the method applicable for any kind of transmission. </a:t>
            </a:r>
          </a:p>
          <a:p>
            <a:pPr eaLnBrk="1" hangingPunct="1">
              <a:spcAft>
                <a:spcPct val="20000"/>
              </a:spcAft>
              <a:tabLst>
                <a:tab pos="447675" algn="l"/>
              </a:tabLst>
            </a:pPr>
            <a:r>
              <a:rPr lang="en-US" sz="2400" b="1" dirty="0" smtClean="0">
                <a:solidFill>
                  <a:srgbClr val="000099"/>
                </a:solidFill>
                <a:latin typeface="Arial" panose="020B0604020202020204" pitchFamily="34" charset="0"/>
              </a:rPr>
              <a:t>But in order to better consider the influence of the transmission design, the necessary downscaling factor was related to the power available in second 1566 of the WLTC instead of rated power.</a:t>
            </a:r>
          </a:p>
          <a:p>
            <a:pPr eaLnBrk="1" hangingPunct="1">
              <a:spcAft>
                <a:spcPct val="20000"/>
              </a:spcAf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554565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Approach for a compromise proposal</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tabLst>
                <a:tab pos="447675" algn="l"/>
              </a:tabLst>
            </a:pPr>
            <a:r>
              <a:rPr lang="en-US" sz="2400" b="1" dirty="0" smtClean="0">
                <a:solidFill>
                  <a:srgbClr val="000099"/>
                </a:solidFill>
                <a:latin typeface="Arial" panose="020B0604020202020204" pitchFamily="34" charset="0"/>
              </a:rPr>
              <a:t>Second 1566 is the time, at which the maximum power is required within the cycle for class 3 vehicles.  </a:t>
            </a:r>
            <a:endParaRPr lang="en-US" sz="2400" b="1" dirty="0">
              <a:solidFill>
                <a:srgbClr val="000099"/>
              </a:solidFill>
              <a:latin typeface="Arial" panose="020B0604020202020204" pitchFamily="34" charset="0"/>
            </a:endParaRPr>
          </a:p>
          <a:p>
            <a:pPr eaLnBrk="1" hangingPunct="1">
              <a:spcAft>
                <a:spcPct val="20000"/>
              </a:spcAft>
              <a:tabLst>
                <a:tab pos="447675" algn="l"/>
              </a:tabLst>
            </a:pPr>
            <a:r>
              <a:rPr lang="en-US" sz="2400" b="1" dirty="0" smtClean="0">
                <a:solidFill>
                  <a:srgbClr val="000099"/>
                </a:solidFill>
                <a:latin typeface="Arial" panose="020B0604020202020204" pitchFamily="34" charset="0"/>
              </a:rPr>
              <a:t>The calculation was performed for 81 vehicles of the development database. The rated power to </a:t>
            </a:r>
            <a:r>
              <a:rPr lang="en-US" sz="2400" b="1" dirty="0" err="1" smtClean="0">
                <a:solidFill>
                  <a:srgbClr val="000099"/>
                </a:solidFill>
                <a:latin typeface="Arial" panose="020B0604020202020204" pitchFamily="34" charset="0"/>
              </a:rPr>
              <a:t>kerb</a:t>
            </a:r>
            <a:r>
              <a:rPr lang="en-US" sz="2400" b="1" dirty="0" smtClean="0">
                <a:solidFill>
                  <a:srgbClr val="000099"/>
                </a:solidFill>
                <a:latin typeface="Arial" panose="020B0604020202020204" pitchFamily="34" charset="0"/>
              </a:rPr>
              <a:t> mass ratio of these vehicles varies between 34,1 kW/t to 52 kW/t and includes different transmission designs.</a:t>
            </a:r>
          </a:p>
          <a:p>
            <a:pPr eaLnBrk="1" hangingPunct="1">
              <a:spcAft>
                <a:spcPct val="20000"/>
              </a:spcAft>
              <a:tabLst>
                <a:tab pos="447675" algn="l"/>
              </a:tabLst>
            </a:pPr>
            <a:r>
              <a:rPr lang="en-US" sz="2400" b="1" dirty="0" smtClean="0">
                <a:solidFill>
                  <a:srgbClr val="000099"/>
                </a:solidFill>
                <a:latin typeface="Arial" panose="020B0604020202020204" pitchFamily="34" charset="0"/>
              </a:rPr>
              <a:t>The results are shown in figure 2. As expected, the correlation is much better than for rated power.</a:t>
            </a:r>
          </a:p>
          <a:p>
            <a:pPr eaLnBrk="1" hangingPunct="1">
              <a:spcAft>
                <a:spcPct val="20000"/>
              </a:spcAft>
              <a:tabLst>
                <a:tab pos="447675" algn="l"/>
              </a:tabLst>
            </a:pPr>
            <a:r>
              <a:rPr lang="en-US" sz="2400" b="1" dirty="0" smtClean="0">
                <a:solidFill>
                  <a:srgbClr val="000099"/>
                </a:solidFill>
                <a:latin typeface="Arial" panose="020B0604020202020204" pitchFamily="34" charset="0"/>
              </a:rPr>
              <a:t>The correlation function is</a:t>
            </a:r>
          </a:p>
          <a:p>
            <a:pPr marL="1073150" indent="0" eaLnBrk="1" hangingPunct="1">
              <a:spcAft>
                <a:spcPct val="20000"/>
              </a:spcAft>
              <a:buNone/>
              <a:tabLst>
                <a:tab pos="447675" algn="l"/>
              </a:tabLst>
            </a:pP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 = 0,4554*</a:t>
            </a:r>
            <a:r>
              <a:rPr lang="en-US" sz="2400" b="1" dirty="0" err="1" smtClean="0">
                <a:solidFill>
                  <a:srgbClr val="000099"/>
                </a:solidFill>
                <a:latin typeface="Arial" panose="020B0604020202020204" pitchFamily="34" charset="0"/>
              </a:rPr>
              <a:t>Pnec</a:t>
            </a:r>
            <a:r>
              <a:rPr lang="en-US" sz="2400" b="1" dirty="0" smtClean="0">
                <a:solidFill>
                  <a:srgbClr val="000099"/>
                </a:solidFill>
                <a:latin typeface="Arial" panose="020B0604020202020204" pitchFamily="34" charset="0"/>
              </a:rPr>
              <a:t>/</a:t>
            </a:r>
            <a:r>
              <a:rPr lang="en-US" sz="2400" b="1" dirty="0" err="1" smtClean="0">
                <a:solidFill>
                  <a:srgbClr val="000099"/>
                </a:solidFill>
                <a:latin typeface="Arial" panose="020B0604020202020204" pitchFamily="34" charset="0"/>
              </a:rPr>
              <a:t>Pavailable</a:t>
            </a:r>
            <a:r>
              <a:rPr lang="en-US" sz="2400" b="1" dirty="0" smtClean="0">
                <a:solidFill>
                  <a:srgbClr val="000099"/>
                </a:solidFill>
                <a:latin typeface="Arial" panose="020B0604020202020204" pitchFamily="34" charset="0"/>
              </a:rPr>
              <a:t> – 0,51</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540141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27097" y="1160775"/>
            <a:ext cx="8751692" cy="5651188"/>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Necessary </a:t>
            </a:r>
            <a:r>
              <a:rPr lang="en-US" sz="3200" b="1" dirty="0" err="1" smtClean="0">
                <a:latin typeface="Arial" panose="020B0604020202020204" pitchFamily="34" charset="0"/>
              </a:rPr>
              <a:t>f_DSC</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a:t>
            </a:r>
            <a:r>
              <a:rPr lang="en-US" sz="3200" b="1" dirty="0" err="1" smtClean="0">
                <a:latin typeface="Arial" panose="020B0604020202020204" pitchFamily="34" charset="0"/>
              </a:rPr>
              <a:t>Pavailable</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2</a:t>
            </a:r>
            <a:endParaRPr kumimoji="0" lang="de-DE" altLang="ja-JP" sz="1400" dirty="0">
              <a:latin typeface="Arial" charset="0"/>
              <a:cs typeface="Arial" charset="0"/>
            </a:endParaRPr>
          </a:p>
        </p:txBody>
      </p:sp>
    </p:spTree>
    <p:extLst>
      <p:ext uri="{BB962C8B-B14F-4D97-AF65-F5344CB8AC3E}">
        <p14:creationId xmlns:p14="http://schemas.microsoft.com/office/powerpoint/2010/main" val="2881782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Approach for a compromise proposal</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a:solidFill>
                  <a:srgbClr val="000099"/>
                </a:solidFill>
                <a:latin typeface="Arial" panose="020B0604020202020204" pitchFamily="34" charset="0"/>
              </a:rPr>
              <a:t>In order to reestablish the relationship with </a:t>
            </a:r>
            <a:r>
              <a:rPr lang="en-US" sz="2400" b="1" dirty="0" err="1">
                <a:solidFill>
                  <a:srgbClr val="000099"/>
                </a:solidFill>
                <a:latin typeface="Arial" panose="020B0604020202020204" pitchFamily="34" charset="0"/>
              </a:rPr>
              <a:t>Pnec</a:t>
            </a:r>
            <a:r>
              <a:rPr lang="en-US" sz="2400" b="1" dirty="0">
                <a:solidFill>
                  <a:srgbClr val="000099"/>
                </a:solidFill>
                <a:latin typeface="Arial" panose="020B0604020202020204" pitchFamily="34" charset="0"/>
              </a:rPr>
              <a:t>/Prated, the correlation between </a:t>
            </a:r>
            <a:r>
              <a:rPr lang="en-US" sz="2400" b="1" dirty="0" err="1">
                <a:solidFill>
                  <a:srgbClr val="000099"/>
                </a:solidFill>
                <a:latin typeface="Arial" panose="020B0604020202020204" pitchFamily="34" charset="0"/>
              </a:rPr>
              <a:t>Pnec</a:t>
            </a:r>
            <a:r>
              <a:rPr lang="en-US" sz="2400" b="1" dirty="0">
                <a:solidFill>
                  <a:srgbClr val="000099"/>
                </a:solidFill>
                <a:latin typeface="Arial" panose="020B0604020202020204" pitchFamily="34" charset="0"/>
              </a:rPr>
              <a:t>/</a:t>
            </a:r>
            <a:r>
              <a:rPr lang="en-US" sz="2400" b="1" dirty="0" err="1">
                <a:solidFill>
                  <a:srgbClr val="000099"/>
                </a:solidFill>
                <a:latin typeface="Arial" panose="020B0604020202020204" pitchFamily="34" charset="0"/>
              </a:rPr>
              <a:t>Pavailable</a:t>
            </a:r>
            <a:r>
              <a:rPr lang="en-US" sz="2400" b="1" dirty="0">
                <a:solidFill>
                  <a:srgbClr val="000099"/>
                </a:solidFill>
                <a:latin typeface="Arial" panose="020B0604020202020204" pitchFamily="34" charset="0"/>
              </a:rPr>
              <a:t> and </a:t>
            </a:r>
            <a:r>
              <a:rPr lang="en-US" sz="2400" b="1" dirty="0" err="1">
                <a:solidFill>
                  <a:srgbClr val="000099"/>
                </a:solidFill>
                <a:latin typeface="Arial" panose="020B0604020202020204" pitchFamily="34" charset="0"/>
              </a:rPr>
              <a:t>Pnec</a:t>
            </a:r>
            <a:r>
              <a:rPr lang="en-US" sz="2400" b="1" dirty="0">
                <a:solidFill>
                  <a:srgbClr val="000099"/>
                </a:solidFill>
                <a:latin typeface="Arial" panose="020B0604020202020204" pitchFamily="34" charset="0"/>
              </a:rPr>
              <a:t>/Prated was calculated </a:t>
            </a:r>
            <a:r>
              <a:rPr lang="en-US" sz="2400" b="1" dirty="0" smtClean="0">
                <a:solidFill>
                  <a:srgbClr val="000099"/>
                </a:solidFill>
                <a:latin typeface="Arial" panose="020B0604020202020204" pitchFamily="34" charset="0"/>
              </a:rPr>
              <a:t>(see figure 3).</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By using the regression curve between both values (the green curve in figure 3) in order to replace </a:t>
            </a:r>
            <a:r>
              <a:rPr lang="en-US" sz="2400" b="1" dirty="0" err="1" smtClean="0">
                <a:solidFill>
                  <a:srgbClr val="000099"/>
                </a:solidFill>
                <a:latin typeface="Arial" panose="020B0604020202020204" pitchFamily="34" charset="0"/>
              </a:rPr>
              <a:t>Pnec</a:t>
            </a:r>
            <a:r>
              <a:rPr lang="en-US" sz="2400" b="1" dirty="0" smtClean="0">
                <a:solidFill>
                  <a:srgbClr val="000099"/>
                </a:solidFill>
                <a:latin typeface="Arial" panose="020B0604020202020204" pitchFamily="34" charset="0"/>
              </a:rPr>
              <a:t>/</a:t>
            </a:r>
            <a:r>
              <a:rPr lang="en-US" sz="2400" b="1" dirty="0" err="1" smtClean="0">
                <a:solidFill>
                  <a:srgbClr val="000099"/>
                </a:solidFill>
                <a:latin typeface="Arial" panose="020B0604020202020204" pitchFamily="34" charset="0"/>
              </a:rPr>
              <a:t>Pavailable</a:t>
            </a:r>
            <a:r>
              <a:rPr lang="en-US" sz="2400" b="1" dirty="0" smtClean="0">
                <a:solidFill>
                  <a:srgbClr val="000099"/>
                </a:solidFill>
                <a:latin typeface="Arial" panose="020B0604020202020204" pitchFamily="34" charset="0"/>
              </a:rPr>
              <a:t> by </a:t>
            </a:r>
            <a:r>
              <a:rPr lang="en-US" sz="2400" b="1" dirty="0" err="1" smtClean="0">
                <a:solidFill>
                  <a:srgbClr val="000099"/>
                </a:solidFill>
                <a:latin typeface="Arial" panose="020B0604020202020204" pitchFamily="34" charset="0"/>
              </a:rPr>
              <a:t>Pnec</a:t>
            </a:r>
            <a:r>
              <a:rPr lang="en-US" sz="2400" b="1" dirty="0" smtClean="0">
                <a:solidFill>
                  <a:srgbClr val="000099"/>
                </a:solidFill>
                <a:latin typeface="Arial" panose="020B0604020202020204" pitchFamily="34" charset="0"/>
              </a:rPr>
              <a:t>/Prated one gets a new curve for </a:t>
            </a: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a:t>
            </a:r>
          </a:p>
          <a:p>
            <a:pPr marL="447675" indent="-433388" eaLnBrk="1" hangingPunct="1">
              <a:spcAft>
                <a:spcPct val="20000"/>
              </a:spcAft>
              <a:tabLst>
                <a:tab pos="447675" algn="l"/>
              </a:tabLst>
            </a:pPr>
            <a:r>
              <a:rPr lang="en-GB" sz="2400" b="1" dirty="0" smtClean="0">
                <a:solidFill>
                  <a:srgbClr val="000099"/>
                </a:solidFill>
                <a:latin typeface="Arial" panose="020B0604020202020204" pitchFamily="34" charset="0"/>
              </a:rPr>
              <a:t>But since a </a:t>
            </a:r>
            <a:r>
              <a:rPr lang="en-GB" sz="2400" b="1" dirty="0">
                <a:solidFill>
                  <a:srgbClr val="000099"/>
                </a:solidFill>
                <a:latin typeface="Arial" panose="020B0604020202020204" pitchFamily="34" charset="0"/>
              </a:rPr>
              <a:t>significant number of vehicles (14 of 81) have ratios above the regression </a:t>
            </a:r>
            <a:r>
              <a:rPr lang="en-GB" sz="2400" b="1" dirty="0" smtClean="0">
                <a:solidFill>
                  <a:srgbClr val="000099"/>
                </a:solidFill>
                <a:latin typeface="Arial" panose="020B0604020202020204" pitchFamily="34" charset="0"/>
              </a:rPr>
              <a:t>curve, it </a:t>
            </a:r>
            <a:r>
              <a:rPr lang="en-GB" sz="2400" b="1" dirty="0">
                <a:solidFill>
                  <a:srgbClr val="000099"/>
                </a:solidFill>
                <a:latin typeface="Arial" panose="020B0604020202020204" pitchFamily="34" charset="0"/>
              </a:rPr>
              <a:t>can be expected that </a:t>
            </a:r>
            <a:r>
              <a:rPr lang="en-GB" sz="2400" b="1" dirty="0" err="1">
                <a:solidFill>
                  <a:srgbClr val="000099"/>
                </a:solidFill>
                <a:latin typeface="Arial" panose="020B0604020202020204" pitchFamily="34" charset="0"/>
              </a:rPr>
              <a:t>f_DSC</a:t>
            </a:r>
            <a:r>
              <a:rPr lang="en-GB" sz="2400" b="1" dirty="0">
                <a:solidFill>
                  <a:srgbClr val="000099"/>
                </a:solidFill>
                <a:latin typeface="Arial" panose="020B0604020202020204" pitchFamily="34" charset="0"/>
              </a:rPr>
              <a:t> based on the regression line will not be sufficient, especially, when the </a:t>
            </a:r>
            <a:r>
              <a:rPr lang="en-GB" sz="2400" b="1" dirty="0" err="1">
                <a:solidFill>
                  <a:srgbClr val="000099"/>
                </a:solidFill>
                <a:latin typeface="Arial" panose="020B0604020202020204" pitchFamily="34" charset="0"/>
              </a:rPr>
              <a:t>wot</a:t>
            </a:r>
            <a:r>
              <a:rPr lang="en-GB" sz="2400" b="1" dirty="0">
                <a:solidFill>
                  <a:srgbClr val="000099"/>
                </a:solidFill>
                <a:latin typeface="Arial" panose="020B0604020202020204" pitchFamily="34" charset="0"/>
              </a:rPr>
              <a:t> percentage is considered as additional requirement.</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9763585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Compromise proposal</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8427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Therefore the average between the regression curve and the upper envelope curve is proposed as compromise. </a:t>
            </a:r>
          </a:p>
          <a:p>
            <a:pPr marL="447675" indent="-433388" eaLnBrk="1" hangingPunct="1">
              <a:spcAft>
                <a:spcPct val="20000"/>
              </a:spcAft>
              <a:tabLst>
                <a:tab pos="447675" algn="l"/>
              </a:tabLst>
            </a:pPr>
            <a:r>
              <a:rPr lang="en-US" sz="2400" b="1" dirty="0" smtClean="0">
                <a:solidFill>
                  <a:srgbClr val="000099"/>
                </a:solidFill>
                <a:latin typeface="Arial" panose="020B0604020202020204" pitchFamily="34" charset="0"/>
              </a:rPr>
              <a:t>It is the blue curve in figure 3 and it results in the green </a:t>
            </a:r>
            <a:r>
              <a:rPr lang="en-US" sz="2400" b="1" dirty="0" err="1" smtClean="0">
                <a:solidFill>
                  <a:srgbClr val="000099"/>
                </a:solidFill>
                <a:latin typeface="Arial" panose="020B0604020202020204" pitchFamily="34" charset="0"/>
              </a:rPr>
              <a:t>f_DSC</a:t>
            </a:r>
            <a:r>
              <a:rPr lang="en-US" sz="2400" b="1" dirty="0" smtClean="0">
                <a:solidFill>
                  <a:srgbClr val="000099"/>
                </a:solidFill>
                <a:latin typeface="Arial" panose="020B0604020202020204" pitchFamily="34" charset="0"/>
              </a:rPr>
              <a:t> curve in figure 4. This curve is close to the Indian proposal, but starts at a 3% higher power ratio (87% instead of 84%).</a:t>
            </a: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smtClean="0">
              <a:solidFill>
                <a:srgbClr val="000099"/>
              </a:solidFill>
              <a:latin typeface="Arial" panose="020B0604020202020204" pitchFamily="34" charset="0"/>
            </a:endParaRPr>
          </a:p>
          <a:p>
            <a:pPr marL="447675" indent="-433388" eaLnBrk="1" hangingPunct="1">
              <a:spcAft>
                <a:spcPct val="20000"/>
              </a:spcAft>
              <a:tabLst>
                <a:tab pos="447675" algn="l"/>
              </a:tabLst>
            </a:pPr>
            <a:endParaRPr lang="en-US"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155048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208191" y="1204413"/>
            <a:ext cx="8684111" cy="5607550"/>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Preq</a:t>
            </a:r>
            <a:r>
              <a:rPr lang="en-US" sz="3200" b="1" dirty="0" smtClean="0">
                <a:latin typeface="Arial" panose="020B0604020202020204" pitchFamily="34" charset="0"/>
              </a:rPr>
              <a:t>/</a:t>
            </a:r>
            <a:r>
              <a:rPr lang="en-US" sz="3200" b="1" dirty="0" err="1" smtClean="0">
                <a:latin typeface="Arial" panose="020B0604020202020204" pitchFamily="34" charset="0"/>
              </a:rPr>
              <a:t>Pavailable</a:t>
            </a:r>
            <a:r>
              <a:rPr lang="en-US" sz="3200" b="1" dirty="0" smtClean="0">
                <a:latin typeface="Arial" panose="020B0604020202020204" pitchFamily="34" charset="0"/>
              </a:rPr>
              <a:t> vs </a:t>
            </a:r>
            <a:r>
              <a:rPr lang="en-US" sz="3200" b="1" dirty="0" err="1" smtClean="0">
                <a:latin typeface="Arial" panose="020B0604020202020204" pitchFamily="34" charset="0"/>
              </a:rPr>
              <a:t>Preq</a:t>
            </a:r>
            <a:r>
              <a:rPr lang="en-US" sz="3200" b="1" dirty="0" smtClean="0">
                <a:latin typeface="Arial" panose="020B0604020202020204" pitchFamily="34" charset="0"/>
              </a:rPr>
              <a:t>/Prated</a:t>
            </a:r>
            <a:endParaRPr lang="en-GB" sz="3200" b="1" dirty="0" smtClean="0">
              <a:latin typeface="Arial" panose="020B0604020202020204" pitchFamily="34" charset="0"/>
            </a:endParaRPr>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5940425" y="65039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3</a:t>
            </a:r>
            <a:endParaRPr kumimoji="0" lang="de-DE" altLang="ja-JP" sz="1400" dirty="0">
              <a:latin typeface="Arial" charset="0"/>
              <a:cs typeface="Arial" charset="0"/>
            </a:endParaRPr>
          </a:p>
        </p:txBody>
      </p:sp>
    </p:spTree>
    <p:extLst>
      <p:ext uri="{BB962C8B-B14F-4D97-AF65-F5344CB8AC3E}">
        <p14:creationId xmlns:p14="http://schemas.microsoft.com/office/powerpoint/2010/main" val="1804188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1416</Words>
  <Application>Microsoft Office PowerPoint</Application>
  <PresentationFormat>Bildschirmpräsentation (4:3)</PresentationFormat>
  <Paragraphs>155</Paragraphs>
  <Slides>26</Slides>
  <Notes>6</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TÜV1</vt:lpstr>
      <vt:lpstr>WLTP-08-10</vt:lpstr>
      <vt:lpstr>Determination of the downscaling factor</vt:lpstr>
      <vt:lpstr>Comparison current GTR – Indian proposal</vt:lpstr>
      <vt:lpstr>Approach for a compromise proposal</vt:lpstr>
      <vt:lpstr>Approach for a compromise proposal</vt:lpstr>
      <vt:lpstr>Necessary f_DSC vs Preq/Pavailable</vt:lpstr>
      <vt:lpstr>Approach for a compromise proposal</vt:lpstr>
      <vt:lpstr>Compromise proposal</vt:lpstr>
      <vt:lpstr>Preq/Pavailable vs Preq/Prated</vt:lpstr>
      <vt:lpstr>f_DSC vs Preq/Prated, class 3</vt:lpstr>
      <vt:lpstr>Consequence for class 3 M1 vehicles</vt:lpstr>
      <vt:lpstr>Consequence for class 3 M1 vehicles</vt:lpstr>
      <vt:lpstr>Consequence for class 3 M1 vehicles</vt:lpstr>
      <vt:lpstr>Consequence for class 3 N1 vehicles</vt:lpstr>
      <vt:lpstr>Consequence for class 3 N1 vehicles</vt:lpstr>
      <vt:lpstr>Consequence for class 3 N1 vehicles</vt:lpstr>
      <vt:lpstr>Consequence for class 3 N1 vehicles</vt:lpstr>
      <vt:lpstr>Application of the new approach to class 2 vehicles</vt:lpstr>
      <vt:lpstr>Necessary f_DSC vs Preq/Pavailable</vt:lpstr>
      <vt:lpstr>Preq/Pavailable vs Preq/Prated</vt:lpstr>
      <vt:lpstr>f_DSC vs Preq/Prated, class 2</vt:lpstr>
      <vt:lpstr>Application of the new approach to class 1 vehicles</vt:lpstr>
      <vt:lpstr>Necessary f_DSC vs Preq/Pavailable</vt:lpstr>
      <vt:lpstr>Preq/Pavailable vs Preq/Prated</vt:lpstr>
      <vt:lpstr>f_DSC vs Preq/Prated, class 1</vt:lpstr>
      <vt:lpstr>Proposal for new r0, a1 and b1 values</vt:lpstr>
    </vt:vector>
  </TitlesOfParts>
  <Company>FiGE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Redmann, Stephan</cp:lastModifiedBy>
  <cp:revision>428</cp:revision>
  <dcterms:created xsi:type="dcterms:W3CDTF">2000-09-19T12:38:45Z</dcterms:created>
  <dcterms:modified xsi:type="dcterms:W3CDTF">2014-11-03T15:05:03Z</dcterms:modified>
</cp:coreProperties>
</file>