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66" r:id="rId3"/>
    <p:sldId id="259" r:id="rId4"/>
    <p:sldId id="262" r:id="rId5"/>
    <p:sldId id="260" r:id="rId6"/>
    <p:sldId id="261" r:id="rId7"/>
    <p:sldId id="265"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738"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DAF53F-B561-4597-81B2-A98033BBFEA1}" type="datetimeFigureOut">
              <a:rPr lang="en-GB" smtClean="0"/>
              <a:t>10/11/2014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52A54B-EEAA-4641-83FD-A423825C144C}" type="slidenum">
              <a:rPr lang="en-GB" smtClean="0"/>
              <a:t>‹Nr.›</a:t>
            </a:fld>
            <a:endParaRPr lang="en-GB"/>
          </a:p>
        </p:txBody>
      </p:sp>
    </p:spTree>
    <p:extLst>
      <p:ext uri="{BB962C8B-B14F-4D97-AF65-F5344CB8AC3E}">
        <p14:creationId xmlns:p14="http://schemas.microsoft.com/office/powerpoint/2010/main" val="3065306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52A54B-EEAA-4641-83FD-A423825C144C}" type="slidenum">
              <a:rPr lang="en-GB" smtClean="0"/>
              <a:t>5</a:t>
            </a:fld>
            <a:endParaRPr lang="en-GB"/>
          </a:p>
        </p:txBody>
      </p:sp>
    </p:spTree>
    <p:extLst>
      <p:ext uri="{BB962C8B-B14F-4D97-AF65-F5344CB8AC3E}">
        <p14:creationId xmlns:p14="http://schemas.microsoft.com/office/powerpoint/2010/main" val="1960980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Tijdelijke aanduiding voor datum 3"/>
          <p:cNvSpPr>
            <a:spLocks noGrp="1"/>
          </p:cNvSpPr>
          <p:nvPr>
            <p:ph type="dt" sz="half" idx="10"/>
          </p:nvPr>
        </p:nvSpPr>
        <p:spPr/>
        <p:txBody>
          <a:bodyPr/>
          <a:lstStyle/>
          <a:p>
            <a:fld id="{E0BFF7D2-76B1-487D-ACA0-6C817B89B6D2}" type="datetime1">
              <a:rPr lang="en-US" smtClean="0"/>
              <a:t>11/10/2014</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274621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245C0773-4C6C-4E2E-9576-ACD2CF3684AD}" type="datetime1">
              <a:rPr lang="en-US" smtClean="0"/>
              <a:t>11/10/2014</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463745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77BC8900-892A-47C7-A1DD-9F5BFA5921D3}" type="datetime1">
              <a:rPr lang="en-US" smtClean="0"/>
              <a:t>11/10/2014</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264306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488C4269-BC3E-41CF-B6AE-CB5B0C7DC098}" type="datetime1">
              <a:rPr lang="en-US" smtClean="0"/>
              <a:t>11/10/2014</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821129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5710784-E50F-4A94-95EC-10292C2A51B2}" type="datetime1">
              <a:rPr lang="en-US" smtClean="0"/>
              <a:t>11/10/2014</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59627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4"/>
          <p:cNvSpPr>
            <a:spLocks noGrp="1"/>
          </p:cNvSpPr>
          <p:nvPr>
            <p:ph type="dt" sz="half" idx="10"/>
          </p:nvPr>
        </p:nvSpPr>
        <p:spPr/>
        <p:txBody>
          <a:bodyPr/>
          <a:lstStyle/>
          <a:p>
            <a:fld id="{5B498C17-92FE-4D48-BE8F-E4DD9CABE5B8}" type="datetime1">
              <a:rPr lang="en-US" smtClean="0"/>
              <a:t>11/10/2014</a:t>
            </a:fld>
            <a:endParaRPr lang="en-US"/>
          </a:p>
        </p:txBody>
      </p:sp>
      <p:sp>
        <p:nvSpPr>
          <p:cNvPr id="6" name="Tijdelijke aanduiding voor voettekst 5"/>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2224870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6"/>
          <p:cNvSpPr>
            <a:spLocks noGrp="1"/>
          </p:cNvSpPr>
          <p:nvPr>
            <p:ph type="dt" sz="half" idx="10"/>
          </p:nvPr>
        </p:nvSpPr>
        <p:spPr/>
        <p:txBody>
          <a:bodyPr/>
          <a:lstStyle/>
          <a:p>
            <a:fld id="{21CCC0EB-2DE8-4EDD-9398-172BC32D9EC2}" type="datetime1">
              <a:rPr lang="en-US" smtClean="0"/>
              <a:t>11/10/2014</a:t>
            </a:fld>
            <a:endParaRPr lang="en-US"/>
          </a:p>
        </p:txBody>
      </p:sp>
      <p:sp>
        <p:nvSpPr>
          <p:cNvPr id="8" name="Tijdelijke aanduiding voor voettekst 7"/>
          <p:cNvSpPr>
            <a:spLocks noGrp="1"/>
          </p:cNvSpPr>
          <p:nvPr>
            <p:ph type="ftr" sz="quarter" idx="11"/>
          </p:nvPr>
        </p:nvSpPr>
        <p:spPr/>
        <p:txBody>
          <a:bodyPr/>
          <a:lstStyle/>
          <a:p>
            <a:r>
              <a:rPr lang="en-US" smtClean="0"/>
              <a:t>André Rijnders   RDW / The Netherlands</a:t>
            </a:r>
            <a:endParaRPr lang="en-US"/>
          </a:p>
        </p:txBody>
      </p:sp>
      <p:sp>
        <p:nvSpPr>
          <p:cNvPr id="9" name="Tijdelijke aanduiding voor dianummer 8"/>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173396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2"/>
          <p:cNvSpPr>
            <a:spLocks noGrp="1"/>
          </p:cNvSpPr>
          <p:nvPr>
            <p:ph type="dt" sz="half" idx="10"/>
          </p:nvPr>
        </p:nvSpPr>
        <p:spPr/>
        <p:txBody>
          <a:bodyPr/>
          <a:lstStyle/>
          <a:p>
            <a:fld id="{CBC25114-0FE7-435A-817C-5EAE98E0F71D}" type="datetime1">
              <a:rPr lang="en-US" smtClean="0"/>
              <a:t>11/10/2014</a:t>
            </a:fld>
            <a:endParaRPr lang="en-US"/>
          </a:p>
        </p:txBody>
      </p:sp>
      <p:sp>
        <p:nvSpPr>
          <p:cNvPr id="4" name="Tijdelijke aanduiding voor voettekst 3"/>
          <p:cNvSpPr>
            <a:spLocks noGrp="1"/>
          </p:cNvSpPr>
          <p:nvPr>
            <p:ph type="ftr" sz="quarter" idx="11"/>
          </p:nvPr>
        </p:nvSpPr>
        <p:spPr/>
        <p:txBody>
          <a:bodyPr/>
          <a:lstStyle/>
          <a:p>
            <a:r>
              <a:rPr lang="en-US" smtClean="0"/>
              <a:t>André Rijnders   RDW / The Netherlands</a:t>
            </a:r>
            <a:endParaRPr lang="en-US"/>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03080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04C5B17-0A7B-4586-8E15-44CA30E28959}" type="datetime1">
              <a:rPr lang="en-US" smtClean="0"/>
              <a:t>11/10/2014</a:t>
            </a:fld>
            <a:endParaRPr lang="en-US"/>
          </a:p>
        </p:txBody>
      </p:sp>
      <p:sp>
        <p:nvSpPr>
          <p:cNvPr id="3" name="Tijdelijke aanduiding voor voettekst 2"/>
          <p:cNvSpPr>
            <a:spLocks noGrp="1"/>
          </p:cNvSpPr>
          <p:nvPr>
            <p:ph type="ftr" sz="quarter" idx="11"/>
          </p:nvPr>
        </p:nvSpPr>
        <p:spPr/>
        <p:txBody>
          <a:bodyPr/>
          <a:lstStyle/>
          <a:p>
            <a:r>
              <a:rPr lang="en-US" smtClean="0"/>
              <a:t>André Rijnders   RDW / The Netherlands</a:t>
            </a:r>
            <a:endParaRPr lang="en-US"/>
          </a:p>
        </p:txBody>
      </p:sp>
      <p:sp>
        <p:nvSpPr>
          <p:cNvPr id="4" name="Tijdelijke aanduiding voor dianummer 3"/>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147107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8D8E18D-C034-433E-8911-8BD10F36FB72}" type="datetime1">
              <a:rPr lang="en-US" smtClean="0"/>
              <a:t>11/10/2014</a:t>
            </a:fld>
            <a:endParaRPr lang="en-US"/>
          </a:p>
        </p:txBody>
      </p:sp>
      <p:sp>
        <p:nvSpPr>
          <p:cNvPr id="6" name="Tijdelijke aanduiding voor voettekst 5"/>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075397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16B1A9A-9A10-4895-BAFA-3D01EE61FD8B}" type="datetime1">
              <a:rPr lang="en-US" smtClean="0"/>
              <a:t>11/10/2014</a:t>
            </a:fld>
            <a:endParaRPr lang="en-US"/>
          </a:p>
        </p:txBody>
      </p:sp>
      <p:sp>
        <p:nvSpPr>
          <p:cNvPr id="6" name="Tijdelijke aanduiding voor voettekst 5"/>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889484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en-US"/>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89BDD-D52C-4664-B2CC-084A325A6449}" type="datetime1">
              <a:rPr lang="en-US" smtClean="0"/>
              <a:t>11/10/2014</a:t>
            </a:fld>
            <a:endParaRPr lang="en-US"/>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André Rijnders   RDW / The Netherlands</a:t>
            </a:r>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572FC-218E-42B7-9EA4-B22383AAA60D}" type="slidenum">
              <a:rPr lang="en-US" smtClean="0"/>
              <a:t>‹Nr.›</a:t>
            </a:fld>
            <a:endParaRPr lang="en-US"/>
          </a:p>
        </p:txBody>
      </p:sp>
    </p:spTree>
    <p:extLst>
      <p:ext uri="{BB962C8B-B14F-4D97-AF65-F5344CB8AC3E}">
        <p14:creationId xmlns:p14="http://schemas.microsoft.com/office/powerpoint/2010/main" val="4095459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Default Road Load issue</a:t>
            </a:r>
            <a:endParaRPr lang="en-US" dirty="0"/>
          </a:p>
        </p:txBody>
      </p:sp>
      <p:sp>
        <p:nvSpPr>
          <p:cNvPr id="3" name="Tijdelijke aanduiding voor inhoud 2"/>
          <p:cNvSpPr>
            <a:spLocks noGrp="1"/>
          </p:cNvSpPr>
          <p:nvPr>
            <p:ph idx="1"/>
          </p:nvPr>
        </p:nvSpPr>
        <p:spPr>
          <a:xfrm>
            <a:off x="467544" y="1412776"/>
            <a:ext cx="8229600" cy="4709120"/>
          </a:xfrm>
        </p:spPr>
        <p:txBody>
          <a:bodyPr>
            <a:normAutofit fontScale="92500" lnSpcReduction="20000"/>
          </a:bodyPr>
          <a:lstStyle/>
          <a:p>
            <a:pPr marL="457200" lvl="1" indent="0" algn="ctr">
              <a:buNone/>
            </a:pPr>
            <a:r>
              <a:rPr lang="en-US" dirty="0" smtClean="0"/>
              <a:t>Initial Dutch proposal for a </a:t>
            </a:r>
          </a:p>
          <a:p>
            <a:pPr marL="457200" lvl="1" indent="0" algn="ctr">
              <a:buNone/>
            </a:pPr>
            <a:r>
              <a:rPr lang="en-US" b="1" dirty="0" smtClean="0">
                <a:effectLst>
                  <a:outerShdw blurRad="38100" dist="38100" dir="2700000" algn="tl">
                    <a:srgbClr val="000000">
                      <a:alpha val="43137"/>
                    </a:srgbClr>
                  </a:outerShdw>
                </a:effectLst>
              </a:rPr>
              <a:t>&lt;hybrid road load approach&gt;</a:t>
            </a:r>
          </a:p>
          <a:p>
            <a:pPr marL="457200" lvl="1" indent="0" algn="ctr">
              <a:buNone/>
            </a:pPr>
            <a:r>
              <a:rPr lang="en-US" b="1" dirty="0" smtClean="0">
                <a:solidFill>
                  <a:srgbClr val="FF0000"/>
                </a:solidFill>
                <a:effectLst>
                  <a:outerShdw blurRad="38100" dist="38100" dir="2700000" algn="tl">
                    <a:srgbClr val="000000">
                      <a:alpha val="43137"/>
                    </a:srgbClr>
                  </a:outerShdw>
                </a:effectLst>
              </a:rPr>
              <a:t>Update 10-11-14</a:t>
            </a:r>
          </a:p>
          <a:p>
            <a:pPr marL="457200" lvl="1" indent="0">
              <a:buNone/>
            </a:pPr>
            <a:r>
              <a:rPr lang="en-US" dirty="0" smtClean="0"/>
              <a:t>Progress </a:t>
            </a:r>
            <a:r>
              <a:rPr lang="en-US" dirty="0"/>
              <a:t>report Annex 4 Open </a:t>
            </a:r>
            <a:r>
              <a:rPr lang="en-US" dirty="0" smtClean="0"/>
              <a:t>Issues: </a:t>
            </a:r>
            <a:r>
              <a:rPr lang="en-US" u="sng" dirty="0"/>
              <a:t>WLTP-07-07e</a:t>
            </a:r>
            <a:endParaRPr lang="en-US" u="sng" dirty="0" smtClean="0"/>
          </a:p>
          <a:p>
            <a:pPr marL="457200" lvl="1" indent="0">
              <a:buNone/>
            </a:pPr>
            <a:endParaRPr lang="en-US" sz="2400" dirty="0"/>
          </a:p>
          <a:p>
            <a:pPr marL="457200" lvl="1" indent="0">
              <a:buNone/>
            </a:pPr>
            <a:r>
              <a:rPr lang="en-US" sz="2400" dirty="0" smtClean="0"/>
              <a:t>5</a:t>
            </a:r>
            <a:r>
              <a:rPr lang="en-US" sz="2400" dirty="0"/>
              <a:t>. Default road load parameters (OIL #17)</a:t>
            </a:r>
          </a:p>
          <a:p>
            <a:pPr marL="457200" lvl="1" indent="0">
              <a:buNone/>
            </a:pPr>
            <a:r>
              <a:rPr lang="en-US" dirty="0" smtClean="0"/>
              <a:t>	</a:t>
            </a:r>
            <a:r>
              <a:rPr lang="en-US" sz="1700" dirty="0" smtClean="0"/>
              <a:t>In </a:t>
            </a:r>
            <a:r>
              <a:rPr lang="en-US" sz="1700" dirty="0"/>
              <a:t>the Munich meeting the request of OICA members to reconsider default road </a:t>
            </a:r>
            <a:r>
              <a:rPr lang="en-US" sz="1700" dirty="0" smtClean="0"/>
              <a:t>	load </a:t>
            </a:r>
            <a:r>
              <a:rPr lang="en-US" sz="1700" dirty="0"/>
              <a:t>table values was discussed extensively. Task force members welcomed a </a:t>
            </a:r>
            <a:r>
              <a:rPr lang="en-US" sz="1700" dirty="0" smtClean="0"/>
              <a:t>	hybrid 	approach </a:t>
            </a:r>
            <a:r>
              <a:rPr lang="en-US" sz="1700" dirty="0"/>
              <a:t>combining default road load table values and road load </a:t>
            </a:r>
            <a:r>
              <a:rPr lang="en-US" sz="1700" dirty="0" smtClean="0"/>
              <a:t>	measurements</a:t>
            </a:r>
            <a:r>
              <a:rPr lang="en-US" sz="1700" dirty="0"/>
              <a:t>. </a:t>
            </a:r>
            <a:r>
              <a:rPr lang="en-US" sz="1700" dirty="0" smtClean="0"/>
              <a:t>[It 	was </a:t>
            </a:r>
            <a:r>
              <a:rPr lang="en-US" sz="1700" dirty="0"/>
              <a:t>agreed that the hybrid approach requires no validation </a:t>
            </a:r>
            <a:r>
              <a:rPr lang="en-US" sz="1700" dirty="0" smtClean="0"/>
              <a:t>tests.]</a:t>
            </a:r>
          </a:p>
          <a:p>
            <a:pPr marL="457200" lvl="1" indent="0">
              <a:buNone/>
            </a:pPr>
            <a:endParaRPr lang="en-US" sz="1700" dirty="0"/>
          </a:p>
          <a:p>
            <a:pPr marL="457200" lvl="1" indent="0">
              <a:buNone/>
            </a:pPr>
            <a:r>
              <a:rPr lang="en-US" sz="1700" dirty="0" smtClean="0"/>
              <a:t>	NL (RDW) </a:t>
            </a:r>
            <a:r>
              <a:rPr lang="en-US" sz="1700" dirty="0"/>
              <a:t>offered to draft a proposal shortly after WLTP-IWG #7, to be discussed </a:t>
            </a:r>
            <a:r>
              <a:rPr lang="en-US" sz="1700" dirty="0" smtClean="0"/>
              <a:t>	before the </a:t>
            </a:r>
            <a:r>
              <a:rPr lang="en-US" sz="1700" dirty="0"/>
              <a:t>summer break in the Task Force. The initial proposal is still scheduled </a:t>
            </a:r>
            <a:r>
              <a:rPr lang="en-US" sz="1700" dirty="0" smtClean="0"/>
              <a:t>	for WLTP-	IWG </a:t>
            </a:r>
            <a:r>
              <a:rPr lang="en-US" sz="1700" dirty="0"/>
              <a:t>#8.9</a:t>
            </a:r>
            <a:r>
              <a:rPr lang="en-US" sz="1700" dirty="0" smtClean="0"/>
              <a:t>.</a:t>
            </a:r>
          </a:p>
          <a:p>
            <a:pPr marL="457200" lvl="1" indent="0">
              <a:buNone/>
            </a:pPr>
            <a:r>
              <a:rPr lang="en-US" sz="1700" dirty="0"/>
              <a:t>	</a:t>
            </a:r>
            <a:endParaRPr lang="en-US" sz="1700" dirty="0" smtClean="0"/>
          </a:p>
          <a:p>
            <a:pPr marL="457200" lvl="1" indent="0">
              <a:buNone/>
            </a:pPr>
            <a:r>
              <a:rPr lang="en-US" sz="1700" dirty="0"/>
              <a:t>	</a:t>
            </a:r>
            <a:r>
              <a:rPr lang="en-US" sz="1700" dirty="0" smtClean="0"/>
              <a:t>This proposal was presented in the Annex 4 TF on the 16</a:t>
            </a:r>
            <a:r>
              <a:rPr lang="en-US" sz="1700" baseline="30000" dirty="0" smtClean="0"/>
              <a:t>th</a:t>
            </a:r>
            <a:r>
              <a:rPr lang="en-US" sz="1700" dirty="0" smtClean="0"/>
              <a:t> October 2014 in Delft (NL)</a:t>
            </a:r>
          </a:p>
          <a:p>
            <a:pPr marL="457200" lvl="1" indent="0">
              <a:buNone/>
            </a:pPr>
            <a:endParaRPr lang="en-US" sz="1700" dirty="0" smtClean="0"/>
          </a:p>
          <a:p>
            <a:pPr marL="457200" lvl="1" indent="0">
              <a:buNone/>
            </a:pPr>
            <a:endParaRPr lang="en-US" sz="1700" dirty="0"/>
          </a:p>
          <a:p>
            <a:pPr marL="457200" lvl="1" indent="0">
              <a:buNone/>
            </a:pPr>
            <a:endParaRPr lang="en-US" sz="1700" dirty="0"/>
          </a:p>
        </p:txBody>
      </p:sp>
      <p:sp>
        <p:nvSpPr>
          <p:cNvPr id="4" name="Tijdelijke aanduiding voor voettekst 3"/>
          <p:cNvSpPr>
            <a:spLocks noGrp="1"/>
          </p:cNvSpPr>
          <p:nvPr>
            <p:ph type="ftr" sz="quarter" idx="11"/>
          </p:nvPr>
        </p:nvSpPr>
        <p:spPr/>
        <p:txBody>
          <a:bodyPr/>
          <a:lstStyle/>
          <a:p>
            <a:r>
              <a:rPr lang="en-US" smtClean="0"/>
              <a:t>André Rijnders   RDW / The Netherlands</a:t>
            </a:r>
            <a:endParaRPr lang="en-US"/>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a:t>
            </a:fld>
            <a:endParaRPr lang="en-US"/>
          </a:p>
        </p:txBody>
      </p:sp>
      <p:sp>
        <p:nvSpPr>
          <p:cNvPr id="6" name="Textfeld 5"/>
          <p:cNvSpPr txBox="1"/>
          <p:nvPr/>
        </p:nvSpPr>
        <p:spPr>
          <a:xfrm>
            <a:off x="7164288" y="141166"/>
            <a:ext cx="1776640" cy="400110"/>
          </a:xfrm>
          <a:prstGeom prst="rect">
            <a:avLst/>
          </a:prstGeom>
          <a:noFill/>
        </p:spPr>
        <p:txBody>
          <a:bodyPr wrap="none" rtlCol="0">
            <a:spAutoFit/>
          </a:bodyPr>
          <a:lstStyle/>
          <a:p>
            <a:r>
              <a:rPr lang="de-DE" sz="2000" b="1" u="sng" dirty="0" smtClean="0">
                <a:latin typeface="Arial" panose="020B0604020202020204" pitchFamily="34" charset="0"/>
                <a:cs typeface="Arial" panose="020B0604020202020204" pitchFamily="34" charset="0"/>
              </a:rPr>
              <a:t>WLTP-08-26e</a:t>
            </a:r>
            <a:endParaRPr lang="de-DE" sz="2000" b="1"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9645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The Default Road Load method</a:t>
            </a:r>
            <a:endParaRPr lang="en-US" dirty="0"/>
          </a:p>
        </p:txBody>
      </p:sp>
      <p:sp>
        <p:nvSpPr>
          <p:cNvPr id="3" name="Tijdelijke aanduiding voor inhoud 2"/>
          <p:cNvSpPr>
            <a:spLocks noGrp="1"/>
          </p:cNvSpPr>
          <p:nvPr>
            <p:ph idx="1"/>
          </p:nvPr>
        </p:nvSpPr>
        <p:spPr/>
        <p:txBody>
          <a:bodyPr>
            <a:normAutofit fontScale="70000" lnSpcReduction="20000"/>
          </a:bodyPr>
          <a:lstStyle/>
          <a:p>
            <a:r>
              <a:rPr lang="en-US" dirty="0" smtClean="0"/>
              <a:t>The aim for the Default Road Load method:</a:t>
            </a:r>
          </a:p>
          <a:p>
            <a:pPr lvl="1"/>
            <a:r>
              <a:rPr lang="en-US" dirty="0" smtClean="0"/>
              <a:t>It is an alternative method for the coast down or torque meter method and usable for all vehicle categories of WLTP (M1 and N1/N2).</a:t>
            </a:r>
          </a:p>
          <a:p>
            <a:pPr lvl="1"/>
            <a:r>
              <a:rPr lang="en-US" dirty="0" smtClean="0"/>
              <a:t>This alternative is a calculation method based on vehicle parameters without any testing.</a:t>
            </a:r>
          </a:p>
          <a:p>
            <a:pPr lvl="1"/>
            <a:r>
              <a:rPr lang="en-US" dirty="0" smtClean="0"/>
              <a:t>The alternative calculation method is attractive due to low cost and low effort (no testing). </a:t>
            </a:r>
          </a:p>
          <a:p>
            <a:pPr lvl="1"/>
            <a:r>
              <a:rPr lang="en-US" dirty="0" smtClean="0"/>
              <a:t>From regulatory point of view the Road Load Determination by testing is preferable, so the calculation method should be unattractive due to the road load  results.</a:t>
            </a:r>
          </a:p>
          <a:p>
            <a:pPr lvl="1"/>
            <a:r>
              <a:rPr lang="en-US" dirty="0" smtClean="0"/>
              <a:t>The GRPE agreed to set therefore the default RL value at such a level that less than 4% of the tested road load values are  higher than the calculated road load values.</a:t>
            </a:r>
          </a:p>
          <a:p>
            <a:pPr lvl="1"/>
            <a:r>
              <a:rPr lang="en-US" dirty="0" smtClean="0"/>
              <a:t>On gathered data from road load values from US, S-Korea  and Europe the equation was set at a level of 40% above the mean and adopted in the GRPE. Only additional data could amend the equation in future.</a:t>
            </a:r>
          </a:p>
          <a:p>
            <a:pPr marL="457200" lvl="1" indent="0">
              <a:buNone/>
            </a:pPr>
            <a:endParaRPr lang="en-US" dirty="0"/>
          </a:p>
        </p:txBody>
      </p:sp>
      <p:sp>
        <p:nvSpPr>
          <p:cNvPr id="4" name="Tijdelijke aanduiding voor voettekst 3"/>
          <p:cNvSpPr>
            <a:spLocks noGrp="1"/>
          </p:cNvSpPr>
          <p:nvPr>
            <p:ph type="ftr" sz="quarter" idx="11"/>
          </p:nvPr>
        </p:nvSpPr>
        <p:spPr/>
        <p:txBody>
          <a:bodyPr/>
          <a:lstStyle/>
          <a:p>
            <a:r>
              <a:rPr lang="en-US" smtClean="0"/>
              <a:t>André Rijnders   RDW / The Netherlands</a:t>
            </a:r>
            <a:endParaRPr lang="en-US"/>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a:t>
            </a:fld>
            <a:endParaRPr lang="en-US"/>
          </a:p>
        </p:txBody>
      </p:sp>
    </p:spTree>
    <p:extLst>
      <p:ext uri="{BB962C8B-B14F-4D97-AF65-F5344CB8AC3E}">
        <p14:creationId xmlns:p14="http://schemas.microsoft.com/office/powerpoint/2010/main" val="948344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Default Road Load method</a:t>
            </a:r>
            <a:endParaRPr lang="en-US" dirty="0"/>
          </a:p>
        </p:txBody>
      </p:sp>
      <p:sp>
        <p:nvSpPr>
          <p:cNvPr id="3" name="Tijdelijke aanduiding voor inhoud 2"/>
          <p:cNvSpPr>
            <a:spLocks noGrp="1"/>
          </p:cNvSpPr>
          <p:nvPr>
            <p:ph idx="1"/>
          </p:nvPr>
        </p:nvSpPr>
        <p:spPr>
          <a:xfrm>
            <a:off x="457200" y="1600200"/>
            <a:ext cx="8229600" cy="4997152"/>
          </a:xfrm>
        </p:spPr>
        <p:txBody>
          <a:bodyPr>
            <a:normAutofit/>
          </a:bodyPr>
          <a:lstStyle/>
          <a:p>
            <a:r>
              <a:rPr lang="en-US" sz="1900" b="1" dirty="0" smtClean="0"/>
              <a:t>The Default Road Load method :</a:t>
            </a:r>
          </a:p>
          <a:p>
            <a:pPr lvl="1"/>
            <a:endParaRPr lang="en-US" sz="1900" dirty="0" smtClean="0"/>
          </a:p>
          <a:p>
            <a:pPr lvl="1"/>
            <a:r>
              <a:rPr lang="en-US" sz="1900" dirty="0" smtClean="0"/>
              <a:t>The assessment of road load determination of multi stage vehicles is very extensive caused by the variety of  possible bodyworks. </a:t>
            </a:r>
          </a:p>
          <a:p>
            <a:pPr lvl="1"/>
            <a:r>
              <a:rPr lang="en-US" sz="1900" dirty="0" smtClean="0"/>
              <a:t>Even with the introduction of a RL family it will still be difficult to obtain the cycle energy demand for all possible bodyworks which could be used by the second stage manufacturers</a:t>
            </a:r>
          </a:p>
          <a:p>
            <a:pPr lvl="1"/>
            <a:r>
              <a:rPr lang="en-US" sz="1900" dirty="0" smtClean="0"/>
              <a:t>The most suitable solution  for multi stage vehicles is the use of the default road load method.</a:t>
            </a:r>
          </a:p>
          <a:p>
            <a:pPr lvl="1"/>
            <a:r>
              <a:rPr lang="en-US" sz="1900" dirty="0" smtClean="0"/>
              <a:t>The aim that the default values should </a:t>
            </a:r>
            <a:r>
              <a:rPr lang="en-US" sz="1900" dirty="0"/>
              <a:t>be unattractive due to the road load  </a:t>
            </a:r>
            <a:r>
              <a:rPr lang="en-US" sz="1900" dirty="0" smtClean="0"/>
              <a:t>results is for these multi stage vehicles not appropriate. </a:t>
            </a:r>
          </a:p>
          <a:p>
            <a:pPr lvl="1"/>
            <a:r>
              <a:rPr lang="en-US" sz="1900" dirty="0" smtClean="0"/>
              <a:t>The introduction of a Hybrid Road Load method for these multi stage vehicles may be an solution. </a:t>
            </a:r>
          </a:p>
          <a:p>
            <a:pPr marL="457200" lvl="1" indent="0" algn="ctr">
              <a:buNone/>
            </a:pPr>
            <a:r>
              <a:rPr lang="en-US" sz="1900" b="1" dirty="0" smtClean="0">
                <a:solidFill>
                  <a:srgbClr val="C00000"/>
                </a:solidFill>
                <a:effectLst>
                  <a:outerShdw blurRad="38100" dist="38100" dir="2700000" algn="tl">
                    <a:srgbClr val="000000">
                      <a:alpha val="43137"/>
                    </a:srgbClr>
                  </a:outerShdw>
                </a:effectLst>
              </a:rPr>
              <a:t>What is a Hybrid Road Load method? </a:t>
            </a:r>
          </a:p>
          <a:p>
            <a:pPr lvl="1"/>
            <a:endParaRPr lang="en-US" sz="1900" dirty="0"/>
          </a:p>
          <a:p>
            <a:pPr lvl="1"/>
            <a:endParaRPr lang="en-US" dirty="0" smtClean="0"/>
          </a:p>
          <a:p>
            <a:pPr lvl="1"/>
            <a:endParaRPr lang="en-US" dirty="0"/>
          </a:p>
          <a:p>
            <a:pPr marL="457200" lvl="1" indent="0">
              <a:buNone/>
            </a:pPr>
            <a:endParaRPr lang="en-US" dirty="0"/>
          </a:p>
        </p:txBody>
      </p:sp>
      <p:sp>
        <p:nvSpPr>
          <p:cNvPr id="4" name="Tijdelijke aanduiding voor voettekst 3"/>
          <p:cNvSpPr>
            <a:spLocks noGrp="1"/>
          </p:cNvSpPr>
          <p:nvPr>
            <p:ph type="ftr" sz="quarter" idx="11"/>
          </p:nvPr>
        </p:nvSpPr>
        <p:spPr/>
        <p:txBody>
          <a:bodyPr/>
          <a:lstStyle/>
          <a:p>
            <a:r>
              <a:rPr lang="en-US" smtClean="0"/>
              <a:t>André Rijnders   RDW / The Netherlands</a:t>
            </a:r>
            <a:endParaRPr lang="en-US"/>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a:t>
            </a:fld>
            <a:endParaRPr lang="en-US"/>
          </a:p>
        </p:txBody>
      </p:sp>
    </p:spTree>
    <p:extLst>
      <p:ext uri="{BB962C8B-B14F-4D97-AF65-F5344CB8AC3E}">
        <p14:creationId xmlns:p14="http://schemas.microsoft.com/office/powerpoint/2010/main" val="1871131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a:t>Hybrid </a:t>
            </a:r>
            <a:r>
              <a:rPr lang="en-US" dirty="0" smtClean="0"/>
              <a:t>Road </a:t>
            </a:r>
            <a:r>
              <a:rPr lang="en-US" dirty="0"/>
              <a:t>Load method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1700808"/>
            <a:ext cx="2627402" cy="1944216"/>
          </a:xfrm>
          <a:prstGeom prst="rect">
            <a:avLst/>
          </a:prstGeom>
          <a:solidFill>
            <a:schemeClr val="bg1"/>
          </a:solidFill>
          <a:ln>
            <a:solidFill>
              <a:schemeClr val="bg1"/>
            </a:solidFill>
          </a:ln>
          <a:effectLst/>
          <a:extLst/>
        </p:spPr>
      </p:pic>
      <p:pic>
        <p:nvPicPr>
          <p:cNvPr id="11" name="Afbeelding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844824"/>
            <a:ext cx="1152128" cy="864096"/>
          </a:xfrm>
          <a:prstGeom prst="rect">
            <a:avLst/>
          </a:prstGeom>
        </p:spPr>
      </p:pic>
      <p:pic>
        <p:nvPicPr>
          <p:cNvPr id="12" name="Afbeelding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80579" y="4379970"/>
            <a:ext cx="1813977" cy="1294726"/>
          </a:xfrm>
          <a:prstGeom prst="rect">
            <a:avLst/>
          </a:prstGeom>
        </p:spPr>
      </p:pic>
      <p:sp>
        <p:nvSpPr>
          <p:cNvPr id="13" name="Tekstvak 12"/>
          <p:cNvSpPr txBox="1"/>
          <p:nvPr/>
        </p:nvSpPr>
        <p:spPr>
          <a:xfrm>
            <a:off x="323529" y="4611581"/>
            <a:ext cx="1296144" cy="646331"/>
          </a:xfrm>
          <a:prstGeom prst="rect">
            <a:avLst/>
          </a:prstGeom>
          <a:noFill/>
        </p:spPr>
        <p:txBody>
          <a:bodyPr wrap="square" rtlCol="0">
            <a:spAutoFit/>
          </a:bodyPr>
          <a:lstStyle/>
          <a:p>
            <a:r>
              <a:rPr lang="en-US" dirty="0" smtClean="0"/>
              <a:t>Vehicle A</a:t>
            </a:r>
          </a:p>
          <a:p>
            <a:r>
              <a:rPr lang="en-US" dirty="0"/>
              <a:t>m</a:t>
            </a:r>
            <a:r>
              <a:rPr lang="en-US" dirty="0" smtClean="0"/>
              <a:t>easured</a:t>
            </a:r>
            <a:endParaRPr lang="en-US" dirty="0"/>
          </a:p>
        </p:txBody>
      </p:sp>
      <p:sp>
        <p:nvSpPr>
          <p:cNvPr id="15" name="Tekstvak 14"/>
          <p:cNvSpPr txBox="1"/>
          <p:nvPr/>
        </p:nvSpPr>
        <p:spPr>
          <a:xfrm>
            <a:off x="7551069" y="4525089"/>
            <a:ext cx="1296144" cy="646331"/>
          </a:xfrm>
          <a:prstGeom prst="rect">
            <a:avLst/>
          </a:prstGeom>
          <a:noFill/>
        </p:spPr>
        <p:txBody>
          <a:bodyPr wrap="square" rtlCol="0">
            <a:spAutoFit/>
          </a:bodyPr>
          <a:lstStyle/>
          <a:p>
            <a:r>
              <a:rPr lang="en-US" dirty="0" smtClean="0"/>
              <a:t>Vehicle B</a:t>
            </a:r>
          </a:p>
          <a:p>
            <a:r>
              <a:rPr lang="en-US" dirty="0" smtClean="0"/>
              <a:t>measured</a:t>
            </a:r>
            <a:endParaRPr lang="en-US" dirty="0"/>
          </a:p>
        </p:txBody>
      </p:sp>
      <p:sp>
        <p:nvSpPr>
          <p:cNvPr id="19" name="Tekstvak 18"/>
          <p:cNvSpPr txBox="1"/>
          <p:nvPr/>
        </p:nvSpPr>
        <p:spPr>
          <a:xfrm>
            <a:off x="2259981" y="5943846"/>
            <a:ext cx="4752528" cy="369332"/>
          </a:xfrm>
          <a:prstGeom prst="rect">
            <a:avLst/>
          </a:prstGeom>
          <a:noFill/>
        </p:spPr>
        <p:txBody>
          <a:bodyPr wrap="square" rtlCol="0">
            <a:spAutoFit/>
          </a:bodyPr>
          <a:lstStyle/>
          <a:p>
            <a:r>
              <a:rPr lang="en-US" dirty="0" smtClean="0"/>
              <a:t>Interpolated </a:t>
            </a:r>
            <a:r>
              <a:rPr lang="en-US" dirty="0"/>
              <a:t>v</a:t>
            </a:r>
            <a:r>
              <a:rPr lang="en-US" dirty="0" smtClean="0"/>
              <a:t>ehicle force of specific vehicle</a:t>
            </a:r>
            <a:endParaRPr lang="en-US" dirty="0"/>
          </a:p>
        </p:txBody>
      </p:sp>
      <p:cxnSp>
        <p:nvCxnSpPr>
          <p:cNvPr id="20" name="Rechte verbindingslijn met pijl 19"/>
          <p:cNvCxnSpPr/>
          <p:nvPr/>
        </p:nvCxnSpPr>
        <p:spPr>
          <a:xfrm flipH="1">
            <a:off x="4387567" y="2708920"/>
            <a:ext cx="2" cy="150106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27" name="Afbeelding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4376" y="1661438"/>
            <a:ext cx="1552456" cy="1162503"/>
          </a:xfrm>
          <a:prstGeom prst="rect">
            <a:avLst/>
          </a:prstGeom>
        </p:spPr>
      </p:pic>
      <p:sp>
        <p:nvSpPr>
          <p:cNvPr id="3" name="Tekstvak 2"/>
          <p:cNvSpPr txBox="1"/>
          <p:nvPr/>
        </p:nvSpPr>
        <p:spPr>
          <a:xfrm>
            <a:off x="6084169" y="4242249"/>
            <a:ext cx="1616022" cy="369332"/>
          </a:xfrm>
          <a:prstGeom prst="rect">
            <a:avLst/>
          </a:prstGeom>
          <a:noFill/>
        </p:spPr>
        <p:txBody>
          <a:bodyPr wrap="square" rtlCol="0">
            <a:spAutoFit/>
          </a:bodyPr>
          <a:lstStyle/>
          <a:p>
            <a:r>
              <a:rPr lang="en-US" sz="1400" b="1" dirty="0" smtClean="0"/>
              <a:t>Maximum</a:t>
            </a:r>
            <a:r>
              <a:rPr lang="en-US" b="1" dirty="0" smtClean="0"/>
              <a:t> </a:t>
            </a:r>
            <a:r>
              <a:rPr lang="en-US" sz="1400" b="1" dirty="0" smtClean="0"/>
              <a:t>TM</a:t>
            </a:r>
            <a:endParaRPr lang="en-US" sz="1400" b="1" dirty="0"/>
          </a:p>
        </p:txBody>
      </p:sp>
      <p:sp>
        <p:nvSpPr>
          <p:cNvPr id="14" name="Tekstvak 13"/>
          <p:cNvSpPr txBox="1"/>
          <p:nvPr/>
        </p:nvSpPr>
        <p:spPr>
          <a:xfrm>
            <a:off x="1619673" y="4209983"/>
            <a:ext cx="1615374" cy="307777"/>
          </a:xfrm>
          <a:prstGeom prst="rect">
            <a:avLst/>
          </a:prstGeom>
          <a:noFill/>
        </p:spPr>
        <p:txBody>
          <a:bodyPr wrap="square" rtlCol="0">
            <a:spAutoFit/>
          </a:bodyPr>
          <a:lstStyle/>
          <a:p>
            <a:r>
              <a:rPr lang="en-US" sz="1400" b="1" dirty="0" smtClean="0"/>
              <a:t>Minimum TM </a:t>
            </a:r>
            <a:endParaRPr lang="en-US" sz="1400" b="1" dirty="0"/>
          </a:p>
        </p:txBody>
      </p:sp>
      <p:sp>
        <p:nvSpPr>
          <p:cNvPr id="4" name="Tekstvak 3"/>
          <p:cNvSpPr txBox="1"/>
          <p:nvPr/>
        </p:nvSpPr>
        <p:spPr>
          <a:xfrm>
            <a:off x="7444376" y="3109245"/>
            <a:ext cx="1552456" cy="307777"/>
          </a:xfrm>
          <a:prstGeom prst="rect">
            <a:avLst/>
          </a:prstGeom>
          <a:noFill/>
        </p:spPr>
        <p:txBody>
          <a:bodyPr wrap="square" rtlCol="0">
            <a:spAutoFit/>
          </a:bodyPr>
          <a:lstStyle/>
          <a:p>
            <a:r>
              <a:rPr lang="en-US" sz="1400" b="1" dirty="0" smtClean="0"/>
              <a:t>Maximum size</a:t>
            </a:r>
            <a:endParaRPr lang="en-US" sz="1400" b="1" dirty="0"/>
          </a:p>
        </p:txBody>
      </p:sp>
      <p:cxnSp>
        <p:nvCxnSpPr>
          <p:cNvPr id="6" name="Rechte verbindingslijn met pijl 5"/>
          <p:cNvCxnSpPr/>
          <p:nvPr/>
        </p:nvCxnSpPr>
        <p:spPr>
          <a:xfrm flipV="1">
            <a:off x="8028384" y="3417023"/>
            <a:ext cx="0" cy="1108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Rechte verbindingslijn met pijl 8"/>
          <p:cNvCxnSpPr/>
          <p:nvPr/>
        </p:nvCxnSpPr>
        <p:spPr>
          <a:xfrm flipH="1">
            <a:off x="7551069" y="4426915"/>
            <a:ext cx="47731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kstvak 20"/>
          <p:cNvSpPr txBox="1"/>
          <p:nvPr/>
        </p:nvSpPr>
        <p:spPr>
          <a:xfrm>
            <a:off x="115383" y="2955356"/>
            <a:ext cx="1552456" cy="307777"/>
          </a:xfrm>
          <a:prstGeom prst="rect">
            <a:avLst/>
          </a:prstGeom>
          <a:noFill/>
        </p:spPr>
        <p:txBody>
          <a:bodyPr wrap="square" rtlCol="0">
            <a:spAutoFit/>
          </a:bodyPr>
          <a:lstStyle/>
          <a:p>
            <a:r>
              <a:rPr lang="en-US" sz="1400" b="1" dirty="0" smtClean="0"/>
              <a:t>Minimum  size</a:t>
            </a:r>
            <a:endParaRPr lang="en-US" sz="1400" b="1" dirty="0"/>
          </a:p>
        </p:txBody>
      </p:sp>
      <p:cxnSp>
        <p:nvCxnSpPr>
          <p:cNvPr id="16" name="Rechte verbindingslijn met pijl 15"/>
          <p:cNvCxnSpPr>
            <a:endCxn id="21" idx="2"/>
          </p:cNvCxnSpPr>
          <p:nvPr/>
        </p:nvCxnSpPr>
        <p:spPr>
          <a:xfrm flipV="1">
            <a:off x="891611" y="3263133"/>
            <a:ext cx="0" cy="1261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Rechte verbindingslijn met pijl 17"/>
          <p:cNvCxnSpPr/>
          <p:nvPr/>
        </p:nvCxnSpPr>
        <p:spPr>
          <a:xfrm>
            <a:off x="891611" y="4363871"/>
            <a:ext cx="58404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chthoek 22"/>
          <p:cNvSpPr/>
          <p:nvPr/>
        </p:nvSpPr>
        <p:spPr>
          <a:xfrm>
            <a:off x="3059832" y="2060848"/>
            <a:ext cx="144016" cy="6120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hthoek 27"/>
          <p:cNvSpPr/>
          <p:nvPr/>
        </p:nvSpPr>
        <p:spPr>
          <a:xfrm>
            <a:off x="3059832" y="1661438"/>
            <a:ext cx="2627402" cy="21276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9989" y="2060848"/>
            <a:ext cx="1092170" cy="1906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05427" y="2060848"/>
            <a:ext cx="1065585" cy="1833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4</a:t>
            </a:fld>
            <a:endParaRPr lang="en-US"/>
          </a:p>
        </p:txBody>
      </p:sp>
    </p:spTree>
    <p:extLst>
      <p:ext uri="{BB962C8B-B14F-4D97-AF65-F5344CB8AC3E}">
        <p14:creationId xmlns:p14="http://schemas.microsoft.com/office/powerpoint/2010/main" val="1844725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b="1" dirty="0"/>
              <a:t>Hybrid</a:t>
            </a:r>
            <a:r>
              <a:rPr lang="en-US" dirty="0"/>
              <a:t> </a:t>
            </a:r>
            <a:r>
              <a:rPr lang="en-US" dirty="0" smtClean="0"/>
              <a:t>Road </a:t>
            </a:r>
            <a:r>
              <a:rPr lang="en-US" dirty="0"/>
              <a:t>Load method </a:t>
            </a:r>
          </a:p>
        </p:txBody>
      </p:sp>
      <p:sp>
        <p:nvSpPr>
          <p:cNvPr id="3" name="Tijdelijke aanduiding voor inhoud 2"/>
          <p:cNvSpPr>
            <a:spLocks noGrp="1"/>
          </p:cNvSpPr>
          <p:nvPr>
            <p:ph idx="1"/>
          </p:nvPr>
        </p:nvSpPr>
        <p:spPr>
          <a:xfrm>
            <a:off x="457200" y="1600200"/>
            <a:ext cx="8229600" cy="4997152"/>
          </a:xfrm>
        </p:spPr>
        <p:txBody>
          <a:bodyPr>
            <a:normAutofit/>
          </a:bodyPr>
          <a:lstStyle/>
          <a:p>
            <a:r>
              <a:rPr lang="en-US" sz="1900" dirty="0" smtClean="0"/>
              <a:t>The basic of a Hybrid Road Load method :</a:t>
            </a:r>
          </a:p>
          <a:p>
            <a:pPr lvl="1"/>
            <a:r>
              <a:rPr lang="en-US" sz="1400" dirty="0"/>
              <a:t>The </a:t>
            </a:r>
            <a:r>
              <a:rPr lang="en-US" sz="1400" dirty="0" smtClean="0"/>
              <a:t>‘table’ </a:t>
            </a:r>
            <a:r>
              <a:rPr lang="en-US" sz="1400" dirty="0"/>
              <a:t>values are based on physical properties of the vehicles: sizes and weight. </a:t>
            </a:r>
            <a:endParaRPr lang="en-US" sz="1400" dirty="0" smtClean="0"/>
          </a:p>
          <a:p>
            <a:pPr lvl="1"/>
            <a:r>
              <a:rPr lang="en-US" sz="1400" dirty="0" smtClean="0"/>
              <a:t>If for special “multi stage N class vehicles” the minimum and maximum version in size and weight the Road Loads are measured, then it is possible to combine the measured and  table (formula) values for RL values ;  “hybrid RL method”.</a:t>
            </a:r>
          </a:p>
          <a:p>
            <a:pPr lvl="1"/>
            <a:r>
              <a:rPr lang="en-US" sz="1400" dirty="0" smtClean="0"/>
              <a:t>If for these two </a:t>
            </a:r>
            <a:r>
              <a:rPr lang="en-US" sz="1400" dirty="0"/>
              <a:t>vehicles in </a:t>
            </a:r>
            <a:r>
              <a:rPr lang="en-US" sz="1400" dirty="0" smtClean="0"/>
              <a:t>A and B version (within a “multi stage family”) </a:t>
            </a:r>
            <a:r>
              <a:rPr lang="en-US" sz="1400" dirty="0"/>
              <a:t>the measured values are lower than the table values, </a:t>
            </a:r>
            <a:r>
              <a:rPr lang="en-US" sz="1400" dirty="0" smtClean="0"/>
              <a:t>then it is possible to interpolate values of other </a:t>
            </a:r>
            <a:r>
              <a:rPr lang="en-US" sz="1400" dirty="0"/>
              <a:t>vehicles </a:t>
            </a:r>
            <a:r>
              <a:rPr lang="en-US" sz="1400" dirty="0" smtClean="0"/>
              <a:t>versions in this family </a:t>
            </a:r>
            <a:r>
              <a:rPr lang="en-US" sz="1400" dirty="0"/>
              <a:t>on the basis of the table value of the </a:t>
            </a:r>
            <a:r>
              <a:rPr lang="en-US" sz="1400" dirty="0" smtClean="0"/>
              <a:t>specific vehicle version. </a:t>
            </a:r>
            <a:r>
              <a:rPr lang="en-US" sz="1400" dirty="0"/>
              <a:t>This can be performed on the total force, or for each of the two parameters (rolling resistance on the basis of weight, and air-drag on the basis of size, separately).</a:t>
            </a:r>
          </a:p>
          <a:p>
            <a:pPr marL="457200" lvl="1" indent="0">
              <a:buNone/>
            </a:pPr>
            <a:endParaRPr lang="en-US" dirty="0" smtClean="0"/>
          </a:p>
          <a:p>
            <a:pPr marL="457200" lvl="1"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005064"/>
            <a:ext cx="3286198" cy="243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hoek 3"/>
          <p:cNvSpPr/>
          <p:nvPr/>
        </p:nvSpPr>
        <p:spPr>
          <a:xfrm>
            <a:off x="2699792" y="4509120"/>
            <a:ext cx="144016" cy="849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5</a:t>
            </a:fld>
            <a:endParaRPr lang="en-US"/>
          </a:p>
        </p:txBody>
      </p:sp>
      <p:sp>
        <p:nvSpPr>
          <p:cNvPr id="7" name="Tekstvak 6"/>
          <p:cNvSpPr txBox="1"/>
          <p:nvPr/>
        </p:nvSpPr>
        <p:spPr>
          <a:xfrm rot="16200000">
            <a:off x="2309591" y="5276480"/>
            <a:ext cx="699102" cy="369332"/>
          </a:xfrm>
          <a:prstGeom prst="rect">
            <a:avLst/>
          </a:prstGeom>
          <a:solidFill>
            <a:schemeClr val="bg1"/>
          </a:solidFill>
        </p:spPr>
        <p:txBody>
          <a:bodyPr wrap="none" rtlCol="0">
            <a:spAutoFit/>
          </a:bodyPr>
          <a:lstStyle/>
          <a:p>
            <a:r>
              <a:rPr lang="en-US" b="1" dirty="0"/>
              <a:t>F</a:t>
            </a:r>
            <a:r>
              <a:rPr lang="en-US" b="1" dirty="0" smtClean="0"/>
              <a:t>orce</a:t>
            </a:r>
            <a:endParaRPr lang="en-US" b="1" dirty="0"/>
          </a:p>
        </p:txBody>
      </p:sp>
    </p:spTree>
    <p:extLst>
      <p:ext uri="{BB962C8B-B14F-4D97-AF65-F5344CB8AC3E}">
        <p14:creationId xmlns:p14="http://schemas.microsoft.com/office/powerpoint/2010/main" val="220229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a:t>Hybrid </a:t>
            </a:r>
            <a:r>
              <a:rPr lang="en-US" dirty="0" smtClean="0"/>
              <a:t>Road </a:t>
            </a:r>
            <a:r>
              <a:rPr lang="en-US" dirty="0"/>
              <a:t>Load method </a:t>
            </a:r>
          </a:p>
        </p:txBody>
      </p:sp>
      <p:sp>
        <p:nvSpPr>
          <p:cNvPr id="3" name="Tijdelijke aanduiding voor inhoud 2"/>
          <p:cNvSpPr>
            <a:spLocks noGrp="1"/>
          </p:cNvSpPr>
          <p:nvPr>
            <p:ph idx="1"/>
          </p:nvPr>
        </p:nvSpPr>
        <p:spPr>
          <a:xfrm>
            <a:off x="457200" y="1600200"/>
            <a:ext cx="8229600" cy="4997152"/>
          </a:xfrm>
        </p:spPr>
        <p:txBody>
          <a:bodyPr>
            <a:normAutofit/>
          </a:bodyPr>
          <a:lstStyle/>
          <a:p>
            <a:pPr marL="0" indent="0">
              <a:buNone/>
            </a:pPr>
            <a:r>
              <a:rPr lang="en-US" sz="1900" dirty="0" smtClean="0"/>
              <a:t>The Hybrid Road Load method :</a:t>
            </a:r>
            <a:endParaRPr lang="en-US" sz="1900" dirty="0"/>
          </a:p>
          <a:p>
            <a:pPr marL="0" indent="0">
              <a:buNone/>
            </a:pPr>
            <a:r>
              <a:rPr lang="en-US" sz="1400" b="1" u="sng" dirty="0" smtClean="0"/>
              <a:t>Definitions and restrictions:</a:t>
            </a:r>
          </a:p>
          <a:p>
            <a:pPr lvl="1"/>
            <a:endParaRPr lang="en-US" sz="1400" dirty="0" smtClean="0"/>
          </a:p>
          <a:p>
            <a:pPr lvl="1"/>
            <a:r>
              <a:rPr lang="en-US" sz="1400" dirty="0" smtClean="0"/>
              <a:t>With kind of vehicle categories may use this Hybrid solution?</a:t>
            </a:r>
          </a:p>
          <a:p>
            <a:pPr marL="457200" lvl="1" indent="0">
              <a:buNone/>
            </a:pPr>
            <a:r>
              <a:rPr lang="en-US" sz="1400" dirty="0" smtClean="0"/>
              <a:t>	Only </a:t>
            </a:r>
            <a:r>
              <a:rPr lang="en-US" sz="1400" dirty="0"/>
              <a:t>vehicles with are build in multi stage “Vehicle submitted to multi-stage type-approval (only </a:t>
            </a:r>
            <a:r>
              <a:rPr lang="en-US" sz="1400" dirty="0" smtClean="0"/>
              <a:t>in 	the </a:t>
            </a:r>
            <a:r>
              <a:rPr lang="en-US" sz="1400" dirty="0"/>
              <a:t>case of </a:t>
            </a:r>
            <a:r>
              <a:rPr lang="en-US" sz="1400" b="1" dirty="0" smtClean="0"/>
              <a:t>completed</a:t>
            </a:r>
            <a:r>
              <a:rPr lang="en-US" sz="1400" dirty="0" smtClean="0"/>
              <a:t> </a:t>
            </a:r>
            <a:r>
              <a:rPr lang="en-US" sz="1400" dirty="0"/>
              <a:t>vehicles of category N1 within the scope of Regulation (EC) </a:t>
            </a:r>
            <a:r>
              <a:rPr lang="en-US" sz="1400" dirty="0" smtClean="0"/>
              <a:t>No 	715/2007</a:t>
            </a:r>
            <a:r>
              <a:rPr lang="en-US" sz="1400" dirty="0"/>
              <a:t>”</a:t>
            </a:r>
          </a:p>
          <a:p>
            <a:pPr lvl="2"/>
            <a:endParaRPr lang="en-US" sz="1000" dirty="0" smtClean="0"/>
          </a:p>
          <a:p>
            <a:pPr lvl="1"/>
            <a:r>
              <a:rPr lang="en-US" sz="1400" dirty="0" smtClean="0"/>
              <a:t>“Multi stage family”:</a:t>
            </a:r>
          </a:p>
          <a:p>
            <a:pPr marL="914400" lvl="2" indent="0">
              <a:buNone/>
            </a:pPr>
            <a:r>
              <a:rPr lang="en-US" sz="1400" dirty="0"/>
              <a:t>Restrictions </a:t>
            </a:r>
            <a:r>
              <a:rPr lang="en-US" sz="1400" dirty="0" smtClean="0"/>
              <a:t>of in </a:t>
            </a:r>
            <a:r>
              <a:rPr lang="en-US" sz="1400" dirty="0"/>
              <a:t>size and </a:t>
            </a:r>
            <a:r>
              <a:rPr lang="en-US" sz="1400" dirty="0" smtClean="0"/>
              <a:t>mass of vehicle range;  </a:t>
            </a:r>
          </a:p>
          <a:p>
            <a:pPr marL="914400" lvl="2" indent="0">
              <a:buNone/>
            </a:pPr>
            <a:r>
              <a:rPr lang="en-US" sz="1400" dirty="0" smtClean="0"/>
              <a:t>less </a:t>
            </a:r>
            <a:r>
              <a:rPr lang="en-US" sz="1400" dirty="0"/>
              <a:t>than </a:t>
            </a:r>
            <a:r>
              <a:rPr lang="en-US" sz="1400" dirty="0" smtClean="0"/>
              <a:t>[20] % deviation from the highest value</a:t>
            </a:r>
          </a:p>
          <a:p>
            <a:pPr marL="914400" lvl="2" indent="0">
              <a:buNone/>
            </a:pPr>
            <a:endParaRPr lang="en-US" sz="1400" dirty="0" smtClean="0"/>
          </a:p>
          <a:p>
            <a:pPr marL="914400" lvl="2" indent="0">
              <a:buNone/>
            </a:pPr>
            <a:endParaRPr lang="en-US" sz="1400" dirty="0" smtClean="0"/>
          </a:p>
          <a:p>
            <a:pPr marL="457200" lvl="1" indent="0">
              <a:buNone/>
            </a:pPr>
            <a:endParaRPr lang="en-US" dirty="0" smtClean="0"/>
          </a:p>
          <a:p>
            <a:pPr lvl="1"/>
            <a:endParaRPr lang="en-US" dirty="0"/>
          </a:p>
          <a:p>
            <a:pPr marL="457200" lvl="1" indent="0">
              <a:buNone/>
            </a:pP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3356992"/>
            <a:ext cx="3312368" cy="2974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jdelijke aanduiding voor voettekst 3"/>
          <p:cNvSpPr>
            <a:spLocks noGrp="1"/>
          </p:cNvSpPr>
          <p:nvPr>
            <p:ph type="ftr" sz="quarter" idx="11"/>
          </p:nvPr>
        </p:nvSpPr>
        <p:spPr/>
        <p:txBody>
          <a:bodyPr/>
          <a:lstStyle/>
          <a:p>
            <a:r>
              <a:rPr lang="en-US" smtClean="0"/>
              <a:t>André Rijnders   RDW / The Netherlands</a:t>
            </a:r>
            <a:endParaRPr lang="en-US"/>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6</a:t>
            </a:fld>
            <a:endParaRPr lang="en-US"/>
          </a:p>
        </p:txBody>
      </p:sp>
      <p:sp>
        <p:nvSpPr>
          <p:cNvPr id="6" name="Tekstvak 5"/>
          <p:cNvSpPr txBox="1"/>
          <p:nvPr/>
        </p:nvSpPr>
        <p:spPr>
          <a:xfrm>
            <a:off x="467544" y="4653136"/>
            <a:ext cx="4680520" cy="2923877"/>
          </a:xfrm>
          <a:prstGeom prst="rect">
            <a:avLst/>
          </a:prstGeom>
          <a:noFill/>
        </p:spPr>
        <p:txBody>
          <a:bodyPr wrap="square" rtlCol="0">
            <a:spAutoFit/>
          </a:bodyPr>
          <a:lstStyle/>
          <a:p>
            <a:r>
              <a:rPr lang="en-US" sz="1400" b="1" u="sng" dirty="0" smtClean="0">
                <a:solidFill>
                  <a:srgbClr val="FF0000"/>
                </a:solidFill>
              </a:rPr>
              <a:t>Comments from Annex 4 TF </a:t>
            </a:r>
          </a:p>
          <a:p>
            <a:pPr marL="285750" indent="-285750">
              <a:buFont typeface="Arial" panose="020B0604020202020204" pitchFamily="34" charset="0"/>
              <a:buChar char="•"/>
            </a:pPr>
            <a:r>
              <a:rPr lang="en-US" sz="1400" b="1" dirty="0" smtClean="0">
                <a:solidFill>
                  <a:srgbClr val="FF0000"/>
                </a:solidFill>
              </a:rPr>
              <a:t>Proposal received positively</a:t>
            </a:r>
          </a:p>
          <a:p>
            <a:pPr marL="285750" indent="-285750">
              <a:buFont typeface="Arial" panose="020B0604020202020204" pitchFamily="34" charset="0"/>
              <a:buChar char="•"/>
            </a:pPr>
            <a:r>
              <a:rPr lang="en-US" sz="1400" b="1" dirty="0" smtClean="0">
                <a:solidFill>
                  <a:srgbClr val="FF0000"/>
                </a:solidFill>
              </a:rPr>
              <a:t>Do not restrict </a:t>
            </a:r>
            <a:r>
              <a:rPr lang="en-US" sz="1400" b="1" dirty="0">
                <a:solidFill>
                  <a:srgbClr val="FF0000"/>
                </a:solidFill>
              </a:rPr>
              <a:t>to N1 vehicles </a:t>
            </a:r>
            <a:r>
              <a:rPr lang="en-US" sz="1400" b="1" dirty="0" smtClean="0">
                <a:solidFill>
                  <a:srgbClr val="FF0000"/>
                </a:solidFill>
              </a:rPr>
              <a:t> and multi stage but </a:t>
            </a:r>
            <a:r>
              <a:rPr lang="en-US" sz="1400" b="1" dirty="0">
                <a:solidFill>
                  <a:srgbClr val="FF0000"/>
                </a:solidFill>
              </a:rPr>
              <a:t>also for M1 cars </a:t>
            </a:r>
            <a:r>
              <a:rPr lang="en-US" sz="1400" b="1" dirty="0" smtClean="0">
                <a:solidFill>
                  <a:srgbClr val="FF0000"/>
                </a:solidFill>
              </a:rPr>
              <a:t>which are </a:t>
            </a:r>
            <a:r>
              <a:rPr lang="en-US" sz="1400" b="1" dirty="0">
                <a:solidFill>
                  <a:srgbClr val="FF0000"/>
                </a:solidFill>
              </a:rPr>
              <a:t>just too big to be measured in normal wind </a:t>
            </a:r>
            <a:r>
              <a:rPr lang="en-US" sz="1400" b="1" dirty="0" smtClean="0">
                <a:solidFill>
                  <a:srgbClr val="FF0000"/>
                </a:solidFill>
              </a:rPr>
              <a:t>tunnels.</a:t>
            </a:r>
          </a:p>
          <a:p>
            <a:pPr marL="285750" indent="-285750">
              <a:buFont typeface="Arial" panose="020B0604020202020204" pitchFamily="34" charset="0"/>
              <a:buChar char="•"/>
            </a:pPr>
            <a:r>
              <a:rPr lang="en-US" sz="1400" b="1" dirty="0" smtClean="0">
                <a:solidFill>
                  <a:srgbClr val="FF0000"/>
                </a:solidFill>
              </a:rPr>
              <a:t>Defines </a:t>
            </a:r>
            <a:r>
              <a:rPr lang="en-US" sz="1400" b="1" dirty="0">
                <a:solidFill>
                  <a:srgbClr val="FF0000"/>
                </a:solidFill>
              </a:rPr>
              <a:t>a minimum frontal area of M1 vehicles for which the hybrid approach is </a:t>
            </a:r>
            <a:r>
              <a:rPr lang="en-US" sz="1400" b="1" dirty="0" smtClean="0">
                <a:solidFill>
                  <a:srgbClr val="FF0000"/>
                </a:solidFill>
              </a:rPr>
              <a:t>allowed (</a:t>
            </a:r>
            <a:r>
              <a:rPr lang="sv-SE" sz="1400" b="1" dirty="0" smtClean="0">
                <a:solidFill>
                  <a:srgbClr val="FF0000"/>
                </a:solidFill>
              </a:rPr>
              <a:t>Annex </a:t>
            </a:r>
            <a:r>
              <a:rPr lang="sv-SE" sz="1400" b="1" dirty="0">
                <a:solidFill>
                  <a:srgbClr val="FF0000"/>
                </a:solidFill>
              </a:rPr>
              <a:t>4 paragraph 3.2.4. </a:t>
            </a:r>
            <a:r>
              <a:rPr lang="sv-SE" sz="1400" b="1" dirty="0" smtClean="0">
                <a:solidFill>
                  <a:srgbClr val="FF0000"/>
                </a:solidFill>
              </a:rPr>
              <a:t>concerning solid </a:t>
            </a:r>
            <a:r>
              <a:rPr lang="sv-SE" sz="1400" b="1" dirty="0">
                <a:solidFill>
                  <a:srgbClr val="FF0000"/>
                </a:solidFill>
              </a:rPr>
              <a:t>blockage)</a:t>
            </a:r>
            <a:endParaRPr lang="en-US" sz="1400" b="1" dirty="0">
              <a:solidFill>
                <a:srgbClr val="FF0000"/>
              </a:solidFill>
            </a:endParaRP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endParaRPr lang="en-US" dirty="0"/>
          </a:p>
          <a:p>
            <a:endParaRPr lang="en-US" dirty="0"/>
          </a:p>
        </p:txBody>
      </p:sp>
    </p:spTree>
    <p:extLst>
      <p:ext uri="{BB962C8B-B14F-4D97-AF65-F5344CB8AC3E}">
        <p14:creationId xmlns:p14="http://schemas.microsoft.com/office/powerpoint/2010/main" val="4041848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a:t>Hybrid </a:t>
            </a:r>
            <a:r>
              <a:rPr lang="en-US" dirty="0" smtClean="0"/>
              <a:t>Road </a:t>
            </a:r>
            <a:r>
              <a:rPr lang="en-US" dirty="0"/>
              <a:t>Load method </a:t>
            </a:r>
          </a:p>
        </p:txBody>
      </p:sp>
      <p:sp>
        <p:nvSpPr>
          <p:cNvPr id="3" name="Tijdelijke aanduiding voor inhoud 2"/>
          <p:cNvSpPr>
            <a:spLocks noGrp="1"/>
          </p:cNvSpPr>
          <p:nvPr>
            <p:ph idx="1"/>
          </p:nvPr>
        </p:nvSpPr>
        <p:spPr>
          <a:xfrm>
            <a:off x="457200" y="1600200"/>
            <a:ext cx="8229600" cy="4997152"/>
          </a:xfrm>
        </p:spPr>
        <p:txBody>
          <a:bodyPr>
            <a:normAutofit/>
          </a:bodyPr>
          <a:lstStyle/>
          <a:p>
            <a:pPr marL="0" indent="0">
              <a:buNone/>
            </a:pPr>
            <a:r>
              <a:rPr lang="en-US" sz="1900" dirty="0" smtClean="0"/>
              <a:t>The Hybrid Road Load method :</a:t>
            </a:r>
          </a:p>
          <a:p>
            <a:endParaRPr lang="en-US" sz="1900" dirty="0"/>
          </a:p>
          <a:p>
            <a:pPr marL="0" indent="0">
              <a:buNone/>
            </a:pPr>
            <a:r>
              <a:rPr lang="en-US" sz="1400" b="1" u="sng" dirty="0" smtClean="0"/>
              <a:t>Definitions  and restrictions:</a:t>
            </a:r>
          </a:p>
          <a:p>
            <a:pPr marL="0" indent="0">
              <a:buNone/>
            </a:pPr>
            <a:endParaRPr lang="en-US" sz="1400" dirty="0" smtClean="0"/>
          </a:p>
          <a:p>
            <a:pPr marL="0" indent="0">
              <a:buNone/>
            </a:pPr>
            <a:r>
              <a:rPr lang="en-US" sz="1400" b="1" dirty="0" smtClean="0"/>
              <a:t>Reference </a:t>
            </a:r>
            <a:r>
              <a:rPr lang="en-US" sz="1400" b="1" dirty="0"/>
              <a:t>vehicles</a:t>
            </a:r>
            <a:r>
              <a:rPr lang="en-US" sz="1400" b="1" dirty="0" smtClean="0"/>
              <a:t>:</a:t>
            </a:r>
          </a:p>
          <a:p>
            <a:pPr lvl="2"/>
            <a:r>
              <a:rPr lang="en-US" sz="1400" dirty="0" smtClean="0"/>
              <a:t>square </a:t>
            </a:r>
            <a:r>
              <a:rPr lang="en-US" sz="1400" dirty="0"/>
              <a:t>shape [less than 20% deviation of width at 90% of the height]</a:t>
            </a:r>
          </a:p>
          <a:p>
            <a:pPr lvl="2"/>
            <a:r>
              <a:rPr lang="en-US" sz="1400" dirty="0"/>
              <a:t>no gaps or holes in the frontal area </a:t>
            </a:r>
          </a:p>
          <a:p>
            <a:pPr marL="914400" lvl="2" indent="0">
              <a:buNone/>
            </a:pPr>
            <a:endParaRPr lang="en-US" sz="1400" dirty="0" smtClean="0"/>
          </a:p>
          <a:p>
            <a:pPr marL="914400" lvl="2" indent="0">
              <a:buNone/>
            </a:pPr>
            <a:endParaRPr lang="en-US" sz="1400" dirty="0"/>
          </a:p>
          <a:p>
            <a:pPr marL="914400" lvl="2" indent="0">
              <a:buNone/>
            </a:pPr>
            <a:r>
              <a:rPr lang="en-US" sz="1400" b="1" u="sng" dirty="0" smtClean="0"/>
              <a:t>Road </a:t>
            </a:r>
            <a:r>
              <a:rPr lang="en-US" sz="1400" b="1" u="sng" dirty="0"/>
              <a:t>load measurements establishing a range (&lt; 20</a:t>
            </a:r>
            <a:r>
              <a:rPr lang="en-US" sz="1400" b="1" u="sng" dirty="0" smtClean="0"/>
              <a:t>%)</a:t>
            </a:r>
          </a:p>
          <a:p>
            <a:pPr marL="914400" lvl="2" indent="0">
              <a:buNone/>
            </a:pPr>
            <a:endParaRPr lang="en-US" sz="1400" dirty="0"/>
          </a:p>
          <a:p>
            <a:pPr marL="457200" lvl="1" indent="0">
              <a:buNone/>
            </a:pP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4288" y="3159622"/>
            <a:ext cx="1243808" cy="518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ep 5"/>
          <p:cNvGrpSpPr/>
          <p:nvPr/>
        </p:nvGrpSpPr>
        <p:grpSpPr>
          <a:xfrm>
            <a:off x="304800" y="5029200"/>
            <a:ext cx="8688402" cy="990600"/>
            <a:chOff x="304800" y="5029200"/>
            <a:chExt cx="8688402" cy="990600"/>
          </a:xfrm>
        </p:grpSpPr>
        <p:sp>
          <p:nvSpPr>
            <p:cNvPr id="7" name="TextBox 4"/>
            <p:cNvSpPr txBox="1"/>
            <p:nvPr/>
          </p:nvSpPr>
          <p:spPr>
            <a:xfrm>
              <a:off x="304800" y="5128736"/>
              <a:ext cx="8687378" cy="369332"/>
            </a:xfrm>
            <a:prstGeom prst="rect">
              <a:avLst/>
            </a:prstGeom>
            <a:noFill/>
          </p:spPr>
          <p:txBody>
            <a:bodyPr wrap="none" rtlCol="0">
              <a:spAutoFit/>
            </a:bodyPr>
            <a:lstStyle/>
            <a:p>
              <a:r>
                <a:rPr lang="en-GB" dirty="0" err="1" smtClean="0"/>
                <a:t>F</a:t>
              </a:r>
              <a:r>
                <a:rPr lang="en-GB" baseline="-25000" dirty="0" err="1" smtClean="0"/>
                <a:t>interpolated</a:t>
              </a:r>
              <a:r>
                <a:rPr lang="en-GB" dirty="0" smtClean="0"/>
                <a:t> [v]  = F[v]</a:t>
              </a:r>
              <a:r>
                <a:rPr lang="en-GB" baseline="-25000" dirty="0" smtClean="0"/>
                <a:t>low</a:t>
              </a:r>
              <a:r>
                <a:rPr lang="en-GB" dirty="0" smtClean="0"/>
                <a:t> + (F[v]</a:t>
              </a:r>
              <a:r>
                <a:rPr lang="en-GB" baseline="-25000" dirty="0" smtClean="0"/>
                <a:t>high</a:t>
              </a:r>
              <a:r>
                <a:rPr lang="en-GB" dirty="0" smtClean="0"/>
                <a:t>-F[v]</a:t>
              </a:r>
              <a:r>
                <a:rPr lang="en-GB" baseline="-25000" dirty="0" smtClean="0"/>
                <a:t>low</a:t>
              </a:r>
              <a:r>
                <a:rPr lang="en-GB" dirty="0" smtClean="0"/>
                <a:t>)/(F[v]</a:t>
              </a:r>
              <a:r>
                <a:rPr lang="en-GB" baseline="30000" dirty="0" err="1" smtClean="0"/>
                <a:t>table</a:t>
              </a:r>
              <a:r>
                <a:rPr lang="en-GB" baseline="-25000" dirty="0" err="1" smtClean="0"/>
                <a:t>high</a:t>
              </a:r>
              <a:r>
                <a:rPr lang="en-GB" dirty="0" smtClean="0"/>
                <a:t> – F[v]</a:t>
              </a:r>
              <a:r>
                <a:rPr lang="en-GB" baseline="30000" dirty="0" err="1" smtClean="0"/>
                <a:t>table</a:t>
              </a:r>
              <a:r>
                <a:rPr lang="en-GB" baseline="-25000" dirty="0" err="1" smtClean="0"/>
                <a:t>low</a:t>
              </a:r>
              <a:r>
                <a:rPr lang="en-GB" dirty="0" smtClean="0"/>
                <a:t>) (F[v]</a:t>
              </a:r>
              <a:r>
                <a:rPr lang="en-GB" baseline="30000" dirty="0" err="1" smtClean="0"/>
                <a:t>table</a:t>
              </a:r>
              <a:r>
                <a:rPr lang="en-GB" baseline="-25000" dirty="0" err="1" smtClean="0"/>
                <a:t>interpolate</a:t>
              </a:r>
              <a:r>
                <a:rPr lang="en-GB" dirty="0" smtClean="0"/>
                <a:t> </a:t>
              </a:r>
              <a:r>
                <a:rPr lang="en-GB" dirty="0"/>
                <a:t>-</a:t>
              </a:r>
              <a:r>
                <a:rPr lang="en-GB" dirty="0" smtClean="0"/>
                <a:t>F[v]</a:t>
              </a:r>
              <a:r>
                <a:rPr lang="en-GB" baseline="30000" dirty="0" err="1" smtClean="0"/>
                <a:t>table</a:t>
              </a:r>
              <a:r>
                <a:rPr lang="en-GB" baseline="-25000" dirty="0" err="1" smtClean="0"/>
                <a:t>low</a:t>
              </a:r>
              <a:r>
                <a:rPr lang="en-GB" dirty="0" smtClean="0"/>
                <a:t>)</a:t>
              </a:r>
              <a:endParaRPr lang="en-GB" dirty="0"/>
            </a:p>
          </p:txBody>
        </p:sp>
        <p:sp>
          <p:nvSpPr>
            <p:cNvPr id="8" name="Rounded Rectangle 7"/>
            <p:cNvSpPr/>
            <p:nvPr/>
          </p:nvSpPr>
          <p:spPr>
            <a:xfrm>
              <a:off x="2590800" y="5040868"/>
              <a:ext cx="3769376" cy="5979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971800" y="5650468"/>
              <a:ext cx="3545394" cy="369332"/>
            </a:xfrm>
            <a:prstGeom prst="rect">
              <a:avLst/>
            </a:prstGeom>
            <a:noFill/>
          </p:spPr>
          <p:txBody>
            <a:bodyPr wrap="none" rtlCol="0">
              <a:spAutoFit/>
            </a:bodyPr>
            <a:lstStyle/>
            <a:p>
              <a:r>
                <a:rPr lang="en-GB" b="1" dirty="0" smtClean="0">
                  <a:solidFill>
                    <a:srgbClr val="FF0000"/>
                  </a:solidFill>
                </a:rPr>
                <a:t>ratio of measured and table slopes </a:t>
              </a:r>
              <a:endParaRPr lang="en-GB" b="1" dirty="0">
                <a:solidFill>
                  <a:srgbClr val="FF0000"/>
                </a:solidFill>
              </a:endParaRPr>
            </a:p>
          </p:txBody>
        </p:sp>
        <p:sp>
          <p:nvSpPr>
            <p:cNvPr id="10" name="Rounded Rectangle 11"/>
            <p:cNvSpPr/>
            <p:nvPr/>
          </p:nvSpPr>
          <p:spPr>
            <a:xfrm>
              <a:off x="6324600" y="5029200"/>
              <a:ext cx="2590800" cy="597932"/>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2"/>
            <p:cNvSpPr txBox="1"/>
            <p:nvPr/>
          </p:nvSpPr>
          <p:spPr>
            <a:xfrm>
              <a:off x="6477000" y="5638800"/>
              <a:ext cx="2516202" cy="369332"/>
            </a:xfrm>
            <a:prstGeom prst="rect">
              <a:avLst/>
            </a:prstGeom>
            <a:noFill/>
            <a:ln>
              <a:noFill/>
            </a:ln>
          </p:spPr>
          <p:txBody>
            <a:bodyPr wrap="none" rtlCol="0">
              <a:spAutoFit/>
            </a:bodyPr>
            <a:lstStyle/>
            <a:p>
              <a:r>
                <a:rPr lang="en-GB" b="1" dirty="0" smtClean="0">
                  <a:solidFill>
                    <a:srgbClr val="FF0000"/>
                  </a:solidFill>
                </a:rPr>
                <a:t> </a:t>
              </a:r>
              <a:r>
                <a:rPr lang="en-GB" b="1" dirty="0" smtClean="0">
                  <a:solidFill>
                    <a:srgbClr val="0070C0"/>
                  </a:solidFill>
                </a:rPr>
                <a:t>distance in table value </a:t>
              </a:r>
              <a:endParaRPr lang="en-GB" b="1" dirty="0">
                <a:solidFill>
                  <a:srgbClr val="0070C0"/>
                </a:solidFill>
              </a:endParaRPr>
            </a:p>
          </p:txBody>
        </p:sp>
        <p:sp>
          <p:nvSpPr>
            <p:cNvPr id="12" name="TextBox 13"/>
            <p:cNvSpPr txBox="1"/>
            <p:nvPr/>
          </p:nvSpPr>
          <p:spPr>
            <a:xfrm>
              <a:off x="1623536" y="5562600"/>
              <a:ext cx="738664" cy="369332"/>
            </a:xfrm>
            <a:prstGeom prst="rect">
              <a:avLst/>
            </a:prstGeom>
            <a:noFill/>
          </p:spPr>
          <p:txBody>
            <a:bodyPr wrap="none" rtlCol="0">
              <a:spAutoFit/>
            </a:bodyPr>
            <a:lstStyle/>
            <a:p>
              <a:r>
                <a:rPr lang="en-GB" b="1" dirty="0" smtClean="0"/>
                <a:t>offset</a:t>
              </a:r>
              <a:endParaRPr lang="en-GB" b="1" dirty="0"/>
            </a:p>
          </p:txBody>
        </p:sp>
      </p:gr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13" name="Tijdelijke aanduiding voor dianummer 12"/>
          <p:cNvSpPr>
            <a:spLocks noGrp="1"/>
          </p:cNvSpPr>
          <p:nvPr>
            <p:ph type="sldNum" sz="quarter" idx="12"/>
          </p:nvPr>
        </p:nvSpPr>
        <p:spPr/>
        <p:txBody>
          <a:bodyPr/>
          <a:lstStyle/>
          <a:p>
            <a:fld id="{6A4572FC-218E-42B7-9EA4-B22383AAA60D}" type="slidenum">
              <a:rPr lang="en-US" smtClean="0"/>
              <a:t>7</a:t>
            </a:fld>
            <a:endParaRPr lang="en-US"/>
          </a:p>
        </p:txBody>
      </p:sp>
    </p:spTree>
    <p:extLst>
      <p:ext uri="{BB962C8B-B14F-4D97-AF65-F5344CB8AC3E}">
        <p14:creationId xmlns:p14="http://schemas.microsoft.com/office/powerpoint/2010/main" val="405465078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754</Words>
  <Application>Microsoft Office PowerPoint</Application>
  <PresentationFormat>Bildschirmpräsentation (4:3)</PresentationFormat>
  <Paragraphs>98</Paragraphs>
  <Slides>7</Slides>
  <Notes>1</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Kantoorthema</vt:lpstr>
      <vt:lpstr>Default Road Load issue</vt:lpstr>
      <vt:lpstr>The Default Road Load method</vt:lpstr>
      <vt:lpstr>Default Road Load method</vt:lpstr>
      <vt:lpstr>Hybrid Road Load method </vt:lpstr>
      <vt:lpstr>Hybrid Road Load method </vt:lpstr>
      <vt:lpstr>Hybrid Road Load method </vt:lpstr>
      <vt:lpstr>Hybrid Road Load method </vt:lpstr>
    </vt:vector>
  </TitlesOfParts>
  <Company>RDW Voertuiginformatie en -toelating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Default Road Load method</dc:title>
  <dc:creator>Rijnders, André</dc:creator>
  <cp:lastModifiedBy>Redmann, Stephan</cp:lastModifiedBy>
  <cp:revision>101</cp:revision>
  <dcterms:created xsi:type="dcterms:W3CDTF">2014-07-16T14:42:25Z</dcterms:created>
  <dcterms:modified xsi:type="dcterms:W3CDTF">2014-11-10T15:35:06Z</dcterms:modified>
</cp:coreProperties>
</file>