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10"/>
  </p:notesMasterIdLst>
  <p:sldIdLst>
    <p:sldId id="374" r:id="rId2"/>
    <p:sldId id="444" r:id="rId3"/>
    <p:sldId id="445" r:id="rId4"/>
    <p:sldId id="438" r:id="rId5"/>
    <p:sldId id="446" r:id="rId6"/>
    <p:sldId id="443" r:id="rId7"/>
    <p:sldId id="441" r:id="rId8"/>
    <p:sldId id="442" r:id="rId9"/>
  </p:sldIdLst>
  <p:sldSz cx="9144000" cy="6858000" type="screen4x3"/>
  <p:notesSz cx="6797675" cy="9926638"/>
  <p:embeddedFontLst>
    <p:embeddedFont>
      <p:font typeface="BMWTypeCondensedRegular" panose="020B0604020202020204" charset="0"/>
      <p:regular r:id="rId11"/>
      <p:bold r:id="rId12"/>
    </p:embeddedFont>
    <p:embeddedFont>
      <p:font typeface="BMW Group Condensed" panose="020B0604020202020204" charset="0"/>
      <p:regular r:id="rId13"/>
      <p:bold r:id="rId14"/>
      <p:italic r:id="rId15"/>
      <p:boldItalic r:id="rId16"/>
    </p:embeddedFont>
    <p:embeddedFont>
      <p:font typeface="BMW Group" panose="020B0604020202020204" charset="0"/>
      <p:regular r:id="rId17"/>
      <p:bold r:id="rId18"/>
      <p:italic r:id="rId19"/>
      <p:boldItalic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  <a:srgbClr val="E7F2E9"/>
    <a:srgbClr val="9BEDBC"/>
    <a:srgbClr val="00B05A"/>
    <a:srgbClr val="005F97"/>
    <a:srgbClr val="9A785B"/>
    <a:srgbClr val="92A2BD"/>
    <a:srgbClr val="AEA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000" autoAdjust="0"/>
  </p:normalViewPr>
  <p:slideViewPr>
    <p:cSldViewPr snapToGrid="0" showGuides="1">
      <p:cViewPr varScale="1">
        <p:scale>
          <a:sx n="108" d="100"/>
          <a:sy n="108" d="100"/>
        </p:scale>
        <p:origin x="-1068" y="-90"/>
      </p:cViewPr>
      <p:guideLst>
        <p:guide orient="horz" pos="661"/>
        <p:guide orient="horz" pos="254"/>
        <p:guide orient="horz" pos="4111"/>
        <p:guide orient="horz" pos="842"/>
        <p:guide orient="horz" pos="3940"/>
        <p:guide pos="5466"/>
        <p:guide pos="2881"/>
        <p:guide pos="29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4" d="100"/>
        <a:sy n="6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font" Target="fonts/font14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28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r">
              <a:defRPr sz="1300"/>
            </a:lvl1pPr>
          </a:lstStyle>
          <a:p>
            <a:fld id="{BA23DC7E-545F-4537-850F-CC5C2B410559}" type="datetimeFigureOut">
              <a:rPr lang="de-DE" smtClean="0"/>
              <a:pPr/>
              <a:t>09.12.2014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2" tIns="47781" rIns="95562" bIns="47781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5562" tIns="47781" rIns="95562" bIns="47781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r">
              <a:defRPr sz="1300"/>
            </a:lvl1pPr>
          </a:lstStyle>
          <a:p>
            <a:fld id="{F67A725A-9256-4EC5-8CDB-4CC5D97770DD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3301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, Headline 1-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6"/>
          <p:cNvSpPr>
            <a:spLocks noGrp="1"/>
          </p:cNvSpPr>
          <p:nvPr>
            <p:ph type="pic" sz="quarter" idx="19" hasCustomPrompt="1"/>
          </p:nvPr>
        </p:nvSpPr>
        <p:spPr>
          <a:xfrm>
            <a:off x="-2625" y="-392"/>
            <a:ext cx="9154707" cy="3719344"/>
          </a:xfrm>
          <a:custGeom>
            <a:avLst/>
            <a:gdLst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0 w 9144000"/>
              <a:gd name="connsiteY3" fmla="*/ 3795713 h 3795713"/>
              <a:gd name="connsiteX4" fmla="*/ 0 w 9144000"/>
              <a:gd name="connsiteY4" fmla="*/ 0 h 3795713"/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4571779 w 9144000"/>
              <a:gd name="connsiteY3" fmla="*/ 3791943 h 3795713"/>
              <a:gd name="connsiteX4" fmla="*/ 0 w 9144000"/>
              <a:gd name="connsiteY4" fmla="*/ 3795713 h 3795713"/>
              <a:gd name="connsiteX5" fmla="*/ 0 w 9144000"/>
              <a:gd name="connsiteY5" fmla="*/ 0 h 3795713"/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4571779 w 9144000"/>
              <a:gd name="connsiteY3" fmla="*/ 3791943 h 3795713"/>
              <a:gd name="connsiteX4" fmla="*/ 4242422 w 9144000"/>
              <a:gd name="connsiteY4" fmla="*/ 3787609 h 3795713"/>
              <a:gd name="connsiteX5" fmla="*/ 0 w 9144000"/>
              <a:gd name="connsiteY5" fmla="*/ 3795713 h 3795713"/>
              <a:gd name="connsiteX6" fmla="*/ 0 w 9144000"/>
              <a:gd name="connsiteY6" fmla="*/ 0 h 3795713"/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4571779 w 9144000"/>
              <a:gd name="connsiteY3" fmla="*/ 3791943 h 3795713"/>
              <a:gd name="connsiteX4" fmla="*/ 4576113 w 9144000"/>
              <a:gd name="connsiteY4" fmla="*/ 3527591 h 3795713"/>
              <a:gd name="connsiteX5" fmla="*/ 0 w 9144000"/>
              <a:gd name="connsiteY5" fmla="*/ 3795713 h 3795713"/>
              <a:gd name="connsiteX6" fmla="*/ 0 w 9144000"/>
              <a:gd name="connsiteY6" fmla="*/ 0 h 3795713"/>
              <a:gd name="connsiteX0" fmla="*/ 4334 w 9148334"/>
              <a:gd name="connsiteY0" fmla="*/ 0 h 3795713"/>
              <a:gd name="connsiteX1" fmla="*/ 9148334 w 9148334"/>
              <a:gd name="connsiteY1" fmla="*/ 0 h 3795713"/>
              <a:gd name="connsiteX2" fmla="*/ 9148334 w 9148334"/>
              <a:gd name="connsiteY2" fmla="*/ 3795713 h 3795713"/>
              <a:gd name="connsiteX3" fmla="*/ 4576113 w 9148334"/>
              <a:gd name="connsiteY3" fmla="*/ 3791943 h 3795713"/>
              <a:gd name="connsiteX4" fmla="*/ 4580447 w 9148334"/>
              <a:gd name="connsiteY4" fmla="*/ 3527591 h 3795713"/>
              <a:gd name="connsiteX5" fmla="*/ 0 w 9148334"/>
              <a:gd name="connsiteY5" fmla="*/ 3527027 h 3795713"/>
              <a:gd name="connsiteX6" fmla="*/ 4334 w 9148334"/>
              <a:gd name="connsiteY6" fmla="*/ 0 h 3795713"/>
              <a:gd name="connsiteX0" fmla="*/ 4334 w 9148334"/>
              <a:gd name="connsiteY0" fmla="*/ 0 h 3834806"/>
              <a:gd name="connsiteX1" fmla="*/ 9148334 w 9148334"/>
              <a:gd name="connsiteY1" fmla="*/ 0 h 3834806"/>
              <a:gd name="connsiteX2" fmla="*/ 9148334 w 9148334"/>
              <a:gd name="connsiteY2" fmla="*/ 3795713 h 3834806"/>
              <a:gd name="connsiteX3" fmla="*/ 4580875 w 9148334"/>
              <a:gd name="connsiteY3" fmla="*/ 3834806 h 3834806"/>
              <a:gd name="connsiteX4" fmla="*/ 4580447 w 9148334"/>
              <a:gd name="connsiteY4" fmla="*/ 3527591 h 3834806"/>
              <a:gd name="connsiteX5" fmla="*/ 0 w 9148334"/>
              <a:gd name="connsiteY5" fmla="*/ 3527027 h 3834806"/>
              <a:gd name="connsiteX6" fmla="*/ 4334 w 9148334"/>
              <a:gd name="connsiteY6" fmla="*/ 0 h 3834806"/>
              <a:gd name="connsiteX0" fmla="*/ 4334 w 9148334"/>
              <a:gd name="connsiteY0" fmla="*/ 0 h 3834806"/>
              <a:gd name="connsiteX1" fmla="*/ 9148334 w 9148334"/>
              <a:gd name="connsiteY1" fmla="*/ 0 h 3834806"/>
              <a:gd name="connsiteX2" fmla="*/ 9148334 w 9148334"/>
              <a:gd name="connsiteY2" fmla="*/ 3795713 h 3834806"/>
              <a:gd name="connsiteX3" fmla="*/ 4580875 w 9148334"/>
              <a:gd name="connsiteY3" fmla="*/ 3834806 h 3834806"/>
              <a:gd name="connsiteX4" fmla="*/ 4580447 w 9148334"/>
              <a:gd name="connsiteY4" fmla="*/ 3522829 h 3834806"/>
              <a:gd name="connsiteX5" fmla="*/ 0 w 9148334"/>
              <a:gd name="connsiteY5" fmla="*/ 3527027 h 3834806"/>
              <a:gd name="connsiteX6" fmla="*/ 4334 w 9148334"/>
              <a:gd name="connsiteY6" fmla="*/ 0 h 3834806"/>
              <a:gd name="connsiteX0" fmla="*/ 4334 w 9153096"/>
              <a:gd name="connsiteY0" fmla="*/ 0 h 3836195"/>
              <a:gd name="connsiteX1" fmla="*/ 9148334 w 9153096"/>
              <a:gd name="connsiteY1" fmla="*/ 0 h 3836195"/>
              <a:gd name="connsiteX2" fmla="*/ 9153096 w 9153096"/>
              <a:gd name="connsiteY2" fmla="*/ 3836195 h 3836195"/>
              <a:gd name="connsiteX3" fmla="*/ 4580875 w 9153096"/>
              <a:gd name="connsiteY3" fmla="*/ 3834806 h 3836195"/>
              <a:gd name="connsiteX4" fmla="*/ 4580447 w 9153096"/>
              <a:gd name="connsiteY4" fmla="*/ 3522829 h 3836195"/>
              <a:gd name="connsiteX5" fmla="*/ 0 w 9153096"/>
              <a:gd name="connsiteY5" fmla="*/ 3527027 h 3836195"/>
              <a:gd name="connsiteX6" fmla="*/ 4334 w 9153096"/>
              <a:gd name="connsiteY6" fmla="*/ 0 h 3836195"/>
              <a:gd name="connsiteX0" fmla="*/ 4334 w 9153096"/>
              <a:gd name="connsiteY0" fmla="*/ 0 h 3987206"/>
              <a:gd name="connsiteX1" fmla="*/ 9148334 w 9153096"/>
              <a:gd name="connsiteY1" fmla="*/ 0 h 3987206"/>
              <a:gd name="connsiteX2" fmla="*/ 9153096 w 9153096"/>
              <a:gd name="connsiteY2" fmla="*/ 3836195 h 3987206"/>
              <a:gd name="connsiteX3" fmla="*/ 4580875 w 9153096"/>
              <a:gd name="connsiteY3" fmla="*/ 3987206 h 3987206"/>
              <a:gd name="connsiteX4" fmla="*/ 4580447 w 9153096"/>
              <a:gd name="connsiteY4" fmla="*/ 3522829 h 3987206"/>
              <a:gd name="connsiteX5" fmla="*/ 0 w 9153096"/>
              <a:gd name="connsiteY5" fmla="*/ 3527027 h 3987206"/>
              <a:gd name="connsiteX6" fmla="*/ 4334 w 9153096"/>
              <a:gd name="connsiteY6" fmla="*/ 0 h 3987206"/>
              <a:gd name="connsiteX0" fmla="*/ 4334 w 9153096"/>
              <a:gd name="connsiteY0" fmla="*/ 0 h 3987206"/>
              <a:gd name="connsiteX1" fmla="*/ 9148334 w 9153096"/>
              <a:gd name="connsiteY1" fmla="*/ 0 h 3987206"/>
              <a:gd name="connsiteX2" fmla="*/ 9153096 w 9153096"/>
              <a:gd name="connsiteY2" fmla="*/ 3983832 h 3987206"/>
              <a:gd name="connsiteX3" fmla="*/ 4580875 w 9153096"/>
              <a:gd name="connsiteY3" fmla="*/ 3987206 h 3987206"/>
              <a:gd name="connsiteX4" fmla="*/ 4580447 w 9153096"/>
              <a:gd name="connsiteY4" fmla="*/ 3522829 h 3987206"/>
              <a:gd name="connsiteX5" fmla="*/ 0 w 9153096"/>
              <a:gd name="connsiteY5" fmla="*/ 3527027 h 3987206"/>
              <a:gd name="connsiteX6" fmla="*/ 4334 w 9153096"/>
              <a:gd name="connsiteY6" fmla="*/ 0 h 3987206"/>
              <a:gd name="connsiteX0" fmla="*/ 4334 w 9153096"/>
              <a:gd name="connsiteY0" fmla="*/ 0 h 3984825"/>
              <a:gd name="connsiteX1" fmla="*/ 9148334 w 9153096"/>
              <a:gd name="connsiteY1" fmla="*/ 0 h 3984825"/>
              <a:gd name="connsiteX2" fmla="*/ 9153096 w 9153096"/>
              <a:gd name="connsiteY2" fmla="*/ 3983832 h 3984825"/>
              <a:gd name="connsiteX3" fmla="*/ 4580875 w 9153096"/>
              <a:gd name="connsiteY3" fmla="*/ 3984825 h 3984825"/>
              <a:gd name="connsiteX4" fmla="*/ 4580447 w 9153096"/>
              <a:gd name="connsiteY4" fmla="*/ 3522829 h 3984825"/>
              <a:gd name="connsiteX5" fmla="*/ 0 w 9153096"/>
              <a:gd name="connsiteY5" fmla="*/ 3527027 h 3984825"/>
              <a:gd name="connsiteX6" fmla="*/ 4334 w 9153096"/>
              <a:gd name="connsiteY6" fmla="*/ 0 h 3984825"/>
              <a:gd name="connsiteX0" fmla="*/ 4334 w 9153096"/>
              <a:gd name="connsiteY0" fmla="*/ 0 h 3984825"/>
              <a:gd name="connsiteX1" fmla="*/ 9148334 w 9153096"/>
              <a:gd name="connsiteY1" fmla="*/ 0 h 3984825"/>
              <a:gd name="connsiteX2" fmla="*/ 9153096 w 9153096"/>
              <a:gd name="connsiteY2" fmla="*/ 3983832 h 3984825"/>
              <a:gd name="connsiteX3" fmla="*/ 4580875 w 9153096"/>
              <a:gd name="connsiteY3" fmla="*/ 3984825 h 3984825"/>
              <a:gd name="connsiteX4" fmla="*/ 4583331 w 9153096"/>
              <a:gd name="connsiteY4" fmla="*/ 3442062 h 3984825"/>
              <a:gd name="connsiteX5" fmla="*/ 0 w 9153096"/>
              <a:gd name="connsiteY5" fmla="*/ 3527027 h 3984825"/>
              <a:gd name="connsiteX6" fmla="*/ 4334 w 9153096"/>
              <a:gd name="connsiteY6" fmla="*/ 0 h 3984825"/>
              <a:gd name="connsiteX0" fmla="*/ 4334 w 9153096"/>
              <a:gd name="connsiteY0" fmla="*/ 0 h 3984825"/>
              <a:gd name="connsiteX1" fmla="*/ 9148334 w 9153096"/>
              <a:gd name="connsiteY1" fmla="*/ 0 h 3984825"/>
              <a:gd name="connsiteX2" fmla="*/ 9153096 w 9153096"/>
              <a:gd name="connsiteY2" fmla="*/ 3983832 h 3984825"/>
              <a:gd name="connsiteX3" fmla="*/ 4580875 w 9153096"/>
              <a:gd name="connsiteY3" fmla="*/ 3984825 h 3984825"/>
              <a:gd name="connsiteX4" fmla="*/ 4583331 w 9153096"/>
              <a:gd name="connsiteY4" fmla="*/ 3442062 h 3984825"/>
              <a:gd name="connsiteX5" fmla="*/ 0 w 9153096"/>
              <a:gd name="connsiteY5" fmla="*/ 3443375 h 3984825"/>
              <a:gd name="connsiteX6" fmla="*/ 4334 w 9153096"/>
              <a:gd name="connsiteY6" fmla="*/ 0 h 3984825"/>
              <a:gd name="connsiteX0" fmla="*/ 142 w 9148904"/>
              <a:gd name="connsiteY0" fmla="*/ 0 h 3984825"/>
              <a:gd name="connsiteX1" fmla="*/ 9144142 w 9148904"/>
              <a:gd name="connsiteY1" fmla="*/ 0 h 3984825"/>
              <a:gd name="connsiteX2" fmla="*/ 9148904 w 9148904"/>
              <a:gd name="connsiteY2" fmla="*/ 3983832 h 3984825"/>
              <a:gd name="connsiteX3" fmla="*/ 4576683 w 9148904"/>
              <a:gd name="connsiteY3" fmla="*/ 3984825 h 3984825"/>
              <a:gd name="connsiteX4" fmla="*/ 4579139 w 9148904"/>
              <a:gd name="connsiteY4" fmla="*/ 3442062 h 3984825"/>
              <a:gd name="connsiteX5" fmla="*/ 7346 w 9148904"/>
              <a:gd name="connsiteY5" fmla="*/ 3443375 h 3984825"/>
              <a:gd name="connsiteX6" fmla="*/ 142 w 9148904"/>
              <a:gd name="connsiteY6" fmla="*/ 0 h 3984825"/>
              <a:gd name="connsiteX0" fmla="*/ 15872 w 9141558"/>
              <a:gd name="connsiteY0" fmla="*/ 17308 h 3984825"/>
              <a:gd name="connsiteX1" fmla="*/ 9136796 w 9141558"/>
              <a:gd name="connsiteY1" fmla="*/ 0 h 3984825"/>
              <a:gd name="connsiteX2" fmla="*/ 9141558 w 9141558"/>
              <a:gd name="connsiteY2" fmla="*/ 3983832 h 3984825"/>
              <a:gd name="connsiteX3" fmla="*/ 4569337 w 9141558"/>
              <a:gd name="connsiteY3" fmla="*/ 3984825 h 3984825"/>
              <a:gd name="connsiteX4" fmla="*/ 4571793 w 9141558"/>
              <a:gd name="connsiteY4" fmla="*/ 3442062 h 3984825"/>
              <a:gd name="connsiteX5" fmla="*/ 0 w 9141558"/>
              <a:gd name="connsiteY5" fmla="*/ 3443375 h 3984825"/>
              <a:gd name="connsiteX6" fmla="*/ 15872 w 9141558"/>
              <a:gd name="connsiteY6" fmla="*/ 17308 h 3984825"/>
              <a:gd name="connsiteX0" fmla="*/ 192 w 9146070"/>
              <a:gd name="connsiteY0" fmla="*/ 1 h 3984825"/>
              <a:gd name="connsiteX1" fmla="*/ 9141308 w 9146070"/>
              <a:gd name="connsiteY1" fmla="*/ 0 h 3984825"/>
              <a:gd name="connsiteX2" fmla="*/ 9146070 w 9146070"/>
              <a:gd name="connsiteY2" fmla="*/ 3983832 h 3984825"/>
              <a:gd name="connsiteX3" fmla="*/ 4573849 w 9146070"/>
              <a:gd name="connsiteY3" fmla="*/ 3984825 h 3984825"/>
              <a:gd name="connsiteX4" fmla="*/ 4576305 w 9146070"/>
              <a:gd name="connsiteY4" fmla="*/ 3442062 h 3984825"/>
              <a:gd name="connsiteX5" fmla="*/ 4512 w 9146070"/>
              <a:gd name="connsiteY5" fmla="*/ 3443375 h 3984825"/>
              <a:gd name="connsiteX6" fmla="*/ 192 w 9146070"/>
              <a:gd name="connsiteY6" fmla="*/ 1 h 3984825"/>
              <a:gd name="connsiteX0" fmla="*/ 299 w 9146177"/>
              <a:gd name="connsiteY0" fmla="*/ 1 h 3984825"/>
              <a:gd name="connsiteX1" fmla="*/ 9141415 w 9146177"/>
              <a:gd name="connsiteY1" fmla="*/ 0 h 3984825"/>
              <a:gd name="connsiteX2" fmla="*/ 9146177 w 9146177"/>
              <a:gd name="connsiteY2" fmla="*/ 3983832 h 3984825"/>
              <a:gd name="connsiteX3" fmla="*/ 4573956 w 9146177"/>
              <a:gd name="connsiteY3" fmla="*/ 3984825 h 3984825"/>
              <a:gd name="connsiteX4" fmla="*/ 4576412 w 9146177"/>
              <a:gd name="connsiteY4" fmla="*/ 3442062 h 3984825"/>
              <a:gd name="connsiteX5" fmla="*/ 1734 w 9146177"/>
              <a:gd name="connsiteY5" fmla="*/ 3443375 h 3984825"/>
              <a:gd name="connsiteX6" fmla="*/ 299 w 9146177"/>
              <a:gd name="connsiteY6" fmla="*/ 1 h 3984825"/>
              <a:gd name="connsiteX0" fmla="*/ 299 w 9147550"/>
              <a:gd name="connsiteY0" fmla="*/ 2885 h 3987709"/>
              <a:gd name="connsiteX1" fmla="*/ 9147184 w 9147550"/>
              <a:gd name="connsiteY1" fmla="*/ 0 h 3987709"/>
              <a:gd name="connsiteX2" fmla="*/ 9146177 w 9147550"/>
              <a:gd name="connsiteY2" fmla="*/ 3986716 h 3987709"/>
              <a:gd name="connsiteX3" fmla="*/ 4573956 w 9147550"/>
              <a:gd name="connsiteY3" fmla="*/ 3987709 h 3987709"/>
              <a:gd name="connsiteX4" fmla="*/ 4576412 w 9147550"/>
              <a:gd name="connsiteY4" fmla="*/ 3444946 h 3987709"/>
              <a:gd name="connsiteX5" fmla="*/ 1734 w 9147550"/>
              <a:gd name="connsiteY5" fmla="*/ 3446259 h 3987709"/>
              <a:gd name="connsiteX6" fmla="*/ 299 w 9147550"/>
              <a:gd name="connsiteY6" fmla="*/ 2885 h 3987709"/>
              <a:gd name="connsiteX0" fmla="*/ 299 w 9147550"/>
              <a:gd name="connsiteY0" fmla="*/ 0 h 4046239"/>
              <a:gd name="connsiteX1" fmla="*/ 9147184 w 9147550"/>
              <a:gd name="connsiteY1" fmla="*/ 58530 h 4046239"/>
              <a:gd name="connsiteX2" fmla="*/ 9146177 w 9147550"/>
              <a:gd name="connsiteY2" fmla="*/ 4045246 h 4046239"/>
              <a:gd name="connsiteX3" fmla="*/ 4573956 w 9147550"/>
              <a:gd name="connsiteY3" fmla="*/ 4046239 h 4046239"/>
              <a:gd name="connsiteX4" fmla="*/ 4576412 w 9147550"/>
              <a:gd name="connsiteY4" fmla="*/ 3503476 h 4046239"/>
              <a:gd name="connsiteX5" fmla="*/ 1734 w 9147550"/>
              <a:gd name="connsiteY5" fmla="*/ 3504789 h 4046239"/>
              <a:gd name="connsiteX6" fmla="*/ 299 w 9147550"/>
              <a:gd name="connsiteY6" fmla="*/ 0 h 4046239"/>
              <a:gd name="connsiteX0" fmla="*/ 299 w 9147550"/>
              <a:gd name="connsiteY0" fmla="*/ 0 h 4046239"/>
              <a:gd name="connsiteX1" fmla="*/ 9147184 w 9147550"/>
              <a:gd name="connsiteY1" fmla="*/ 58530 h 4046239"/>
              <a:gd name="connsiteX2" fmla="*/ 9146177 w 9147550"/>
              <a:gd name="connsiteY2" fmla="*/ 4045246 h 4046239"/>
              <a:gd name="connsiteX3" fmla="*/ 4573956 w 9147550"/>
              <a:gd name="connsiteY3" fmla="*/ 4046239 h 4046239"/>
              <a:gd name="connsiteX4" fmla="*/ 4576412 w 9147550"/>
              <a:gd name="connsiteY4" fmla="*/ 3503476 h 4046239"/>
              <a:gd name="connsiteX5" fmla="*/ 1734 w 9147550"/>
              <a:gd name="connsiteY5" fmla="*/ 3504789 h 4046239"/>
              <a:gd name="connsiteX6" fmla="*/ 299 w 9147550"/>
              <a:gd name="connsiteY6" fmla="*/ 0 h 4046239"/>
              <a:gd name="connsiteX0" fmla="*/ 299 w 9147550"/>
              <a:gd name="connsiteY0" fmla="*/ 0 h 4046239"/>
              <a:gd name="connsiteX1" fmla="*/ 9147184 w 9147550"/>
              <a:gd name="connsiteY1" fmla="*/ 58530 h 4046239"/>
              <a:gd name="connsiteX2" fmla="*/ 9146177 w 9147550"/>
              <a:gd name="connsiteY2" fmla="*/ 4045246 h 4046239"/>
              <a:gd name="connsiteX3" fmla="*/ 4573956 w 9147550"/>
              <a:gd name="connsiteY3" fmla="*/ 4046239 h 4046239"/>
              <a:gd name="connsiteX4" fmla="*/ 4576412 w 9147550"/>
              <a:gd name="connsiteY4" fmla="*/ 3503476 h 4046239"/>
              <a:gd name="connsiteX5" fmla="*/ 1734 w 9147550"/>
              <a:gd name="connsiteY5" fmla="*/ 3504789 h 4046239"/>
              <a:gd name="connsiteX6" fmla="*/ 299 w 9147550"/>
              <a:gd name="connsiteY6" fmla="*/ 0 h 4046239"/>
              <a:gd name="connsiteX0" fmla="*/ 299 w 9147550"/>
              <a:gd name="connsiteY0" fmla="*/ 0 h 4053063"/>
              <a:gd name="connsiteX1" fmla="*/ 9147184 w 9147550"/>
              <a:gd name="connsiteY1" fmla="*/ 65354 h 4053063"/>
              <a:gd name="connsiteX2" fmla="*/ 9146177 w 9147550"/>
              <a:gd name="connsiteY2" fmla="*/ 4052070 h 4053063"/>
              <a:gd name="connsiteX3" fmla="*/ 4573956 w 9147550"/>
              <a:gd name="connsiteY3" fmla="*/ 4053063 h 4053063"/>
              <a:gd name="connsiteX4" fmla="*/ 4576412 w 9147550"/>
              <a:gd name="connsiteY4" fmla="*/ 3510300 h 4053063"/>
              <a:gd name="connsiteX5" fmla="*/ 1734 w 9147550"/>
              <a:gd name="connsiteY5" fmla="*/ 3511613 h 4053063"/>
              <a:gd name="connsiteX6" fmla="*/ 299 w 9147550"/>
              <a:gd name="connsiteY6" fmla="*/ 0 h 4053063"/>
              <a:gd name="connsiteX0" fmla="*/ 299 w 9147550"/>
              <a:gd name="connsiteY0" fmla="*/ 9709 h 4062772"/>
              <a:gd name="connsiteX1" fmla="*/ 9147184 w 9147550"/>
              <a:gd name="connsiteY1" fmla="*/ 0 h 4062772"/>
              <a:gd name="connsiteX2" fmla="*/ 9146177 w 9147550"/>
              <a:gd name="connsiteY2" fmla="*/ 4061779 h 4062772"/>
              <a:gd name="connsiteX3" fmla="*/ 4573956 w 9147550"/>
              <a:gd name="connsiteY3" fmla="*/ 4062772 h 4062772"/>
              <a:gd name="connsiteX4" fmla="*/ 4576412 w 9147550"/>
              <a:gd name="connsiteY4" fmla="*/ 3520009 h 4062772"/>
              <a:gd name="connsiteX5" fmla="*/ 1734 w 9147550"/>
              <a:gd name="connsiteY5" fmla="*/ 3521322 h 4062772"/>
              <a:gd name="connsiteX6" fmla="*/ 299 w 9147550"/>
              <a:gd name="connsiteY6" fmla="*/ 9709 h 4062772"/>
              <a:gd name="connsiteX0" fmla="*/ 299 w 9147550"/>
              <a:gd name="connsiteY0" fmla="*/ 0 h 4116437"/>
              <a:gd name="connsiteX1" fmla="*/ 9147184 w 9147550"/>
              <a:gd name="connsiteY1" fmla="*/ 53665 h 4116437"/>
              <a:gd name="connsiteX2" fmla="*/ 9146177 w 9147550"/>
              <a:gd name="connsiteY2" fmla="*/ 4115444 h 4116437"/>
              <a:gd name="connsiteX3" fmla="*/ 4573956 w 9147550"/>
              <a:gd name="connsiteY3" fmla="*/ 4116437 h 4116437"/>
              <a:gd name="connsiteX4" fmla="*/ 4576412 w 9147550"/>
              <a:gd name="connsiteY4" fmla="*/ 3573674 h 4116437"/>
              <a:gd name="connsiteX5" fmla="*/ 1734 w 9147550"/>
              <a:gd name="connsiteY5" fmla="*/ 3574987 h 4116437"/>
              <a:gd name="connsiteX6" fmla="*/ 299 w 9147550"/>
              <a:gd name="connsiteY6" fmla="*/ 0 h 4116437"/>
              <a:gd name="connsiteX0" fmla="*/ 299 w 9147550"/>
              <a:gd name="connsiteY0" fmla="*/ 5183 h 4121620"/>
              <a:gd name="connsiteX1" fmla="*/ 9147184 w 9147550"/>
              <a:gd name="connsiteY1" fmla="*/ 0 h 4121620"/>
              <a:gd name="connsiteX2" fmla="*/ 9146177 w 9147550"/>
              <a:gd name="connsiteY2" fmla="*/ 4120627 h 4121620"/>
              <a:gd name="connsiteX3" fmla="*/ 4573956 w 9147550"/>
              <a:gd name="connsiteY3" fmla="*/ 4121620 h 4121620"/>
              <a:gd name="connsiteX4" fmla="*/ 4576412 w 9147550"/>
              <a:gd name="connsiteY4" fmla="*/ 3578857 h 4121620"/>
              <a:gd name="connsiteX5" fmla="*/ 1734 w 9147550"/>
              <a:gd name="connsiteY5" fmla="*/ 3580170 h 4121620"/>
              <a:gd name="connsiteX6" fmla="*/ 299 w 9147550"/>
              <a:gd name="connsiteY6" fmla="*/ 5183 h 4121620"/>
              <a:gd name="connsiteX0" fmla="*/ 299 w 9147550"/>
              <a:gd name="connsiteY0" fmla="*/ 657 h 4117094"/>
              <a:gd name="connsiteX1" fmla="*/ 9147184 w 9147550"/>
              <a:gd name="connsiteY1" fmla="*/ 0 h 4117094"/>
              <a:gd name="connsiteX2" fmla="*/ 9146177 w 9147550"/>
              <a:gd name="connsiteY2" fmla="*/ 4116101 h 4117094"/>
              <a:gd name="connsiteX3" fmla="*/ 4573956 w 9147550"/>
              <a:gd name="connsiteY3" fmla="*/ 4117094 h 4117094"/>
              <a:gd name="connsiteX4" fmla="*/ 4576412 w 9147550"/>
              <a:gd name="connsiteY4" fmla="*/ 3574331 h 4117094"/>
              <a:gd name="connsiteX5" fmla="*/ 1734 w 9147550"/>
              <a:gd name="connsiteY5" fmla="*/ 3575644 h 4117094"/>
              <a:gd name="connsiteX6" fmla="*/ 299 w 9147550"/>
              <a:gd name="connsiteY6" fmla="*/ 657 h 4117094"/>
              <a:gd name="connsiteX0" fmla="*/ 299 w 9147550"/>
              <a:gd name="connsiteY0" fmla="*/ 657 h 4117094"/>
              <a:gd name="connsiteX1" fmla="*/ 9147184 w 9147550"/>
              <a:gd name="connsiteY1" fmla="*/ 0 h 4117094"/>
              <a:gd name="connsiteX2" fmla="*/ 9146177 w 9147550"/>
              <a:gd name="connsiteY2" fmla="*/ 4116101 h 4117094"/>
              <a:gd name="connsiteX3" fmla="*/ 4573956 w 9147550"/>
              <a:gd name="connsiteY3" fmla="*/ 4117094 h 4117094"/>
              <a:gd name="connsiteX4" fmla="*/ 4574006 w 9147550"/>
              <a:gd name="connsiteY4" fmla="*/ 3576738 h 4117094"/>
              <a:gd name="connsiteX5" fmla="*/ 1734 w 9147550"/>
              <a:gd name="connsiteY5" fmla="*/ 3575644 h 4117094"/>
              <a:gd name="connsiteX6" fmla="*/ 299 w 9147550"/>
              <a:gd name="connsiteY6" fmla="*/ 657 h 4117094"/>
              <a:gd name="connsiteX0" fmla="*/ 299 w 9147550"/>
              <a:gd name="connsiteY0" fmla="*/ 682144 h 4117094"/>
              <a:gd name="connsiteX1" fmla="*/ 9147184 w 9147550"/>
              <a:gd name="connsiteY1" fmla="*/ 0 h 4117094"/>
              <a:gd name="connsiteX2" fmla="*/ 9146177 w 9147550"/>
              <a:gd name="connsiteY2" fmla="*/ 4116101 h 4117094"/>
              <a:gd name="connsiteX3" fmla="*/ 4573956 w 9147550"/>
              <a:gd name="connsiteY3" fmla="*/ 4117094 h 4117094"/>
              <a:gd name="connsiteX4" fmla="*/ 4574006 w 9147550"/>
              <a:gd name="connsiteY4" fmla="*/ 3576738 h 4117094"/>
              <a:gd name="connsiteX5" fmla="*/ 1734 w 9147550"/>
              <a:gd name="connsiteY5" fmla="*/ 3575644 h 4117094"/>
              <a:gd name="connsiteX6" fmla="*/ 299 w 9147550"/>
              <a:gd name="connsiteY6" fmla="*/ 682144 h 4117094"/>
              <a:gd name="connsiteX0" fmla="*/ 299 w 9155947"/>
              <a:gd name="connsiteY0" fmla="*/ 26537 h 3461487"/>
              <a:gd name="connsiteX1" fmla="*/ 9155811 w 9155947"/>
              <a:gd name="connsiteY1" fmla="*/ 0 h 3461487"/>
              <a:gd name="connsiteX2" fmla="*/ 9146177 w 9155947"/>
              <a:gd name="connsiteY2" fmla="*/ 3460494 h 3461487"/>
              <a:gd name="connsiteX3" fmla="*/ 4573956 w 9155947"/>
              <a:gd name="connsiteY3" fmla="*/ 3461487 h 3461487"/>
              <a:gd name="connsiteX4" fmla="*/ 4574006 w 9155947"/>
              <a:gd name="connsiteY4" fmla="*/ 2921131 h 3461487"/>
              <a:gd name="connsiteX5" fmla="*/ 1734 w 9155947"/>
              <a:gd name="connsiteY5" fmla="*/ 2920037 h 3461487"/>
              <a:gd name="connsiteX6" fmla="*/ 299 w 9155947"/>
              <a:gd name="connsiteY6" fmla="*/ 26537 h 3461487"/>
              <a:gd name="connsiteX0" fmla="*/ 299 w 9155947"/>
              <a:gd name="connsiteY0" fmla="*/ 0 h 3676489"/>
              <a:gd name="connsiteX1" fmla="*/ 9155811 w 9155947"/>
              <a:gd name="connsiteY1" fmla="*/ 215002 h 3676489"/>
              <a:gd name="connsiteX2" fmla="*/ 9146177 w 9155947"/>
              <a:gd name="connsiteY2" fmla="*/ 3675496 h 3676489"/>
              <a:gd name="connsiteX3" fmla="*/ 4573956 w 9155947"/>
              <a:gd name="connsiteY3" fmla="*/ 3676489 h 3676489"/>
              <a:gd name="connsiteX4" fmla="*/ 4574006 w 9155947"/>
              <a:gd name="connsiteY4" fmla="*/ 3136133 h 3676489"/>
              <a:gd name="connsiteX5" fmla="*/ 1734 w 9155947"/>
              <a:gd name="connsiteY5" fmla="*/ 3135039 h 3676489"/>
              <a:gd name="connsiteX6" fmla="*/ 299 w 9155947"/>
              <a:gd name="connsiteY6" fmla="*/ 0 h 3676489"/>
              <a:gd name="connsiteX0" fmla="*/ 299 w 9155947"/>
              <a:gd name="connsiteY0" fmla="*/ 0 h 3693742"/>
              <a:gd name="connsiteX1" fmla="*/ 9155811 w 9155947"/>
              <a:gd name="connsiteY1" fmla="*/ 232255 h 3693742"/>
              <a:gd name="connsiteX2" fmla="*/ 9146177 w 9155947"/>
              <a:gd name="connsiteY2" fmla="*/ 3692749 h 3693742"/>
              <a:gd name="connsiteX3" fmla="*/ 4573956 w 9155947"/>
              <a:gd name="connsiteY3" fmla="*/ 3693742 h 3693742"/>
              <a:gd name="connsiteX4" fmla="*/ 4574006 w 9155947"/>
              <a:gd name="connsiteY4" fmla="*/ 3153386 h 3693742"/>
              <a:gd name="connsiteX5" fmla="*/ 1734 w 9155947"/>
              <a:gd name="connsiteY5" fmla="*/ 3152292 h 3693742"/>
              <a:gd name="connsiteX6" fmla="*/ 299 w 9155947"/>
              <a:gd name="connsiteY6" fmla="*/ 0 h 3693742"/>
              <a:gd name="connsiteX0" fmla="*/ 7191 w 9154213"/>
              <a:gd name="connsiteY0" fmla="*/ 0 h 3685116"/>
              <a:gd name="connsiteX1" fmla="*/ 9154077 w 9154213"/>
              <a:gd name="connsiteY1" fmla="*/ 223629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44760 h 3685116"/>
              <a:gd name="connsiteX5" fmla="*/ 0 w 9154213"/>
              <a:gd name="connsiteY5" fmla="*/ 3143666 h 3685116"/>
              <a:gd name="connsiteX6" fmla="*/ 7191 w 9154213"/>
              <a:gd name="connsiteY6" fmla="*/ 0 h 3685116"/>
              <a:gd name="connsiteX0" fmla="*/ 7191 w 9154213"/>
              <a:gd name="connsiteY0" fmla="*/ 0 h 3685116"/>
              <a:gd name="connsiteX1" fmla="*/ 9154077 w 9154213"/>
              <a:gd name="connsiteY1" fmla="*/ 16595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44760 h 3685116"/>
              <a:gd name="connsiteX5" fmla="*/ 0 w 9154213"/>
              <a:gd name="connsiteY5" fmla="*/ 3143666 h 3685116"/>
              <a:gd name="connsiteX6" fmla="*/ 7191 w 9154213"/>
              <a:gd name="connsiteY6" fmla="*/ 0 h 3685116"/>
              <a:gd name="connsiteX0" fmla="*/ 7191 w 9154213"/>
              <a:gd name="connsiteY0" fmla="*/ 0 h 3685116"/>
              <a:gd name="connsiteX1" fmla="*/ 9154077 w 9154213"/>
              <a:gd name="connsiteY1" fmla="*/ 16595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44760 h 3685116"/>
              <a:gd name="connsiteX5" fmla="*/ 0 w 9154213"/>
              <a:gd name="connsiteY5" fmla="*/ 3151830 h 3685116"/>
              <a:gd name="connsiteX6" fmla="*/ 7191 w 9154213"/>
              <a:gd name="connsiteY6" fmla="*/ 0 h 3685116"/>
              <a:gd name="connsiteX0" fmla="*/ 7191 w 9154213"/>
              <a:gd name="connsiteY0" fmla="*/ 0 h 3685116"/>
              <a:gd name="connsiteX1" fmla="*/ 9154077 w 9154213"/>
              <a:gd name="connsiteY1" fmla="*/ 16595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52924 h 3685116"/>
              <a:gd name="connsiteX5" fmla="*/ 0 w 9154213"/>
              <a:gd name="connsiteY5" fmla="*/ 3151830 h 3685116"/>
              <a:gd name="connsiteX6" fmla="*/ 7191 w 9154213"/>
              <a:gd name="connsiteY6" fmla="*/ 0 h 3685116"/>
              <a:gd name="connsiteX0" fmla="*/ 7191 w 9154213"/>
              <a:gd name="connsiteY0" fmla="*/ 0 h 3734102"/>
              <a:gd name="connsiteX1" fmla="*/ 9154077 w 9154213"/>
              <a:gd name="connsiteY1" fmla="*/ 16595 h 3734102"/>
              <a:gd name="connsiteX2" fmla="*/ 9144443 w 9154213"/>
              <a:gd name="connsiteY2" fmla="*/ 3684123 h 3734102"/>
              <a:gd name="connsiteX3" fmla="*/ 4572222 w 9154213"/>
              <a:gd name="connsiteY3" fmla="*/ 3734102 h 3734102"/>
              <a:gd name="connsiteX4" fmla="*/ 4572272 w 9154213"/>
              <a:gd name="connsiteY4" fmla="*/ 3152924 h 3734102"/>
              <a:gd name="connsiteX5" fmla="*/ 0 w 9154213"/>
              <a:gd name="connsiteY5" fmla="*/ 3151830 h 3734102"/>
              <a:gd name="connsiteX6" fmla="*/ 7191 w 9154213"/>
              <a:gd name="connsiteY6" fmla="*/ 0 h 3734102"/>
              <a:gd name="connsiteX0" fmla="*/ 7191 w 9154247"/>
              <a:gd name="connsiteY0" fmla="*/ 0 h 3734102"/>
              <a:gd name="connsiteX1" fmla="*/ 9154077 w 9154247"/>
              <a:gd name="connsiteY1" fmla="*/ 16595 h 3734102"/>
              <a:gd name="connsiteX2" fmla="*/ 9147164 w 9154247"/>
              <a:gd name="connsiteY2" fmla="*/ 3733108 h 3734102"/>
              <a:gd name="connsiteX3" fmla="*/ 4572222 w 9154247"/>
              <a:gd name="connsiteY3" fmla="*/ 3734102 h 3734102"/>
              <a:gd name="connsiteX4" fmla="*/ 4572272 w 9154247"/>
              <a:gd name="connsiteY4" fmla="*/ 3152924 h 3734102"/>
              <a:gd name="connsiteX5" fmla="*/ 0 w 9154247"/>
              <a:gd name="connsiteY5" fmla="*/ 3151830 h 3734102"/>
              <a:gd name="connsiteX6" fmla="*/ 7191 w 9154247"/>
              <a:gd name="connsiteY6" fmla="*/ 0 h 3734102"/>
              <a:gd name="connsiteX0" fmla="*/ 7191 w 9162964"/>
              <a:gd name="connsiteY0" fmla="*/ 0 h 3734102"/>
              <a:gd name="connsiteX1" fmla="*/ 9162870 w 9162964"/>
              <a:gd name="connsiteY1" fmla="*/ 16595 h 3734102"/>
              <a:gd name="connsiteX2" fmla="*/ 9147164 w 9162964"/>
              <a:gd name="connsiteY2" fmla="*/ 3733108 h 3734102"/>
              <a:gd name="connsiteX3" fmla="*/ 4572222 w 9162964"/>
              <a:gd name="connsiteY3" fmla="*/ 3734102 h 3734102"/>
              <a:gd name="connsiteX4" fmla="*/ 4572272 w 9162964"/>
              <a:gd name="connsiteY4" fmla="*/ 3152924 h 3734102"/>
              <a:gd name="connsiteX5" fmla="*/ 0 w 9162964"/>
              <a:gd name="connsiteY5" fmla="*/ 3151830 h 3734102"/>
              <a:gd name="connsiteX6" fmla="*/ 7191 w 9162964"/>
              <a:gd name="connsiteY6" fmla="*/ 0 h 3734102"/>
              <a:gd name="connsiteX0" fmla="*/ 307 w 9164573"/>
              <a:gd name="connsiteY0" fmla="*/ 0 h 3734102"/>
              <a:gd name="connsiteX1" fmla="*/ 9164479 w 9164573"/>
              <a:gd name="connsiteY1" fmla="*/ 16595 h 3734102"/>
              <a:gd name="connsiteX2" fmla="*/ 9148773 w 9164573"/>
              <a:gd name="connsiteY2" fmla="*/ 3733108 h 3734102"/>
              <a:gd name="connsiteX3" fmla="*/ 4573831 w 9164573"/>
              <a:gd name="connsiteY3" fmla="*/ 3734102 h 3734102"/>
              <a:gd name="connsiteX4" fmla="*/ 4573881 w 9164573"/>
              <a:gd name="connsiteY4" fmla="*/ 3152924 h 3734102"/>
              <a:gd name="connsiteX5" fmla="*/ 1609 w 9164573"/>
              <a:gd name="connsiteY5" fmla="*/ 3151830 h 3734102"/>
              <a:gd name="connsiteX6" fmla="*/ 307 w 9164573"/>
              <a:gd name="connsiteY6" fmla="*/ 0 h 3734102"/>
              <a:gd name="connsiteX0" fmla="*/ 1529 w 9165795"/>
              <a:gd name="connsiteY0" fmla="*/ 0 h 3734102"/>
              <a:gd name="connsiteX1" fmla="*/ 9165701 w 9165795"/>
              <a:gd name="connsiteY1" fmla="*/ 16595 h 3734102"/>
              <a:gd name="connsiteX2" fmla="*/ 9149995 w 9165795"/>
              <a:gd name="connsiteY2" fmla="*/ 3733108 h 3734102"/>
              <a:gd name="connsiteX3" fmla="*/ 4575053 w 9165795"/>
              <a:gd name="connsiteY3" fmla="*/ 3734102 h 3734102"/>
              <a:gd name="connsiteX4" fmla="*/ 4575103 w 9165795"/>
              <a:gd name="connsiteY4" fmla="*/ 3152924 h 3734102"/>
              <a:gd name="connsiteX5" fmla="*/ 0 w 9165795"/>
              <a:gd name="connsiteY5" fmla="*/ 3140506 h 3734102"/>
              <a:gd name="connsiteX6" fmla="*/ 1529 w 9165795"/>
              <a:gd name="connsiteY6" fmla="*/ 0 h 3734102"/>
              <a:gd name="connsiteX0" fmla="*/ 1529 w 9154597"/>
              <a:gd name="connsiteY0" fmla="*/ 391 h 3734493"/>
              <a:gd name="connsiteX1" fmla="*/ 9154377 w 9154597"/>
              <a:gd name="connsiteY1" fmla="*/ 0 h 3734493"/>
              <a:gd name="connsiteX2" fmla="*/ 9149995 w 9154597"/>
              <a:gd name="connsiteY2" fmla="*/ 3733499 h 3734493"/>
              <a:gd name="connsiteX3" fmla="*/ 4575053 w 9154597"/>
              <a:gd name="connsiteY3" fmla="*/ 3734493 h 3734493"/>
              <a:gd name="connsiteX4" fmla="*/ 4575103 w 9154597"/>
              <a:gd name="connsiteY4" fmla="*/ 3153315 h 3734493"/>
              <a:gd name="connsiteX5" fmla="*/ 0 w 9154597"/>
              <a:gd name="connsiteY5" fmla="*/ 3140897 h 3734493"/>
              <a:gd name="connsiteX6" fmla="*/ 1529 w 9154597"/>
              <a:gd name="connsiteY6" fmla="*/ 391 h 3734493"/>
              <a:gd name="connsiteX0" fmla="*/ 1529 w 9154707"/>
              <a:gd name="connsiteY0" fmla="*/ 391 h 3734493"/>
              <a:gd name="connsiteX1" fmla="*/ 9154377 w 9154707"/>
              <a:gd name="connsiteY1" fmla="*/ 0 h 3734493"/>
              <a:gd name="connsiteX2" fmla="*/ 9152826 w 9154707"/>
              <a:gd name="connsiteY2" fmla="*/ 3719344 h 3734493"/>
              <a:gd name="connsiteX3" fmla="*/ 4575053 w 9154707"/>
              <a:gd name="connsiteY3" fmla="*/ 3734493 h 3734493"/>
              <a:gd name="connsiteX4" fmla="*/ 4575103 w 9154707"/>
              <a:gd name="connsiteY4" fmla="*/ 3153315 h 3734493"/>
              <a:gd name="connsiteX5" fmla="*/ 0 w 9154707"/>
              <a:gd name="connsiteY5" fmla="*/ 3140897 h 3734493"/>
              <a:gd name="connsiteX6" fmla="*/ 1529 w 9154707"/>
              <a:gd name="connsiteY6" fmla="*/ 391 h 3734493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4575053 w 9154707"/>
              <a:gd name="connsiteY3" fmla="*/ 3720338 h 3720338"/>
              <a:gd name="connsiteX4" fmla="*/ 4575103 w 9154707"/>
              <a:gd name="connsiteY4" fmla="*/ 3153315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4575053 w 9154707"/>
              <a:gd name="connsiteY3" fmla="*/ 3720338 h 3720338"/>
              <a:gd name="connsiteX4" fmla="*/ 4577934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4575053 w 9154707"/>
              <a:gd name="connsiteY3" fmla="*/ 3720338 h 3720338"/>
              <a:gd name="connsiteX4" fmla="*/ 3601621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3598741 w 9154707"/>
              <a:gd name="connsiteY3" fmla="*/ 3720338 h 3720338"/>
              <a:gd name="connsiteX4" fmla="*/ 3601621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3598741 w 9154707"/>
              <a:gd name="connsiteY3" fmla="*/ 3720338 h 3720338"/>
              <a:gd name="connsiteX4" fmla="*/ 4111449 w 9154707"/>
              <a:gd name="connsiteY4" fmla="*/ 3138702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19344"/>
              <a:gd name="connsiteX1" fmla="*/ 9154377 w 9154707"/>
              <a:gd name="connsiteY1" fmla="*/ 0 h 3719344"/>
              <a:gd name="connsiteX2" fmla="*/ 9152826 w 9154707"/>
              <a:gd name="connsiteY2" fmla="*/ 3719344 h 3719344"/>
              <a:gd name="connsiteX3" fmla="*/ 4105279 w 9154707"/>
              <a:gd name="connsiteY3" fmla="*/ 3717048 h 3719344"/>
              <a:gd name="connsiteX4" fmla="*/ 4111449 w 9154707"/>
              <a:gd name="connsiteY4" fmla="*/ 3138702 h 3719344"/>
              <a:gd name="connsiteX5" fmla="*/ 0 w 9154707"/>
              <a:gd name="connsiteY5" fmla="*/ 3140897 h 3719344"/>
              <a:gd name="connsiteX6" fmla="*/ 1529 w 9154707"/>
              <a:gd name="connsiteY6" fmla="*/ 391 h 3719344"/>
              <a:gd name="connsiteX0" fmla="*/ 1529 w 9154707"/>
              <a:gd name="connsiteY0" fmla="*/ 391 h 3719344"/>
              <a:gd name="connsiteX1" fmla="*/ 9154377 w 9154707"/>
              <a:gd name="connsiteY1" fmla="*/ 0 h 3719344"/>
              <a:gd name="connsiteX2" fmla="*/ 9152826 w 9154707"/>
              <a:gd name="connsiteY2" fmla="*/ 3719344 h 3719344"/>
              <a:gd name="connsiteX3" fmla="*/ 4113746 w 9154707"/>
              <a:gd name="connsiteY3" fmla="*/ 3717048 h 3719344"/>
              <a:gd name="connsiteX4" fmla="*/ 4111449 w 9154707"/>
              <a:gd name="connsiteY4" fmla="*/ 3138702 h 3719344"/>
              <a:gd name="connsiteX5" fmla="*/ 0 w 9154707"/>
              <a:gd name="connsiteY5" fmla="*/ 3140897 h 3719344"/>
              <a:gd name="connsiteX6" fmla="*/ 1529 w 9154707"/>
              <a:gd name="connsiteY6" fmla="*/ 391 h 3719344"/>
              <a:gd name="connsiteX0" fmla="*/ 1529 w 9154707"/>
              <a:gd name="connsiteY0" fmla="*/ 391 h 3719344"/>
              <a:gd name="connsiteX1" fmla="*/ 9154377 w 9154707"/>
              <a:gd name="connsiteY1" fmla="*/ 0 h 3719344"/>
              <a:gd name="connsiteX2" fmla="*/ 9152826 w 9154707"/>
              <a:gd name="connsiteY2" fmla="*/ 3719344 h 3719344"/>
              <a:gd name="connsiteX3" fmla="*/ 4110924 w 9154707"/>
              <a:gd name="connsiteY3" fmla="*/ 3717048 h 3719344"/>
              <a:gd name="connsiteX4" fmla="*/ 4111449 w 9154707"/>
              <a:gd name="connsiteY4" fmla="*/ 3138702 h 3719344"/>
              <a:gd name="connsiteX5" fmla="*/ 0 w 9154707"/>
              <a:gd name="connsiteY5" fmla="*/ 3140897 h 3719344"/>
              <a:gd name="connsiteX6" fmla="*/ 1529 w 9154707"/>
              <a:gd name="connsiteY6" fmla="*/ 391 h 3719344"/>
              <a:gd name="connsiteX0" fmla="*/ 1529 w 9154707"/>
              <a:gd name="connsiteY0" fmla="*/ 391 h 3719344"/>
              <a:gd name="connsiteX1" fmla="*/ 9154377 w 9154707"/>
              <a:gd name="connsiteY1" fmla="*/ 0 h 3719344"/>
              <a:gd name="connsiteX2" fmla="*/ 9152826 w 9154707"/>
              <a:gd name="connsiteY2" fmla="*/ 3719344 h 3719344"/>
              <a:gd name="connsiteX3" fmla="*/ 4110924 w 9154707"/>
              <a:gd name="connsiteY3" fmla="*/ 3717048 h 3719344"/>
              <a:gd name="connsiteX4" fmla="*/ 4108627 w 9154707"/>
              <a:gd name="connsiteY4" fmla="*/ 3141524 h 3719344"/>
              <a:gd name="connsiteX5" fmla="*/ 0 w 9154707"/>
              <a:gd name="connsiteY5" fmla="*/ 3140897 h 3719344"/>
              <a:gd name="connsiteX6" fmla="*/ 1529 w 9154707"/>
              <a:gd name="connsiteY6" fmla="*/ 391 h 3719344"/>
              <a:gd name="connsiteX0" fmla="*/ 1529 w 9154707"/>
              <a:gd name="connsiteY0" fmla="*/ 391 h 3719344"/>
              <a:gd name="connsiteX1" fmla="*/ 9154377 w 9154707"/>
              <a:gd name="connsiteY1" fmla="*/ 0 h 3719344"/>
              <a:gd name="connsiteX2" fmla="*/ 9152826 w 9154707"/>
              <a:gd name="connsiteY2" fmla="*/ 3719344 h 3719344"/>
              <a:gd name="connsiteX3" fmla="*/ 4110924 w 9154707"/>
              <a:gd name="connsiteY3" fmla="*/ 3717048 h 3719344"/>
              <a:gd name="connsiteX4" fmla="*/ 4111450 w 9154707"/>
              <a:gd name="connsiteY4" fmla="*/ 3141524 h 3719344"/>
              <a:gd name="connsiteX5" fmla="*/ 0 w 9154707"/>
              <a:gd name="connsiteY5" fmla="*/ 3140897 h 3719344"/>
              <a:gd name="connsiteX6" fmla="*/ 1529 w 9154707"/>
              <a:gd name="connsiteY6" fmla="*/ 391 h 3719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4707" h="3719344">
                <a:moveTo>
                  <a:pt x="1529" y="391"/>
                </a:moveTo>
                <a:lnTo>
                  <a:pt x="9154377" y="0"/>
                </a:lnTo>
                <a:cubicBezTo>
                  <a:pt x="9155964" y="1278732"/>
                  <a:pt x="9151239" y="2440612"/>
                  <a:pt x="9152826" y="3719344"/>
                </a:cubicBezTo>
                <a:lnTo>
                  <a:pt x="4110924" y="3717048"/>
                </a:lnTo>
                <a:cubicBezTo>
                  <a:pt x="4112369" y="3628931"/>
                  <a:pt x="4110005" y="3229641"/>
                  <a:pt x="4111450" y="3141524"/>
                </a:cubicBezTo>
                <a:lnTo>
                  <a:pt x="0" y="3140897"/>
                </a:lnTo>
                <a:cubicBezTo>
                  <a:pt x="1445" y="1965221"/>
                  <a:pt x="84" y="1176067"/>
                  <a:pt x="1529" y="391"/>
                </a:cubicBezTo>
                <a:close/>
              </a:path>
            </a:pathLst>
          </a:cu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lIns="180000" tIns="180000"/>
          <a:lstStyle>
            <a:lvl1pPr marL="0" indent="0">
              <a:buNone/>
              <a:defRPr sz="2000">
                <a:latin typeface="BMW Type Global Pro Regular" pitchFamily="2" charset="0"/>
                <a:ea typeface="BMW Type Global Pro Regular" pitchFamily="2" charset="0"/>
                <a:cs typeface="BMW Type Global Pro Regular" pitchFamily="2" charset="0"/>
              </a:defRPr>
            </a:lvl1pPr>
          </a:lstStyle>
          <a:p>
            <a:r>
              <a:rPr lang="de-DE" dirty="0" smtClean="0"/>
              <a:t>Bild durch Klicken auf das Symbol einfügen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6082" y="4233649"/>
            <a:ext cx="8218866" cy="5446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err="1" smtClean="0"/>
              <a:t>titel</a:t>
            </a:r>
            <a:r>
              <a:rPr lang="de-DE" dirty="0" smtClean="0"/>
              <a:t> DURCH KLICKEN BEARBEITEN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7566" y="4853838"/>
            <a:ext cx="8209709" cy="5340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100"/>
              </a:lnSpc>
              <a:spcBef>
                <a:spcPts val="0"/>
              </a:spcBef>
              <a:buNone/>
              <a:defRPr sz="2000" b="1" cap="all" baseline="0">
                <a:latin typeface="+mj-lt"/>
              </a:defRPr>
            </a:lvl1pPr>
          </a:lstStyle>
          <a:p>
            <a:pPr lvl="0"/>
            <a:r>
              <a:rPr lang="de-DE" dirty="0" smtClean="0"/>
              <a:t>Subheadline durch klicken bearbeiten</a:t>
            </a:r>
          </a:p>
        </p:txBody>
      </p:sp>
      <p:sp>
        <p:nvSpPr>
          <p:cNvPr id="13" name="Textplatzhalter 24"/>
          <p:cNvSpPr>
            <a:spLocks noGrp="1"/>
          </p:cNvSpPr>
          <p:nvPr>
            <p:ph type="body" sz="quarter" idx="18" hasCustomPrompt="1"/>
          </p:nvPr>
        </p:nvSpPr>
        <p:spPr>
          <a:xfrm>
            <a:off x="467570" y="3360108"/>
            <a:ext cx="2508548" cy="3194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100">
                <a:latin typeface="BMWTypeCondensedRegular" pitchFamily="34" charset="0"/>
                <a:ea typeface="BMW Type Global Pro Regular" pitchFamily="2" charset="0"/>
                <a:cs typeface="BMW Type Global Pro Regular" pitchFamily="2" charset="0"/>
              </a:defRPr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de-DE" dirty="0" smtClean="0"/>
              <a:t>EG-63, 2011</a:t>
            </a:r>
          </a:p>
        </p:txBody>
      </p:sp>
      <p:pic>
        <p:nvPicPr>
          <p:cNvPr id="17" name="Bild 7" descr="WortmarkeBMWGROUP Kopi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64" y="6031922"/>
            <a:ext cx="909281" cy="43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Bild 8" descr="BMWMINIRR_5fbg Kopi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52"/>
          <a:stretch>
            <a:fillRect/>
          </a:stretch>
        </p:blipFill>
        <p:spPr bwMode="auto">
          <a:xfrm>
            <a:off x="7350455" y="6021288"/>
            <a:ext cx="1337701" cy="44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9503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 ohne 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6"/>
          <p:cNvSpPr>
            <a:spLocks noGrp="1"/>
          </p:cNvSpPr>
          <p:nvPr>
            <p:ph type="pic" sz="quarter" idx="14" hasCustomPrompt="1"/>
          </p:nvPr>
        </p:nvSpPr>
        <p:spPr>
          <a:xfrm>
            <a:off x="2" y="1701800"/>
            <a:ext cx="9144001" cy="5156201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85725">
              <a:buNone/>
              <a:defRPr sz="2000">
                <a:latin typeface="BMW Group" pitchFamily="2" charset="0"/>
                <a:ea typeface="BMW Type Global Pro Regular" pitchFamily="2" charset="0"/>
                <a:cs typeface="BMW Group" pitchFamily="2" charset="0"/>
              </a:defRPr>
            </a:lvl1pPr>
          </a:lstStyle>
          <a:p>
            <a:r>
              <a:rPr lang="de-DE" dirty="0" smtClean="0"/>
              <a:t>Bild durch Klicken auf das Symbol einfügen</a:t>
            </a:r>
            <a:endParaRPr lang="de-DE" dirty="0"/>
          </a:p>
        </p:txBody>
      </p:sp>
      <p:sp>
        <p:nvSpPr>
          <p:cNvPr id="7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9687" y="403225"/>
            <a:ext cx="8217588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</p:spTree>
    <p:extLst>
      <p:ext uri="{BB962C8B-B14F-4D97-AF65-F5344CB8AC3E}">
        <p14:creationId xmlns:p14="http://schemas.microsoft.com/office/powerpoint/2010/main" val="3242060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mit Bildunterschri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4" hasCustomPrompt="1"/>
          </p:nvPr>
        </p:nvSpPr>
        <p:spPr>
          <a:xfrm>
            <a:off x="-1837" y="1697783"/>
            <a:ext cx="4566467" cy="2611438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600">
                <a:latin typeface="BMW Group" pitchFamily="2" charset="0"/>
                <a:ea typeface="BMW Type Global Pro Regular" pitchFamily="2" charset="0"/>
                <a:cs typeface="BMW Group" pitchFamily="2" charset="0"/>
              </a:defRPr>
            </a:lvl1pPr>
          </a:lstStyle>
          <a:p>
            <a:r>
              <a:rPr lang="de-DE" dirty="0" smtClean="0"/>
              <a:t>Bild durch Klicken auf das Symbol einfügen</a:t>
            </a:r>
            <a:endParaRPr lang="de-DE" dirty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82548" y="1697783"/>
            <a:ext cx="4573588" cy="2611438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1600">
                <a:latin typeface="BMW Group" pitchFamily="2" charset="0"/>
                <a:ea typeface="BMW Type Global Pro Regular" pitchFamily="2" charset="0"/>
                <a:cs typeface="BMW Group" pitchFamily="2" charset="0"/>
              </a:defRPr>
            </a:lvl1pPr>
          </a:lstStyle>
          <a:p>
            <a:r>
              <a:rPr lang="de-DE" dirty="0" smtClean="0"/>
              <a:t>Bild durch Klicken auf das Symbol einfügen</a:t>
            </a:r>
            <a:endParaRPr lang="de-DE" dirty="0"/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68313" y="4487291"/>
            <a:ext cx="3924300" cy="203892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285750" indent="-28575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2pPr>
            <a:lvl3pPr marL="633413" indent="-22860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3pPr>
            <a:lvl4pPr marL="985838" indent="-22860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4pPr>
            <a:lvl5pPr marL="1349375" indent="-22860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5pPr>
          </a:lstStyle>
          <a:p>
            <a:pPr lvl="0"/>
            <a:r>
              <a:rPr lang="de-DE" dirty="0" smtClean="0"/>
              <a:t>Bildunterschrift durch Klicken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9" hasCustomPrompt="1"/>
          </p:nvPr>
        </p:nvSpPr>
        <p:spPr>
          <a:xfrm>
            <a:off x="4580490" y="4487291"/>
            <a:ext cx="4028145" cy="203892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285750" indent="-28575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2pPr>
            <a:lvl3pPr marL="633413" indent="-22860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3pPr>
            <a:lvl4pPr marL="985838" indent="-22860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4pPr>
            <a:lvl5pPr marL="1349375" indent="-228600">
              <a:lnSpc>
                <a:spcPts val="2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1700"/>
            </a:lvl5pPr>
          </a:lstStyle>
          <a:p>
            <a:pPr lvl="0"/>
            <a:r>
              <a:rPr lang="de-DE" dirty="0" smtClean="0"/>
              <a:t>Bildunterschrift durch Klicken 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9687" y="403225"/>
            <a:ext cx="8217588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</p:spTree>
    <p:extLst>
      <p:ext uri="{BB962C8B-B14F-4D97-AF65-F5344CB8AC3E}">
        <p14:creationId xmlns:p14="http://schemas.microsoft.com/office/powerpoint/2010/main" val="23953271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mbifolie 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9687" y="403225"/>
            <a:ext cx="8217588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751387" y="1637401"/>
            <a:ext cx="3925887" cy="4888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200025" indent="-200025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2pPr>
            <a:lvl3pPr marL="452438" indent="-18573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3pPr>
            <a:lvl4pPr marL="7191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4pPr>
            <a:lvl5pPr marL="9858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5pPr>
          </a:lstStyle>
          <a:p>
            <a:pPr lvl="0"/>
            <a:r>
              <a:rPr lang="de-DE" dirty="0" smtClean="0"/>
              <a:t>Kleinen Fließtext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5" hasCustomPrompt="1"/>
          </p:nvPr>
        </p:nvSpPr>
        <p:spPr>
          <a:xfrm>
            <a:off x="3" y="1701800"/>
            <a:ext cx="4573586" cy="4824413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2000">
                <a:latin typeface="BMW Group" pitchFamily="2" charset="0"/>
                <a:ea typeface="BMW Type Global Pro Regular" pitchFamily="2" charset="0"/>
                <a:cs typeface="BMW Group" pitchFamily="2" charset="0"/>
              </a:defRPr>
            </a:lvl1pPr>
          </a:lstStyle>
          <a:p>
            <a:r>
              <a:rPr lang="de-DE" dirty="0" smtClean="0"/>
              <a:t>Bild durch Klicken auf das Symbol 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55907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mbifolie 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1701800"/>
            <a:ext cx="9144000" cy="482441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9687" y="403225"/>
            <a:ext cx="8217588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751387" y="1913433"/>
            <a:ext cx="3925887" cy="444423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200025" indent="-200025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2pPr>
            <a:lvl3pPr marL="452438" indent="-18573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3pPr>
            <a:lvl4pPr marL="7191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4pPr>
            <a:lvl5pPr marL="9858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5pPr>
          </a:lstStyle>
          <a:p>
            <a:pPr lvl="0"/>
            <a:r>
              <a:rPr lang="de-DE" dirty="0" smtClean="0"/>
              <a:t>Kleinen Fließtext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5" hasCustomPrompt="1"/>
          </p:nvPr>
        </p:nvSpPr>
        <p:spPr>
          <a:xfrm>
            <a:off x="3" y="1971675"/>
            <a:ext cx="4573586" cy="4283075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0">
              <a:buNone/>
              <a:defRPr sz="2000">
                <a:latin typeface="BMW Group" pitchFamily="2" charset="0"/>
                <a:ea typeface="BMW Type Global Pro Regular" pitchFamily="2" charset="0"/>
                <a:cs typeface="BMW Group" pitchFamily="2" charset="0"/>
              </a:defRPr>
            </a:lvl1pPr>
          </a:lstStyle>
          <a:p>
            <a:r>
              <a:rPr lang="de-DE" dirty="0" smtClean="0"/>
              <a:t>Bild durch Klicken auf das Symbol 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50015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, Headline 2-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6082" y="3724715"/>
            <a:ext cx="8218866" cy="91680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err="1" smtClean="0"/>
              <a:t>titel</a:t>
            </a:r>
            <a:r>
              <a:rPr lang="de-DE" dirty="0" smtClean="0"/>
              <a:t> 2-zeilig DURCH KLICKEN BEARBEITEN</a:t>
            </a:r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7566" y="4853838"/>
            <a:ext cx="8209709" cy="5340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100"/>
              </a:lnSpc>
              <a:spcBef>
                <a:spcPts val="0"/>
              </a:spcBef>
              <a:buNone/>
              <a:defRPr sz="2000" b="1" cap="all" baseline="0">
                <a:latin typeface="+mj-lt"/>
              </a:defRPr>
            </a:lvl1pPr>
          </a:lstStyle>
          <a:p>
            <a:pPr lvl="0"/>
            <a:r>
              <a:rPr lang="de-DE" dirty="0" smtClean="0"/>
              <a:t>Subheadline durch klicken bearbeiten</a:t>
            </a:r>
          </a:p>
        </p:txBody>
      </p:sp>
      <p:sp>
        <p:nvSpPr>
          <p:cNvPr id="13" name="Textplatzhalter 24"/>
          <p:cNvSpPr>
            <a:spLocks noGrp="1"/>
          </p:cNvSpPr>
          <p:nvPr>
            <p:ph type="body" sz="quarter" idx="18" hasCustomPrompt="1"/>
          </p:nvPr>
        </p:nvSpPr>
        <p:spPr>
          <a:xfrm>
            <a:off x="467570" y="2851174"/>
            <a:ext cx="2508548" cy="31941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100">
                <a:latin typeface="BMWTypeCondensedRegular" pitchFamily="34" charset="0"/>
                <a:ea typeface="BMW Type Global Pro Regular" pitchFamily="2" charset="0"/>
                <a:cs typeface="BMW Type Global Pro Regular" pitchFamily="2" charset="0"/>
              </a:defRPr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de-DE" dirty="0" smtClean="0"/>
              <a:t>Abteilung und Datum eingeben</a:t>
            </a:r>
          </a:p>
        </p:txBody>
      </p:sp>
      <p:pic>
        <p:nvPicPr>
          <p:cNvPr id="17" name="Bild 7" descr="WortmarkeBMWGROUP Kopi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64" y="6031922"/>
            <a:ext cx="909281" cy="43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Bildplatzhalter 6"/>
          <p:cNvSpPr>
            <a:spLocks noGrp="1"/>
          </p:cNvSpPr>
          <p:nvPr>
            <p:ph type="pic" sz="quarter" idx="19" hasCustomPrompt="1"/>
          </p:nvPr>
        </p:nvSpPr>
        <p:spPr>
          <a:xfrm>
            <a:off x="-9867" y="-367"/>
            <a:ext cx="9160067" cy="3211380"/>
          </a:xfrm>
          <a:custGeom>
            <a:avLst/>
            <a:gdLst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0 w 9144000"/>
              <a:gd name="connsiteY3" fmla="*/ 3795713 h 3795713"/>
              <a:gd name="connsiteX4" fmla="*/ 0 w 9144000"/>
              <a:gd name="connsiteY4" fmla="*/ 0 h 3795713"/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4571779 w 9144000"/>
              <a:gd name="connsiteY3" fmla="*/ 3791943 h 3795713"/>
              <a:gd name="connsiteX4" fmla="*/ 0 w 9144000"/>
              <a:gd name="connsiteY4" fmla="*/ 3795713 h 3795713"/>
              <a:gd name="connsiteX5" fmla="*/ 0 w 9144000"/>
              <a:gd name="connsiteY5" fmla="*/ 0 h 3795713"/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4571779 w 9144000"/>
              <a:gd name="connsiteY3" fmla="*/ 3791943 h 3795713"/>
              <a:gd name="connsiteX4" fmla="*/ 4242422 w 9144000"/>
              <a:gd name="connsiteY4" fmla="*/ 3787609 h 3795713"/>
              <a:gd name="connsiteX5" fmla="*/ 0 w 9144000"/>
              <a:gd name="connsiteY5" fmla="*/ 3795713 h 3795713"/>
              <a:gd name="connsiteX6" fmla="*/ 0 w 9144000"/>
              <a:gd name="connsiteY6" fmla="*/ 0 h 3795713"/>
              <a:gd name="connsiteX0" fmla="*/ 0 w 9144000"/>
              <a:gd name="connsiteY0" fmla="*/ 0 h 3795713"/>
              <a:gd name="connsiteX1" fmla="*/ 9144000 w 9144000"/>
              <a:gd name="connsiteY1" fmla="*/ 0 h 3795713"/>
              <a:gd name="connsiteX2" fmla="*/ 9144000 w 9144000"/>
              <a:gd name="connsiteY2" fmla="*/ 3795713 h 3795713"/>
              <a:gd name="connsiteX3" fmla="*/ 4571779 w 9144000"/>
              <a:gd name="connsiteY3" fmla="*/ 3791943 h 3795713"/>
              <a:gd name="connsiteX4" fmla="*/ 4576113 w 9144000"/>
              <a:gd name="connsiteY4" fmla="*/ 3527591 h 3795713"/>
              <a:gd name="connsiteX5" fmla="*/ 0 w 9144000"/>
              <a:gd name="connsiteY5" fmla="*/ 3795713 h 3795713"/>
              <a:gd name="connsiteX6" fmla="*/ 0 w 9144000"/>
              <a:gd name="connsiteY6" fmla="*/ 0 h 3795713"/>
              <a:gd name="connsiteX0" fmla="*/ 4334 w 9148334"/>
              <a:gd name="connsiteY0" fmla="*/ 0 h 3795713"/>
              <a:gd name="connsiteX1" fmla="*/ 9148334 w 9148334"/>
              <a:gd name="connsiteY1" fmla="*/ 0 h 3795713"/>
              <a:gd name="connsiteX2" fmla="*/ 9148334 w 9148334"/>
              <a:gd name="connsiteY2" fmla="*/ 3795713 h 3795713"/>
              <a:gd name="connsiteX3" fmla="*/ 4576113 w 9148334"/>
              <a:gd name="connsiteY3" fmla="*/ 3791943 h 3795713"/>
              <a:gd name="connsiteX4" fmla="*/ 4580447 w 9148334"/>
              <a:gd name="connsiteY4" fmla="*/ 3527591 h 3795713"/>
              <a:gd name="connsiteX5" fmla="*/ 0 w 9148334"/>
              <a:gd name="connsiteY5" fmla="*/ 3527027 h 3795713"/>
              <a:gd name="connsiteX6" fmla="*/ 4334 w 9148334"/>
              <a:gd name="connsiteY6" fmla="*/ 0 h 3795713"/>
              <a:gd name="connsiteX0" fmla="*/ 4334 w 9148334"/>
              <a:gd name="connsiteY0" fmla="*/ 0 h 3834806"/>
              <a:gd name="connsiteX1" fmla="*/ 9148334 w 9148334"/>
              <a:gd name="connsiteY1" fmla="*/ 0 h 3834806"/>
              <a:gd name="connsiteX2" fmla="*/ 9148334 w 9148334"/>
              <a:gd name="connsiteY2" fmla="*/ 3795713 h 3834806"/>
              <a:gd name="connsiteX3" fmla="*/ 4580875 w 9148334"/>
              <a:gd name="connsiteY3" fmla="*/ 3834806 h 3834806"/>
              <a:gd name="connsiteX4" fmla="*/ 4580447 w 9148334"/>
              <a:gd name="connsiteY4" fmla="*/ 3527591 h 3834806"/>
              <a:gd name="connsiteX5" fmla="*/ 0 w 9148334"/>
              <a:gd name="connsiteY5" fmla="*/ 3527027 h 3834806"/>
              <a:gd name="connsiteX6" fmla="*/ 4334 w 9148334"/>
              <a:gd name="connsiteY6" fmla="*/ 0 h 3834806"/>
              <a:gd name="connsiteX0" fmla="*/ 4334 w 9148334"/>
              <a:gd name="connsiteY0" fmla="*/ 0 h 3834806"/>
              <a:gd name="connsiteX1" fmla="*/ 9148334 w 9148334"/>
              <a:gd name="connsiteY1" fmla="*/ 0 h 3834806"/>
              <a:gd name="connsiteX2" fmla="*/ 9148334 w 9148334"/>
              <a:gd name="connsiteY2" fmla="*/ 3795713 h 3834806"/>
              <a:gd name="connsiteX3" fmla="*/ 4580875 w 9148334"/>
              <a:gd name="connsiteY3" fmla="*/ 3834806 h 3834806"/>
              <a:gd name="connsiteX4" fmla="*/ 4580447 w 9148334"/>
              <a:gd name="connsiteY4" fmla="*/ 3522829 h 3834806"/>
              <a:gd name="connsiteX5" fmla="*/ 0 w 9148334"/>
              <a:gd name="connsiteY5" fmla="*/ 3527027 h 3834806"/>
              <a:gd name="connsiteX6" fmla="*/ 4334 w 9148334"/>
              <a:gd name="connsiteY6" fmla="*/ 0 h 3834806"/>
              <a:gd name="connsiteX0" fmla="*/ 4334 w 9153096"/>
              <a:gd name="connsiteY0" fmla="*/ 0 h 3836195"/>
              <a:gd name="connsiteX1" fmla="*/ 9148334 w 9153096"/>
              <a:gd name="connsiteY1" fmla="*/ 0 h 3836195"/>
              <a:gd name="connsiteX2" fmla="*/ 9153096 w 9153096"/>
              <a:gd name="connsiteY2" fmla="*/ 3836195 h 3836195"/>
              <a:gd name="connsiteX3" fmla="*/ 4580875 w 9153096"/>
              <a:gd name="connsiteY3" fmla="*/ 3834806 h 3836195"/>
              <a:gd name="connsiteX4" fmla="*/ 4580447 w 9153096"/>
              <a:gd name="connsiteY4" fmla="*/ 3522829 h 3836195"/>
              <a:gd name="connsiteX5" fmla="*/ 0 w 9153096"/>
              <a:gd name="connsiteY5" fmla="*/ 3527027 h 3836195"/>
              <a:gd name="connsiteX6" fmla="*/ 4334 w 9153096"/>
              <a:gd name="connsiteY6" fmla="*/ 0 h 3836195"/>
              <a:gd name="connsiteX0" fmla="*/ 4334 w 9153096"/>
              <a:gd name="connsiteY0" fmla="*/ 0 h 3987206"/>
              <a:gd name="connsiteX1" fmla="*/ 9148334 w 9153096"/>
              <a:gd name="connsiteY1" fmla="*/ 0 h 3987206"/>
              <a:gd name="connsiteX2" fmla="*/ 9153096 w 9153096"/>
              <a:gd name="connsiteY2" fmla="*/ 3836195 h 3987206"/>
              <a:gd name="connsiteX3" fmla="*/ 4580875 w 9153096"/>
              <a:gd name="connsiteY3" fmla="*/ 3987206 h 3987206"/>
              <a:gd name="connsiteX4" fmla="*/ 4580447 w 9153096"/>
              <a:gd name="connsiteY4" fmla="*/ 3522829 h 3987206"/>
              <a:gd name="connsiteX5" fmla="*/ 0 w 9153096"/>
              <a:gd name="connsiteY5" fmla="*/ 3527027 h 3987206"/>
              <a:gd name="connsiteX6" fmla="*/ 4334 w 9153096"/>
              <a:gd name="connsiteY6" fmla="*/ 0 h 3987206"/>
              <a:gd name="connsiteX0" fmla="*/ 4334 w 9153096"/>
              <a:gd name="connsiteY0" fmla="*/ 0 h 3987206"/>
              <a:gd name="connsiteX1" fmla="*/ 9148334 w 9153096"/>
              <a:gd name="connsiteY1" fmla="*/ 0 h 3987206"/>
              <a:gd name="connsiteX2" fmla="*/ 9153096 w 9153096"/>
              <a:gd name="connsiteY2" fmla="*/ 3983832 h 3987206"/>
              <a:gd name="connsiteX3" fmla="*/ 4580875 w 9153096"/>
              <a:gd name="connsiteY3" fmla="*/ 3987206 h 3987206"/>
              <a:gd name="connsiteX4" fmla="*/ 4580447 w 9153096"/>
              <a:gd name="connsiteY4" fmla="*/ 3522829 h 3987206"/>
              <a:gd name="connsiteX5" fmla="*/ 0 w 9153096"/>
              <a:gd name="connsiteY5" fmla="*/ 3527027 h 3987206"/>
              <a:gd name="connsiteX6" fmla="*/ 4334 w 9153096"/>
              <a:gd name="connsiteY6" fmla="*/ 0 h 3987206"/>
              <a:gd name="connsiteX0" fmla="*/ 4334 w 9153096"/>
              <a:gd name="connsiteY0" fmla="*/ 0 h 3984825"/>
              <a:gd name="connsiteX1" fmla="*/ 9148334 w 9153096"/>
              <a:gd name="connsiteY1" fmla="*/ 0 h 3984825"/>
              <a:gd name="connsiteX2" fmla="*/ 9153096 w 9153096"/>
              <a:gd name="connsiteY2" fmla="*/ 3983832 h 3984825"/>
              <a:gd name="connsiteX3" fmla="*/ 4580875 w 9153096"/>
              <a:gd name="connsiteY3" fmla="*/ 3984825 h 3984825"/>
              <a:gd name="connsiteX4" fmla="*/ 4580447 w 9153096"/>
              <a:gd name="connsiteY4" fmla="*/ 3522829 h 3984825"/>
              <a:gd name="connsiteX5" fmla="*/ 0 w 9153096"/>
              <a:gd name="connsiteY5" fmla="*/ 3527027 h 3984825"/>
              <a:gd name="connsiteX6" fmla="*/ 4334 w 9153096"/>
              <a:gd name="connsiteY6" fmla="*/ 0 h 3984825"/>
              <a:gd name="connsiteX0" fmla="*/ 4334 w 9153096"/>
              <a:gd name="connsiteY0" fmla="*/ 0 h 3984825"/>
              <a:gd name="connsiteX1" fmla="*/ 9148334 w 9153096"/>
              <a:gd name="connsiteY1" fmla="*/ 0 h 3984825"/>
              <a:gd name="connsiteX2" fmla="*/ 9153096 w 9153096"/>
              <a:gd name="connsiteY2" fmla="*/ 3983832 h 3984825"/>
              <a:gd name="connsiteX3" fmla="*/ 4580875 w 9153096"/>
              <a:gd name="connsiteY3" fmla="*/ 3984825 h 3984825"/>
              <a:gd name="connsiteX4" fmla="*/ 4583331 w 9153096"/>
              <a:gd name="connsiteY4" fmla="*/ 3442062 h 3984825"/>
              <a:gd name="connsiteX5" fmla="*/ 0 w 9153096"/>
              <a:gd name="connsiteY5" fmla="*/ 3527027 h 3984825"/>
              <a:gd name="connsiteX6" fmla="*/ 4334 w 9153096"/>
              <a:gd name="connsiteY6" fmla="*/ 0 h 3984825"/>
              <a:gd name="connsiteX0" fmla="*/ 4334 w 9153096"/>
              <a:gd name="connsiteY0" fmla="*/ 0 h 3984825"/>
              <a:gd name="connsiteX1" fmla="*/ 9148334 w 9153096"/>
              <a:gd name="connsiteY1" fmla="*/ 0 h 3984825"/>
              <a:gd name="connsiteX2" fmla="*/ 9153096 w 9153096"/>
              <a:gd name="connsiteY2" fmla="*/ 3983832 h 3984825"/>
              <a:gd name="connsiteX3" fmla="*/ 4580875 w 9153096"/>
              <a:gd name="connsiteY3" fmla="*/ 3984825 h 3984825"/>
              <a:gd name="connsiteX4" fmla="*/ 4583331 w 9153096"/>
              <a:gd name="connsiteY4" fmla="*/ 3442062 h 3984825"/>
              <a:gd name="connsiteX5" fmla="*/ 0 w 9153096"/>
              <a:gd name="connsiteY5" fmla="*/ 3443375 h 3984825"/>
              <a:gd name="connsiteX6" fmla="*/ 4334 w 9153096"/>
              <a:gd name="connsiteY6" fmla="*/ 0 h 3984825"/>
              <a:gd name="connsiteX0" fmla="*/ 142 w 9148904"/>
              <a:gd name="connsiteY0" fmla="*/ 0 h 3984825"/>
              <a:gd name="connsiteX1" fmla="*/ 9144142 w 9148904"/>
              <a:gd name="connsiteY1" fmla="*/ 0 h 3984825"/>
              <a:gd name="connsiteX2" fmla="*/ 9148904 w 9148904"/>
              <a:gd name="connsiteY2" fmla="*/ 3983832 h 3984825"/>
              <a:gd name="connsiteX3" fmla="*/ 4576683 w 9148904"/>
              <a:gd name="connsiteY3" fmla="*/ 3984825 h 3984825"/>
              <a:gd name="connsiteX4" fmla="*/ 4579139 w 9148904"/>
              <a:gd name="connsiteY4" fmla="*/ 3442062 h 3984825"/>
              <a:gd name="connsiteX5" fmla="*/ 7346 w 9148904"/>
              <a:gd name="connsiteY5" fmla="*/ 3443375 h 3984825"/>
              <a:gd name="connsiteX6" fmla="*/ 142 w 9148904"/>
              <a:gd name="connsiteY6" fmla="*/ 0 h 3984825"/>
              <a:gd name="connsiteX0" fmla="*/ 15872 w 9141558"/>
              <a:gd name="connsiteY0" fmla="*/ 17308 h 3984825"/>
              <a:gd name="connsiteX1" fmla="*/ 9136796 w 9141558"/>
              <a:gd name="connsiteY1" fmla="*/ 0 h 3984825"/>
              <a:gd name="connsiteX2" fmla="*/ 9141558 w 9141558"/>
              <a:gd name="connsiteY2" fmla="*/ 3983832 h 3984825"/>
              <a:gd name="connsiteX3" fmla="*/ 4569337 w 9141558"/>
              <a:gd name="connsiteY3" fmla="*/ 3984825 h 3984825"/>
              <a:gd name="connsiteX4" fmla="*/ 4571793 w 9141558"/>
              <a:gd name="connsiteY4" fmla="*/ 3442062 h 3984825"/>
              <a:gd name="connsiteX5" fmla="*/ 0 w 9141558"/>
              <a:gd name="connsiteY5" fmla="*/ 3443375 h 3984825"/>
              <a:gd name="connsiteX6" fmla="*/ 15872 w 9141558"/>
              <a:gd name="connsiteY6" fmla="*/ 17308 h 3984825"/>
              <a:gd name="connsiteX0" fmla="*/ 192 w 9146070"/>
              <a:gd name="connsiteY0" fmla="*/ 1 h 3984825"/>
              <a:gd name="connsiteX1" fmla="*/ 9141308 w 9146070"/>
              <a:gd name="connsiteY1" fmla="*/ 0 h 3984825"/>
              <a:gd name="connsiteX2" fmla="*/ 9146070 w 9146070"/>
              <a:gd name="connsiteY2" fmla="*/ 3983832 h 3984825"/>
              <a:gd name="connsiteX3" fmla="*/ 4573849 w 9146070"/>
              <a:gd name="connsiteY3" fmla="*/ 3984825 h 3984825"/>
              <a:gd name="connsiteX4" fmla="*/ 4576305 w 9146070"/>
              <a:gd name="connsiteY4" fmla="*/ 3442062 h 3984825"/>
              <a:gd name="connsiteX5" fmla="*/ 4512 w 9146070"/>
              <a:gd name="connsiteY5" fmla="*/ 3443375 h 3984825"/>
              <a:gd name="connsiteX6" fmla="*/ 192 w 9146070"/>
              <a:gd name="connsiteY6" fmla="*/ 1 h 3984825"/>
              <a:gd name="connsiteX0" fmla="*/ 299 w 9146177"/>
              <a:gd name="connsiteY0" fmla="*/ 1 h 3984825"/>
              <a:gd name="connsiteX1" fmla="*/ 9141415 w 9146177"/>
              <a:gd name="connsiteY1" fmla="*/ 0 h 3984825"/>
              <a:gd name="connsiteX2" fmla="*/ 9146177 w 9146177"/>
              <a:gd name="connsiteY2" fmla="*/ 3983832 h 3984825"/>
              <a:gd name="connsiteX3" fmla="*/ 4573956 w 9146177"/>
              <a:gd name="connsiteY3" fmla="*/ 3984825 h 3984825"/>
              <a:gd name="connsiteX4" fmla="*/ 4576412 w 9146177"/>
              <a:gd name="connsiteY4" fmla="*/ 3442062 h 3984825"/>
              <a:gd name="connsiteX5" fmla="*/ 1734 w 9146177"/>
              <a:gd name="connsiteY5" fmla="*/ 3443375 h 3984825"/>
              <a:gd name="connsiteX6" fmla="*/ 299 w 9146177"/>
              <a:gd name="connsiteY6" fmla="*/ 1 h 3984825"/>
              <a:gd name="connsiteX0" fmla="*/ 299 w 9147550"/>
              <a:gd name="connsiteY0" fmla="*/ 2885 h 3987709"/>
              <a:gd name="connsiteX1" fmla="*/ 9147184 w 9147550"/>
              <a:gd name="connsiteY1" fmla="*/ 0 h 3987709"/>
              <a:gd name="connsiteX2" fmla="*/ 9146177 w 9147550"/>
              <a:gd name="connsiteY2" fmla="*/ 3986716 h 3987709"/>
              <a:gd name="connsiteX3" fmla="*/ 4573956 w 9147550"/>
              <a:gd name="connsiteY3" fmla="*/ 3987709 h 3987709"/>
              <a:gd name="connsiteX4" fmla="*/ 4576412 w 9147550"/>
              <a:gd name="connsiteY4" fmla="*/ 3444946 h 3987709"/>
              <a:gd name="connsiteX5" fmla="*/ 1734 w 9147550"/>
              <a:gd name="connsiteY5" fmla="*/ 3446259 h 3987709"/>
              <a:gd name="connsiteX6" fmla="*/ 299 w 9147550"/>
              <a:gd name="connsiteY6" fmla="*/ 2885 h 3987709"/>
              <a:gd name="connsiteX0" fmla="*/ 299 w 9147550"/>
              <a:gd name="connsiteY0" fmla="*/ 0 h 4046239"/>
              <a:gd name="connsiteX1" fmla="*/ 9147184 w 9147550"/>
              <a:gd name="connsiteY1" fmla="*/ 58530 h 4046239"/>
              <a:gd name="connsiteX2" fmla="*/ 9146177 w 9147550"/>
              <a:gd name="connsiteY2" fmla="*/ 4045246 h 4046239"/>
              <a:gd name="connsiteX3" fmla="*/ 4573956 w 9147550"/>
              <a:gd name="connsiteY3" fmla="*/ 4046239 h 4046239"/>
              <a:gd name="connsiteX4" fmla="*/ 4576412 w 9147550"/>
              <a:gd name="connsiteY4" fmla="*/ 3503476 h 4046239"/>
              <a:gd name="connsiteX5" fmla="*/ 1734 w 9147550"/>
              <a:gd name="connsiteY5" fmla="*/ 3504789 h 4046239"/>
              <a:gd name="connsiteX6" fmla="*/ 299 w 9147550"/>
              <a:gd name="connsiteY6" fmla="*/ 0 h 4046239"/>
              <a:gd name="connsiteX0" fmla="*/ 299 w 9147550"/>
              <a:gd name="connsiteY0" fmla="*/ 0 h 4046239"/>
              <a:gd name="connsiteX1" fmla="*/ 9147184 w 9147550"/>
              <a:gd name="connsiteY1" fmla="*/ 58530 h 4046239"/>
              <a:gd name="connsiteX2" fmla="*/ 9146177 w 9147550"/>
              <a:gd name="connsiteY2" fmla="*/ 4045246 h 4046239"/>
              <a:gd name="connsiteX3" fmla="*/ 4573956 w 9147550"/>
              <a:gd name="connsiteY3" fmla="*/ 4046239 h 4046239"/>
              <a:gd name="connsiteX4" fmla="*/ 4576412 w 9147550"/>
              <a:gd name="connsiteY4" fmla="*/ 3503476 h 4046239"/>
              <a:gd name="connsiteX5" fmla="*/ 1734 w 9147550"/>
              <a:gd name="connsiteY5" fmla="*/ 3504789 h 4046239"/>
              <a:gd name="connsiteX6" fmla="*/ 299 w 9147550"/>
              <a:gd name="connsiteY6" fmla="*/ 0 h 4046239"/>
              <a:gd name="connsiteX0" fmla="*/ 299 w 9147550"/>
              <a:gd name="connsiteY0" fmla="*/ 0 h 4046239"/>
              <a:gd name="connsiteX1" fmla="*/ 9147184 w 9147550"/>
              <a:gd name="connsiteY1" fmla="*/ 58530 h 4046239"/>
              <a:gd name="connsiteX2" fmla="*/ 9146177 w 9147550"/>
              <a:gd name="connsiteY2" fmla="*/ 4045246 h 4046239"/>
              <a:gd name="connsiteX3" fmla="*/ 4573956 w 9147550"/>
              <a:gd name="connsiteY3" fmla="*/ 4046239 h 4046239"/>
              <a:gd name="connsiteX4" fmla="*/ 4576412 w 9147550"/>
              <a:gd name="connsiteY4" fmla="*/ 3503476 h 4046239"/>
              <a:gd name="connsiteX5" fmla="*/ 1734 w 9147550"/>
              <a:gd name="connsiteY5" fmla="*/ 3504789 h 4046239"/>
              <a:gd name="connsiteX6" fmla="*/ 299 w 9147550"/>
              <a:gd name="connsiteY6" fmla="*/ 0 h 4046239"/>
              <a:gd name="connsiteX0" fmla="*/ 299 w 9147550"/>
              <a:gd name="connsiteY0" fmla="*/ 0 h 4053063"/>
              <a:gd name="connsiteX1" fmla="*/ 9147184 w 9147550"/>
              <a:gd name="connsiteY1" fmla="*/ 65354 h 4053063"/>
              <a:gd name="connsiteX2" fmla="*/ 9146177 w 9147550"/>
              <a:gd name="connsiteY2" fmla="*/ 4052070 h 4053063"/>
              <a:gd name="connsiteX3" fmla="*/ 4573956 w 9147550"/>
              <a:gd name="connsiteY3" fmla="*/ 4053063 h 4053063"/>
              <a:gd name="connsiteX4" fmla="*/ 4576412 w 9147550"/>
              <a:gd name="connsiteY4" fmla="*/ 3510300 h 4053063"/>
              <a:gd name="connsiteX5" fmla="*/ 1734 w 9147550"/>
              <a:gd name="connsiteY5" fmla="*/ 3511613 h 4053063"/>
              <a:gd name="connsiteX6" fmla="*/ 299 w 9147550"/>
              <a:gd name="connsiteY6" fmla="*/ 0 h 4053063"/>
              <a:gd name="connsiteX0" fmla="*/ 299 w 9147550"/>
              <a:gd name="connsiteY0" fmla="*/ 9709 h 4062772"/>
              <a:gd name="connsiteX1" fmla="*/ 9147184 w 9147550"/>
              <a:gd name="connsiteY1" fmla="*/ 0 h 4062772"/>
              <a:gd name="connsiteX2" fmla="*/ 9146177 w 9147550"/>
              <a:gd name="connsiteY2" fmla="*/ 4061779 h 4062772"/>
              <a:gd name="connsiteX3" fmla="*/ 4573956 w 9147550"/>
              <a:gd name="connsiteY3" fmla="*/ 4062772 h 4062772"/>
              <a:gd name="connsiteX4" fmla="*/ 4576412 w 9147550"/>
              <a:gd name="connsiteY4" fmla="*/ 3520009 h 4062772"/>
              <a:gd name="connsiteX5" fmla="*/ 1734 w 9147550"/>
              <a:gd name="connsiteY5" fmla="*/ 3521322 h 4062772"/>
              <a:gd name="connsiteX6" fmla="*/ 299 w 9147550"/>
              <a:gd name="connsiteY6" fmla="*/ 9709 h 4062772"/>
              <a:gd name="connsiteX0" fmla="*/ 299 w 9147550"/>
              <a:gd name="connsiteY0" fmla="*/ 0 h 4116437"/>
              <a:gd name="connsiteX1" fmla="*/ 9147184 w 9147550"/>
              <a:gd name="connsiteY1" fmla="*/ 53665 h 4116437"/>
              <a:gd name="connsiteX2" fmla="*/ 9146177 w 9147550"/>
              <a:gd name="connsiteY2" fmla="*/ 4115444 h 4116437"/>
              <a:gd name="connsiteX3" fmla="*/ 4573956 w 9147550"/>
              <a:gd name="connsiteY3" fmla="*/ 4116437 h 4116437"/>
              <a:gd name="connsiteX4" fmla="*/ 4576412 w 9147550"/>
              <a:gd name="connsiteY4" fmla="*/ 3573674 h 4116437"/>
              <a:gd name="connsiteX5" fmla="*/ 1734 w 9147550"/>
              <a:gd name="connsiteY5" fmla="*/ 3574987 h 4116437"/>
              <a:gd name="connsiteX6" fmla="*/ 299 w 9147550"/>
              <a:gd name="connsiteY6" fmla="*/ 0 h 4116437"/>
              <a:gd name="connsiteX0" fmla="*/ 299 w 9147550"/>
              <a:gd name="connsiteY0" fmla="*/ 5183 h 4121620"/>
              <a:gd name="connsiteX1" fmla="*/ 9147184 w 9147550"/>
              <a:gd name="connsiteY1" fmla="*/ 0 h 4121620"/>
              <a:gd name="connsiteX2" fmla="*/ 9146177 w 9147550"/>
              <a:gd name="connsiteY2" fmla="*/ 4120627 h 4121620"/>
              <a:gd name="connsiteX3" fmla="*/ 4573956 w 9147550"/>
              <a:gd name="connsiteY3" fmla="*/ 4121620 h 4121620"/>
              <a:gd name="connsiteX4" fmla="*/ 4576412 w 9147550"/>
              <a:gd name="connsiteY4" fmla="*/ 3578857 h 4121620"/>
              <a:gd name="connsiteX5" fmla="*/ 1734 w 9147550"/>
              <a:gd name="connsiteY5" fmla="*/ 3580170 h 4121620"/>
              <a:gd name="connsiteX6" fmla="*/ 299 w 9147550"/>
              <a:gd name="connsiteY6" fmla="*/ 5183 h 4121620"/>
              <a:gd name="connsiteX0" fmla="*/ 299 w 9147550"/>
              <a:gd name="connsiteY0" fmla="*/ 657 h 4117094"/>
              <a:gd name="connsiteX1" fmla="*/ 9147184 w 9147550"/>
              <a:gd name="connsiteY1" fmla="*/ 0 h 4117094"/>
              <a:gd name="connsiteX2" fmla="*/ 9146177 w 9147550"/>
              <a:gd name="connsiteY2" fmla="*/ 4116101 h 4117094"/>
              <a:gd name="connsiteX3" fmla="*/ 4573956 w 9147550"/>
              <a:gd name="connsiteY3" fmla="*/ 4117094 h 4117094"/>
              <a:gd name="connsiteX4" fmla="*/ 4576412 w 9147550"/>
              <a:gd name="connsiteY4" fmla="*/ 3574331 h 4117094"/>
              <a:gd name="connsiteX5" fmla="*/ 1734 w 9147550"/>
              <a:gd name="connsiteY5" fmla="*/ 3575644 h 4117094"/>
              <a:gd name="connsiteX6" fmla="*/ 299 w 9147550"/>
              <a:gd name="connsiteY6" fmla="*/ 657 h 4117094"/>
              <a:gd name="connsiteX0" fmla="*/ 299 w 9147550"/>
              <a:gd name="connsiteY0" fmla="*/ 657 h 4117094"/>
              <a:gd name="connsiteX1" fmla="*/ 9147184 w 9147550"/>
              <a:gd name="connsiteY1" fmla="*/ 0 h 4117094"/>
              <a:gd name="connsiteX2" fmla="*/ 9146177 w 9147550"/>
              <a:gd name="connsiteY2" fmla="*/ 4116101 h 4117094"/>
              <a:gd name="connsiteX3" fmla="*/ 4573956 w 9147550"/>
              <a:gd name="connsiteY3" fmla="*/ 4117094 h 4117094"/>
              <a:gd name="connsiteX4" fmla="*/ 4574006 w 9147550"/>
              <a:gd name="connsiteY4" fmla="*/ 3576738 h 4117094"/>
              <a:gd name="connsiteX5" fmla="*/ 1734 w 9147550"/>
              <a:gd name="connsiteY5" fmla="*/ 3575644 h 4117094"/>
              <a:gd name="connsiteX6" fmla="*/ 299 w 9147550"/>
              <a:gd name="connsiteY6" fmla="*/ 657 h 4117094"/>
              <a:gd name="connsiteX0" fmla="*/ 299 w 9147550"/>
              <a:gd name="connsiteY0" fmla="*/ 682144 h 4117094"/>
              <a:gd name="connsiteX1" fmla="*/ 9147184 w 9147550"/>
              <a:gd name="connsiteY1" fmla="*/ 0 h 4117094"/>
              <a:gd name="connsiteX2" fmla="*/ 9146177 w 9147550"/>
              <a:gd name="connsiteY2" fmla="*/ 4116101 h 4117094"/>
              <a:gd name="connsiteX3" fmla="*/ 4573956 w 9147550"/>
              <a:gd name="connsiteY3" fmla="*/ 4117094 h 4117094"/>
              <a:gd name="connsiteX4" fmla="*/ 4574006 w 9147550"/>
              <a:gd name="connsiteY4" fmla="*/ 3576738 h 4117094"/>
              <a:gd name="connsiteX5" fmla="*/ 1734 w 9147550"/>
              <a:gd name="connsiteY5" fmla="*/ 3575644 h 4117094"/>
              <a:gd name="connsiteX6" fmla="*/ 299 w 9147550"/>
              <a:gd name="connsiteY6" fmla="*/ 682144 h 4117094"/>
              <a:gd name="connsiteX0" fmla="*/ 299 w 9155947"/>
              <a:gd name="connsiteY0" fmla="*/ 26537 h 3461487"/>
              <a:gd name="connsiteX1" fmla="*/ 9155811 w 9155947"/>
              <a:gd name="connsiteY1" fmla="*/ 0 h 3461487"/>
              <a:gd name="connsiteX2" fmla="*/ 9146177 w 9155947"/>
              <a:gd name="connsiteY2" fmla="*/ 3460494 h 3461487"/>
              <a:gd name="connsiteX3" fmla="*/ 4573956 w 9155947"/>
              <a:gd name="connsiteY3" fmla="*/ 3461487 h 3461487"/>
              <a:gd name="connsiteX4" fmla="*/ 4574006 w 9155947"/>
              <a:gd name="connsiteY4" fmla="*/ 2921131 h 3461487"/>
              <a:gd name="connsiteX5" fmla="*/ 1734 w 9155947"/>
              <a:gd name="connsiteY5" fmla="*/ 2920037 h 3461487"/>
              <a:gd name="connsiteX6" fmla="*/ 299 w 9155947"/>
              <a:gd name="connsiteY6" fmla="*/ 26537 h 3461487"/>
              <a:gd name="connsiteX0" fmla="*/ 299 w 9155947"/>
              <a:gd name="connsiteY0" fmla="*/ 0 h 3676489"/>
              <a:gd name="connsiteX1" fmla="*/ 9155811 w 9155947"/>
              <a:gd name="connsiteY1" fmla="*/ 215002 h 3676489"/>
              <a:gd name="connsiteX2" fmla="*/ 9146177 w 9155947"/>
              <a:gd name="connsiteY2" fmla="*/ 3675496 h 3676489"/>
              <a:gd name="connsiteX3" fmla="*/ 4573956 w 9155947"/>
              <a:gd name="connsiteY3" fmla="*/ 3676489 h 3676489"/>
              <a:gd name="connsiteX4" fmla="*/ 4574006 w 9155947"/>
              <a:gd name="connsiteY4" fmla="*/ 3136133 h 3676489"/>
              <a:gd name="connsiteX5" fmla="*/ 1734 w 9155947"/>
              <a:gd name="connsiteY5" fmla="*/ 3135039 h 3676489"/>
              <a:gd name="connsiteX6" fmla="*/ 299 w 9155947"/>
              <a:gd name="connsiteY6" fmla="*/ 0 h 3676489"/>
              <a:gd name="connsiteX0" fmla="*/ 299 w 9155947"/>
              <a:gd name="connsiteY0" fmla="*/ 0 h 3693742"/>
              <a:gd name="connsiteX1" fmla="*/ 9155811 w 9155947"/>
              <a:gd name="connsiteY1" fmla="*/ 232255 h 3693742"/>
              <a:gd name="connsiteX2" fmla="*/ 9146177 w 9155947"/>
              <a:gd name="connsiteY2" fmla="*/ 3692749 h 3693742"/>
              <a:gd name="connsiteX3" fmla="*/ 4573956 w 9155947"/>
              <a:gd name="connsiteY3" fmla="*/ 3693742 h 3693742"/>
              <a:gd name="connsiteX4" fmla="*/ 4574006 w 9155947"/>
              <a:gd name="connsiteY4" fmla="*/ 3153386 h 3693742"/>
              <a:gd name="connsiteX5" fmla="*/ 1734 w 9155947"/>
              <a:gd name="connsiteY5" fmla="*/ 3152292 h 3693742"/>
              <a:gd name="connsiteX6" fmla="*/ 299 w 9155947"/>
              <a:gd name="connsiteY6" fmla="*/ 0 h 3693742"/>
              <a:gd name="connsiteX0" fmla="*/ 7191 w 9154213"/>
              <a:gd name="connsiteY0" fmla="*/ 0 h 3685116"/>
              <a:gd name="connsiteX1" fmla="*/ 9154077 w 9154213"/>
              <a:gd name="connsiteY1" fmla="*/ 223629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44760 h 3685116"/>
              <a:gd name="connsiteX5" fmla="*/ 0 w 9154213"/>
              <a:gd name="connsiteY5" fmla="*/ 3143666 h 3685116"/>
              <a:gd name="connsiteX6" fmla="*/ 7191 w 9154213"/>
              <a:gd name="connsiteY6" fmla="*/ 0 h 3685116"/>
              <a:gd name="connsiteX0" fmla="*/ 7191 w 9154213"/>
              <a:gd name="connsiteY0" fmla="*/ 0 h 3685116"/>
              <a:gd name="connsiteX1" fmla="*/ 9154077 w 9154213"/>
              <a:gd name="connsiteY1" fmla="*/ 16595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44760 h 3685116"/>
              <a:gd name="connsiteX5" fmla="*/ 0 w 9154213"/>
              <a:gd name="connsiteY5" fmla="*/ 3143666 h 3685116"/>
              <a:gd name="connsiteX6" fmla="*/ 7191 w 9154213"/>
              <a:gd name="connsiteY6" fmla="*/ 0 h 3685116"/>
              <a:gd name="connsiteX0" fmla="*/ 7191 w 9154213"/>
              <a:gd name="connsiteY0" fmla="*/ 0 h 3685116"/>
              <a:gd name="connsiteX1" fmla="*/ 9154077 w 9154213"/>
              <a:gd name="connsiteY1" fmla="*/ 16595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44760 h 3685116"/>
              <a:gd name="connsiteX5" fmla="*/ 0 w 9154213"/>
              <a:gd name="connsiteY5" fmla="*/ 3151830 h 3685116"/>
              <a:gd name="connsiteX6" fmla="*/ 7191 w 9154213"/>
              <a:gd name="connsiteY6" fmla="*/ 0 h 3685116"/>
              <a:gd name="connsiteX0" fmla="*/ 7191 w 9154213"/>
              <a:gd name="connsiteY0" fmla="*/ 0 h 3685116"/>
              <a:gd name="connsiteX1" fmla="*/ 9154077 w 9154213"/>
              <a:gd name="connsiteY1" fmla="*/ 16595 h 3685116"/>
              <a:gd name="connsiteX2" fmla="*/ 9144443 w 9154213"/>
              <a:gd name="connsiteY2" fmla="*/ 3684123 h 3685116"/>
              <a:gd name="connsiteX3" fmla="*/ 4572222 w 9154213"/>
              <a:gd name="connsiteY3" fmla="*/ 3685116 h 3685116"/>
              <a:gd name="connsiteX4" fmla="*/ 4572272 w 9154213"/>
              <a:gd name="connsiteY4" fmla="*/ 3152924 h 3685116"/>
              <a:gd name="connsiteX5" fmla="*/ 0 w 9154213"/>
              <a:gd name="connsiteY5" fmla="*/ 3151830 h 3685116"/>
              <a:gd name="connsiteX6" fmla="*/ 7191 w 9154213"/>
              <a:gd name="connsiteY6" fmla="*/ 0 h 3685116"/>
              <a:gd name="connsiteX0" fmla="*/ 7191 w 9154213"/>
              <a:gd name="connsiteY0" fmla="*/ 0 h 3734102"/>
              <a:gd name="connsiteX1" fmla="*/ 9154077 w 9154213"/>
              <a:gd name="connsiteY1" fmla="*/ 16595 h 3734102"/>
              <a:gd name="connsiteX2" fmla="*/ 9144443 w 9154213"/>
              <a:gd name="connsiteY2" fmla="*/ 3684123 h 3734102"/>
              <a:gd name="connsiteX3" fmla="*/ 4572222 w 9154213"/>
              <a:gd name="connsiteY3" fmla="*/ 3734102 h 3734102"/>
              <a:gd name="connsiteX4" fmla="*/ 4572272 w 9154213"/>
              <a:gd name="connsiteY4" fmla="*/ 3152924 h 3734102"/>
              <a:gd name="connsiteX5" fmla="*/ 0 w 9154213"/>
              <a:gd name="connsiteY5" fmla="*/ 3151830 h 3734102"/>
              <a:gd name="connsiteX6" fmla="*/ 7191 w 9154213"/>
              <a:gd name="connsiteY6" fmla="*/ 0 h 3734102"/>
              <a:gd name="connsiteX0" fmla="*/ 7191 w 9154247"/>
              <a:gd name="connsiteY0" fmla="*/ 0 h 3734102"/>
              <a:gd name="connsiteX1" fmla="*/ 9154077 w 9154247"/>
              <a:gd name="connsiteY1" fmla="*/ 16595 h 3734102"/>
              <a:gd name="connsiteX2" fmla="*/ 9147164 w 9154247"/>
              <a:gd name="connsiteY2" fmla="*/ 3733108 h 3734102"/>
              <a:gd name="connsiteX3" fmla="*/ 4572222 w 9154247"/>
              <a:gd name="connsiteY3" fmla="*/ 3734102 h 3734102"/>
              <a:gd name="connsiteX4" fmla="*/ 4572272 w 9154247"/>
              <a:gd name="connsiteY4" fmla="*/ 3152924 h 3734102"/>
              <a:gd name="connsiteX5" fmla="*/ 0 w 9154247"/>
              <a:gd name="connsiteY5" fmla="*/ 3151830 h 3734102"/>
              <a:gd name="connsiteX6" fmla="*/ 7191 w 9154247"/>
              <a:gd name="connsiteY6" fmla="*/ 0 h 3734102"/>
              <a:gd name="connsiteX0" fmla="*/ 7191 w 9162964"/>
              <a:gd name="connsiteY0" fmla="*/ 0 h 3734102"/>
              <a:gd name="connsiteX1" fmla="*/ 9162870 w 9162964"/>
              <a:gd name="connsiteY1" fmla="*/ 16595 h 3734102"/>
              <a:gd name="connsiteX2" fmla="*/ 9147164 w 9162964"/>
              <a:gd name="connsiteY2" fmla="*/ 3733108 h 3734102"/>
              <a:gd name="connsiteX3" fmla="*/ 4572222 w 9162964"/>
              <a:gd name="connsiteY3" fmla="*/ 3734102 h 3734102"/>
              <a:gd name="connsiteX4" fmla="*/ 4572272 w 9162964"/>
              <a:gd name="connsiteY4" fmla="*/ 3152924 h 3734102"/>
              <a:gd name="connsiteX5" fmla="*/ 0 w 9162964"/>
              <a:gd name="connsiteY5" fmla="*/ 3151830 h 3734102"/>
              <a:gd name="connsiteX6" fmla="*/ 7191 w 9162964"/>
              <a:gd name="connsiteY6" fmla="*/ 0 h 3734102"/>
              <a:gd name="connsiteX0" fmla="*/ 307 w 9164573"/>
              <a:gd name="connsiteY0" fmla="*/ 0 h 3734102"/>
              <a:gd name="connsiteX1" fmla="*/ 9164479 w 9164573"/>
              <a:gd name="connsiteY1" fmla="*/ 16595 h 3734102"/>
              <a:gd name="connsiteX2" fmla="*/ 9148773 w 9164573"/>
              <a:gd name="connsiteY2" fmla="*/ 3733108 h 3734102"/>
              <a:gd name="connsiteX3" fmla="*/ 4573831 w 9164573"/>
              <a:gd name="connsiteY3" fmla="*/ 3734102 h 3734102"/>
              <a:gd name="connsiteX4" fmla="*/ 4573881 w 9164573"/>
              <a:gd name="connsiteY4" fmla="*/ 3152924 h 3734102"/>
              <a:gd name="connsiteX5" fmla="*/ 1609 w 9164573"/>
              <a:gd name="connsiteY5" fmla="*/ 3151830 h 3734102"/>
              <a:gd name="connsiteX6" fmla="*/ 307 w 9164573"/>
              <a:gd name="connsiteY6" fmla="*/ 0 h 3734102"/>
              <a:gd name="connsiteX0" fmla="*/ 1529 w 9165795"/>
              <a:gd name="connsiteY0" fmla="*/ 0 h 3734102"/>
              <a:gd name="connsiteX1" fmla="*/ 9165701 w 9165795"/>
              <a:gd name="connsiteY1" fmla="*/ 16595 h 3734102"/>
              <a:gd name="connsiteX2" fmla="*/ 9149995 w 9165795"/>
              <a:gd name="connsiteY2" fmla="*/ 3733108 h 3734102"/>
              <a:gd name="connsiteX3" fmla="*/ 4575053 w 9165795"/>
              <a:gd name="connsiteY3" fmla="*/ 3734102 h 3734102"/>
              <a:gd name="connsiteX4" fmla="*/ 4575103 w 9165795"/>
              <a:gd name="connsiteY4" fmla="*/ 3152924 h 3734102"/>
              <a:gd name="connsiteX5" fmla="*/ 0 w 9165795"/>
              <a:gd name="connsiteY5" fmla="*/ 3140506 h 3734102"/>
              <a:gd name="connsiteX6" fmla="*/ 1529 w 9165795"/>
              <a:gd name="connsiteY6" fmla="*/ 0 h 3734102"/>
              <a:gd name="connsiteX0" fmla="*/ 1529 w 9154597"/>
              <a:gd name="connsiteY0" fmla="*/ 391 h 3734493"/>
              <a:gd name="connsiteX1" fmla="*/ 9154377 w 9154597"/>
              <a:gd name="connsiteY1" fmla="*/ 0 h 3734493"/>
              <a:gd name="connsiteX2" fmla="*/ 9149995 w 9154597"/>
              <a:gd name="connsiteY2" fmla="*/ 3733499 h 3734493"/>
              <a:gd name="connsiteX3" fmla="*/ 4575053 w 9154597"/>
              <a:gd name="connsiteY3" fmla="*/ 3734493 h 3734493"/>
              <a:gd name="connsiteX4" fmla="*/ 4575103 w 9154597"/>
              <a:gd name="connsiteY4" fmla="*/ 3153315 h 3734493"/>
              <a:gd name="connsiteX5" fmla="*/ 0 w 9154597"/>
              <a:gd name="connsiteY5" fmla="*/ 3140897 h 3734493"/>
              <a:gd name="connsiteX6" fmla="*/ 1529 w 9154597"/>
              <a:gd name="connsiteY6" fmla="*/ 391 h 3734493"/>
              <a:gd name="connsiteX0" fmla="*/ 1529 w 9154707"/>
              <a:gd name="connsiteY0" fmla="*/ 391 h 3734493"/>
              <a:gd name="connsiteX1" fmla="*/ 9154377 w 9154707"/>
              <a:gd name="connsiteY1" fmla="*/ 0 h 3734493"/>
              <a:gd name="connsiteX2" fmla="*/ 9152826 w 9154707"/>
              <a:gd name="connsiteY2" fmla="*/ 3719344 h 3734493"/>
              <a:gd name="connsiteX3" fmla="*/ 4575053 w 9154707"/>
              <a:gd name="connsiteY3" fmla="*/ 3734493 h 3734493"/>
              <a:gd name="connsiteX4" fmla="*/ 4575103 w 9154707"/>
              <a:gd name="connsiteY4" fmla="*/ 3153315 h 3734493"/>
              <a:gd name="connsiteX5" fmla="*/ 0 w 9154707"/>
              <a:gd name="connsiteY5" fmla="*/ 3140897 h 3734493"/>
              <a:gd name="connsiteX6" fmla="*/ 1529 w 9154707"/>
              <a:gd name="connsiteY6" fmla="*/ 391 h 3734493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4575053 w 9154707"/>
              <a:gd name="connsiteY3" fmla="*/ 3720338 h 3720338"/>
              <a:gd name="connsiteX4" fmla="*/ 4575103 w 9154707"/>
              <a:gd name="connsiteY4" fmla="*/ 3153315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4575053 w 9154707"/>
              <a:gd name="connsiteY3" fmla="*/ 3720338 h 3720338"/>
              <a:gd name="connsiteX4" fmla="*/ 4577934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4575053 w 9154707"/>
              <a:gd name="connsiteY3" fmla="*/ 3720338 h 3720338"/>
              <a:gd name="connsiteX4" fmla="*/ 3601621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391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3598741 w 9154707"/>
              <a:gd name="connsiteY3" fmla="*/ 3720338 h 3720338"/>
              <a:gd name="connsiteX4" fmla="*/ 3601621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391 h 3720338"/>
              <a:gd name="connsiteX0" fmla="*/ 1529 w 9154707"/>
              <a:gd name="connsiteY0" fmla="*/ 647372 h 3720338"/>
              <a:gd name="connsiteX1" fmla="*/ 9154377 w 9154707"/>
              <a:gd name="connsiteY1" fmla="*/ 0 h 3720338"/>
              <a:gd name="connsiteX2" fmla="*/ 9152826 w 9154707"/>
              <a:gd name="connsiteY2" fmla="*/ 3719344 h 3720338"/>
              <a:gd name="connsiteX3" fmla="*/ 3598741 w 9154707"/>
              <a:gd name="connsiteY3" fmla="*/ 3720338 h 3720338"/>
              <a:gd name="connsiteX4" fmla="*/ 3601621 w 9154707"/>
              <a:gd name="connsiteY4" fmla="*/ 3141991 h 3720338"/>
              <a:gd name="connsiteX5" fmla="*/ 0 w 9154707"/>
              <a:gd name="connsiteY5" fmla="*/ 3140897 h 3720338"/>
              <a:gd name="connsiteX6" fmla="*/ 1529 w 9154707"/>
              <a:gd name="connsiteY6" fmla="*/ 647372 h 3720338"/>
              <a:gd name="connsiteX0" fmla="*/ 1529 w 9154707"/>
              <a:gd name="connsiteY0" fmla="*/ 0 h 3072966"/>
              <a:gd name="connsiteX1" fmla="*/ 9154377 w 9154707"/>
              <a:gd name="connsiteY1" fmla="*/ 51367 h 3072966"/>
              <a:gd name="connsiteX2" fmla="*/ 9152826 w 9154707"/>
              <a:gd name="connsiteY2" fmla="*/ 3071972 h 3072966"/>
              <a:gd name="connsiteX3" fmla="*/ 3598741 w 9154707"/>
              <a:gd name="connsiteY3" fmla="*/ 3072966 h 3072966"/>
              <a:gd name="connsiteX4" fmla="*/ 3601621 w 9154707"/>
              <a:gd name="connsiteY4" fmla="*/ 2494619 h 3072966"/>
              <a:gd name="connsiteX5" fmla="*/ 0 w 9154707"/>
              <a:gd name="connsiteY5" fmla="*/ 2493525 h 3072966"/>
              <a:gd name="connsiteX6" fmla="*/ 1529 w 9154707"/>
              <a:gd name="connsiteY6" fmla="*/ 0 h 3072966"/>
              <a:gd name="connsiteX0" fmla="*/ 1529 w 9152826"/>
              <a:gd name="connsiteY0" fmla="*/ 138414 h 3211380"/>
              <a:gd name="connsiteX1" fmla="*/ 9145751 w 9152826"/>
              <a:gd name="connsiteY1" fmla="*/ 0 h 3211380"/>
              <a:gd name="connsiteX2" fmla="*/ 9152826 w 9152826"/>
              <a:gd name="connsiteY2" fmla="*/ 3210386 h 3211380"/>
              <a:gd name="connsiteX3" fmla="*/ 3598741 w 9152826"/>
              <a:gd name="connsiteY3" fmla="*/ 3211380 h 3211380"/>
              <a:gd name="connsiteX4" fmla="*/ 3601621 w 9152826"/>
              <a:gd name="connsiteY4" fmla="*/ 2633033 h 3211380"/>
              <a:gd name="connsiteX5" fmla="*/ 0 w 9152826"/>
              <a:gd name="connsiteY5" fmla="*/ 2631939 h 3211380"/>
              <a:gd name="connsiteX6" fmla="*/ 1529 w 9152826"/>
              <a:gd name="connsiteY6" fmla="*/ 138414 h 3211380"/>
              <a:gd name="connsiteX0" fmla="*/ 143 w 9160067"/>
              <a:gd name="connsiteY0" fmla="*/ 392 h 3211380"/>
              <a:gd name="connsiteX1" fmla="*/ 9152992 w 9160067"/>
              <a:gd name="connsiteY1" fmla="*/ 0 h 3211380"/>
              <a:gd name="connsiteX2" fmla="*/ 9160067 w 9160067"/>
              <a:gd name="connsiteY2" fmla="*/ 3210386 h 3211380"/>
              <a:gd name="connsiteX3" fmla="*/ 3605982 w 9160067"/>
              <a:gd name="connsiteY3" fmla="*/ 3211380 h 3211380"/>
              <a:gd name="connsiteX4" fmla="*/ 3608862 w 9160067"/>
              <a:gd name="connsiteY4" fmla="*/ 2633033 h 3211380"/>
              <a:gd name="connsiteX5" fmla="*/ 7241 w 9160067"/>
              <a:gd name="connsiteY5" fmla="*/ 2631939 h 3211380"/>
              <a:gd name="connsiteX6" fmla="*/ 143 w 9160067"/>
              <a:gd name="connsiteY6" fmla="*/ 392 h 3211380"/>
              <a:gd name="connsiteX0" fmla="*/ 143 w 9160067"/>
              <a:gd name="connsiteY0" fmla="*/ 392 h 3211380"/>
              <a:gd name="connsiteX1" fmla="*/ 9152992 w 9160067"/>
              <a:gd name="connsiteY1" fmla="*/ 0 h 3211380"/>
              <a:gd name="connsiteX2" fmla="*/ 9160067 w 9160067"/>
              <a:gd name="connsiteY2" fmla="*/ 3210386 h 3211380"/>
              <a:gd name="connsiteX3" fmla="*/ 3605982 w 9160067"/>
              <a:gd name="connsiteY3" fmla="*/ 3211380 h 3211380"/>
              <a:gd name="connsiteX4" fmla="*/ 4112111 w 9160067"/>
              <a:gd name="connsiteY4" fmla="*/ 2633033 h 3211380"/>
              <a:gd name="connsiteX5" fmla="*/ 7241 w 9160067"/>
              <a:gd name="connsiteY5" fmla="*/ 2631939 h 3211380"/>
              <a:gd name="connsiteX6" fmla="*/ 143 w 9160067"/>
              <a:gd name="connsiteY6" fmla="*/ 392 h 3211380"/>
              <a:gd name="connsiteX0" fmla="*/ 143 w 9160067"/>
              <a:gd name="connsiteY0" fmla="*/ 392 h 3214669"/>
              <a:gd name="connsiteX1" fmla="*/ 9152992 w 9160067"/>
              <a:gd name="connsiteY1" fmla="*/ 0 h 3214669"/>
              <a:gd name="connsiteX2" fmla="*/ 9160067 w 9160067"/>
              <a:gd name="connsiteY2" fmla="*/ 3210386 h 3214669"/>
              <a:gd name="connsiteX3" fmla="*/ 4109231 w 9160067"/>
              <a:gd name="connsiteY3" fmla="*/ 3214669 h 3214669"/>
              <a:gd name="connsiteX4" fmla="*/ 4112111 w 9160067"/>
              <a:gd name="connsiteY4" fmla="*/ 2633033 h 3214669"/>
              <a:gd name="connsiteX5" fmla="*/ 7241 w 9160067"/>
              <a:gd name="connsiteY5" fmla="*/ 2631939 h 3214669"/>
              <a:gd name="connsiteX6" fmla="*/ 143 w 9160067"/>
              <a:gd name="connsiteY6" fmla="*/ 392 h 3214669"/>
              <a:gd name="connsiteX0" fmla="*/ 143 w 9160067"/>
              <a:gd name="connsiteY0" fmla="*/ 392 h 3217958"/>
              <a:gd name="connsiteX1" fmla="*/ 9152992 w 9160067"/>
              <a:gd name="connsiteY1" fmla="*/ 0 h 3217958"/>
              <a:gd name="connsiteX2" fmla="*/ 9160067 w 9160067"/>
              <a:gd name="connsiteY2" fmla="*/ 3210386 h 3217958"/>
              <a:gd name="connsiteX3" fmla="*/ 4112520 w 9160067"/>
              <a:gd name="connsiteY3" fmla="*/ 3217958 h 3217958"/>
              <a:gd name="connsiteX4" fmla="*/ 4112111 w 9160067"/>
              <a:gd name="connsiteY4" fmla="*/ 2633033 h 3217958"/>
              <a:gd name="connsiteX5" fmla="*/ 7241 w 9160067"/>
              <a:gd name="connsiteY5" fmla="*/ 2631939 h 3217958"/>
              <a:gd name="connsiteX6" fmla="*/ 143 w 9160067"/>
              <a:gd name="connsiteY6" fmla="*/ 392 h 3217958"/>
              <a:gd name="connsiteX0" fmla="*/ 143 w 9160067"/>
              <a:gd name="connsiteY0" fmla="*/ 392 h 3211380"/>
              <a:gd name="connsiteX1" fmla="*/ 9152992 w 9160067"/>
              <a:gd name="connsiteY1" fmla="*/ 0 h 3211380"/>
              <a:gd name="connsiteX2" fmla="*/ 9160067 w 9160067"/>
              <a:gd name="connsiteY2" fmla="*/ 3210386 h 3211380"/>
              <a:gd name="connsiteX3" fmla="*/ 4115809 w 9160067"/>
              <a:gd name="connsiteY3" fmla="*/ 3211380 h 3211380"/>
              <a:gd name="connsiteX4" fmla="*/ 4112111 w 9160067"/>
              <a:gd name="connsiteY4" fmla="*/ 2633033 h 3211380"/>
              <a:gd name="connsiteX5" fmla="*/ 7241 w 9160067"/>
              <a:gd name="connsiteY5" fmla="*/ 2631939 h 3211380"/>
              <a:gd name="connsiteX6" fmla="*/ 143 w 9160067"/>
              <a:gd name="connsiteY6" fmla="*/ 392 h 3211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60067" h="3211380">
                <a:moveTo>
                  <a:pt x="143" y="392"/>
                </a:moveTo>
                <a:lnTo>
                  <a:pt x="9152992" y="0"/>
                </a:lnTo>
                <a:cubicBezTo>
                  <a:pt x="9154579" y="1278732"/>
                  <a:pt x="9158480" y="1931654"/>
                  <a:pt x="9160067" y="3210386"/>
                </a:cubicBezTo>
                <a:lnTo>
                  <a:pt x="4115809" y="3211380"/>
                </a:lnTo>
                <a:cubicBezTo>
                  <a:pt x="4117254" y="3123263"/>
                  <a:pt x="4110666" y="2721150"/>
                  <a:pt x="4112111" y="2633033"/>
                </a:cubicBezTo>
                <a:lnTo>
                  <a:pt x="7241" y="2631939"/>
                </a:lnTo>
                <a:cubicBezTo>
                  <a:pt x="8686" y="1456263"/>
                  <a:pt x="-1302" y="1176068"/>
                  <a:pt x="143" y="392"/>
                </a:cubicBezTo>
                <a:close/>
              </a:path>
            </a:pathLst>
          </a:cu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 lIns="180000" tIns="180000"/>
          <a:lstStyle>
            <a:lvl1pPr marL="0" indent="0">
              <a:buNone/>
              <a:defRPr sz="2000">
                <a:latin typeface="BMW Type Global Pro Regular" pitchFamily="2" charset="0"/>
                <a:ea typeface="BMW Type Global Pro Regular" pitchFamily="2" charset="0"/>
                <a:cs typeface="BMW Type Global Pro Regular" pitchFamily="2" charset="0"/>
              </a:defRPr>
            </a:lvl1pPr>
          </a:lstStyle>
          <a:p>
            <a:r>
              <a:rPr lang="de-DE" dirty="0" smtClean="0"/>
              <a:t>Bild durch Klicken auf das Symbol einfügen</a:t>
            </a:r>
            <a:endParaRPr lang="de-DE" dirty="0"/>
          </a:p>
        </p:txBody>
      </p:sp>
      <p:pic>
        <p:nvPicPr>
          <p:cNvPr id="8" name="Bild 8" descr="BMWMINIRR_5fbg Kopi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52"/>
          <a:stretch>
            <a:fillRect/>
          </a:stretch>
        </p:blipFill>
        <p:spPr bwMode="auto">
          <a:xfrm>
            <a:off x="7350455" y="6021288"/>
            <a:ext cx="1337701" cy="44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8415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hne Bild, Headline 1-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24"/>
          <p:cNvSpPr>
            <a:spLocks noGrp="1"/>
          </p:cNvSpPr>
          <p:nvPr>
            <p:ph type="body" sz="quarter" idx="18" hasCustomPrompt="1"/>
          </p:nvPr>
        </p:nvSpPr>
        <p:spPr>
          <a:xfrm>
            <a:off x="469617" y="1720052"/>
            <a:ext cx="3573201" cy="3790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1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de-DE" dirty="0" smtClean="0"/>
              <a:t>Abteilung und Datum eingeben</a:t>
            </a: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6586" y="341559"/>
            <a:ext cx="8218362" cy="58146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err="1" smtClean="0"/>
              <a:t>titel</a:t>
            </a:r>
            <a:r>
              <a:rPr lang="de-DE" dirty="0" smtClean="0"/>
              <a:t> DURCH KLICKEN BEARBEITEN</a:t>
            </a:r>
          </a:p>
        </p:txBody>
      </p:sp>
      <p:sp>
        <p:nvSpPr>
          <p:cNvPr id="14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965584"/>
            <a:ext cx="8206635" cy="5340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100"/>
              </a:lnSpc>
              <a:spcBef>
                <a:spcPts val="0"/>
              </a:spcBef>
              <a:buNone/>
              <a:defRPr sz="2000" b="1" cap="all" baseline="0">
                <a:latin typeface="+mj-lt"/>
              </a:defRPr>
            </a:lvl1pPr>
          </a:lstStyle>
          <a:p>
            <a:pPr lvl="0"/>
            <a:r>
              <a:rPr lang="de-DE" dirty="0" smtClean="0"/>
              <a:t>Subheadline durch klicken bearbeiten</a:t>
            </a:r>
          </a:p>
        </p:txBody>
      </p:sp>
      <p:pic>
        <p:nvPicPr>
          <p:cNvPr id="11" name="Bild 7" descr="WortmarkeBMWGROUP Kopi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64" y="6031922"/>
            <a:ext cx="909281" cy="43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 8" descr="BMWMINIRR_5fbg Kopi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52"/>
          <a:stretch>
            <a:fillRect/>
          </a:stretch>
        </p:blipFill>
        <p:spPr bwMode="auto">
          <a:xfrm>
            <a:off x="7350455" y="6021288"/>
            <a:ext cx="1337701" cy="44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931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hne Bild, Headline 2-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24"/>
          <p:cNvSpPr>
            <a:spLocks noGrp="1"/>
          </p:cNvSpPr>
          <p:nvPr>
            <p:ph type="body" sz="quarter" idx="18" hasCustomPrompt="1"/>
          </p:nvPr>
        </p:nvSpPr>
        <p:spPr>
          <a:xfrm>
            <a:off x="469617" y="2227503"/>
            <a:ext cx="3573201" cy="37908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1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>
              <a:defRPr sz="1700"/>
            </a:lvl2pPr>
            <a:lvl3pPr>
              <a:defRPr sz="1700"/>
            </a:lvl3pPr>
            <a:lvl4pPr>
              <a:defRPr sz="1700"/>
            </a:lvl4pPr>
            <a:lvl5pPr>
              <a:defRPr sz="1700"/>
            </a:lvl5pPr>
          </a:lstStyle>
          <a:p>
            <a:pPr lvl="0"/>
            <a:r>
              <a:rPr lang="de-DE" dirty="0" smtClean="0"/>
              <a:t>Abteilung und Datum eingeben</a:t>
            </a: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6586" y="341559"/>
            <a:ext cx="8218362" cy="109850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buNone/>
              <a:defRPr sz="36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Präsentationstitel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14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1470169"/>
            <a:ext cx="8206635" cy="5340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100"/>
              </a:lnSpc>
              <a:spcBef>
                <a:spcPts val="0"/>
              </a:spcBef>
              <a:buNone/>
              <a:defRPr sz="2000" b="1" cap="all" baseline="0">
                <a:latin typeface="+mj-lt"/>
              </a:defRPr>
            </a:lvl1pPr>
          </a:lstStyle>
          <a:p>
            <a:pPr lvl="0"/>
            <a:r>
              <a:rPr lang="de-DE" dirty="0" smtClean="0"/>
              <a:t>Subheadline durch klicken bearbeiten</a:t>
            </a:r>
          </a:p>
        </p:txBody>
      </p:sp>
      <p:pic>
        <p:nvPicPr>
          <p:cNvPr id="11" name="Bild 7" descr="WortmarkeBMWGROUP Kopi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64" y="6031922"/>
            <a:ext cx="909281" cy="432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Bild 8" descr="BMWMINIRR_5fbg Kopi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52"/>
          <a:stretch>
            <a:fillRect/>
          </a:stretch>
        </p:blipFill>
        <p:spPr bwMode="auto">
          <a:xfrm>
            <a:off x="7350455" y="6021288"/>
            <a:ext cx="1337701" cy="44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4033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9687" y="403225"/>
            <a:ext cx="8217588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1628679"/>
            <a:ext cx="8208962" cy="48617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28575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2pPr>
            <a:lvl3pPr marL="633413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3pPr>
            <a:lvl4pPr marL="985838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4pPr>
            <a:lvl5pPr marL="1349375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5pPr>
          </a:lstStyle>
          <a:p>
            <a:pPr lvl="0"/>
            <a:r>
              <a:rPr lang="de-DE" dirty="0" smtClean="0"/>
              <a:t>Fließtext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3383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ießtext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468313" y="6517335"/>
            <a:ext cx="2895600" cy="3317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/>
            <a:r>
              <a:rPr lang="de-DE" dirty="0" err="1" smtClean="0"/>
              <a:t>bla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1639833"/>
            <a:ext cx="8208962" cy="4888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Tx/>
              <a:buNone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200025" indent="-200025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2pPr>
            <a:lvl3pPr marL="452438" indent="-185738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3pPr>
            <a:lvl4pPr marL="7191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4pPr>
            <a:lvl5pPr marL="9858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5pPr>
          </a:lstStyle>
          <a:p>
            <a:pPr lvl="0"/>
            <a:r>
              <a:rPr lang="de-DE" dirty="0" smtClean="0"/>
              <a:t>Kleinen Fließtext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9687" y="403225"/>
            <a:ext cx="8217588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</p:spTree>
    <p:extLst>
      <p:ext uri="{BB962C8B-B14F-4D97-AF65-F5344CB8AC3E}">
        <p14:creationId xmlns:p14="http://schemas.microsoft.com/office/powerpoint/2010/main" val="1600583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468313" y="6517335"/>
            <a:ext cx="2895600" cy="331787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de-DE" smtClean="0"/>
              <a:t>Thema, Abteilung, Datum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9687" y="403225"/>
            <a:ext cx="8217588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1629877"/>
            <a:ext cx="8208962" cy="4871560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715963" indent="-284163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2pPr>
            <a:lvl3pPr marL="1077913" indent="-276225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3pPr>
            <a:lvl4pPr marL="1431925" indent="-2667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4pPr>
            <a:lvl5pPr marL="1793875" indent="-2667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5pPr>
          </a:lstStyle>
          <a:p>
            <a:pPr lvl="0"/>
            <a:r>
              <a:rPr lang="de-DE" dirty="0" smtClean="0"/>
              <a:t>Aufzählung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29346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zählung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9687" y="403225"/>
            <a:ext cx="8217588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68313" y="1641417"/>
            <a:ext cx="8208962" cy="4884796"/>
          </a:xfrm>
          <a:prstGeom prst="rect">
            <a:avLst/>
          </a:prstGeom>
        </p:spPr>
        <p:txBody>
          <a:bodyPr lIns="0" tIns="0" rIns="0" bIns="0"/>
          <a:lstStyle>
            <a:lvl1pPr marL="180975" indent="-180975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450850" indent="-182563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2pPr>
            <a:lvl3pPr marL="719138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3pPr>
            <a:lvl4pPr marL="985838" indent="-176213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4pPr>
            <a:lvl5pPr marL="1262063" indent="-18415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Symbol" pitchFamily="18" charset="2"/>
              <a:buChar char="-"/>
              <a:defRPr sz="2000">
                <a:latin typeface="+mn-lt"/>
                <a:ea typeface="BMW Type Global Pro Regular" pitchFamily="2" charset="0"/>
                <a:cs typeface="BMW Type Global Pro Regular" pitchFamily="2" charset="0"/>
              </a:defRPr>
            </a:lvl5pPr>
          </a:lstStyle>
          <a:p>
            <a:pPr lvl="0"/>
            <a:r>
              <a:rPr lang="de-DE" dirty="0" smtClean="0"/>
              <a:t>Kleine Aufzählung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8242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 mit 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59687" y="403225"/>
            <a:ext cx="8217588" cy="9604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800" b="1" cap="all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de-DE" dirty="0" smtClean="0"/>
              <a:t>HEADLINE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4" hasCustomPrompt="1"/>
          </p:nvPr>
        </p:nvSpPr>
        <p:spPr>
          <a:xfrm>
            <a:off x="2" y="1701800"/>
            <a:ext cx="9144001" cy="4824413"/>
          </a:xfrm>
          <a:prstGeom prst="rect">
            <a:avLst/>
          </a:prstGeom>
          <a:pattFill prst="wdUpDiag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>
            <a:lvl1pPr marL="0" indent="85725">
              <a:buNone/>
              <a:defRPr sz="2000">
                <a:latin typeface="BMW Group" pitchFamily="2" charset="0"/>
                <a:ea typeface="BMW Type Global Pro Regular" pitchFamily="2" charset="0"/>
                <a:cs typeface="BMW Group" pitchFamily="2" charset="0"/>
              </a:defRPr>
            </a:lvl1pPr>
          </a:lstStyle>
          <a:p>
            <a:r>
              <a:rPr lang="de-DE" dirty="0" smtClean="0"/>
              <a:t>Bild durch Klicken auf das Symbol einfügen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7197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6553200" y="6528871"/>
            <a:ext cx="2124075" cy="32913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Seite </a:t>
            </a:r>
            <a:fld id="{AA807A42-CF27-4B84-8583-18EBE418342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9165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95" r:id="rId2"/>
    <p:sldLayoutId id="2147483696" r:id="rId3"/>
    <p:sldLayoutId id="2147483672" r:id="rId4"/>
    <p:sldLayoutId id="2147483697" r:id="rId5"/>
    <p:sldLayoutId id="2147483698" r:id="rId6"/>
    <p:sldLayoutId id="2147483699" r:id="rId7"/>
    <p:sldLayoutId id="2147483700" r:id="rId8"/>
    <p:sldLayoutId id="2147483702" r:id="rId9"/>
    <p:sldLayoutId id="2147483691" r:id="rId10"/>
    <p:sldLayoutId id="2147483705" r:id="rId11"/>
    <p:sldLayoutId id="2147483703" r:id="rId12"/>
    <p:sldLayoutId id="2147483704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ts val="3400"/>
        </a:lnSpc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latin typeface="BMWTypeCondensedRegular" pitchFamily="34" charset="0"/>
              </a:rPr>
              <a:t>WLTP normalization rotational Mass</a:t>
            </a:r>
            <a:endParaRPr lang="en-US" dirty="0">
              <a:latin typeface="BMWTypeCondensedRegular" pitchFamily="34" charset="0"/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8"/>
          </p:nvPr>
        </p:nvSpPr>
        <p:spPr>
          <a:xfrm>
            <a:off x="467570" y="3360108"/>
            <a:ext cx="2508548" cy="372137"/>
          </a:xfrm>
        </p:spPr>
        <p:txBody>
          <a:bodyPr/>
          <a:lstStyle/>
          <a:p>
            <a:r>
              <a:rPr lang="en-US" dirty="0" smtClean="0"/>
              <a:t>BMW, 04.11.2014</a:t>
            </a:r>
          </a:p>
          <a:p>
            <a:r>
              <a:rPr lang="en-US" dirty="0" smtClean="0"/>
              <a:t>Christoph Lueginger</a:t>
            </a:r>
            <a:endParaRPr lang="en-US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67566" y="4853838"/>
            <a:ext cx="8209709" cy="815442"/>
          </a:xfrm>
        </p:spPr>
        <p:txBody>
          <a:bodyPr/>
          <a:lstStyle/>
          <a:p>
            <a:r>
              <a:rPr lang="en-US" dirty="0" smtClean="0">
                <a:latin typeface="BMWTypeCondensedRegular" pitchFamily="34" charset="0"/>
              </a:rPr>
              <a:t>Comments on road load normalization proposal by TNO</a:t>
            </a:r>
          </a:p>
          <a:p>
            <a:endParaRPr lang="en-US" dirty="0">
              <a:latin typeface="BMWTypeCondensedRegular" pitchFamily="34" charset="0"/>
            </a:endParaRPr>
          </a:p>
        </p:txBody>
      </p:sp>
      <p:pic>
        <p:nvPicPr>
          <p:cNvPr id="9" name="Bildplatzhalter 8" descr="keyvisual_v2.jpg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print"/>
          <a:srcRect t="78" b="78"/>
          <a:stretch>
            <a:fillRect/>
          </a:stretch>
        </p:blipFill>
        <p:spPr/>
      </p:pic>
      <p:sp>
        <p:nvSpPr>
          <p:cNvPr id="2" name="Textfeld 1"/>
          <p:cNvSpPr txBox="1"/>
          <p:nvPr/>
        </p:nvSpPr>
        <p:spPr>
          <a:xfrm>
            <a:off x="6812946" y="518746"/>
            <a:ext cx="15100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b="1" dirty="0" smtClean="0"/>
              <a:t>WLTP-08-47e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424188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>
                <a:latin typeface="BMW Group Condensed" pitchFamily="34" charset="0"/>
              </a:rPr>
              <a:t>page </a:t>
            </a:r>
            <a:fld id="{AA807A42-CF27-4B84-8583-18EBE418342E}" type="slidenum">
              <a:rPr lang="en-US" smtClean="0">
                <a:latin typeface="BMW Group Condensed" pitchFamily="34" charset="0"/>
              </a:rPr>
              <a:pPr/>
              <a:t>2</a:t>
            </a:fld>
            <a:endParaRPr lang="en-US">
              <a:latin typeface="BMW Group Condensed" pitchFamily="34" charset="0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latin typeface="BMW Group Condensed" pitchFamily="34" charset="0"/>
              </a:rPr>
              <a:t>WLTP </a:t>
            </a:r>
            <a:r>
              <a:rPr lang="en-US" dirty="0" smtClean="0">
                <a:latin typeface="BMWTypeCondensedRegular" pitchFamily="34" charset="0"/>
              </a:rPr>
              <a:t>normalization rotational masses</a:t>
            </a:r>
          </a:p>
          <a:p>
            <a:r>
              <a:rPr lang="en-US" dirty="0" smtClean="0">
                <a:solidFill>
                  <a:schemeClr val="tx2"/>
                </a:solidFill>
                <a:latin typeface="BMW Group Condensed" pitchFamily="34" charset="0"/>
              </a:rPr>
              <a:t>examples for rotational masses of BMW</a:t>
            </a:r>
            <a:endParaRPr lang="en-US" dirty="0">
              <a:solidFill>
                <a:schemeClr val="tx2"/>
              </a:solidFill>
              <a:latin typeface="BMW Group Condensed" pitchFamily="34" charset="0"/>
            </a:endParaRPr>
          </a:p>
        </p:txBody>
      </p:sp>
      <p:sp>
        <p:nvSpPr>
          <p:cNvPr id="16" name="Fußzeilenplatzhalter 3"/>
          <p:cNvSpPr txBox="1">
            <a:spLocks/>
          </p:cNvSpPr>
          <p:nvPr/>
        </p:nvSpPr>
        <p:spPr>
          <a:xfrm>
            <a:off x="468312" y="6526213"/>
            <a:ext cx="4105275" cy="3317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MWTypeCondensedRegular" pitchFamily="34" charset="0"/>
              </a:rPr>
              <a:t>WLTP normalization rotational masses, BMW, </a:t>
            </a:r>
            <a:r>
              <a:rPr lang="en-US" dirty="0" smtClean="0">
                <a:latin typeface="BMWTypeCondensedRegular" pitchFamily="34" charset="0"/>
              </a:rPr>
              <a:t>04.11.2014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MWTypeCondensedRegular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3978492"/>
            <a:ext cx="4105275" cy="2276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901" y="1336675"/>
            <a:ext cx="4103687" cy="2275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3588" y="1336675"/>
            <a:ext cx="4103687" cy="2275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4739640" y="4069080"/>
            <a:ext cx="3937634" cy="2185670"/>
          </a:xfrm>
        </p:spPr>
        <p:txBody>
          <a:bodyPr/>
          <a:lstStyle/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800" kern="0" dirty="0" smtClean="0">
                <a:latin typeface="BMWTypeCondensedRegular" pitchFamily="34" charset="0"/>
                <a:sym typeface="Wingdings" pitchFamily="2" charset="2"/>
              </a:rPr>
              <a:t>Examples are taken from current BMW vehicles.</a:t>
            </a:r>
          </a:p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800" kern="0" dirty="0" smtClean="0">
                <a:latin typeface="BMWTypeCondensedRegular" pitchFamily="34" charset="0"/>
                <a:sym typeface="Wingdings" pitchFamily="2" charset="2"/>
              </a:rPr>
              <a:t>Tires are typical ones (high customer take rate), apart from "basic-tire".</a:t>
            </a:r>
          </a:p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800" kern="0" dirty="0" smtClean="0">
                <a:latin typeface="BMWTypeCondensedRegular" pitchFamily="34" charset="0"/>
                <a:sym typeface="Wingdings" pitchFamily="2" charset="2"/>
              </a:rPr>
              <a:t>10 kg is the weighting tolerance in the GTR.</a:t>
            </a:r>
          </a:p>
        </p:txBody>
      </p:sp>
    </p:spTree>
    <p:extLst>
      <p:ext uri="{BB962C8B-B14F-4D97-AF65-F5344CB8AC3E}">
        <p14:creationId xmlns:p14="http://schemas.microsoft.com/office/powerpoint/2010/main" val="244505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>
                <a:latin typeface="BMW Group Condensed" pitchFamily="34" charset="0"/>
              </a:rPr>
              <a:t>page </a:t>
            </a:r>
            <a:fld id="{AA807A42-CF27-4B84-8583-18EBE418342E}" type="slidenum">
              <a:rPr lang="en-US" smtClean="0">
                <a:latin typeface="BMW Group Condensed" pitchFamily="34" charset="0"/>
              </a:rPr>
              <a:pPr/>
              <a:t>3</a:t>
            </a:fld>
            <a:endParaRPr lang="en-US">
              <a:latin typeface="BMW Group Condensed" pitchFamily="34" charset="0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latin typeface="BMW Group Condensed" pitchFamily="34" charset="0"/>
              </a:rPr>
              <a:t>WLTP </a:t>
            </a:r>
            <a:r>
              <a:rPr lang="en-US" dirty="0" smtClean="0">
                <a:latin typeface="BMWTypeCondensedRegular" pitchFamily="34" charset="0"/>
              </a:rPr>
              <a:t>normalization rotational masses</a:t>
            </a:r>
          </a:p>
          <a:p>
            <a:r>
              <a:rPr lang="en-US" dirty="0" smtClean="0">
                <a:solidFill>
                  <a:schemeClr val="tx2"/>
                </a:solidFill>
                <a:latin typeface="BMW Group Condensed" pitchFamily="34" charset="0"/>
              </a:rPr>
              <a:t>examples for rotational masses of BMW</a:t>
            </a:r>
            <a:endParaRPr lang="en-US" dirty="0">
              <a:solidFill>
                <a:schemeClr val="tx2"/>
              </a:solidFill>
              <a:latin typeface="BMW Group Condensed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3588" y="1336676"/>
            <a:ext cx="4103687" cy="2275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336676"/>
            <a:ext cx="4105275" cy="2276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3978493"/>
            <a:ext cx="4105275" cy="2276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4739640" y="4069080"/>
            <a:ext cx="3937634" cy="2185670"/>
          </a:xfrm>
        </p:spPr>
        <p:txBody>
          <a:bodyPr/>
          <a:lstStyle/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800" kern="0" dirty="0" smtClean="0">
                <a:latin typeface="BMWTypeCondensedRegular" pitchFamily="34" charset="0"/>
                <a:sym typeface="Wingdings" pitchFamily="2" charset="2"/>
              </a:rPr>
              <a:t>Examples are taken from current BMW vehicles.</a:t>
            </a:r>
          </a:p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800" kern="0" dirty="0" smtClean="0">
                <a:latin typeface="BMWTypeCondensedRegular" pitchFamily="34" charset="0"/>
                <a:sym typeface="Wingdings" pitchFamily="2" charset="2"/>
              </a:rPr>
              <a:t>Tires are typical ones (high customer take rate), apart from "basic-tire".</a:t>
            </a:r>
          </a:p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800" kern="0" dirty="0" smtClean="0">
                <a:latin typeface="BMWTypeCondensedRegular" pitchFamily="34" charset="0"/>
                <a:sym typeface="Wingdings" pitchFamily="2" charset="2"/>
              </a:rPr>
              <a:t>10 kg is the weighting tolerance in the GTR.</a:t>
            </a:r>
          </a:p>
        </p:txBody>
      </p:sp>
      <p:sp>
        <p:nvSpPr>
          <p:cNvPr id="10" name="Fußzeilenplatzhalter 3"/>
          <p:cNvSpPr txBox="1">
            <a:spLocks/>
          </p:cNvSpPr>
          <p:nvPr/>
        </p:nvSpPr>
        <p:spPr>
          <a:xfrm>
            <a:off x="468312" y="6526213"/>
            <a:ext cx="4105275" cy="3317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MWTypeCondensedRegular" pitchFamily="34" charset="0"/>
              </a:rPr>
              <a:t>WLTP normalization rotational masses, BMW, </a:t>
            </a:r>
            <a:r>
              <a:rPr lang="en-US" dirty="0" smtClean="0">
                <a:latin typeface="BMWTypeCondensedRegular" pitchFamily="34" charset="0"/>
              </a:rPr>
              <a:t>04.11.2014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MWTypeCondensedRegular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05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468312" y="1336675"/>
            <a:ext cx="4751388" cy="11169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sz="1400" dirty="0" smtClean="0">
                <a:solidFill>
                  <a:schemeClr val="tx1"/>
                </a:solidFill>
              </a:rPr>
              <a:t>TNO </a:t>
            </a:r>
            <a:r>
              <a:rPr lang="de-DE" sz="1400" dirty="0" err="1" smtClean="0">
                <a:solidFill>
                  <a:schemeClr val="tx1"/>
                </a:solidFill>
              </a:rPr>
              <a:t>proposal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for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rotational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masses</a:t>
            </a:r>
            <a:r>
              <a:rPr lang="de-DE" sz="1400" dirty="0" smtClean="0">
                <a:solidFill>
                  <a:schemeClr val="tx1"/>
                </a:solidFill>
              </a:rPr>
              <a:t>: 60% </a:t>
            </a:r>
            <a:r>
              <a:rPr lang="de-DE" sz="1400" dirty="0" err="1" smtClean="0">
                <a:solidFill>
                  <a:schemeClr val="tx1"/>
                </a:solidFill>
              </a:rPr>
              <a:t>of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wheel-weight</a:t>
            </a:r>
            <a:r>
              <a:rPr lang="de-DE" sz="1400" dirty="0" smtClean="0">
                <a:solidFill>
                  <a:schemeClr val="tx1"/>
                </a:solidFill>
              </a:rPr>
              <a:t>.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>
                <a:latin typeface="BMW Group Condensed" pitchFamily="34" charset="0"/>
              </a:rPr>
              <a:t>page </a:t>
            </a:r>
            <a:fld id="{AA807A42-CF27-4B84-8583-18EBE418342E}" type="slidenum">
              <a:rPr lang="en-US" smtClean="0">
                <a:latin typeface="BMW Group Condensed" pitchFamily="34" charset="0"/>
              </a:rPr>
              <a:pPr/>
              <a:t>4</a:t>
            </a:fld>
            <a:endParaRPr lang="en-US">
              <a:latin typeface="BMW Group Condensed" pitchFamily="34" charset="0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latin typeface="BMW Group Condensed" pitchFamily="34" charset="0"/>
              </a:rPr>
              <a:t>WLTP </a:t>
            </a:r>
            <a:r>
              <a:rPr lang="en-US" dirty="0" smtClean="0">
                <a:latin typeface="BMWTypeCondensedRegular" pitchFamily="34" charset="0"/>
              </a:rPr>
              <a:t>normalization rotational masses</a:t>
            </a:r>
          </a:p>
          <a:p>
            <a:r>
              <a:rPr lang="en-US" dirty="0" smtClean="0">
                <a:solidFill>
                  <a:schemeClr val="tx2"/>
                </a:solidFill>
                <a:latin typeface="BMW Group Condensed" pitchFamily="34" charset="0"/>
              </a:rPr>
              <a:t>Analysis on 60% rule proposed by TNO</a:t>
            </a:r>
            <a:endParaRPr lang="en-US" dirty="0">
              <a:solidFill>
                <a:schemeClr val="tx2"/>
              </a:solidFill>
              <a:latin typeface="BMW Group Condensed" pitchFamily="34" charset="0"/>
            </a:endParaRPr>
          </a:p>
        </p:txBody>
      </p:sp>
      <p:sp>
        <p:nvSpPr>
          <p:cNvPr id="1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469503" y="3177539"/>
            <a:ext cx="8207771" cy="3077211"/>
          </a:xfrm>
        </p:spPr>
        <p:txBody>
          <a:bodyPr/>
          <a:lstStyle/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800" kern="0" dirty="0" smtClean="0">
                <a:latin typeface="BMWTypeCondensedRegular" pitchFamily="34" charset="0"/>
                <a:sym typeface="Wingdings" pitchFamily="2" charset="2"/>
              </a:rPr>
              <a:t>Fact box check for correction function.</a:t>
            </a:r>
          </a:p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800" kern="0" dirty="0" smtClean="0">
                <a:latin typeface="BMWTypeCondensedRegular" pitchFamily="34" charset="0"/>
                <a:sym typeface="Wingdings" pitchFamily="2" charset="2"/>
              </a:rPr>
              <a:t>Measurement tolerance of weight in Annex 4 is +/- 10 kg, in general the error is smaller than that. Additionally the error is divided in half on a 1-axle dyno.</a:t>
            </a:r>
          </a:p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800" kern="0" dirty="0" smtClean="0">
                <a:latin typeface="BMWTypeCondensedRegular" pitchFamily="34" charset="0"/>
                <a:sym typeface="Wingdings" pitchFamily="2" charset="2"/>
              </a:rPr>
              <a:t>3%-rule is more on the worst case side.</a:t>
            </a:r>
          </a:p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800" kern="0" dirty="0" smtClean="0">
                <a:latin typeface="BMWTypeCondensedRegular" pitchFamily="34" charset="0"/>
                <a:sym typeface="Wingdings" pitchFamily="2" charset="2"/>
              </a:rPr>
              <a:t>Average error:</a:t>
            </a:r>
            <a:br>
              <a:rPr lang="en-US" sz="1800" kern="0" dirty="0" smtClean="0">
                <a:latin typeface="BMWTypeCondensedRegular" pitchFamily="34" charset="0"/>
                <a:sym typeface="Wingdings" pitchFamily="2" charset="2"/>
              </a:rPr>
            </a:br>
            <a:r>
              <a:rPr lang="en-US" sz="1800" kern="0" dirty="0" smtClean="0">
                <a:latin typeface="BMWTypeCondensedRegular" pitchFamily="34" charset="0"/>
                <a:sym typeface="Wingdings" pitchFamily="2" charset="2"/>
              </a:rPr>
              <a:t>3%-rule: -0.8..+3.4 kg (depending on vehicle weight)</a:t>
            </a:r>
            <a:br>
              <a:rPr lang="en-US" sz="1800" kern="0" dirty="0" smtClean="0">
                <a:latin typeface="BMWTypeCondensedRegular" pitchFamily="34" charset="0"/>
                <a:sym typeface="Wingdings" pitchFamily="2" charset="2"/>
              </a:rPr>
            </a:br>
            <a:r>
              <a:rPr lang="en-US" sz="1800" kern="0" dirty="0" smtClean="0">
                <a:latin typeface="BMWTypeCondensedRegular" pitchFamily="34" charset="0"/>
                <a:sym typeface="Wingdings" pitchFamily="2" charset="2"/>
              </a:rPr>
              <a:t>60%-rule: -2.3 kg</a:t>
            </a:r>
          </a:p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800" kern="0" dirty="0" smtClean="0">
                <a:latin typeface="BMWTypeCondensedRegular" pitchFamily="34" charset="0"/>
                <a:sym typeface="Wingdings" pitchFamily="2" charset="2"/>
              </a:rPr>
              <a:t>Maximum error is bigger for the 60%-rule (-11.1 kg) than for the 3%-rule (+9 kg).</a:t>
            </a:r>
          </a:p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endParaRPr lang="en-US" sz="1800" kern="0" dirty="0" smtClean="0">
              <a:latin typeface="BMWTypeCondensedRegular" pitchFamily="34" charset="0"/>
              <a:sym typeface="Wingdings" pitchFamily="2" charset="2"/>
            </a:endParaRPr>
          </a:p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1800" kern="0" dirty="0" smtClean="0">
                <a:latin typeface="BMWTypeCondensedRegular" pitchFamily="34" charset="0"/>
                <a:sym typeface="Wingdings" pitchFamily="2" charset="2"/>
              </a:rPr>
              <a:t>60%-rule increases effort on dyno in an unnecessary way without improving the result.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893" y="1671956"/>
            <a:ext cx="4610649" cy="705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Tabelle 11"/>
          <p:cNvGraphicFramePr>
            <a:graphicFrameLocks noGrp="1"/>
          </p:cNvGraphicFramePr>
          <p:nvPr/>
        </p:nvGraphicFramePr>
        <p:xfrm>
          <a:off x="5764847" y="1336675"/>
          <a:ext cx="2912428" cy="152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1700"/>
                <a:gridCol w="740728"/>
              </a:tblGrid>
              <a:tr h="189999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property</a:t>
                      </a:r>
                      <a:r>
                        <a:rPr lang="en-US" sz="1200" baseline="0" noProof="0" dirty="0" smtClean="0"/>
                        <a:t> of correction</a:t>
                      </a:r>
                      <a:endParaRPr lang="en-US" sz="12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fulfilled?</a:t>
                      </a:r>
                      <a:endParaRPr lang="en-US" sz="1200" noProof="0" dirty="0"/>
                    </a:p>
                  </a:txBody>
                  <a:tcPr marL="36000" marR="36000" marT="36000" marB="36000" anchor="ctr"/>
                </a:tc>
              </a:tr>
              <a:tr h="189999">
                <a:tc>
                  <a:txBody>
                    <a:bodyPr/>
                    <a:lstStyle/>
                    <a:p>
                      <a:r>
                        <a:rPr lang="en-US" sz="1200" noProof="0" smtClean="0"/>
                        <a:t>tolerance &gt;</a:t>
                      </a:r>
                      <a:r>
                        <a:rPr lang="en-US" sz="1200" baseline="0" noProof="0" smtClean="0"/>
                        <a:t> measurement tolerance</a:t>
                      </a:r>
                      <a:endParaRPr lang="en-US" sz="1200" noProof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>
                          <a:solidFill>
                            <a:srgbClr val="FF0000"/>
                          </a:solidFill>
                          <a:sym typeface="Wingdings"/>
                        </a:rPr>
                        <a:t></a:t>
                      </a:r>
                      <a:endParaRPr lang="en-US" sz="1200" b="1" noProof="0" dirty="0">
                        <a:solidFill>
                          <a:srgbClr val="FF0000"/>
                        </a:solidFill>
                      </a:endParaRPr>
                    </a:p>
                  </a:txBody>
                  <a:tcPr marL="36000" marR="36000" marT="36000" marB="36000" anchor="ctr"/>
                </a:tc>
              </a:tr>
              <a:tr h="189775">
                <a:tc>
                  <a:txBody>
                    <a:bodyPr/>
                    <a:lstStyle/>
                    <a:p>
                      <a:r>
                        <a:rPr lang="en-US" sz="1200" noProof="0" smtClean="0"/>
                        <a:t>significant influence</a:t>
                      </a:r>
                      <a:endParaRPr lang="en-US" sz="1200" noProof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 smtClean="0">
                          <a:solidFill>
                            <a:srgbClr val="FF0000"/>
                          </a:solidFill>
                          <a:sym typeface="Wingdings"/>
                        </a:rPr>
                        <a:t></a:t>
                      </a:r>
                      <a:endParaRPr lang="en-US" sz="1200" b="1" noProof="0" dirty="0">
                        <a:solidFill>
                          <a:srgbClr val="FFC000"/>
                        </a:solidFill>
                      </a:endParaRPr>
                    </a:p>
                  </a:txBody>
                  <a:tcPr marL="36000" marR="36000" marT="36000" marB="36000" anchor="ctr"/>
                </a:tc>
              </a:tr>
              <a:tr h="189775">
                <a:tc>
                  <a:txBody>
                    <a:bodyPr/>
                    <a:lstStyle/>
                    <a:p>
                      <a:r>
                        <a:rPr lang="en-US" sz="1200" noProof="0" smtClean="0"/>
                        <a:t>measureable</a:t>
                      </a:r>
                      <a:endParaRPr lang="en-US" sz="1200" noProof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noProof="0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en-US" sz="1200" b="1" noProof="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36000" marR="36000" marT="36000" marB="36000" anchor="ctr"/>
                </a:tc>
              </a:tr>
              <a:tr h="189775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physical meaning of correction </a:t>
                      </a:r>
                      <a:r>
                        <a:rPr lang="en-US" sz="1200" noProof="0" dirty="0" err="1" smtClean="0"/>
                        <a:t>func</a:t>
                      </a:r>
                      <a:r>
                        <a:rPr lang="en-US" sz="1200" noProof="0" dirty="0" smtClean="0"/>
                        <a:t>.</a:t>
                      </a:r>
                      <a:endParaRPr lang="en-US" sz="12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noProof="0" dirty="0" smtClean="0">
                          <a:solidFill>
                            <a:srgbClr val="00B050"/>
                          </a:solidFill>
                          <a:sym typeface="Wingdings"/>
                        </a:rPr>
                        <a:t></a:t>
                      </a:r>
                      <a:endParaRPr lang="en-US" sz="1200" b="1" noProof="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36000" marR="36000" marT="36000" marB="36000" anchor="ctr"/>
                </a:tc>
              </a:tr>
              <a:tr h="189775">
                <a:tc>
                  <a:txBody>
                    <a:bodyPr/>
                    <a:lstStyle/>
                    <a:p>
                      <a:r>
                        <a:rPr lang="en-US" sz="1200" noProof="0" dirty="0" smtClean="0"/>
                        <a:t>improves result</a:t>
                      </a:r>
                      <a:endParaRPr lang="en-US" sz="1200" noProof="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noProof="0" dirty="0" smtClean="0">
                          <a:solidFill>
                            <a:srgbClr val="FF0000"/>
                          </a:solidFill>
                          <a:sym typeface="Wingdings"/>
                        </a:rPr>
                        <a:t></a:t>
                      </a:r>
                      <a:endParaRPr lang="en-US" sz="1200" noProof="0" dirty="0" smtClean="0"/>
                    </a:p>
                  </a:txBody>
                  <a:tcPr marL="36000" marR="36000" marT="36000" marB="36000" anchor="ctr"/>
                </a:tc>
              </a:tr>
            </a:tbl>
          </a:graphicData>
        </a:graphic>
      </p:graphicFrame>
      <p:sp>
        <p:nvSpPr>
          <p:cNvPr id="13" name="Pfeil nach rechts 12"/>
          <p:cNvSpPr/>
          <p:nvPr/>
        </p:nvSpPr>
        <p:spPr>
          <a:xfrm>
            <a:off x="5242560" y="1363980"/>
            <a:ext cx="495300" cy="198120"/>
          </a:xfrm>
          <a:prstGeom prst="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Nach oben gebogener Pfeil 13"/>
          <p:cNvSpPr/>
          <p:nvPr/>
        </p:nvSpPr>
        <p:spPr>
          <a:xfrm rot="5400000" flipV="1">
            <a:off x="4747260" y="2118360"/>
            <a:ext cx="594360" cy="2118360"/>
          </a:xfrm>
          <a:prstGeom prst="bentUpArrow">
            <a:avLst>
              <a:gd name="adj1" fmla="val 22436"/>
              <a:gd name="adj2" fmla="val 25000"/>
              <a:gd name="adj3" fmla="val 2500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Fußzeilenplatzhalter 3"/>
          <p:cNvSpPr txBox="1">
            <a:spLocks/>
          </p:cNvSpPr>
          <p:nvPr/>
        </p:nvSpPr>
        <p:spPr>
          <a:xfrm>
            <a:off x="468312" y="6526213"/>
            <a:ext cx="4105275" cy="3317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MWTypeCondensedRegular" pitchFamily="34" charset="0"/>
              </a:rPr>
              <a:t>WLTP normalization rotational masses, BMW, </a:t>
            </a:r>
            <a:r>
              <a:rPr lang="en-US" dirty="0" smtClean="0">
                <a:latin typeface="BMWTypeCondensedRegular" pitchFamily="34" charset="0"/>
              </a:rPr>
              <a:t>04.11.2014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MWTypeCondensedRegular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05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>
                <a:latin typeface="BMW Group Condensed" pitchFamily="34" charset="0"/>
              </a:rPr>
              <a:t>page </a:t>
            </a:r>
            <a:fld id="{AA807A42-CF27-4B84-8583-18EBE418342E}" type="slidenum">
              <a:rPr lang="en-US" smtClean="0">
                <a:latin typeface="BMW Group Condensed" pitchFamily="34" charset="0"/>
              </a:rPr>
              <a:pPr/>
              <a:t>5</a:t>
            </a:fld>
            <a:endParaRPr lang="en-US">
              <a:latin typeface="BMW Group Condensed" pitchFamily="34" charset="0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latin typeface="BMW Group Condensed" pitchFamily="34" charset="0"/>
              </a:rPr>
              <a:t>WLTP </a:t>
            </a:r>
            <a:r>
              <a:rPr lang="en-US" dirty="0" smtClean="0">
                <a:latin typeface="BMWTypeCondensedRegular" pitchFamily="34" charset="0"/>
              </a:rPr>
              <a:t>normalization rotational masses</a:t>
            </a:r>
          </a:p>
          <a:p>
            <a:r>
              <a:rPr lang="en-US" dirty="0" smtClean="0">
                <a:solidFill>
                  <a:schemeClr val="tx2"/>
                </a:solidFill>
                <a:latin typeface="BMW Group Condensed" pitchFamily="34" charset="0"/>
              </a:rPr>
              <a:t>Proposal</a:t>
            </a:r>
            <a:endParaRPr lang="en-US" dirty="0">
              <a:solidFill>
                <a:schemeClr val="tx2"/>
              </a:solidFill>
              <a:latin typeface="BMW Group Condensed" pitchFamily="34" charset="0"/>
            </a:endParaRPr>
          </a:p>
        </p:txBody>
      </p:sp>
      <p:sp>
        <p:nvSpPr>
          <p:cNvPr id="1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469503" y="1336675"/>
            <a:ext cx="8207771" cy="4918075"/>
          </a:xfrm>
        </p:spPr>
        <p:txBody>
          <a:bodyPr/>
          <a:lstStyle/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defRPr/>
            </a:pPr>
            <a:r>
              <a:rPr lang="en-US" sz="1800" kern="0" dirty="0" smtClean="0">
                <a:latin typeface="BMWTypeCondensedRegular" pitchFamily="34" charset="0"/>
                <a:sym typeface="Wingdings" pitchFamily="2" charset="2"/>
              </a:rPr>
              <a:t>Proposal:</a:t>
            </a:r>
          </a:p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defRPr/>
            </a:pPr>
            <a:endParaRPr lang="en-US" sz="1800" kern="0" dirty="0" smtClean="0">
              <a:latin typeface="BMWTypeCondensedRegular" pitchFamily="34" charset="0"/>
              <a:sym typeface="Wingdings" pitchFamily="2" charset="2"/>
            </a:endParaRPr>
          </a:p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1800" kern="0" dirty="0" smtClean="0">
                <a:latin typeface="BMWTypeCondensedRegular" pitchFamily="34" charset="0"/>
                <a:sym typeface="Wingdings" pitchFamily="2" charset="2"/>
              </a:rPr>
              <a:t>Do not include the 60%-rule.</a:t>
            </a:r>
          </a:p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endParaRPr lang="en-US" sz="1800" kern="0" dirty="0" smtClean="0">
              <a:latin typeface="BMWTypeCondensedRegular" pitchFamily="34" charset="0"/>
              <a:sym typeface="Wingdings" pitchFamily="2" charset="2"/>
            </a:endParaRPr>
          </a:p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1800" kern="0" dirty="0" smtClean="0">
                <a:latin typeface="BMWTypeCondensedRegular" pitchFamily="34" charset="0"/>
                <a:sym typeface="Wingdings" pitchFamily="2" charset="2"/>
              </a:rPr>
              <a:t>Add as an option of the manufacturer the possibility to use 3% of test mass instead of 3% of (Miro+25kg), which adds another 6 kg but simplifies dyno operation.</a:t>
            </a:r>
          </a:p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endParaRPr lang="en-US" sz="1800" kern="0" dirty="0" smtClean="0">
              <a:latin typeface="BMWTypeCondensedRegular" pitchFamily="34" charset="0"/>
              <a:sym typeface="Wingdings" pitchFamily="2" charset="2"/>
            </a:endParaRPr>
          </a:p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endParaRPr lang="en-US" sz="1800" kern="0" dirty="0" smtClean="0">
              <a:latin typeface="BMWTypeCondensedRegular" pitchFamily="34" charset="0"/>
              <a:sym typeface="Wingdings" pitchFamily="2" charset="2"/>
            </a:endParaRPr>
          </a:p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defRPr/>
            </a:pPr>
            <a:r>
              <a:rPr lang="en-US" sz="1800" kern="0" dirty="0" smtClean="0">
                <a:latin typeface="BMWTypeCondensedRegular" pitchFamily="34" charset="0"/>
                <a:sym typeface="Wingdings" pitchFamily="2" charset="2"/>
              </a:rPr>
              <a:t>Justification:</a:t>
            </a:r>
          </a:p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defRPr/>
            </a:pPr>
            <a:endParaRPr lang="en-US" sz="1800" kern="0" dirty="0" smtClean="0">
              <a:latin typeface="BMWTypeCondensedRegular" pitchFamily="34" charset="0"/>
              <a:sym typeface="Wingdings" pitchFamily="2" charset="2"/>
            </a:endParaRPr>
          </a:p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1800" kern="0" dirty="0" smtClean="0">
                <a:latin typeface="BMWTypeCondensedRegular" pitchFamily="34" charset="0"/>
                <a:sym typeface="Wingdings" pitchFamily="2" charset="2"/>
              </a:rPr>
              <a:t>60%-rule increases effort without improving the result.</a:t>
            </a:r>
          </a:p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endParaRPr lang="en-US" sz="1800" kern="0" dirty="0" smtClean="0">
              <a:latin typeface="BMWTypeCondensedRegular" pitchFamily="34" charset="0"/>
              <a:sym typeface="Wingdings" pitchFamily="2" charset="2"/>
            </a:endParaRPr>
          </a:p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sz="1800" kern="0" dirty="0" smtClean="0">
                <a:latin typeface="BMWTypeCondensedRegular" pitchFamily="34" charset="0"/>
                <a:sym typeface="Wingdings" pitchFamily="2" charset="2"/>
              </a:rPr>
              <a:t>Using 3% of TM is even more on the worst case side and reduces potential errors in dyno handling.</a:t>
            </a:r>
          </a:p>
        </p:txBody>
      </p:sp>
      <p:sp>
        <p:nvSpPr>
          <p:cNvPr id="6" name="Fußzeilenplatzhalter 3"/>
          <p:cNvSpPr txBox="1">
            <a:spLocks/>
          </p:cNvSpPr>
          <p:nvPr/>
        </p:nvSpPr>
        <p:spPr>
          <a:xfrm>
            <a:off x="468312" y="6526213"/>
            <a:ext cx="4105275" cy="3317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MWTypeCondensedRegular" pitchFamily="34" charset="0"/>
              </a:rPr>
              <a:t>WLTP normalization rotational masses, BMW, </a:t>
            </a:r>
            <a:r>
              <a:rPr lang="en-US" dirty="0" smtClean="0">
                <a:latin typeface="BMWTypeCondensedRegular" pitchFamily="34" charset="0"/>
              </a:rPr>
              <a:t>04.11.2014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MWTypeCondensedRegular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05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>
                <a:latin typeface="BMW Group Condensed" pitchFamily="34" charset="0"/>
              </a:rPr>
              <a:t>page </a:t>
            </a:r>
            <a:fld id="{AA807A42-CF27-4B84-8583-18EBE418342E}" type="slidenum">
              <a:rPr lang="en-US" smtClean="0">
                <a:latin typeface="BMW Group Condensed" pitchFamily="34" charset="0"/>
              </a:rPr>
              <a:pPr/>
              <a:t>6</a:t>
            </a:fld>
            <a:endParaRPr lang="en-US">
              <a:latin typeface="BMW Group Condensed" pitchFamily="34" charset="0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latin typeface="BMW Group Condensed" pitchFamily="34" charset="0"/>
              </a:rPr>
              <a:t>WLTP </a:t>
            </a:r>
            <a:r>
              <a:rPr lang="en-US" dirty="0" smtClean="0">
                <a:latin typeface="BMWTypeCondensedRegular" pitchFamily="34" charset="0"/>
              </a:rPr>
              <a:t>normalization</a:t>
            </a:r>
          </a:p>
          <a:p>
            <a:r>
              <a:rPr lang="en-US" dirty="0" smtClean="0">
                <a:solidFill>
                  <a:schemeClr val="tx2"/>
                </a:solidFill>
                <a:latin typeface="BMW Group Condensed" pitchFamily="34" charset="0"/>
              </a:rPr>
              <a:t>Backup</a:t>
            </a:r>
            <a:endParaRPr lang="en-US" dirty="0">
              <a:solidFill>
                <a:schemeClr val="tx2"/>
              </a:solidFill>
              <a:latin typeface="BMW Group Condensed" pitchFamily="34" charset="0"/>
            </a:endParaRPr>
          </a:p>
        </p:txBody>
      </p:sp>
      <p:sp>
        <p:nvSpPr>
          <p:cNvPr id="1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468313" y="1336675"/>
            <a:ext cx="8208168" cy="3898265"/>
          </a:xfrm>
        </p:spPr>
        <p:txBody>
          <a:bodyPr anchor="ctr"/>
          <a:lstStyle/>
          <a:p>
            <a:pPr marL="269875" lvl="0" indent="-269875" algn="ctr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defRPr/>
            </a:pPr>
            <a:r>
              <a:rPr lang="en-US" sz="2800" kern="0" dirty="0" smtClean="0">
                <a:latin typeface="BMWTypeCondensedRegular" pitchFamily="34" charset="0"/>
              </a:rPr>
              <a:t>Backup</a:t>
            </a:r>
          </a:p>
        </p:txBody>
      </p:sp>
      <p:sp>
        <p:nvSpPr>
          <p:cNvPr id="7" name="Fußzeilenplatzhalter 3"/>
          <p:cNvSpPr txBox="1">
            <a:spLocks/>
          </p:cNvSpPr>
          <p:nvPr/>
        </p:nvSpPr>
        <p:spPr>
          <a:xfrm>
            <a:off x="468312" y="6526213"/>
            <a:ext cx="4105275" cy="3317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MWTypeCondensedRegular" pitchFamily="34" charset="0"/>
              </a:rPr>
              <a:t>WLTP normalization rotational masses, BMW, </a:t>
            </a:r>
            <a:r>
              <a:rPr lang="en-US" dirty="0" smtClean="0">
                <a:latin typeface="BMWTypeCondensedRegular" pitchFamily="34" charset="0"/>
              </a:rPr>
              <a:t>04.11.2014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MWTypeCondensedRegular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05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ichtungspfeil 24"/>
          <p:cNvSpPr/>
          <p:nvPr/>
        </p:nvSpPr>
        <p:spPr>
          <a:xfrm>
            <a:off x="2167570" y="1665288"/>
            <a:ext cx="1647869" cy="1358537"/>
          </a:xfrm>
          <a:prstGeom prst="homePlate">
            <a:avLst>
              <a:gd name="adj" fmla="val 23026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smtClean="0">
                <a:solidFill>
                  <a:schemeClr val="tx1"/>
                </a:solidFill>
              </a:rPr>
              <a:t>Calculation</a:t>
            </a:r>
          </a:p>
          <a:p>
            <a:r>
              <a:rPr lang="en-US" sz="1600" smtClean="0">
                <a:solidFill>
                  <a:schemeClr val="tx1"/>
                </a:solidFill>
              </a:rPr>
              <a:t>times to forces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34" name="Gerade Verbindung 33"/>
          <p:cNvCxnSpPr/>
          <p:nvPr/>
        </p:nvCxnSpPr>
        <p:spPr>
          <a:xfrm>
            <a:off x="4573588" y="1336675"/>
            <a:ext cx="0" cy="3113405"/>
          </a:xfrm>
          <a:prstGeom prst="line">
            <a:avLst/>
          </a:prstGeom>
          <a:ln w="38100"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>
                <a:latin typeface="BMWTypeCondensedRegular" pitchFamily="34" charset="0"/>
              </a:rPr>
              <a:t>page </a:t>
            </a:r>
            <a:fld id="{AA807A42-CF27-4B84-8583-18EBE418342E}" type="slidenum">
              <a:rPr lang="en-US" smtClean="0">
                <a:latin typeface="BMWTypeCondensedRegular" pitchFamily="34" charset="0"/>
              </a:rPr>
              <a:pPr/>
              <a:t>7</a:t>
            </a:fld>
            <a:endParaRPr lang="en-US" dirty="0">
              <a:latin typeface="BMWTypeCondensedRegular" pitchFamily="34" charset="0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latin typeface="BMWTypeCondensedRegular" pitchFamily="34" charset="0"/>
              </a:rPr>
              <a:t>WLTP GTR Rotating Masses</a:t>
            </a:r>
          </a:p>
          <a:p>
            <a:r>
              <a:rPr lang="en-US" dirty="0" smtClean="0">
                <a:solidFill>
                  <a:schemeClr val="tx2"/>
                </a:solidFill>
                <a:latin typeface="BMWTypeCondensedRegular" pitchFamily="34" charset="0"/>
              </a:rPr>
              <a:t>Clarification for road load</a:t>
            </a:r>
            <a:endParaRPr lang="en-US" dirty="0">
              <a:solidFill>
                <a:schemeClr val="tx2"/>
              </a:solidFill>
              <a:latin typeface="BMWTypeCondensedRegular" pitchFamily="34" charset="0"/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469107" y="4739640"/>
            <a:ext cx="8208962" cy="1515110"/>
          </a:xfrm>
        </p:spPr>
        <p:txBody>
          <a:bodyPr/>
          <a:lstStyle/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800" i="1" kern="0" dirty="0" smtClean="0">
                <a:latin typeface="BMWTypeCondensedRegular" pitchFamily="34" charset="0"/>
              </a:rPr>
              <a:t>If "3%" is mentioned in this presentation, it includes also individually determined values.</a:t>
            </a:r>
          </a:p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800" kern="0" dirty="0" smtClean="0">
                <a:latin typeface="BMWTypeCondensedRegular" pitchFamily="34" charset="0"/>
              </a:rPr>
              <a:t>The 3% are used to consider rotating masses.</a:t>
            </a:r>
          </a:p>
          <a:p>
            <a:pPr marL="269875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800" kern="0" dirty="0" smtClean="0">
                <a:latin typeface="BMWTypeCondensedRegular" pitchFamily="34" charset="0"/>
              </a:rPr>
              <a:t>Only wheels are relevant, drivetrain influence is very small compared to the wheels.</a:t>
            </a:r>
          </a:p>
          <a:p>
            <a:pPr marL="269875" lvl="0" indent="-269875" defTabSz="917575" eaLnBrk="0" fontAlgn="base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en-US" sz="1800" kern="0" dirty="0" smtClean="0">
                <a:latin typeface="BMWTypeCondensedRegular" pitchFamily="34" charset="0"/>
              </a:rPr>
              <a:t>To get the same times measured at the coast down the same mass has to be used in both calculations and is therefore independent of 2WD/4WD or 1-axle/2-axle dyno mode…</a:t>
            </a:r>
          </a:p>
        </p:txBody>
      </p:sp>
      <p:sp>
        <p:nvSpPr>
          <p:cNvPr id="16" name="Richtungspfeil 15"/>
          <p:cNvSpPr/>
          <p:nvPr/>
        </p:nvSpPr>
        <p:spPr>
          <a:xfrm>
            <a:off x="468313" y="1665288"/>
            <a:ext cx="1647869" cy="1358537"/>
          </a:xfrm>
          <a:prstGeom prst="homePlate">
            <a:avLst>
              <a:gd name="adj" fmla="val 23026"/>
            </a:avLst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chemeClr val="tx1"/>
                </a:solidFill>
              </a:rPr>
              <a:t>Coast down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times measured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7170" name="Picture 2" descr="http://www.schwimmvereinapolda.de/images/Webelemente/Stoppuhr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4606" y="2226946"/>
            <a:ext cx="753336" cy="753336"/>
          </a:xfrm>
          <a:prstGeom prst="rect">
            <a:avLst/>
          </a:prstGeom>
          <a:noFill/>
        </p:spPr>
      </p:pic>
      <p:sp>
        <p:nvSpPr>
          <p:cNvPr id="22" name="Richtungspfeil 21"/>
          <p:cNvSpPr/>
          <p:nvPr/>
        </p:nvSpPr>
        <p:spPr>
          <a:xfrm>
            <a:off x="5333136" y="1665288"/>
            <a:ext cx="1647869" cy="1358537"/>
          </a:xfrm>
          <a:prstGeom prst="homePlate">
            <a:avLst>
              <a:gd name="adj" fmla="val 23026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smtClean="0">
                <a:solidFill>
                  <a:schemeClr val="tx1"/>
                </a:solidFill>
              </a:rPr>
              <a:t>Calculation</a:t>
            </a:r>
          </a:p>
          <a:p>
            <a:r>
              <a:rPr lang="en-US" sz="1600" smtClean="0">
                <a:solidFill>
                  <a:schemeClr val="tx1"/>
                </a:solidFill>
              </a:rPr>
              <a:t>forces to times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2453" y="2359324"/>
            <a:ext cx="1016998" cy="553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ichtungspfeil 23"/>
          <p:cNvSpPr/>
          <p:nvPr/>
        </p:nvSpPr>
        <p:spPr>
          <a:xfrm>
            <a:off x="3848167" y="1665288"/>
            <a:ext cx="1450841" cy="1358537"/>
          </a:xfrm>
          <a:prstGeom prst="homePlate">
            <a:avLst>
              <a:gd name="adj" fmla="val 23026"/>
            </a:avLst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smtClean="0">
                <a:solidFill>
                  <a:schemeClr val="tx1"/>
                </a:solidFill>
              </a:rPr>
              <a:t>Road load</a:t>
            </a:r>
          </a:p>
          <a:p>
            <a:r>
              <a:rPr lang="en-US" sz="1600" smtClean="0">
                <a:solidFill>
                  <a:schemeClr val="tx1"/>
                </a:solidFill>
              </a:rPr>
              <a:t>F0F1F2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6887" y="2359324"/>
            <a:ext cx="1016998" cy="553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uppieren 37"/>
          <p:cNvGrpSpPr/>
          <p:nvPr/>
        </p:nvGrpSpPr>
        <p:grpSpPr>
          <a:xfrm>
            <a:off x="2134688" y="2845526"/>
            <a:ext cx="1558834" cy="1459773"/>
            <a:chOff x="2142308" y="2952206"/>
            <a:chExt cx="1558834" cy="1459773"/>
          </a:xfrm>
        </p:grpSpPr>
        <p:sp>
          <p:nvSpPr>
            <p:cNvPr id="27" name="Legende mit Pfeil nach oben 26"/>
            <p:cNvSpPr/>
            <p:nvPr/>
          </p:nvSpPr>
          <p:spPr>
            <a:xfrm>
              <a:off x="2142308" y="2952206"/>
              <a:ext cx="1558834" cy="1459773"/>
            </a:xfrm>
            <a:prstGeom prst="upArrowCallou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smtClean="0">
                  <a:solidFill>
                    <a:schemeClr val="tx1"/>
                  </a:solidFill>
                </a:rPr>
                <a:t>m + m</a:t>
              </a:r>
              <a:r>
                <a:rPr lang="en-US" b="1" baseline="-25000" smtClean="0">
                  <a:solidFill>
                    <a:schemeClr val="tx1"/>
                  </a:solidFill>
                </a:rPr>
                <a:t>r</a:t>
              </a:r>
              <a:r>
                <a:rPr lang="en-US" b="1" smtClean="0">
                  <a:solidFill>
                    <a:schemeClr val="tx1"/>
                  </a:solidFill>
                </a:rPr>
                <a:t> (3%)</a:t>
              </a:r>
              <a:endParaRPr lang="en-US" b="1" dirty="0" smtClean="0">
                <a:solidFill>
                  <a:schemeClr val="tx1"/>
                </a:solidFill>
              </a:endParaRPr>
            </a:p>
          </p:txBody>
        </p:sp>
        <p:pic>
          <p:nvPicPr>
            <p:cNvPr id="28" name="Picture 4" descr="http://www.nationalgeographic.de/thumbnails/lightbox/26/16/00/ein-kilogramm-gewicht-1626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 l="31543" t="2306" r="31933" b="995"/>
            <a:stretch>
              <a:fillRect/>
            </a:stretch>
          </p:blipFill>
          <p:spPr bwMode="auto">
            <a:xfrm>
              <a:off x="2811779" y="3815120"/>
              <a:ext cx="317944" cy="547876"/>
            </a:xfrm>
            <a:prstGeom prst="rect">
              <a:avLst/>
            </a:prstGeom>
            <a:noFill/>
          </p:spPr>
        </p:pic>
      </p:grpSp>
      <p:sp>
        <p:nvSpPr>
          <p:cNvPr id="29" name="Richtungspfeil 28"/>
          <p:cNvSpPr/>
          <p:nvPr/>
        </p:nvSpPr>
        <p:spPr>
          <a:xfrm>
            <a:off x="7029406" y="1665288"/>
            <a:ext cx="1647869" cy="1358537"/>
          </a:xfrm>
          <a:prstGeom prst="homePlate">
            <a:avLst>
              <a:gd name="adj" fmla="val 23026"/>
            </a:avLst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smtClean="0">
                <a:solidFill>
                  <a:schemeClr val="tx1"/>
                </a:solidFill>
              </a:rPr>
              <a:t>Chassis dyno setting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30" name="Picture 2" descr="http://www.schwimmvereinapolda.de/images/Webelemente/Stoppuhr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699" y="2226946"/>
            <a:ext cx="753336" cy="753336"/>
          </a:xfrm>
          <a:prstGeom prst="rect">
            <a:avLst/>
          </a:prstGeom>
          <a:noFill/>
        </p:spPr>
      </p:pic>
      <p:grpSp>
        <p:nvGrpSpPr>
          <p:cNvPr id="5" name="Gruppieren 31"/>
          <p:cNvGrpSpPr/>
          <p:nvPr/>
        </p:nvGrpSpPr>
        <p:grpSpPr>
          <a:xfrm>
            <a:off x="4004033" y="2301016"/>
            <a:ext cx="1021742" cy="677720"/>
            <a:chOff x="3323836" y="4937760"/>
            <a:chExt cx="1021742" cy="677720"/>
          </a:xfrm>
        </p:grpSpPr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 rot="16200000">
              <a:off x="3130193" y="5143278"/>
              <a:ext cx="525785" cy="13849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charset="0"/>
                </a:rPr>
                <a:t>Road load</a:t>
              </a:r>
              <a:endParaRPr lang="en-US" sz="900" dirty="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" name="Text Box 16"/>
            <p:cNvSpPr txBox="1">
              <a:spLocks noChangeArrowheads="1"/>
            </p:cNvSpPr>
            <p:nvPr/>
          </p:nvSpPr>
          <p:spPr bwMode="auto">
            <a:xfrm>
              <a:off x="3565457" y="5476981"/>
              <a:ext cx="724557" cy="13849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900" smtClean="0">
                  <a:solidFill>
                    <a:srgbClr val="000000"/>
                  </a:solidFill>
                  <a:latin typeface="Arial" charset="0"/>
                </a:rPr>
                <a:t>Vehicle speed</a:t>
              </a:r>
              <a:endParaRPr lang="en-US" sz="1050" dirty="0" smtClean="0">
                <a:solidFill>
                  <a:srgbClr val="000000"/>
                </a:solidFill>
                <a:latin typeface="Arial" charset="0"/>
              </a:endParaRPr>
            </a:p>
          </p:txBody>
        </p:sp>
        <p:grpSp>
          <p:nvGrpSpPr>
            <p:cNvPr id="6" name="Gruppieren 30"/>
            <p:cNvGrpSpPr/>
            <p:nvPr/>
          </p:nvGrpSpPr>
          <p:grpSpPr>
            <a:xfrm>
              <a:off x="3532874" y="4937760"/>
              <a:ext cx="812704" cy="506580"/>
              <a:chOff x="3558999" y="4793517"/>
              <a:chExt cx="2775866" cy="1295257"/>
            </a:xfrm>
          </p:grpSpPr>
          <p:sp>
            <p:nvSpPr>
              <p:cNvPr id="12" name="Freeform 20"/>
              <p:cNvSpPr>
                <a:spLocks/>
              </p:cNvSpPr>
              <p:nvPr/>
            </p:nvSpPr>
            <p:spPr bwMode="auto">
              <a:xfrm>
                <a:off x="3558999" y="4917535"/>
                <a:ext cx="2545252" cy="1058438"/>
              </a:xfrm>
              <a:custGeom>
                <a:avLst/>
                <a:gdLst/>
                <a:ahLst/>
                <a:cxnLst>
                  <a:cxn ang="0">
                    <a:pos x="0" y="828"/>
                  </a:cxn>
                  <a:cxn ang="0">
                    <a:pos x="781" y="756"/>
                  </a:cxn>
                  <a:cxn ang="0">
                    <a:pos x="1447" y="558"/>
                  </a:cxn>
                  <a:cxn ang="0">
                    <a:pos x="2011" y="289"/>
                  </a:cxn>
                  <a:cxn ang="0">
                    <a:pos x="2395" y="0"/>
                  </a:cxn>
                </a:cxnLst>
                <a:rect l="0" t="0" r="r" b="b"/>
                <a:pathLst>
                  <a:path w="2395" h="828">
                    <a:moveTo>
                      <a:pt x="0" y="828"/>
                    </a:moveTo>
                    <a:cubicBezTo>
                      <a:pt x="130" y="816"/>
                      <a:pt x="540" y="801"/>
                      <a:pt x="781" y="756"/>
                    </a:cubicBezTo>
                    <a:cubicBezTo>
                      <a:pt x="1022" y="711"/>
                      <a:pt x="1242" y="636"/>
                      <a:pt x="1447" y="558"/>
                    </a:cubicBezTo>
                    <a:cubicBezTo>
                      <a:pt x="1652" y="480"/>
                      <a:pt x="1853" y="382"/>
                      <a:pt x="2011" y="289"/>
                    </a:cubicBezTo>
                    <a:cubicBezTo>
                      <a:pt x="2169" y="196"/>
                      <a:pt x="2315" y="60"/>
                      <a:pt x="2395" y="0"/>
                    </a:cubicBezTo>
                  </a:path>
                </a:pathLst>
              </a:custGeom>
              <a:noFill/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>
                <a:spAutoFit/>
              </a:bodyPr>
              <a:lstStyle/>
              <a:p>
                <a:pPr fontAlgn="base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22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Line 21"/>
              <p:cNvSpPr>
                <a:spLocks noChangeShapeType="1"/>
              </p:cNvSpPr>
              <p:nvPr/>
            </p:nvSpPr>
            <p:spPr bwMode="auto">
              <a:xfrm flipV="1">
                <a:off x="3565375" y="4793517"/>
                <a:ext cx="0" cy="129525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>
                <a:spAutoFit/>
              </a:bodyPr>
              <a:lstStyle/>
              <a:p>
                <a:pPr fontAlgn="base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22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Line 23"/>
              <p:cNvSpPr>
                <a:spLocks noChangeShapeType="1"/>
              </p:cNvSpPr>
              <p:nvPr/>
            </p:nvSpPr>
            <p:spPr bwMode="auto">
              <a:xfrm flipV="1">
                <a:off x="3562187" y="6072951"/>
                <a:ext cx="277267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spAutoFit/>
              </a:bodyPr>
              <a:lstStyle/>
              <a:p>
                <a:pPr fontAlgn="base">
                  <a:lnSpc>
                    <a:spcPct val="95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220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35" name="Textfeld 34"/>
          <p:cNvSpPr txBox="1"/>
          <p:nvPr/>
        </p:nvSpPr>
        <p:spPr>
          <a:xfrm>
            <a:off x="3444240" y="1336675"/>
            <a:ext cx="2268283" cy="21018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1600" smtClean="0">
                <a:solidFill>
                  <a:schemeClr val="tx2"/>
                </a:solidFill>
                <a:sym typeface="Wingdings" pitchFamily="2" charset="2"/>
              </a:rPr>
              <a:t> </a:t>
            </a:r>
            <a:r>
              <a:rPr lang="en-US" sz="1600" smtClean="0">
                <a:solidFill>
                  <a:schemeClr val="tx2"/>
                </a:solidFill>
              </a:rPr>
              <a:t>on road     on dyno </a:t>
            </a:r>
            <a:r>
              <a:rPr lang="en-US" sz="1600" smtClean="0">
                <a:solidFill>
                  <a:schemeClr val="tx2"/>
                </a:solidFill>
                <a:sym typeface="Wingdings" pitchFamily="2" charset="2"/>
              </a:rPr>
              <a:t></a:t>
            </a:r>
            <a:endParaRPr lang="en-US" sz="1600" dirty="0">
              <a:solidFill>
                <a:schemeClr val="tx2"/>
              </a:solidFill>
            </a:endParaRPr>
          </a:p>
        </p:txBody>
      </p:sp>
      <p:grpSp>
        <p:nvGrpSpPr>
          <p:cNvPr id="7" name="Gruppieren 38"/>
          <p:cNvGrpSpPr/>
          <p:nvPr/>
        </p:nvGrpSpPr>
        <p:grpSpPr>
          <a:xfrm>
            <a:off x="5312228" y="2845526"/>
            <a:ext cx="1558834" cy="1459773"/>
            <a:chOff x="2142308" y="2952206"/>
            <a:chExt cx="1558834" cy="1459773"/>
          </a:xfrm>
        </p:grpSpPr>
        <p:sp>
          <p:nvSpPr>
            <p:cNvPr id="40" name="Legende mit Pfeil nach oben 39"/>
            <p:cNvSpPr/>
            <p:nvPr/>
          </p:nvSpPr>
          <p:spPr>
            <a:xfrm>
              <a:off x="2142308" y="2952206"/>
              <a:ext cx="1558834" cy="1459773"/>
            </a:xfrm>
            <a:prstGeom prst="upArrowCallou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smtClean="0">
                  <a:solidFill>
                    <a:schemeClr val="tx1"/>
                  </a:solidFill>
                </a:rPr>
                <a:t>m + m</a:t>
              </a:r>
              <a:r>
                <a:rPr lang="en-US" b="1" baseline="-25000" smtClean="0">
                  <a:solidFill>
                    <a:schemeClr val="tx1"/>
                  </a:solidFill>
                </a:rPr>
                <a:t>r</a:t>
              </a:r>
              <a:r>
                <a:rPr lang="en-US" b="1" smtClean="0">
                  <a:solidFill>
                    <a:schemeClr val="tx1"/>
                  </a:solidFill>
                </a:rPr>
                <a:t> (3%)</a:t>
              </a:r>
              <a:endParaRPr lang="en-US" b="1" dirty="0" smtClean="0">
                <a:solidFill>
                  <a:schemeClr val="tx1"/>
                </a:solidFill>
              </a:endParaRPr>
            </a:p>
          </p:txBody>
        </p:sp>
        <p:pic>
          <p:nvPicPr>
            <p:cNvPr id="41" name="Picture 4" descr="http://www.nationalgeographic.de/thumbnails/lightbox/26/16/00/ein-kilogramm-gewicht-1626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 l="31543" t="2306" r="31933" b="995"/>
            <a:stretch>
              <a:fillRect/>
            </a:stretch>
          </p:blipFill>
          <p:spPr bwMode="auto">
            <a:xfrm>
              <a:off x="2811779" y="3815120"/>
              <a:ext cx="317944" cy="547876"/>
            </a:xfrm>
            <a:prstGeom prst="rect">
              <a:avLst/>
            </a:prstGeom>
            <a:noFill/>
          </p:spPr>
        </p:pic>
      </p:grpSp>
      <p:sp>
        <p:nvSpPr>
          <p:cNvPr id="43" name="Pfeil nach links und rechts 42"/>
          <p:cNvSpPr/>
          <p:nvPr/>
        </p:nvSpPr>
        <p:spPr>
          <a:xfrm>
            <a:off x="3611880" y="3489960"/>
            <a:ext cx="1790700" cy="647700"/>
          </a:xfrm>
          <a:prstGeom prst="leftRightArrow">
            <a:avLst>
              <a:gd name="adj1" fmla="val 64118"/>
              <a:gd name="adj2" fmla="val 39412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smtClean="0">
                <a:solidFill>
                  <a:schemeClr val="tx1"/>
                </a:solidFill>
              </a:rPr>
              <a:t>to be consistent</a:t>
            </a:r>
          </a:p>
          <a:p>
            <a:pPr algn="ctr"/>
            <a:r>
              <a:rPr lang="en-US" sz="1200" smtClean="0">
                <a:solidFill>
                  <a:schemeClr val="tx1"/>
                </a:solidFill>
              </a:rPr>
              <a:t>same weight to be used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1" name="Fußzeilenplatzhalter 3"/>
          <p:cNvSpPr txBox="1">
            <a:spLocks/>
          </p:cNvSpPr>
          <p:nvPr/>
        </p:nvSpPr>
        <p:spPr>
          <a:xfrm>
            <a:off x="468312" y="6526213"/>
            <a:ext cx="4105275" cy="3317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MWTypeCondensedRegular" pitchFamily="34" charset="0"/>
              </a:rPr>
              <a:t>WLTP normalization rotational masses, BMW, 10</a:t>
            </a:r>
            <a:r>
              <a:rPr lang="en-US" dirty="0" smtClean="0">
                <a:latin typeface="BMWTypeCondensedRegular" pitchFamily="34" charset="0"/>
              </a:rPr>
              <a:t>.10.2014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MWTypeCondensedRegular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05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smtClean="0">
                <a:latin typeface="BMWTypeCondensedRegular" pitchFamily="34" charset="0"/>
              </a:rPr>
              <a:t>page </a:t>
            </a:r>
            <a:fld id="{AA807A42-CF27-4B84-8583-18EBE418342E}" type="slidenum">
              <a:rPr lang="en-US" smtClean="0">
                <a:latin typeface="BMWTypeCondensedRegular" pitchFamily="34" charset="0"/>
              </a:rPr>
              <a:pPr/>
              <a:t>8</a:t>
            </a:fld>
            <a:endParaRPr lang="en-US" dirty="0">
              <a:latin typeface="BMWTypeCondensedRegular" pitchFamily="34" charset="0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latin typeface="BMWTypeCondensedRegular" pitchFamily="34" charset="0"/>
              </a:rPr>
              <a:t>WLTP GTR Rotating Masses</a:t>
            </a:r>
          </a:p>
          <a:p>
            <a:r>
              <a:rPr lang="en-US" dirty="0" smtClean="0">
                <a:solidFill>
                  <a:schemeClr val="tx2"/>
                </a:solidFill>
                <a:latin typeface="BMWTypeCondensedRegular" pitchFamily="34" charset="0"/>
              </a:rPr>
              <a:t>Clarification for dyno setting</a:t>
            </a:r>
            <a:endParaRPr lang="en-US" dirty="0">
              <a:solidFill>
                <a:schemeClr val="tx2"/>
              </a:solidFill>
              <a:latin typeface="BMWTypeCondensedRegular" pitchFamily="34" charset="0"/>
            </a:endParaRPr>
          </a:p>
        </p:txBody>
      </p:sp>
      <p:grpSp>
        <p:nvGrpSpPr>
          <p:cNvPr id="2" name="Gruppieren 20"/>
          <p:cNvGrpSpPr/>
          <p:nvPr/>
        </p:nvGrpSpPr>
        <p:grpSpPr>
          <a:xfrm>
            <a:off x="5477796" y="1665288"/>
            <a:ext cx="2123599" cy="1079046"/>
            <a:chOff x="5686901" y="1703388"/>
            <a:chExt cx="2123599" cy="1079046"/>
          </a:xfrm>
        </p:grpSpPr>
        <p:pic>
          <p:nvPicPr>
            <p:cNvPr id="9" name="Picture 27" descr="E60_Seitenansicht"/>
            <p:cNvPicPr>
              <a:picLocks noChangeAspect="1" noChangeArrowheads="1"/>
            </p:cNvPicPr>
            <p:nvPr/>
          </p:nvPicPr>
          <p:blipFill>
            <a:blip r:embed="rId2" cstate="print">
              <a:lum bright="51000"/>
            </a:blip>
            <a:srcRect t="31544" b="29086"/>
            <a:stretch>
              <a:fillRect/>
            </a:stretch>
          </p:blipFill>
          <p:spPr bwMode="auto">
            <a:xfrm>
              <a:off x="5718777" y="1703388"/>
              <a:ext cx="2068907" cy="7737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Line 6"/>
            <p:cNvSpPr>
              <a:spLocks noChangeShapeType="1"/>
            </p:cNvSpPr>
            <p:nvPr/>
          </p:nvSpPr>
          <p:spPr bwMode="auto">
            <a:xfrm flipV="1">
              <a:off x="5686901" y="2418373"/>
              <a:ext cx="2123599" cy="0"/>
            </a:xfrm>
            <a:prstGeom prst="line">
              <a:avLst/>
            </a:prstGeom>
            <a:noFill/>
            <a:ln w="25400" cap="flat">
              <a:solidFill>
                <a:schemeClr val="tx2"/>
              </a:solidFill>
              <a:prstDash val="solid"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9"/>
            <p:cNvSpPr>
              <a:spLocks noChangeArrowheads="1"/>
            </p:cNvSpPr>
            <p:nvPr/>
          </p:nvSpPr>
          <p:spPr bwMode="auto">
            <a:xfrm>
              <a:off x="7123634" y="2412992"/>
              <a:ext cx="367704" cy="369442"/>
            </a:xfrm>
            <a:prstGeom prst="ellipse">
              <a:avLst/>
            </a:prstGeom>
            <a:solidFill>
              <a:schemeClr val="bg2"/>
            </a:solidFill>
            <a:ln w="12700" cap="rnd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uppieren 19"/>
          <p:cNvGrpSpPr/>
          <p:nvPr/>
        </p:nvGrpSpPr>
        <p:grpSpPr>
          <a:xfrm>
            <a:off x="1456606" y="1665288"/>
            <a:ext cx="2123599" cy="1079046"/>
            <a:chOff x="1876901" y="1741488"/>
            <a:chExt cx="2123599" cy="1079046"/>
          </a:xfrm>
        </p:grpSpPr>
        <p:pic>
          <p:nvPicPr>
            <p:cNvPr id="13" name="Picture 27" descr="E60_Seitenansicht"/>
            <p:cNvPicPr>
              <a:picLocks noChangeAspect="1" noChangeArrowheads="1"/>
            </p:cNvPicPr>
            <p:nvPr/>
          </p:nvPicPr>
          <p:blipFill>
            <a:blip r:embed="rId2" cstate="print">
              <a:lum bright="51000"/>
            </a:blip>
            <a:srcRect t="31544" b="29086"/>
            <a:stretch>
              <a:fillRect/>
            </a:stretch>
          </p:blipFill>
          <p:spPr bwMode="auto">
            <a:xfrm>
              <a:off x="1908777" y="1741488"/>
              <a:ext cx="2068907" cy="7737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Line 6"/>
            <p:cNvSpPr>
              <a:spLocks noChangeShapeType="1"/>
            </p:cNvSpPr>
            <p:nvPr/>
          </p:nvSpPr>
          <p:spPr bwMode="auto">
            <a:xfrm flipV="1">
              <a:off x="1876901" y="2456473"/>
              <a:ext cx="2123599" cy="0"/>
            </a:xfrm>
            <a:prstGeom prst="line">
              <a:avLst/>
            </a:prstGeom>
            <a:noFill/>
            <a:ln w="25400" cap="flat">
              <a:solidFill>
                <a:schemeClr val="tx2"/>
              </a:solidFill>
              <a:prstDash val="solid"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9"/>
            <p:cNvSpPr>
              <a:spLocks noChangeArrowheads="1"/>
            </p:cNvSpPr>
            <p:nvPr/>
          </p:nvSpPr>
          <p:spPr bwMode="auto">
            <a:xfrm>
              <a:off x="3313634" y="2451092"/>
              <a:ext cx="367704" cy="369442"/>
            </a:xfrm>
            <a:prstGeom prst="ellipse">
              <a:avLst/>
            </a:prstGeom>
            <a:solidFill>
              <a:schemeClr val="bg2"/>
            </a:solidFill>
            <a:ln w="12700" cap="rnd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9"/>
            <p:cNvSpPr>
              <a:spLocks noChangeArrowheads="1"/>
            </p:cNvSpPr>
            <p:nvPr/>
          </p:nvSpPr>
          <p:spPr bwMode="auto">
            <a:xfrm>
              <a:off x="2109674" y="2451092"/>
              <a:ext cx="367704" cy="369442"/>
            </a:xfrm>
            <a:prstGeom prst="ellipse">
              <a:avLst/>
            </a:prstGeom>
            <a:solidFill>
              <a:schemeClr val="bg2"/>
            </a:solidFill>
            <a:ln w="12700" cap="rnd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7" name="Textplatzhalter 7"/>
          <p:cNvSpPr txBox="1">
            <a:spLocks/>
          </p:cNvSpPr>
          <p:nvPr/>
        </p:nvSpPr>
        <p:spPr>
          <a:xfrm>
            <a:off x="469107" y="4739640"/>
            <a:ext cx="8208962" cy="1515110"/>
          </a:xfrm>
          <a:prstGeom prst="rect">
            <a:avLst/>
          </a:prstGeom>
        </p:spPr>
        <p:txBody>
          <a:bodyPr lIns="0" tIns="0" rIns="0" bIns="0"/>
          <a:lstStyle/>
          <a:p>
            <a:pPr marL="269875" marR="0" lvl="0" indent="-269875" algn="l" defTabSz="917575" rtl="0" eaLnBrk="0" fontAlgn="base" latinLnBrk="0" hangingPunct="0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MWTypeCondensedRegular" pitchFamily="34" charset="0"/>
                <a:ea typeface="BMW Type Global Pro Regular" pitchFamily="2" charset="0"/>
                <a:cs typeface="BMW Type Global Pro Regular" pitchFamily="2" charset="0"/>
              </a:rPr>
              <a:t>The 3 % / 1.5 % regarding inertia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MWTypeCondensedRegular" pitchFamily="34" charset="0"/>
                <a:ea typeface="BMW Type Global Pro Regular" pitchFamily="2" charset="0"/>
                <a:cs typeface="BMW Type Global Pro Regular" pitchFamily="2" charset="0"/>
              </a:rPr>
              <a:t> are the same values as used for calculating the road load, but for a complete different reason. Therefore these two issues should not be mixed up.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MWTypeCondensedRegular" pitchFamily="34" charset="0"/>
              <a:ea typeface="BMW Type Global Pro Regular" pitchFamily="2" charset="0"/>
              <a:cs typeface="BMW Type Global Pro Regular" pitchFamily="2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5130939" y="2487298"/>
            <a:ext cx="1592081" cy="604248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b="1" dirty="0" smtClean="0">
                <a:sym typeface="Wingdings" pitchFamily="2" charset="2"/>
              </a:rPr>
              <a:t>+ 1.5 % of </a:t>
            </a:r>
            <a:r>
              <a:rPr lang="en-US" b="1" dirty="0" err="1" smtClean="0">
                <a:sym typeface="Wingdings" pitchFamily="2" charset="2"/>
              </a:rPr>
              <a:t>Miro</a:t>
            </a:r>
            <a:endParaRPr lang="en-US" b="1" dirty="0" smtClean="0">
              <a:sym typeface="Wingdings" pitchFamily="2" charset="2"/>
            </a:endParaRPr>
          </a:p>
          <a:p>
            <a:pPr algn="ctr"/>
            <a:r>
              <a:rPr lang="en-US" sz="1600" dirty="0" smtClean="0">
                <a:sym typeface="Wingdings" pitchFamily="2" charset="2"/>
              </a:rPr>
              <a:t>for not driven axle</a:t>
            </a:r>
            <a:endParaRPr lang="en-US" sz="1600" dirty="0"/>
          </a:p>
        </p:txBody>
      </p:sp>
      <p:sp>
        <p:nvSpPr>
          <p:cNvPr id="22" name="Textfeld 21"/>
          <p:cNvSpPr txBox="1"/>
          <p:nvPr/>
        </p:nvSpPr>
        <p:spPr>
          <a:xfrm>
            <a:off x="1722365" y="1363164"/>
            <a:ext cx="1592081" cy="30212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b="1" dirty="0" smtClean="0">
                <a:sym typeface="Wingdings" pitchFamily="2" charset="2"/>
              </a:rPr>
              <a:t>2-axle dyno</a:t>
            </a:r>
            <a:endParaRPr lang="en-US" sz="1600" dirty="0"/>
          </a:p>
        </p:txBody>
      </p:sp>
      <p:sp>
        <p:nvSpPr>
          <p:cNvPr id="23" name="Textfeld 22"/>
          <p:cNvSpPr txBox="1"/>
          <p:nvPr/>
        </p:nvSpPr>
        <p:spPr>
          <a:xfrm>
            <a:off x="5743555" y="1363164"/>
            <a:ext cx="1592081" cy="302124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algn="ctr"/>
            <a:r>
              <a:rPr lang="en-US" b="1" dirty="0" smtClean="0">
                <a:sym typeface="Wingdings" pitchFamily="2" charset="2"/>
              </a:rPr>
              <a:t>1-axle dyno</a:t>
            </a:r>
            <a:endParaRPr lang="en-US" sz="1600" dirty="0"/>
          </a:p>
        </p:txBody>
      </p:sp>
      <p:sp>
        <p:nvSpPr>
          <p:cNvPr id="24" name="Rechteck 23"/>
          <p:cNvSpPr/>
          <p:nvPr/>
        </p:nvSpPr>
        <p:spPr>
          <a:xfrm>
            <a:off x="1451605" y="3248297"/>
            <a:ext cx="2133600" cy="66185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smtClean="0">
                <a:solidFill>
                  <a:schemeClr val="tx1"/>
                </a:solidFill>
              </a:rPr>
              <a:t>inertia setting:</a:t>
            </a:r>
          </a:p>
          <a:p>
            <a:r>
              <a:rPr lang="en-US" smtClean="0">
                <a:solidFill>
                  <a:schemeClr val="tx1"/>
                </a:solidFill>
              </a:rPr>
              <a:t>TM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5472795" y="3248297"/>
            <a:ext cx="2133600" cy="66185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smtClean="0">
                <a:solidFill>
                  <a:schemeClr val="tx1"/>
                </a:solidFill>
              </a:rPr>
              <a:t>inertia setting:</a:t>
            </a:r>
          </a:p>
          <a:p>
            <a:r>
              <a:rPr lang="en-US" smtClean="0">
                <a:solidFill>
                  <a:schemeClr val="tx1"/>
                </a:solidFill>
              </a:rPr>
              <a:t>TM + 1.5% * Miro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0" name="Fußzeilenplatzhalter 3"/>
          <p:cNvSpPr txBox="1">
            <a:spLocks/>
          </p:cNvSpPr>
          <p:nvPr/>
        </p:nvSpPr>
        <p:spPr>
          <a:xfrm>
            <a:off x="468312" y="6526213"/>
            <a:ext cx="4105275" cy="3317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MWTypeCondensedRegular" pitchFamily="34" charset="0"/>
              </a:rPr>
              <a:t>WLTP normalization rotational masses, BMW, 10</a:t>
            </a:r>
            <a:r>
              <a:rPr lang="en-US" dirty="0" smtClean="0">
                <a:latin typeface="BMWTypeCondensedRegular" pitchFamily="34" charset="0"/>
              </a:rPr>
              <a:t>.10.2014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MWTypeCondensedRegular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05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MW_Group_4zu3_2L_D">
  <a:themeElements>
    <a:clrScheme name="BMW GROUP">
      <a:dk1>
        <a:sysClr val="windowText" lastClr="000000"/>
      </a:dk1>
      <a:lt1>
        <a:sysClr val="window" lastClr="FFFFFF"/>
      </a:lt1>
      <a:dk2>
        <a:srgbClr val="595443"/>
      </a:dk2>
      <a:lt2>
        <a:srgbClr val="5678A9"/>
      </a:lt2>
      <a:accent1>
        <a:srgbClr val="00B050"/>
      </a:accent1>
      <a:accent2>
        <a:srgbClr val="FFD600"/>
      </a:accent2>
      <a:accent3>
        <a:srgbClr val="914F28"/>
      </a:accent3>
      <a:accent4>
        <a:srgbClr val="FF0000"/>
      </a:accent4>
      <a:accent5>
        <a:srgbClr val="F19100"/>
      </a:accent5>
      <a:accent6>
        <a:srgbClr val="0070C0"/>
      </a:accent6>
      <a:hlink>
        <a:srgbClr val="000000"/>
      </a:hlink>
      <a:folHlink>
        <a:srgbClr val="000000"/>
      </a:folHlink>
    </a:clrScheme>
    <a:fontScheme name="BMW GROUP">
      <a:majorFont>
        <a:latin typeface="BMW Group Condensed"/>
        <a:ea typeface=""/>
        <a:cs typeface=""/>
      </a:majorFont>
      <a:minorFont>
        <a:latin typeface="BMW Group Condensed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BMW_Group_4zu3_2L_D</Template>
  <TotalTime>0</TotalTime>
  <Words>562</Words>
  <Application>Microsoft Office PowerPoint</Application>
  <PresentationFormat>Bildschirmpräsentation (4:3)</PresentationFormat>
  <Paragraphs>101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7" baseType="lpstr">
      <vt:lpstr>Arial</vt:lpstr>
      <vt:lpstr>BMWTypeCondensedRegular</vt:lpstr>
      <vt:lpstr>BMW Type Global Pro Regular</vt:lpstr>
      <vt:lpstr>Wingdings</vt:lpstr>
      <vt:lpstr>BMW Group Condensed</vt:lpstr>
      <vt:lpstr>BMW Group</vt:lpstr>
      <vt:lpstr>Calibri</vt:lpstr>
      <vt:lpstr>Symbol</vt:lpstr>
      <vt:lpstr>BMW_Group_4zu3_2L_D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BMW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Lueginger Christoph, EG-600</dc:creator>
  <cp:lastModifiedBy>Redmann, Stephan</cp:lastModifiedBy>
  <cp:revision>189</cp:revision>
  <dcterms:created xsi:type="dcterms:W3CDTF">2011-07-13T05:20:06Z</dcterms:created>
  <dcterms:modified xsi:type="dcterms:W3CDTF">2014-12-09T19:12:02Z</dcterms:modified>
</cp:coreProperties>
</file>