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6" r:id="rId4"/>
    <p:sldId id="258" r:id="rId5"/>
    <p:sldId id="260" r:id="rId6"/>
    <p:sldId id="261" r:id="rId7"/>
    <p:sldId id="262" r:id="rId8"/>
    <p:sldId id="263" r:id="rId9"/>
    <p:sldId id="259" r:id="rId10"/>
    <p:sldId id="264" r:id="rId11"/>
    <p:sldId id="265" r:id="rId12"/>
    <p:sldId id="267" r:id="rId13"/>
  </p:sldIdLst>
  <p:sldSz cx="9144000" cy="6858000" type="screen4x3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4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smtClean="0"/>
              <a:t>Klicka här för att ändra format på underrubrik i bakgrunden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09166-B38B-4052-A3F1-8EAD9A3DF323}" type="datetimeFigureOut">
              <a:rPr lang="sv-SE" smtClean="0"/>
              <a:t>2014-10-26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858BC-B04F-480F-81EE-4173A1F9A116}" type="slidenum">
              <a:rPr lang="sv-SE" smtClean="0"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09166-B38B-4052-A3F1-8EAD9A3DF323}" type="datetimeFigureOut">
              <a:rPr lang="sv-SE" smtClean="0"/>
              <a:t>2014-10-26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858BC-B04F-480F-81EE-4173A1F9A116}" type="slidenum">
              <a:rPr lang="sv-SE" smtClean="0"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09166-B38B-4052-A3F1-8EAD9A3DF323}" type="datetimeFigureOut">
              <a:rPr lang="sv-SE" smtClean="0"/>
              <a:t>2014-10-26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858BC-B04F-480F-81EE-4173A1F9A116}" type="slidenum">
              <a:rPr lang="sv-SE" smtClean="0"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09166-B38B-4052-A3F1-8EAD9A3DF323}" type="datetimeFigureOut">
              <a:rPr lang="sv-SE" smtClean="0"/>
              <a:t>2014-10-26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858BC-B04F-480F-81EE-4173A1F9A116}" type="slidenum">
              <a:rPr lang="sv-SE" smtClean="0"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09166-B38B-4052-A3F1-8EAD9A3DF323}" type="datetimeFigureOut">
              <a:rPr lang="sv-SE" smtClean="0"/>
              <a:t>2014-10-26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858BC-B04F-480F-81EE-4173A1F9A116}" type="slidenum">
              <a:rPr lang="sv-SE" smtClean="0"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09166-B38B-4052-A3F1-8EAD9A3DF323}" type="datetimeFigureOut">
              <a:rPr lang="sv-SE" smtClean="0"/>
              <a:t>2014-10-26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858BC-B04F-480F-81EE-4173A1F9A116}" type="slidenum">
              <a:rPr lang="sv-SE" smtClean="0"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09166-B38B-4052-A3F1-8EAD9A3DF323}" type="datetimeFigureOut">
              <a:rPr lang="sv-SE" smtClean="0"/>
              <a:t>2014-10-26</a:t>
            </a:fld>
            <a:endParaRPr lang="sv-SE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858BC-B04F-480F-81EE-4173A1F9A116}" type="slidenum">
              <a:rPr lang="sv-SE" smtClean="0"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09166-B38B-4052-A3F1-8EAD9A3DF323}" type="datetimeFigureOut">
              <a:rPr lang="sv-SE" smtClean="0"/>
              <a:t>2014-10-26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858BC-B04F-480F-81EE-4173A1F9A116}" type="slidenum">
              <a:rPr lang="sv-SE" smtClean="0"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09166-B38B-4052-A3F1-8EAD9A3DF323}" type="datetimeFigureOut">
              <a:rPr lang="sv-SE" smtClean="0"/>
              <a:t>2014-10-26</a:t>
            </a:fld>
            <a:endParaRPr lang="sv-SE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858BC-B04F-480F-81EE-4173A1F9A116}" type="slidenum">
              <a:rPr lang="sv-SE" smtClean="0"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09166-B38B-4052-A3F1-8EAD9A3DF323}" type="datetimeFigureOut">
              <a:rPr lang="sv-SE" smtClean="0"/>
              <a:t>2014-10-26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858BC-B04F-480F-81EE-4173A1F9A116}" type="slidenum">
              <a:rPr lang="sv-SE" smtClean="0"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09166-B38B-4052-A3F1-8EAD9A3DF323}" type="datetimeFigureOut">
              <a:rPr lang="sv-SE" smtClean="0"/>
              <a:t>2014-10-26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858BC-B04F-480F-81EE-4173A1F9A116}" type="slidenum">
              <a:rPr lang="sv-SE" smtClean="0"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F09166-B38B-4052-A3F1-8EAD9A3DF323}" type="datetimeFigureOut">
              <a:rPr lang="sv-SE" smtClean="0"/>
              <a:t>2014-10-26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0858BC-B04F-480F-81EE-4173A1F9A116}" type="slidenum">
              <a:rPr lang="sv-SE" smtClean="0"/>
              <a:t>‹#›</a:t>
            </a:fld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sv-SE" dirty="0" smtClean="0"/>
              <a:t>WLTP</a:t>
            </a:r>
            <a:br>
              <a:rPr lang="sv-SE" dirty="0" smtClean="0"/>
            </a:br>
            <a:r>
              <a:rPr lang="sv-SE" dirty="0" err="1" smtClean="0"/>
              <a:t>Vehicle</a:t>
            </a:r>
            <a:r>
              <a:rPr lang="sv-SE" dirty="0" smtClean="0"/>
              <a:t> </a:t>
            </a:r>
            <a:r>
              <a:rPr lang="sv-SE" dirty="0" err="1" smtClean="0"/>
              <a:t>range</a:t>
            </a:r>
            <a:r>
              <a:rPr lang="sv-SE" dirty="0" smtClean="0"/>
              <a:t> and </a:t>
            </a:r>
            <a:r>
              <a:rPr lang="sv-SE" dirty="0" err="1" smtClean="0"/>
              <a:t>energy</a:t>
            </a:r>
            <a:r>
              <a:rPr lang="sv-SE" dirty="0" smtClean="0"/>
              <a:t> </a:t>
            </a:r>
            <a:r>
              <a:rPr lang="sv-SE" dirty="0" err="1" smtClean="0"/>
              <a:t>consumption</a:t>
            </a:r>
            <a:endParaRPr lang="sv-SE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v-SE" dirty="0" smtClean="0"/>
              <a:t>EVE 12 </a:t>
            </a:r>
          </a:p>
          <a:p>
            <a:r>
              <a:rPr lang="sv-SE" dirty="0" smtClean="0"/>
              <a:t>28 </a:t>
            </a:r>
            <a:r>
              <a:rPr lang="sv-SE" dirty="0" err="1" smtClean="0"/>
              <a:t>October</a:t>
            </a:r>
            <a:r>
              <a:rPr lang="sv-SE" dirty="0" smtClean="0"/>
              <a:t> 2014</a:t>
            </a:r>
            <a:endParaRPr lang="sv-SE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Test </a:t>
            </a:r>
            <a:r>
              <a:rPr lang="en-GB" dirty="0" smtClean="0"/>
              <a:t>conditions same as for conventional vehicles</a:t>
            </a:r>
          </a:p>
          <a:p>
            <a:pPr lvl="1"/>
            <a:r>
              <a:rPr lang="en-GB" dirty="0" smtClean="0"/>
              <a:t>Ambient temperature </a:t>
            </a:r>
          </a:p>
          <a:p>
            <a:pPr lvl="1"/>
            <a:r>
              <a:rPr lang="en-GB" dirty="0" smtClean="0"/>
              <a:t>Soak </a:t>
            </a:r>
          </a:p>
          <a:p>
            <a:pPr lvl="1"/>
            <a:r>
              <a:rPr lang="en-GB" dirty="0" smtClean="0"/>
              <a:t>Test equipment </a:t>
            </a:r>
            <a:endParaRPr lang="en-GB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Values derived from the tests</a:t>
            </a:r>
          </a:p>
          <a:p>
            <a:pPr lvl="1"/>
            <a:r>
              <a:rPr lang="en-GB" dirty="0" smtClean="0"/>
              <a:t>Emission compound (OVC-HEV and NOVC-HEV)</a:t>
            </a:r>
          </a:p>
          <a:p>
            <a:pPr lvl="1"/>
            <a:r>
              <a:rPr lang="en-GB" dirty="0" smtClean="0"/>
              <a:t>CO2 and fuel consumption (OVC-HEV and NOVC-HEV)</a:t>
            </a:r>
          </a:p>
          <a:p>
            <a:pPr lvl="1"/>
            <a:r>
              <a:rPr lang="en-GB" dirty="0" smtClean="0"/>
              <a:t>Electric energy consumption (OVC-HEV and PEV)</a:t>
            </a:r>
          </a:p>
          <a:p>
            <a:pPr lvl="1"/>
            <a:r>
              <a:rPr lang="en-GB" dirty="0" smtClean="0"/>
              <a:t>Electric range (OVC-HEV and PEV</a:t>
            </a:r>
            <a:r>
              <a:rPr lang="en-GB" dirty="0" smtClean="0"/>
              <a:t>)</a:t>
            </a:r>
          </a:p>
          <a:p>
            <a:pPr lvl="2"/>
            <a:r>
              <a:rPr lang="en-GB" dirty="0" smtClean="0"/>
              <a:t>All Electric Range </a:t>
            </a:r>
          </a:p>
          <a:p>
            <a:pPr lvl="2"/>
            <a:r>
              <a:rPr lang="en-GB" dirty="0" smtClean="0"/>
              <a:t>Charge Depleting Range</a:t>
            </a:r>
            <a:endParaRPr lang="en-GB" dirty="0" smtClean="0"/>
          </a:p>
          <a:p>
            <a:pPr lvl="1"/>
            <a:endParaRPr lang="en-GB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Amendments for EV in phase 1b</a:t>
            </a:r>
          </a:p>
          <a:p>
            <a:pPr lvl="1"/>
            <a:r>
              <a:rPr lang="en-US" dirty="0" smtClean="0"/>
              <a:t>Phase specific calculation for CO</a:t>
            </a:r>
            <a:r>
              <a:rPr lang="en-US" baseline="-25000" dirty="0" smtClean="0"/>
              <a:t>2</a:t>
            </a:r>
            <a:r>
              <a:rPr lang="en-US" dirty="0" smtClean="0"/>
              <a:t> and fuel consumption</a:t>
            </a:r>
          </a:p>
          <a:p>
            <a:pPr lvl="1"/>
            <a:r>
              <a:rPr lang="en-US" dirty="0" smtClean="0"/>
              <a:t>Shortened test procedure for PEV</a:t>
            </a:r>
          </a:p>
          <a:p>
            <a:pPr lvl="1"/>
            <a:r>
              <a:rPr lang="en-US" dirty="0" smtClean="0"/>
              <a:t>Combined approach for EV</a:t>
            </a:r>
          </a:p>
          <a:p>
            <a:pPr lvl="1"/>
            <a:r>
              <a:rPr lang="en-US" dirty="0" smtClean="0"/>
              <a:t>Test procedure for FCV</a:t>
            </a:r>
          </a:p>
          <a:p>
            <a:pPr lvl="1"/>
            <a:endParaRPr lang="en-US" dirty="0" smtClean="0"/>
          </a:p>
          <a:p>
            <a:pPr lvl="1"/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5304458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Test cycle, test procedure and test conditions are in principle the same for conventional vehicles and electrified vehicles</a:t>
            </a:r>
          </a:p>
          <a:p>
            <a:r>
              <a:rPr lang="en-GB" dirty="0" smtClean="0"/>
              <a:t>Areas where there is differences is described in annex 8 of the </a:t>
            </a:r>
            <a:r>
              <a:rPr lang="en-GB" dirty="0" smtClean="0"/>
              <a:t>GTR</a:t>
            </a:r>
          </a:p>
          <a:p>
            <a:pPr lvl="1"/>
            <a:r>
              <a:rPr lang="en-GB" dirty="0" smtClean="0"/>
              <a:t>Charge depleting test (OVC-HEV and PEV)</a:t>
            </a:r>
          </a:p>
          <a:p>
            <a:pPr lvl="1"/>
            <a:r>
              <a:rPr lang="en-GB" dirty="0" smtClean="0"/>
              <a:t>Preconditioning (OVC-HEV)</a:t>
            </a:r>
          </a:p>
          <a:p>
            <a:pPr lvl="1"/>
            <a:r>
              <a:rPr lang="en-GB" dirty="0" smtClean="0"/>
              <a:t>REESS conditioning</a:t>
            </a:r>
            <a:endParaRPr lang="en-GB" dirty="0" smtClean="0"/>
          </a:p>
          <a:p>
            <a:endParaRPr lang="sv-SE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GTR No 15</a:t>
            </a:r>
          </a:p>
          <a:p>
            <a:pPr lvl="1"/>
            <a:r>
              <a:rPr lang="en-GB" dirty="0" smtClean="0"/>
              <a:t>Phase 1 includes test cycle and test procedure for type 1 test, normal ambient conditions</a:t>
            </a:r>
          </a:p>
          <a:p>
            <a:pPr lvl="1"/>
            <a:r>
              <a:rPr lang="en-GB" dirty="0" smtClean="0"/>
              <a:t>Proposal for phase 2 includes test procedure for low ambient temperature, high altitude, durability and in-service conformity</a:t>
            </a:r>
          </a:p>
          <a:p>
            <a:pPr lvl="2"/>
            <a:r>
              <a:rPr lang="en-GB" dirty="0" smtClean="0"/>
              <a:t>Consider for </a:t>
            </a:r>
            <a:r>
              <a:rPr lang="en-GB" dirty="0" smtClean="0"/>
              <a:t>EV, </a:t>
            </a:r>
            <a:r>
              <a:rPr lang="en-GB" dirty="0" smtClean="0"/>
              <a:t>durability for battery and electric motor</a:t>
            </a:r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Electric vehicles considered in the GTR</a:t>
            </a:r>
          </a:p>
          <a:p>
            <a:pPr lvl="1"/>
            <a:r>
              <a:rPr lang="en-GB" dirty="0" smtClean="0"/>
              <a:t>NOVC-HEV</a:t>
            </a:r>
          </a:p>
          <a:p>
            <a:pPr lvl="1"/>
            <a:r>
              <a:rPr lang="en-GB" dirty="0" smtClean="0"/>
              <a:t>OVC-HEV</a:t>
            </a:r>
          </a:p>
          <a:p>
            <a:pPr lvl="1"/>
            <a:r>
              <a:rPr lang="en-GB" dirty="0" smtClean="0"/>
              <a:t>PEV</a:t>
            </a:r>
          </a:p>
          <a:p>
            <a:pPr lvl="1"/>
            <a:r>
              <a:rPr lang="en-GB" dirty="0" smtClean="0"/>
              <a:t>FCV</a:t>
            </a:r>
            <a:endParaRPr lang="en-GB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For electrified vehicles test procedure consist of two tests</a:t>
            </a:r>
          </a:p>
          <a:p>
            <a:pPr lvl="1"/>
            <a:r>
              <a:rPr lang="en-GB" dirty="0" smtClean="0"/>
              <a:t>Charge sustaining </a:t>
            </a:r>
          </a:p>
          <a:p>
            <a:pPr lvl="1"/>
            <a:r>
              <a:rPr lang="en-GB" dirty="0" smtClean="0"/>
              <a:t>Charge </a:t>
            </a:r>
            <a:r>
              <a:rPr lang="en-GB" dirty="0" err="1" smtClean="0"/>
              <a:t>depleteting</a:t>
            </a:r>
            <a:endParaRPr lang="en-GB" dirty="0" smtClean="0"/>
          </a:p>
          <a:p>
            <a:r>
              <a:rPr lang="en-GB" dirty="0" smtClean="0"/>
              <a:t>Test cycle WLTC and </a:t>
            </a:r>
            <a:r>
              <a:rPr lang="en-GB" dirty="0" err="1" smtClean="0"/>
              <a:t>WLTC</a:t>
            </a:r>
            <a:r>
              <a:rPr lang="en-GB" baseline="-25000" dirty="0" err="1" smtClean="0"/>
              <a:t>city</a:t>
            </a:r>
            <a:endParaRPr lang="en-GB" baseline="-25000" dirty="0" smtClean="0"/>
          </a:p>
          <a:p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Charge depleting CD</a:t>
            </a:r>
            <a:endParaRPr lang="en-GB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916832"/>
            <a:ext cx="7733665" cy="32576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Charge sustaining CS</a:t>
            </a:r>
            <a:endParaRPr lang="en-GB" dirty="0"/>
          </a:p>
        </p:txBody>
      </p:sp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916832"/>
            <a:ext cx="5760639" cy="3981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Charge depleting PEV</a:t>
            </a:r>
            <a:endParaRPr lang="en-GB" dirty="0"/>
          </a:p>
        </p:txBody>
      </p:sp>
      <p:pic>
        <p:nvPicPr>
          <p:cNvPr id="5" name="Picture 9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999362"/>
            <a:ext cx="8229600" cy="3727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OVC-HEV </a:t>
            </a:r>
          </a:p>
          <a:p>
            <a:pPr lvl="1"/>
            <a:r>
              <a:rPr lang="en-GB" dirty="0" smtClean="0"/>
              <a:t>CD and CS test</a:t>
            </a:r>
          </a:p>
          <a:p>
            <a:r>
              <a:rPr lang="en-GB" dirty="0" smtClean="0"/>
              <a:t>PEV </a:t>
            </a:r>
          </a:p>
          <a:p>
            <a:pPr lvl="1"/>
            <a:r>
              <a:rPr lang="en-GB" dirty="0" smtClean="0"/>
              <a:t>CD test </a:t>
            </a:r>
          </a:p>
          <a:p>
            <a:r>
              <a:rPr lang="en-GB" dirty="0" smtClean="0"/>
              <a:t>NOVC-HEV</a:t>
            </a:r>
          </a:p>
          <a:p>
            <a:pPr lvl="1"/>
            <a:r>
              <a:rPr lang="en-GB" dirty="0" smtClean="0"/>
              <a:t>CS test</a:t>
            </a:r>
          </a:p>
          <a:p>
            <a:r>
              <a:rPr lang="en-GB" dirty="0" smtClean="0"/>
              <a:t>FCV </a:t>
            </a:r>
          </a:p>
          <a:p>
            <a:pPr lvl="1"/>
            <a:r>
              <a:rPr lang="en-GB" dirty="0" smtClean="0"/>
              <a:t>Procedure under development in phase 1b</a:t>
            </a:r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328</TotalTime>
  <Words>236</Words>
  <Application>Microsoft Office PowerPoint</Application>
  <PresentationFormat>Bildspel på skärmen (4:3)</PresentationFormat>
  <Paragraphs>48</Paragraphs>
  <Slides>12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Bildrubriker</vt:lpstr>
      </vt:variant>
      <vt:variant>
        <vt:i4>12</vt:i4>
      </vt:variant>
    </vt:vector>
  </HeadingPairs>
  <TitlesOfParts>
    <vt:vector size="13" baseType="lpstr">
      <vt:lpstr>Office-tema</vt:lpstr>
      <vt:lpstr>WLTP Vehicle range and energy consumption</vt:lpstr>
      <vt:lpstr>PowerPoint-presentation</vt:lpstr>
      <vt:lpstr>PowerPoint-presentation</vt:lpstr>
      <vt:lpstr>PowerPoint-presentation</vt:lpstr>
      <vt:lpstr>PowerPoint-presentation</vt:lpstr>
      <vt:lpstr>Charge depleting CD</vt:lpstr>
      <vt:lpstr>Charge sustaining CS</vt:lpstr>
      <vt:lpstr>Charge depleting PEV</vt:lpstr>
      <vt:lpstr>PowerPoint-presentation</vt:lpstr>
      <vt:lpstr>PowerPoint-presentation</vt:lpstr>
      <vt:lpstr>PowerPoint-presentation</vt:lpstr>
      <vt:lpstr>PowerPoint-presentation</vt:lpstr>
    </vt:vector>
  </TitlesOfParts>
  <Company>Transportstyrelsen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WLTP Vehicle range and energy consumption</dc:title>
  <dc:creator>peoh02</dc:creator>
  <cp:lastModifiedBy>Per Öhlund</cp:lastModifiedBy>
  <cp:revision>34</cp:revision>
  <dcterms:created xsi:type="dcterms:W3CDTF">2014-10-24T05:57:18Z</dcterms:created>
  <dcterms:modified xsi:type="dcterms:W3CDTF">2014-10-26T20:00:50Z</dcterms:modified>
</cp:coreProperties>
</file>