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  <p:sldMasterId id="2147483733" r:id="rId2"/>
  </p:sldMasterIdLst>
  <p:notesMasterIdLst>
    <p:notesMasterId r:id="rId18"/>
  </p:notesMasterIdLst>
  <p:sldIdLst>
    <p:sldId id="283" r:id="rId3"/>
    <p:sldId id="257" r:id="rId4"/>
    <p:sldId id="258" r:id="rId5"/>
    <p:sldId id="281" r:id="rId6"/>
    <p:sldId id="276" r:id="rId7"/>
    <p:sldId id="282" r:id="rId8"/>
    <p:sldId id="259" r:id="rId9"/>
    <p:sldId id="271" r:id="rId10"/>
    <p:sldId id="272" r:id="rId11"/>
    <p:sldId id="273" r:id="rId12"/>
    <p:sldId id="277" r:id="rId13"/>
    <p:sldId id="274" r:id="rId14"/>
    <p:sldId id="265" r:id="rId15"/>
    <p:sldId id="280" r:id="rId16"/>
    <p:sldId id="26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3014" autoAdjust="0"/>
  </p:normalViewPr>
  <p:slideViewPr>
    <p:cSldViewPr>
      <p:cViewPr varScale="1">
        <p:scale>
          <a:sx n="69" d="100"/>
          <a:sy n="69" d="100"/>
        </p:scale>
        <p:origin x="-119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ADAFF9-CFEA-4F4A-BBC2-0887EEAF1BF5}" type="datetimeFigureOut">
              <a:rPr lang="en-CA" smtClean="0"/>
              <a:pPr/>
              <a:t>20/11/2014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4EEF2F-A143-4D2D-A0F2-6D4182CF26AC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90590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4EEF2F-A143-4D2D-A0F2-6D4182CF26AC}" type="slidenum">
              <a:rPr lang="en-CA" smtClean="0"/>
              <a:pPr/>
              <a:t>14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16874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CH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45089-AD6C-4F43-B0AF-7F0E80889978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Batteries Directive &amp; The Producer Responsability - March 23th-25th, 2011 - Budapest - HUNGARY</a:t>
            </a:r>
          </a:p>
        </p:txBody>
      </p:sp>
    </p:spTree>
    <p:extLst>
      <p:ext uri="{BB962C8B-B14F-4D97-AF65-F5344CB8AC3E}">
        <p14:creationId xmlns:p14="http://schemas.microsoft.com/office/powerpoint/2010/main" val="4097557000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9A48A-F210-47A3-A8AF-B2025482E237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Batteries Directive &amp; The Producer Responsability - March 23th-25th, 2011 - Budapest - HUNGARY</a:t>
            </a:r>
          </a:p>
        </p:txBody>
      </p:sp>
    </p:spTree>
    <p:extLst>
      <p:ext uri="{BB962C8B-B14F-4D97-AF65-F5344CB8AC3E}">
        <p14:creationId xmlns:p14="http://schemas.microsoft.com/office/powerpoint/2010/main" val="221442906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6926D-169A-474F-B64E-555513988372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Batteries Directive &amp; The Producer Responsability - March 23th-25th, 2011 - Budapest - HUNGARY</a:t>
            </a:r>
          </a:p>
        </p:txBody>
      </p:sp>
    </p:spTree>
    <p:extLst>
      <p:ext uri="{BB962C8B-B14F-4D97-AF65-F5344CB8AC3E}">
        <p14:creationId xmlns:p14="http://schemas.microsoft.com/office/powerpoint/2010/main" val="3160464396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712913" y="2206625"/>
            <a:ext cx="3232150" cy="147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97463" y="2206625"/>
            <a:ext cx="3232150" cy="147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4AE84-23A6-4450-BF46-BDCC87F48EF3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Batteries Directive &amp; The Producer Responsability - March 23th-25th, 2011 - Budapest - HUNGARY</a:t>
            </a:r>
          </a:p>
        </p:txBody>
      </p:sp>
    </p:spTree>
    <p:extLst>
      <p:ext uri="{BB962C8B-B14F-4D97-AF65-F5344CB8AC3E}">
        <p14:creationId xmlns:p14="http://schemas.microsoft.com/office/powerpoint/2010/main" val="4250895013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4C62E-8BA4-433F-B921-F00A66A737BD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Batteries Directive &amp; The Producer Responsability - March 23th-25th, 2011 - Budapest - HUNGARY</a:t>
            </a:r>
          </a:p>
        </p:txBody>
      </p:sp>
    </p:spTree>
    <p:extLst>
      <p:ext uri="{BB962C8B-B14F-4D97-AF65-F5344CB8AC3E}">
        <p14:creationId xmlns:p14="http://schemas.microsoft.com/office/powerpoint/2010/main" val="172505277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4C91A-E3A9-4FA7-AD1C-FF68B2909190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Batteries Directive &amp; The Producer Responsability - March 23th-25th, 2011 - Budapest - HUNGARY</a:t>
            </a:r>
          </a:p>
        </p:txBody>
      </p:sp>
    </p:spTree>
    <p:extLst>
      <p:ext uri="{BB962C8B-B14F-4D97-AF65-F5344CB8AC3E}">
        <p14:creationId xmlns:p14="http://schemas.microsoft.com/office/powerpoint/2010/main" val="3841829172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33288-328B-49A6-815B-BD490E93D8FF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Batteries Directive &amp; The Producer Responsability - March 23th-25th, 2011 - Budapest - HUNGARY</a:t>
            </a:r>
          </a:p>
        </p:txBody>
      </p:sp>
    </p:spTree>
    <p:extLst>
      <p:ext uri="{BB962C8B-B14F-4D97-AF65-F5344CB8AC3E}">
        <p14:creationId xmlns:p14="http://schemas.microsoft.com/office/powerpoint/2010/main" val="82864425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CACC3-FAA0-4218-828B-EF1CC4EBCF38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Batteries Directive &amp; The Producer Responsability - March 23th-25th, 2011 - Budapest - HUNGARY</a:t>
            </a:r>
          </a:p>
        </p:txBody>
      </p:sp>
    </p:spTree>
    <p:extLst>
      <p:ext uri="{BB962C8B-B14F-4D97-AF65-F5344CB8AC3E}">
        <p14:creationId xmlns:p14="http://schemas.microsoft.com/office/powerpoint/2010/main" val="172331065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F2F53-D496-4885-9873-4B320C31DD78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Batteries Directive &amp; The Producer Responsability - March 23th-25th, 2011 - Budapest - HUNGARY</a:t>
            </a:r>
          </a:p>
        </p:txBody>
      </p:sp>
    </p:spTree>
    <p:extLst>
      <p:ext uri="{BB962C8B-B14F-4D97-AF65-F5344CB8AC3E}">
        <p14:creationId xmlns:p14="http://schemas.microsoft.com/office/powerpoint/2010/main" val="2245006035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D0F92-4102-4660-8BAA-7FC7B3724B35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Batteries Directive &amp; The Producer Responsability - March 23th-25th, 2011 - Budapest - HUNGARY</a:t>
            </a:r>
          </a:p>
        </p:txBody>
      </p:sp>
    </p:spTree>
    <p:extLst>
      <p:ext uri="{BB962C8B-B14F-4D97-AF65-F5344CB8AC3E}">
        <p14:creationId xmlns:p14="http://schemas.microsoft.com/office/powerpoint/2010/main" val="2188776458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56425" y="484188"/>
            <a:ext cx="2073275" cy="32004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31838" y="484188"/>
            <a:ext cx="6072187" cy="3200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CCC7E-804A-465B-BFC3-4DFC63CCADF4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The Batteries Directive &amp; The Producer Responsability - March 23th-25th, 2011 - Budapest - HUNGARY</a:t>
            </a:r>
          </a:p>
        </p:txBody>
      </p:sp>
    </p:spTree>
    <p:extLst>
      <p:ext uri="{BB962C8B-B14F-4D97-AF65-F5344CB8AC3E}">
        <p14:creationId xmlns:p14="http://schemas.microsoft.com/office/powerpoint/2010/main" val="342209015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11/20/2014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11/20/2014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fond_page_type_rouge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12913" y="2206625"/>
            <a:ext cx="66167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fr-FR" altLang="en-US" smtClean="0"/>
              <a:t>Cliquez pour modifier les styles du texte du masque</a:t>
            </a:r>
          </a:p>
          <a:p>
            <a:pPr lvl="1"/>
            <a:r>
              <a:rPr lang="fr-FR" altLang="en-US" smtClean="0"/>
              <a:t>Deuxième niveau</a:t>
            </a:r>
          </a:p>
          <a:p>
            <a:pPr lvl="2"/>
            <a:r>
              <a:rPr lang="fr-FR" altLang="en-US" smtClean="0"/>
              <a:t>Troisième niveau</a:t>
            </a:r>
          </a:p>
        </p:txBody>
      </p:sp>
      <p:sp>
        <p:nvSpPr>
          <p:cNvPr id="3102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15388" y="6646863"/>
            <a:ext cx="2508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 sz="1000" smtClean="0">
                <a:solidFill>
                  <a:srgbClr val="C4003C"/>
                </a:solidFill>
                <a:latin typeface="Trebuchet MS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E73DFB-9E97-4A6C-861B-C339298297B9}" type="slidenum">
              <a:rPr lang="fr-FR" altLang="en-US" b="1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r-FR" altLang="en-US" b="1"/>
          </a:p>
        </p:txBody>
      </p:sp>
      <p:sp>
        <p:nvSpPr>
          <p:cNvPr id="3102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97113" y="6696075"/>
            <a:ext cx="63658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sz="1000" b="0">
                <a:solidFill>
                  <a:srgbClr val="76A4CE"/>
                </a:solidFill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/>
              <a:t>The Batteries Directive &amp; The Producer Responsability - March 23th-25th, 2011 - Budapest - HUNGARY</a:t>
            </a:r>
          </a:p>
        </p:txBody>
      </p:sp>
      <p:pic>
        <p:nvPicPr>
          <p:cNvPr id="1030" name="Picture 6" descr="logo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6291263"/>
            <a:ext cx="14065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490538"/>
            <a:ext cx="6878638" cy="463550"/>
          </a:xfrm>
          <a:prstGeom prst="rect">
            <a:avLst/>
          </a:prstGeom>
          <a:gradFill rotWithShape="1">
            <a:gsLst>
              <a:gs pos="0">
                <a:srgbClr val="F53333"/>
              </a:gs>
              <a:gs pos="100000">
                <a:srgbClr val="6D4604">
                  <a:alpha val="0"/>
                </a:srgbClr>
              </a:gs>
            </a:gsLst>
            <a:lin ang="0" scaled="1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fr-CH" altLang="en-US" smtClean="0">
              <a:solidFill>
                <a:srgbClr val="000000"/>
              </a:solidFill>
            </a:endParaRPr>
          </a:p>
        </p:txBody>
      </p:sp>
      <p:sp>
        <p:nvSpPr>
          <p:cNvPr id="1032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731838" y="484188"/>
            <a:ext cx="8297862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 style du titre du masque</a:t>
            </a:r>
          </a:p>
        </p:txBody>
      </p:sp>
    </p:spTree>
    <p:extLst>
      <p:ext uri="{BB962C8B-B14F-4D97-AF65-F5344CB8AC3E}">
        <p14:creationId xmlns:p14="http://schemas.microsoft.com/office/powerpoint/2010/main" val="727003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ransition>
    <p:fade/>
  </p:transition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rebuchet MS" pitchFamily="34" charset="0"/>
        </a:defRPr>
      </a:lvl9pPr>
    </p:titleStyle>
    <p:bodyStyle>
      <a:lvl1pPr marL="438150" indent="-438150" algn="l" rtl="0" eaLnBrk="0" fontAlgn="base" hangingPunct="0">
        <a:lnSpc>
          <a:spcPct val="90000"/>
        </a:lnSpc>
        <a:spcBef>
          <a:spcPct val="35000"/>
        </a:spcBef>
        <a:spcAft>
          <a:spcPct val="40000"/>
        </a:spcAft>
        <a:buClr>
          <a:srgbClr val="F53333"/>
        </a:buClr>
        <a:buFont typeface="Monotype Sorts" pitchFamily="2" charset="2"/>
        <a:buAutoNum type="arabicPeriod"/>
        <a:defRPr sz="2300">
          <a:solidFill>
            <a:srgbClr val="505050"/>
          </a:solidFill>
          <a:latin typeface="+mn-lt"/>
          <a:ea typeface="+mn-ea"/>
          <a:cs typeface="+mn-cs"/>
        </a:defRPr>
      </a:lvl1pPr>
      <a:lvl2pPr marL="882650" indent="-342900" algn="l" rtl="0" eaLnBrk="0" fontAlgn="base" hangingPunct="0">
        <a:lnSpc>
          <a:spcPct val="90000"/>
        </a:lnSpc>
        <a:spcBef>
          <a:spcPct val="35000"/>
        </a:spcBef>
        <a:spcAft>
          <a:spcPct val="20000"/>
        </a:spcAft>
        <a:buClr>
          <a:srgbClr val="505050"/>
        </a:buClr>
        <a:buSzPct val="120000"/>
        <a:buFont typeface="Arial" charset="0"/>
        <a:buChar char="&gt;"/>
        <a:defRPr>
          <a:solidFill>
            <a:srgbClr val="505050"/>
          </a:solidFill>
          <a:latin typeface="+mn-lt"/>
        </a:defRPr>
      </a:lvl2pPr>
      <a:lvl3pPr marL="1198563" indent="-304800" algn="l" rtl="0" eaLnBrk="0" fontAlgn="base" hangingPunct="0">
        <a:lnSpc>
          <a:spcPct val="90000"/>
        </a:lnSpc>
        <a:spcBef>
          <a:spcPct val="35000"/>
        </a:spcBef>
        <a:spcAft>
          <a:spcPct val="0"/>
        </a:spcAft>
        <a:buClr>
          <a:srgbClr val="8E8E8E"/>
        </a:buClr>
        <a:buChar char="•"/>
        <a:defRPr sz="1600">
          <a:solidFill>
            <a:schemeClr val="tx1"/>
          </a:solidFill>
          <a:latin typeface="+mn-lt"/>
        </a:defRPr>
      </a:lvl3pPr>
      <a:lvl4pPr marL="2030413" indent="-381000"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4pPr>
      <a:lvl5pPr marL="2590800" indent="-381000" algn="l" rtl="0" eaLnBrk="0" fontAlgn="base" hangingPunct="0"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3048000" indent="-381000" algn="l" rtl="0" fontAlgn="base"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3505200" indent="-381000" algn="l" rtl="0" fontAlgn="base"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962400" indent="-381000" algn="l" rtl="0" fontAlgn="base"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4419600" indent="-381000" algn="l" rtl="0" fontAlgn="base"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Topic 3: </a:t>
            </a:r>
            <a:br>
              <a:rPr lang="en-CA" dirty="0" smtClean="0"/>
            </a:br>
            <a:r>
              <a:rPr lang="en-CA" dirty="0" smtClean="0"/>
              <a:t>Battery performance and durability</a:t>
            </a:r>
            <a:endParaRPr lang="en-C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CA" dirty="0" smtClean="0"/>
              <a:t>Presented by: USA, Canada, Recharge</a:t>
            </a:r>
          </a:p>
          <a:p>
            <a:r>
              <a:rPr lang="en-CA" dirty="0" smtClean="0"/>
              <a:t>Day 1, Agenda </a:t>
            </a:r>
            <a:r>
              <a:rPr lang="en-CA" dirty="0"/>
              <a:t>I</a:t>
            </a:r>
            <a:r>
              <a:rPr lang="en-CA" dirty="0" smtClean="0"/>
              <a:t>tem 5</a:t>
            </a:r>
          </a:p>
          <a:p>
            <a:r>
              <a:rPr lang="en-CA" dirty="0" smtClean="0"/>
              <a:t>EVE-12 meeting</a:t>
            </a:r>
          </a:p>
          <a:p>
            <a:r>
              <a:rPr lang="en-CA" dirty="0" smtClean="0"/>
              <a:t>October 28-29, 2014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Factors influencing battery durability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GB" altLang="en-US" b="1" dirty="0" smtClean="0"/>
              <a:t>Example, Recharge: Battery </a:t>
            </a:r>
            <a:r>
              <a:rPr lang="en-GB" altLang="en-US" b="1" dirty="0"/>
              <a:t>performance </a:t>
            </a:r>
            <a:r>
              <a:rPr lang="en-GB" altLang="en-US" b="1" dirty="0" smtClean="0"/>
              <a:t>and EV battery usage</a:t>
            </a:r>
            <a:endParaRPr lang="en-GB" altLang="en-US" b="1" dirty="0"/>
          </a:p>
          <a:p>
            <a:r>
              <a:rPr lang="en-CA" dirty="0" smtClean="0"/>
              <a:t>Examples: </a:t>
            </a:r>
          </a:p>
          <a:p>
            <a:pPr lvl="1"/>
            <a:r>
              <a:rPr lang="en-US" dirty="0"/>
              <a:t>The weight of the battery in a « Renault twizzy » is much smaller (100 kg) than in a « Tesla » (350kg) and is not used with the same </a:t>
            </a:r>
            <a:r>
              <a:rPr lang="en-US" dirty="0" smtClean="0"/>
              <a:t>conditions</a:t>
            </a:r>
            <a:endParaRPr lang="en-US" dirty="0"/>
          </a:p>
          <a:p>
            <a:pPr lvl="1"/>
            <a:r>
              <a:rPr lang="en-US" dirty="0"/>
              <a:t>HEV, PHEV and EV batteries are used in a very different way </a:t>
            </a:r>
            <a:r>
              <a:rPr lang="en-US" dirty="0" smtClean="0"/>
              <a:t>(particularly </a:t>
            </a:r>
            <a:r>
              <a:rPr lang="en-US" dirty="0"/>
              <a:t>about DOD range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Thermal management systems: can be more expensive, but more efficient to protect the battery and enhance the battery life duration</a:t>
            </a:r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5788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Examples: </a:t>
            </a:r>
          </a:p>
          <a:p>
            <a:pPr lvl="1"/>
            <a:r>
              <a:rPr lang="en-US" dirty="0"/>
              <a:t>J1798 – </a:t>
            </a:r>
            <a:r>
              <a:rPr lang="en-US" dirty="0" smtClean="0"/>
              <a:t>Performance </a:t>
            </a:r>
            <a:r>
              <a:rPr lang="en-US" dirty="0"/>
              <a:t>rating of battery modules</a:t>
            </a:r>
          </a:p>
          <a:p>
            <a:pPr lvl="1"/>
            <a:r>
              <a:rPr lang="en-US" dirty="0"/>
              <a:t>J2289 – Functional guidelines-EV Battery Pack</a:t>
            </a:r>
          </a:p>
          <a:p>
            <a:pPr lvl="1"/>
            <a:r>
              <a:rPr lang="en-US" dirty="0"/>
              <a:t>ISO 12405 – Abuse and Performance</a:t>
            </a:r>
          </a:p>
          <a:p>
            <a:pPr lvl="1"/>
            <a:r>
              <a:rPr lang="en-US" dirty="0"/>
              <a:t>IEC 62660 – Abuse and Performance</a:t>
            </a:r>
          </a:p>
          <a:p>
            <a:pPr lvl="1"/>
            <a:r>
              <a:rPr lang="en-US" dirty="0"/>
              <a:t>INL/EEL – Life, characterization, durability</a:t>
            </a:r>
          </a:p>
          <a:p>
            <a:pPr lvl="1"/>
            <a:endParaRPr lang="en-CA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1143000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en-CA" dirty="0" smtClean="0"/>
              <a:t>Battery durability work: </a:t>
            </a:r>
            <a:br>
              <a:rPr lang="en-CA" dirty="0" smtClean="0"/>
            </a:br>
            <a:r>
              <a:rPr lang="en-CA" dirty="0" smtClean="0"/>
              <a:t>Private and standard associations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5528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b="1" dirty="0" smtClean="0"/>
              <a:t>Example, Recharge: </a:t>
            </a:r>
            <a:r>
              <a:rPr lang="en-US" dirty="0" smtClean="0"/>
              <a:t>Energy </a:t>
            </a:r>
            <a:r>
              <a:rPr lang="en-US" dirty="0"/>
              <a:t>per cycle using IEC 61960 cycle life testing standard as a reference</a:t>
            </a:r>
          </a:p>
          <a:p>
            <a:endParaRPr lang="en-CA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564904"/>
            <a:ext cx="6530975" cy="371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1143000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en-CA" dirty="0" smtClean="0"/>
              <a:t>Battery durability work: </a:t>
            </a:r>
            <a:br>
              <a:rPr lang="en-CA" dirty="0" smtClean="0"/>
            </a:br>
            <a:r>
              <a:rPr lang="en-CA" dirty="0" smtClean="0"/>
              <a:t>Private and standard associations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0827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b="1" dirty="0" smtClean="0"/>
              <a:t>Example, Recharge: Standards </a:t>
            </a:r>
            <a:r>
              <a:rPr lang="en-US" b="1" dirty="0"/>
              <a:t>Cycling tests </a:t>
            </a:r>
            <a:r>
              <a:rPr lang="en-US" b="1" dirty="0" smtClean="0"/>
              <a:t>for EV</a:t>
            </a:r>
          </a:p>
          <a:p>
            <a:r>
              <a:rPr lang="en-CA" dirty="0"/>
              <a:t>More complex charge/discharge profile</a:t>
            </a:r>
          </a:p>
          <a:p>
            <a:r>
              <a:rPr lang="en-US" dirty="0"/>
              <a:t>But still not a representation of the large variety of real life uses, thermal conditions in use, etc…</a:t>
            </a:r>
          </a:p>
          <a:p>
            <a:r>
              <a:rPr lang="en-US" dirty="0"/>
              <a:t>Only provides the battery duration information in specific conditions.</a:t>
            </a:r>
          </a:p>
          <a:p>
            <a:endParaRPr lang="en-CA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1143000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en-CA" dirty="0" smtClean="0"/>
              <a:t>Battery durability work: </a:t>
            </a:r>
            <a:br>
              <a:rPr lang="en-CA" dirty="0" smtClean="0"/>
            </a:br>
            <a:r>
              <a:rPr lang="en-CA" dirty="0" smtClean="0"/>
              <a:t>Private and standard associations</a:t>
            </a:r>
            <a:endParaRPr lang="en-CA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789040"/>
            <a:ext cx="4946650" cy="242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638027" y="6211565"/>
            <a:ext cx="80787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fr-BE" altLang="en-US" sz="1800" b="0" dirty="0"/>
              <a:t>IEC 62660 microcycle discharge rich profile for Battery EVE</a:t>
            </a:r>
            <a:endParaRPr lang="en-US" alt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151114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14350" indent="-514350"/>
            <a:r>
              <a:rPr lang="en-CA" dirty="0" smtClean="0"/>
              <a:t>Battery durability work:</a:t>
            </a:r>
            <a:br>
              <a:rPr lang="en-CA" dirty="0" smtClean="0"/>
            </a:br>
            <a:r>
              <a:rPr lang="en-CA" dirty="0" smtClean="0"/>
              <a:t>Regulatory agencies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r>
              <a:rPr lang="en-CA" sz="2800" b="1" dirty="0" smtClean="0"/>
              <a:t>Environment Canada:</a:t>
            </a:r>
          </a:p>
          <a:p>
            <a:r>
              <a:rPr lang="en-CA" dirty="0"/>
              <a:t>eTV and ERMS are anticipating </a:t>
            </a:r>
            <a:r>
              <a:rPr lang="en-CA" dirty="0" smtClean="0"/>
              <a:t>a </a:t>
            </a:r>
            <a:r>
              <a:rPr lang="en-CA" dirty="0"/>
              <a:t>collaborative </a:t>
            </a:r>
            <a:r>
              <a:rPr lang="en-CA" dirty="0" smtClean="0"/>
              <a:t>project </a:t>
            </a:r>
            <a:r>
              <a:rPr lang="en-CA" dirty="0"/>
              <a:t>starting this fiscal year</a:t>
            </a:r>
          </a:p>
          <a:p>
            <a:endParaRPr lang="en-CA" dirty="0" smtClean="0"/>
          </a:p>
          <a:p>
            <a:pPr marL="114300" indent="0">
              <a:buNone/>
            </a:pPr>
            <a:r>
              <a:rPr lang="en-CA" b="1" dirty="0" smtClean="0"/>
              <a:t>2</a:t>
            </a:r>
            <a:r>
              <a:rPr lang="en-CA" b="1" dirty="0"/>
              <a:t>) Range Degradation due to Mileage Accumulation</a:t>
            </a:r>
          </a:p>
          <a:p>
            <a:r>
              <a:rPr lang="en-CA" dirty="0" smtClean="0"/>
              <a:t>Typical </a:t>
            </a:r>
            <a:r>
              <a:rPr lang="en-CA" dirty="0"/>
              <a:t>5-door BEV available in North America</a:t>
            </a:r>
          </a:p>
          <a:p>
            <a:r>
              <a:rPr lang="en-CA" dirty="0"/>
              <a:t>Mileage Accumulation: Up to 100000km (testing every 15000km)</a:t>
            </a:r>
          </a:p>
          <a:p>
            <a:r>
              <a:rPr lang="en-CA" dirty="0"/>
              <a:t>Mix of DC Level 2 and Level 3 charging during accumulation</a:t>
            </a:r>
          </a:p>
          <a:p>
            <a:r>
              <a:rPr lang="en-CA" dirty="0"/>
              <a:t>Observation of real SOC% during testing</a:t>
            </a:r>
          </a:p>
          <a:p>
            <a:r>
              <a:rPr lang="en-CA" dirty="0"/>
              <a:t>Logging select CANbus signals during all accumulation</a:t>
            </a:r>
          </a:p>
          <a:p>
            <a:r>
              <a:rPr lang="en-CA" dirty="0"/>
              <a:t>In-Lab testing: </a:t>
            </a:r>
          </a:p>
          <a:p>
            <a:pPr lvl="1"/>
            <a:r>
              <a:rPr lang="en-CA" dirty="0"/>
              <a:t>Ambient temperature: 35C, 25C &amp; -18C (w/ and w/o cabin heat)</a:t>
            </a:r>
          </a:p>
          <a:p>
            <a:pPr lvl="1"/>
            <a:r>
              <a:rPr lang="en-CA" dirty="0"/>
              <a:t>Duty Cycles: SAE J1634, SAE J1634 US06 MCT, NYCC, SC03</a:t>
            </a:r>
          </a:p>
          <a:p>
            <a:r>
              <a:rPr lang="en-CA" dirty="0"/>
              <a:t>Measurements: 1) Select CANbus signals, 2) Vehicle Energy draws </a:t>
            </a:r>
          </a:p>
          <a:p>
            <a:r>
              <a:rPr lang="en-CA" dirty="0"/>
              <a:t>Instrumentation:</a:t>
            </a:r>
          </a:p>
          <a:p>
            <a:pPr lvl="1"/>
            <a:r>
              <a:rPr lang="en-CA" dirty="0"/>
              <a:t>CANbus Logger</a:t>
            </a:r>
          </a:p>
          <a:p>
            <a:pPr lvl="1"/>
            <a:r>
              <a:rPr lang="en-CA" dirty="0"/>
              <a:t>High Precision Power Analyser and clamp-on probes</a:t>
            </a:r>
          </a:p>
          <a:p>
            <a:pPr lvl="1"/>
            <a:r>
              <a:rPr lang="en-CA" dirty="0"/>
              <a:t>Chassis Dynamometer system</a:t>
            </a:r>
          </a:p>
          <a:p>
            <a:pPr lvl="1"/>
            <a:r>
              <a:rPr lang="en-CA" dirty="0"/>
              <a:t>Thermocouples and Datalogger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1740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Next steps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Confirm that EVE should continue the investigation of battery durability.</a:t>
            </a:r>
          </a:p>
          <a:p>
            <a:r>
              <a:rPr lang="en-CA" dirty="0" smtClean="0"/>
              <a:t>Establish a definition of battery durability</a:t>
            </a:r>
          </a:p>
          <a:p>
            <a:pPr lvl="1"/>
            <a:r>
              <a:rPr lang="en-CA" dirty="0" smtClean="0"/>
              <a:t>What criteria should be established for full useful life requirements?</a:t>
            </a:r>
          </a:p>
          <a:p>
            <a:r>
              <a:rPr lang="en-CA" dirty="0" smtClean="0"/>
              <a:t>Identify all factors that effect battery durability</a:t>
            </a:r>
          </a:p>
          <a:p>
            <a:r>
              <a:rPr lang="en-CA" dirty="0" smtClean="0"/>
              <a:t>Design an appropriate test program or methodology for evaluating battery durability (Design of Experiments?)</a:t>
            </a:r>
          </a:p>
          <a:p>
            <a:pPr lvl="1"/>
            <a:r>
              <a:rPr lang="en-CA" dirty="0" smtClean="0"/>
              <a:t>Where test cycles and procedures are considered, the WLTP will be the basis</a:t>
            </a:r>
          </a:p>
          <a:p>
            <a:r>
              <a:rPr lang="en-CA" dirty="0" smtClean="0"/>
              <a:t>Perform testing and report results at future EVE and WLTP meetings.</a:t>
            </a:r>
          </a:p>
          <a:p>
            <a:pPr lvl="1"/>
            <a:r>
              <a:rPr lang="en-CA" dirty="0" smtClean="0"/>
              <a:t>Reference Part A of the new EVE mandate</a:t>
            </a:r>
          </a:p>
          <a:p>
            <a:pPr>
              <a:buNone/>
            </a:pP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191198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Outline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CA" dirty="0" smtClean="0"/>
              <a:t>Defining battery durability </a:t>
            </a:r>
          </a:p>
          <a:p>
            <a:pPr marL="514350" indent="-514350">
              <a:buFont typeface="+mj-lt"/>
              <a:buAutoNum type="arabicPeriod"/>
            </a:pPr>
            <a:r>
              <a:rPr lang="en-CA" dirty="0" smtClean="0"/>
              <a:t>Factors influencing battery durability </a:t>
            </a:r>
          </a:p>
          <a:p>
            <a:pPr marL="514350" indent="-514350">
              <a:buFont typeface="+mj-lt"/>
              <a:buAutoNum type="arabicPeriod"/>
            </a:pPr>
            <a:r>
              <a:rPr lang="en-CA" dirty="0"/>
              <a:t>B</a:t>
            </a:r>
            <a:r>
              <a:rPr lang="en-CA" dirty="0" smtClean="0"/>
              <a:t>attery durability work: 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CA" dirty="0" smtClean="0"/>
              <a:t>Private and standard associations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CA" dirty="0" smtClean="0"/>
              <a:t>Regulatory agencies</a:t>
            </a:r>
          </a:p>
          <a:p>
            <a:pPr marL="514350" indent="-514350">
              <a:buFont typeface="+mj-lt"/>
              <a:buAutoNum type="arabicPeriod"/>
            </a:pPr>
            <a:r>
              <a:rPr lang="en-CA" dirty="0" smtClean="0"/>
              <a:t>Next steps</a:t>
            </a:r>
          </a:p>
          <a:p>
            <a:pPr marL="514350" indent="-514350">
              <a:buFont typeface="+mj-lt"/>
              <a:buAutoNum type="arabicPeriod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6047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Defining battery durability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Full useful life </a:t>
            </a:r>
            <a:r>
              <a:rPr lang="en-US" dirty="0" smtClean="0"/>
              <a:t>standards  </a:t>
            </a:r>
          </a:p>
          <a:p>
            <a:pPr lvl="1"/>
            <a:r>
              <a:rPr lang="en-US" dirty="0" smtClean="0"/>
              <a:t>How will an electrified vehicle perform over its useful life?</a:t>
            </a:r>
          </a:p>
          <a:p>
            <a:pPr lvl="1"/>
            <a:r>
              <a:rPr lang="en-US" dirty="0" smtClean="0"/>
              <a:t>How will the criteria pollutants and/or CO2 emissions change?</a:t>
            </a:r>
          </a:p>
          <a:p>
            <a:pPr lvl="1"/>
            <a:r>
              <a:rPr lang="en-US" i="1" dirty="0" smtClean="0"/>
              <a:t>CP’s could define end of life performance criteria.</a:t>
            </a:r>
            <a:endParaRPr lang="en-US" i="1" dirty="0"/>
          </a:p>
          <a:p>
            <a:r>
              <a:rPr lang="en-US" dirty="0"/>
              <a:t>Customer </a:t>
            </a:r>
            <a:r>
              <a:rPr lang="en-US" dirty="0" smtClean="0"/>
              <a:t>satisfaction </a:t>
            </a:r>
          </a:p>
          <a:p>
            <a:pPr lvl="1"/>
            <a:r>
              <a:rPr lang="en-US" dirty="0" smtClean="0"/>
              <a:t>Example: </a:t>
            </a:r>
            <a:r>
              <a:rPr lang="en-CA" dirty="0"/>
              <a:t>As a customer, the expectation is that the battery will last the full useful life of the vehicle or at least be comparable to the non-electric equivalent in its </a:t>
            </a:r>
            <a:r>
              <a:rPr lang="en-CA" dirty="0" smtClean="0"/>
              <a:t>class</a:t>
            </a:r>
          </a:p>
          <a:p>
            <a:pPr lvl="1"/>
            <a:r>
              <a:rPr lang="en-US" dirty="0" smtClean="0"/>
              <a:t>If regulations are technology forcing, do we understand the performance of electrified vehicles under all conditions.</a:t>
            </a:r>
          </a:p>
          <a:p>
            <a:r>
              <a:rPr lang="en-US" dirty="0" smtClean="0"/>
              <a:t>Other possible definitions:</a:t>
            </a:r>
          </a:p>
          <a:p>
            <a:pPr lvl="1"/>
            <a:r>
              <a:rPr lang="en-CA" dirty="0" smtClean="0"/>
              <a:t>Time </a:t>
            </a:r>
            <a:r>
              <a:rPr lang="en-CA" dirty="0"/>
              <a:t>taken to deplete the battery of one charge at certain operating </a:t>
            </a:r>
            <a:r>
              <a:rPr lang="en-CA" dirty="0" smtClean="0"/>
              <a:t>conditions</a:t>
            </a:r>
          </a:p>
          <a:p>
            <a:pPr lvl="1"/>
            <a:r>
              <a:rPr lang="en-CA" dirty="0" smtClean="0"/>
              <a:t>Number </a:t>
            </a:r>
            <a:r>
              <a:rPr lang="en-CA" dirty="0"/>
              <a:t>of charge cycles until the end of useful </a:t>
            </a:r>
            <a:r>
              <a:rPr lang="en-CA" dirty="0" smtClean="0"/>
              <a:t>life</a:t>
            </a:r>
          </a:p>
          <a:p>
            <a:pPr lvl="1"/>
            <a:r>
              <a:rPr lang="en-CA" dirty="0" smtClean="0"/>
              <a:t>Mean </a:t>
            </a:r>
            <a:r>
              <a:rPr lang="en-CA" dirty="0"/>
              <a:t>time between failure</a:t>
            </a:r>
          </a:p>
          <a:p>
            <a:pPr marL="114300" indent="0">
              <a:buNone/>
            </a:pPr>
            <a:endParaRPr lang="en-CA" dirty="0" smtClean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endParaRPr lang="en-US" dirty="0" smtClean="0"/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0478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Defining battery durability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CA" dirty="0" smtClean="0"/>
              <a:t>Recharge: </a:t>
            </a:r>
          </a:p>
          <a:p>
            <a:pPr lvl="1"/>
            <a:r>
              <a:rPr lang="en-US" dirty="0"/>
              <a:t>The definition of the battery performance and durability requires the </a:t>
            </a:r>
            <a:r>
              <a:rPr lang="en-US" dirty="0" smtClean="0"/>
              <a:t>understanding </a:t>
            </a:r>
            <a:r>
              <a:rPr lang="en-US" dirty="0"/>
              <a:t>of the battery expected Service Life and End of Life criteria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RECHARGE </a:t>
            </a:r>
            <a:r>
              <a:rPr lang="en-US" dirty="0"/>
              <a:t>has been selected by the European Commission for a Pilot Study of the Batteries Product Environment Footprint : these definitions have been discussed recently</a:t>
            </a:r>
            <a:r>
              <a:rPr lang="en-US" dirty="0" smtClean="0"/>
              <a:t>.</a:t>
            </a:r>
          </a:p>
          <a:p>
            <a:pPr lvl="1"/>
            <a:r>
              <a:rPr lang="en-US" b="1" dirty="0"/>
              <a:t>T</a:t>
            </a:r>
            <a:r>
              <a:rPr lang="en-US" b="1" dirty="0" smtClean="0"/>
              <a:t>he </a:t>
            </a:r>
            <a:r>
              <a:rPr lang="en-US" b="1" dirty="0"/>
              <a:t>expected service of the battery is the total energy delivered over the battery life (in Wh). </a:t>
            </a:r>
          </a:p>
          <a:p>
            <a:pPr lvl="2"/>
            <a:r>
              <a:rPr lang="en-US" dirty="0"/>
              <a:t>It can be measured during a life cycle test of a </a:t>
            </a:r>
            <a:r>
              <a:rPr lang="en-US" dirty="0" smtClean="0"/>
              <a:t>battery</a:t>
            </a:r>
          </a:p>
          <a:p>
            <a:pPr lvl="1"/>
            <a:r>
              <a:rPr lang="en-US" dirty="0" smtClean="0"/>
              <a:t>Recharge believes that a </a:t>
            </a:r>
            <a:r>
              <a:rPr lang="en-US" dirty="0"/>
              <a:t>single “representative” testing of the various battery usage in EV application is impossible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b="1" dirty="0"/>
              <a:t>The battery robustness and durability can be assessed in a “simple” </a:t>
            </a:r>
            <a:r>
              <a:rPr lang="en-US" b="1" dirty="0" smtClean="0"/>
              <a:t>testing</a:t>
            </a:r>
            <a:endParaRPr lang="en-US" b="1" dirty="0"/>
          </a:p>
          <a:p>
            <a:pPr lvl="1"/>
            <a:r>
              <a:rPr lang="en-US" dirty="0"/>
              <a:t>These cycling tests need eventually to be consolidated with other adequate data from the battery manufacturer to assess the performance in different conditions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/>
              <a:t>The « battery life model » is needed for the BMS, and provide the information for all usage conditions.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endParaRPr lang="en-US" dirty="0" smtClean="0"/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0478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DOC </a:t>
            </a:r>
            <a:r>
              <a:rPr lang="en-US" sz="2800" dirty="0"/>
              <a:t>(top range of SOC used – bottom range of SOC used)</a:t>
            </a:r>
          </a:p>
          <a:p>
            <a:r>
              <a:rPr lang="en-US" sz="2800" dirty="0"/>
              <a:t>Cell temperatures ( = f(ambient temp, BMS, Thermal management system)</a:t>
            </a:r>
          </a:p>
          <a:p>
            <a:r>
              <a:rPr lang="en-US" sz="2800" dirty="0"/>
              <a:t>Conditions of use and protection from elements (vibration, moisture, etc.)</a:t>
            </a:r>
          </a:p>
          <a:p>
            <a:r>
              <a:rPr lang="en-US" sz="2800" dirty="0"/>
              <a:t>Discharge rate/pattern (i.e. duty cycle)</a:t>
            </a:r>
          </a:p>
          <a:p>
            <a:r>
              <a:rPr lang="en-US" sz="2800" dirty="0"/>
              <a:t>Charge rate (i.e. SAE Level 1, 2 or 3, AC or DC)</a:t>
            </a:r>
          </a:p>
          <a:p>
            <a:pPr lvl="1"/>
            <a:endParaRPr lang="en-US" sz="2800" dirty="0"/>
          </a:p>
          <a:p>
            <a:pPr lvl="1"/>
            <a:endParaRPr lang="en-US" sz="2800" dirty="0"/>
          </a:p>
          <a:p>
            <a:pPr lvl="2"/>
            <a:endParaRPr lang="en-US" sz="2400" dirty="0" smtClean="0"/>
          </a:p>
          <a:p>
            <a:pPr lvl="1"/>
            <a:endParaRPr lang="en-CA" sz="28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Factors influencing battery durability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8795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98475" y="495300"/>
            <a:ext cx="8297863" cy="458788"/>
          </a:xfrm>
        </p:spPr>
        <p:txBody>
          <a:bodyPr/>
          <a:lstStyle/>
          <a:p>
            <a:r>
              <a:rPr lang="en-US" altLang="en-US" sz="2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Battery End of life criteria and CO2 emission</a:t>
            </a:r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B81E16AE-756B-4433-ACB2-460039777A72}" type="slidenum">
              <a:rPr lang="fr-FR" altLang="en-US" sz="1000">
                <a:solidFill>
                  <a:srgbClr val="C4003C"/>
                </a:solidFill>
                <a:latin typeface="Trebuchet MS" pitchFamily="34" charset="0"/>
              </a:rPr>
              <a:pPr/>
              <a:t>6</a:t>
            </a:fld>
            <a:endParaRPr lang="fr-FR" altLang="en-US" sz="1000">
              <a:solidFill>
                <a:srgbClr val="C4003C"/>
              </a:solidFill>
              <a:latin typeface="Trebuchet MS" pitchFamily="34" charset="0"/>
            </a:endParaRPr>
          </a:p>
        </p:txBody>
      </p:sp>
      <p:sp>
        <p:nvSpPr>
          <p:cNvPr id="13316" name="Rectangle 2"/>
          <p:cNvSpPr>
            <a:spLocks noChangeArrowheads="1"/>
          </p:cNvSpPr>
          <p:nvPr/>
        </p:nvSpPr>
        <p:spPr bwMode="auto">
          <a:xfrm>
            <a:off x="717550" y="1239838"/>
            <a:ext cx="6308725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1085850" indent="-34290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 typeface="Wingdings" pitchFamily="2" charset="2"/>
              <a:buChar char="ü"/>
            </a:pPr>
            <a:r>
              <a:rPr lang="en-US" altLang="en-US"/>
              <a:t>The battery minimum electrical performance (End of live criteria) depends on the Battery management system requirements.</a:t>
            </a:r>
          </a:p>
          <a:p>
            <a:pPr>
              <a:buFont typeface="Wingdings" pitchFamily="2" charset="2"/>
              <a:buChar char="ü"/>
            </a:pPr>
            <a:endParaRPr lang="en-US" altLang="en-US"/>
          </a:p>
          <a:p>
            <a:pPr>
              <a:buFont typeface="Wingdings" pitchFamily="2" charset="2"/>
              <a:buChar char="ü"/>
            </a:pPr>
            <a:r>
              <a:rPr lang="en-US" altLang="en-US"/>
              <a:t>The battery smart management can change according Battery State of Health; 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/>
              <a:t> favorize the  vehicle efficiency (i.e. while using more power from the battery), </a:t>
            </a:r>
          </a:p>
          <a:p>
            <a:pPr lvl="1">
              <a:buFont typeface="Courier New" pitchFamily="49" charset="0"/>
              <a:buChar char="o"/>
            </a:pPr>
            <a:r>
              <a:rPr lang="en-US" altLang="en-US"/>
              <a:t> enhance the battery life (i.e. while limiting the power).</a:t>
            </a:r>
          </a:p>
          <a:p>
            <a:pPr>
              <a:buFont typeface="Wingdings" pitchFamily="2" charset="2"/>
              <a:buChar char="ü"/>
            </a:pPr>
            <a:endParaRPr lang="en-US" altLang="en-US"/>
          </a:p>
          <a:p>
            <a:pPr>
              <a:buFont typeface="Wingdings" pitchFamily="2" charset="2"/>
              <a:buChar char="ü"/>
            </a:pPr>
            <a:r>
              <a:rPr lang="en-US" altLang="en-US"/>
              <a:t>The CO2 emissions of an HEV is under the BMS (*) control, it cannot be directly linked to the battery performance or duration. </a:t>
            </a: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33" t="11908" r="29422" b="48483"/>
          <a:stretch>
            <a:fillRect/>
          </a:stretch>
        </p:blipFill>
        <p:spPr bwMode="auto">
          <a:xfrm>
            <a:off x="6842125" y="1570038"/>
            <a:ext cx="2224088" cy="2747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6" name="ZoneTexte 1"/>
          <p:cNvSpPr txBox="1">
            <a:spLocks noChangeArrowheads="1"/>
          </p:cNvSpPr>
          <p:nvPr/>
        </p:nvSpPr>
        <p:spPr bwMode="auto">
          <a:xfrm>
            <a:off x="827584" y="5813425"/>
            <a:ext cx="75168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fr-CH" altLang="en-US" dirty="0" smtClean="0">
                <a:solidFill>
                  <a:schemeClr val="accent4"/>
                </a:solidFill>
              </a:rPr>
              <a:t>(*) dual power management </a:t>
            </a:r>
            <a:r>
              <a:rPr lang="fr-CH" altLang="en-US" dirty="0" err="1" smtClean="0">
                <a:solidFill>
                  <a:schemeClr val="accent4"/>
                </a:solidFill>
              </a:rPr>
              <a:t>between</a:t>
            </a:r>
            <a:r>
              <a:rPr lang="fr-CH" altLang="en-US" dirty="0" smtClean="0">
                <a:solidFill>
                  <a:schemeClr val="accent4"/>
                </a:solidFill>
              </a:rPr>
              <a:t> the ICE and the </a:t>
            </a:r>
            <a:r>
              <a:rPr lang="fr-CH" altLang="en-US" dirty="0" err="1" smtClean="0">
                <a:solidFill>
                  <a:schemeClr val="accent4"/>
                </a:solidFill>
              </a:rPr>
              <a:t>Battery</a:t>
            </a:r>
            <a:r>
              <a:rPr lang="fr-CH" altLang="en-US" dirty="0" smtClean="0">
                <a:solidFill>
                  <a:schemeClr val="accent4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114929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Factors influencing battery durability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fr-CH" altLang="en-US" b="1" dirty="0" smtClean="0"/>
              <a:t>Example, Recharge: Battery </a:t>
            </a:r>
            <a:r>
              <a:rPr lang="fr-CH" altLang="en-US" b="1" dirty="0"/>
              <a:t>performance sensitivity to SOC and temperature</a:t>
            </a:r>
          </a:p>
          <a:p>
            <a:r>
              <a:rPr lang="en-US" dirty="0"/>
              <a:t>Typical Li-Cobalt battery behavior: impact of the storage temperature and different state of charge (SOC).</a:t>
            </a:r>
          </a:p>
          <a:p>
            <a:r>
              <a:rPr lang="en-US" dirty="0"/>
              <a:t> Compared to the result at 20°C, the life duration at 60°C is divided by 3. </a:t>
            </a:r>
          </a:p>
          <a:p>
            <a:endParaRPr lang="en-CA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193" y="3613845"/>
            <a:ext cx="5444207" cy="3127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198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Factors influencing battery durability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GB" altLang="en-US" b="1" dirty="0" smtClean="0"/>
              <a:t>Example, Recharge: Battery </a:t>
            </a:r>
            <a:r>
              <a:rPr lang="en-GB" altLang="en-US" b="1" dirty="0"/>
              <a:t>performance sensitivity to DOD</a:t>
            </a:r>
          </a:p>
          <a:p>
            <a:r>
              <a:rPr lang="en-US" dirty="0"/>
              <a:t>The depth of discharge (DOD) has a large effect on the number of </a:t>
            </a:r>
            <a:r>
              <a:rPr lang="en-US" dirty="0" smtClean="0"/>
              <a:t>cycle</a:t>
            </a:r>
            <a:endParaRPr lang="en-US" dirty="0"/>
          </a:p>
          <a:p>
            <a:r>
              <a:rPr lang="en-US" dirty="0"/>
              <a:t> total energy released at 3% DOD is 12 times larger than at 80% DOD</a:t>
            </a:r>
          </a:p>
          <a:p>
            <a:endParaRPr lang="en-CA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573016"/>
            <a:ext cx="4486432" cy="3301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996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Factors influencing battery durability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GB" altLang="en-US" b="1" dirty="0" smtClean="0"/>
              <a:t>Example, Recharge: Battery </a:t>
            </a:r>
            <a:r>
              <a:rPr lang="en-GB" altLang="en-US" b="1" dirty="0"/>
              <a:t>performance </a:t>
            </a:r>
            <a:r>
              <a:rPr lang="en-GB" altLang="en-US" b="1" dirty="0" smtClean="0"/>
              <a:t>and EV battery design</a:t>
            </a:r>
            <a:endParaRPr lang="en-GB" altLang="en-US" b="1" dirty="0"/>
          </a:p>
          <a:p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7577980" cy="5221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94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genda">
  <a:themeElements>
    <a:clrScheme name="agenda 1">
      <a:dk1>
        <a:srgbClr val="000000"/>
      </a:dk1>
      <a:lt1>
        <a:srgbClr val="FFFFFF"/>
      </a:lt1>
      <a:dk2>
        <a:srgbClr val="BD1B41"/>
      </a:dk2>
      <a:lt2>
        <a:srgbClr val="000000"/>
      </a:lt2>
      <a:accent1>
        <a:srgbClr val="BD1B41"/>
      </a:accent1>
      <a:accent2>
        <a:srgbClr val="578DAC"/>
      </a:accent2>
      <a:accent3>
        <a:srgbClr val="FFFFFF"/>
      </a:accent3>
      <a:accent4>
        <a:srgbClr val="000000"/>
      </a:accent4>
      <a:accent5>
        <a:srgbClr val="DBABB0"/>
      </a:accent5>
      <a:accent6>
        <a:srgbClr val="4E7F9B"/>
      </a:accent6>
      <a:hlink>
        <a:srgbClr val="43BA6E"/>
      </a:hlink>
      <a:folHlink>
        <a:srgbClr val="D9C820"/>
      </a:folHlink>
    </a:clrScheme>
    <a:fontScheme name="agenda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genda 1">
        <a:dk1>
          <a:srgbClr val="000000"/>
        </a:dk1>
        <a:lt1>
          <a:srgbClr val="FFFFFF"/>
        </a:lt1>
        <a:dk2>
          <a:srgbClr val="BD1B41"/>
        </a:dk2>
        <a:lt2>
          <a:srgbClr val="000000"/>
        </a:lt2>
        <a:accent1>
          <a:srgbClr val="BD1B41"/>
        </a:accent1>
        <a:accent2>
          <a:srgbClr val="578DAC"/>
        </a:accent2>
        <a:accent3>
          <a:srgbClr val="FFFFFF"/>
        </a:accent3>
        <a:accent4>
          <a:srgbClr val="000000"/>
        </a:accent4>
        <a:accent5>
          <a:srgbClr val="DBABB0"/>
        </a:accent5>
        <a:accent6>
          <a:srgbClr val="4E7F9B"/>
        </a:accent6>
        <a:hlink>
          <a:srgbClr val="43BA6E"/>
        </a:hlink>
        <a:folHlink>
          <a:srgbClr val="D9C8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948</TotalTime>
  <Words>957</Words>
  <Application>Microsoft Office PowerPoint</Application>
  <PresentationFormat>On-screen Show (4:3)</PresentationFormat>
  <Paragraphs>117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Adjacency</vt:lpstr>
      <vt:lpstr>agenda</vt:lpstr>
      <vt:lpstr>Topic 3:  Battery performance and durability</vt:lpstr>
      <vt:lpstr>Outline</vt:lpstr>
      <vt:lpstr>Defining battery durability </vt:lpstr>
      <vt:lpstr>Defining battery durability </vt:lpstr>
      <vt:lpstr>Factors influencing battery durability </vt:lpstr>
      <vt:lpstr>Battery End of life criteria and CO2 emission</vt:lpstr>
      <vt:lpstr>Factors influencing battery durability </vt:lpstr>
      <vt:lpstr>Factors influencing battery durability </vt:lpstr>
      <vt:lpstr>Factors influencing battery durability </vt:lpstr>
      <vt:lpstr>Factors influencing battery durability </vt:lpstr>
      <vt:lpstr>Battery durability work:  Private and standard associations</vt:lpstr>
      <vt:lpstr>Battery durability work:  Private and standard associations</vt:lpstr>
      <vt:lpstr>Battery durability work:  Private and standard associations</vt:lpstr>
      <vt:lpstr>Battery durability work: Regulatory agencies</vt:lpstr>
      <vt:lpstr>Next steps</vt:lpstr>
    </vt:vector>
  </TitlesOfParts>
  <Company>Environment Canada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EVE-11 changes</dc:creator>
  <cp:lastModifiedBy>EVE-11 changes</cp:lastModifiedBy>
  <cp:revision>46</cp:revision>
  <dcterms:created xsi:type="dcterms:W3CDTF">2014-10-17T14:19:49Z</dcterms:created>
  <dcterms:modified xsi:type="dcterms:W3CDTF">2014-11-20T16:48:28Z</dcterms:modified>
</cp:coreProperties>
</file>