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  <p:sldMasterId id="2147483733" r:id="rId2"/>
  </p:sldMasterIdLst>
  <p:notesMasterIdLst>
    <p:notesMasterId r:id="rId7"/>
  </p:notesMasterIdLst>
  <p:sldIdLst>
    <p:sldId id="256" r:id="rId3"/>
    <p:sldId id="284" r:id="rId4"/>
    <p:sldId id="285" r:id="rId5"/>
    <p:sldId id="28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3014" autoAdjust="0"/>
  </p:normalViewPr>
  <p:slideViewPr>
    <p:cSldViewPr>
      <p:cViewPr>
        <p:scale>
          <a:sx n="77" d="100"/>
          <a:sy n="77" d="100"/>
        </p:scale>
        <p:origin x="-956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ADAFF9-CFEA-4F4A-BBC2-0887EEAF1BF5}" type="datetimeFigureOut">
              <a:rPr lang="en-CA" smtClean="0"/>
              <a:pPr/>
              <a:t>20/11/2014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4EEF2F-A143-4D2D-A0F2-6D4182CF26AC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90590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CH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45089-AD6C-4F43-B0AF-7F0E80889978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</p:spTree>
    <p:extLst>
      <p:ext uri="{BB962C8B-B14F-4D97-AF65-F5344CB8AC3E}">
        <p14:creationId xmlns:p14="http://schemas.microsoft.com/office/powerpoint/2010/main" val="4097557000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9A48A-F210-47A3-A8AF-B2025482E237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</p:spTree>
    <p:extLst>
      <p:ext uri="{BB962C8B-B14F-4D97-AF65-F5344CB8AC3E}">
        <p14:creationId xmlns:p14="http://schemas.microsoft.com/office/powerpoint/2010/main" val="221442906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6926D-169A-474F-B64E-555513988372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</p:spTree>
    <p:extLst>
      <p:ext uri="{BB962C8B-B14F-4D97-AF65-F5344CB8AC3E}">
        <p14:creationId xmlns:p14="http://schemas.microsoft.com/office/powerpoint/2010/main" val="3160464396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712913" y="2206625"/>
            <a:ext cx="3232150" cy="147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97463" y="2206625"/>
            <a:ext cx="3232150" cy="147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4AE84-23A6-4450-BF46-BDCC87F48EF3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</p:spTree>
    <p:extLst>
      <p:ext uri="{BB962C8B-B14F-4D97-AF65-F5344CB8AC3E}">
        <p14:creationId xmlns:p14="http://schemas.microsoft.com/office/powerpoint/2010/main" val="4250895013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4C62E-8BA4-433F-B921-F00A66A737BD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</p:spTree>
    <p:extLst>
      <p:ext uri="{BB962C8B-B14F-4D97-AF65-F5344CB8AC3E}">
        <p14:creationId xmlns:p14="http://schemas.microsoft.com/office/powerpoint/2010/main" val="172505277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4C91A-E3A9-4FA7-AD1C-FF68B2909190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</p:spTree>
    <p:extLst>
      <p:ext uri="{BB962C8B-B14F-4D97-AF65-F5344CB8AC3E}">
        <p14:creationId xmlns:p14="http://schemas.microsoft.com/office/powerpoint/2010/main" val="3841829172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33288-328B-49A6-815B-BD490E93D8FF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</p:spTree>
    <p:extLst>
      <p:ext uri="{BB962C8B-B14F-4D97-AF65-F5344CB8AC3E}">
        <p14:creationId xmlns:p14="http://schemas.microsoft.com/office/powerpoint/2010/main" val="82864425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CACC3-FAA0-4218-828B-EF1CC4EBCF38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</p:spTree>
    <p:extLst>
      <p:ext uri="{BB962C8B-B14F-4D97-AF65-F5344CB8AC3E}">
        <p14:creationId xmlns:p14="http://schemas.microsoft.com/office/powerpoint/2010/main" val="172331065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F2F53-D496-4885-9873-4B320C31DD78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</p:spTree>
    <p:extLst>
      <p:ext uri="{BB962C8B-B14F-4D97-AF65-F5344CB8AC3E}">
        <p14:creationId xmlns:p14="http://schemas.microsoft.com/office/powerpoint/2010/main" val="2245006035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D0F92-4102-4660-8BAA-7FC7B3724B35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</p:spTree>
    <p:extLst>
      <p:ext uri="{BB962C8B-B14F-4D97-AF65-F5344CB8AC3E}">
        <p14:creationId xmlns:p14="http://schemas.microsoft.com/office/powerpoint/2010/main" val="2188776458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56425" y="484188"/>
            <a:ext cx="2073275" cy="32004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1838" y="484188"/>
            <a:ext cx="6072187" cy="3200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CCC7E-804A-465B-BFC3-4DFC63CCADF4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</p:spTree>
    <p:extLst>
      <p:ext uri="{BB962C8B-B14F-4D97-AF65-F5344CB8AC3E}">
        <p14:creationId xmlns:p14="http://schemas.microsoft.com/office/powerpoint/2010/main" val="342209015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11/20/2014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11/20/2014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fond_page_type_roug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12913" y="2206625"/>
            <a:ext cx="66167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</p:txBody>
      </p:sp>
      <p:sp>
        <p:nvSpPr>
          <p:cNvPr id="3102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15388" y="6646863"/>
            <a:ext cx="2508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1000" smtClean="0">
                <a:solidFill>
                  <a:srgbClr val="C4003C"/>
                </a:solidFill>
                <a:latin typeface="Trebuchet MS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E73DFB-9E97-4A6C-861B-C339298297B9}" type="slidenum">
              <a:rPr lang="fr-FR" altLang="en-US" b="1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 altLang="en-US" b="1"/>
          </a:p>
        </p:txBody>
      </p:sp>
      <p:sp>
        <p:nvSpPr>
          <p:cNvPr id="3102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97113" y="6696075"/>
            <a:ext cx="63658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sz="1000" b="0">
                <a:solidFill>
                  <a:srgbClr val="76A4CE"/>
                </a:solidFill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  <p:pic>
        <p:nvPicPr>
          <p:cNvPr id="1030" name="Picture 6" descr="logo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6291263"/>
            <a:ext cx="14065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490538"/>
            <a:ext cx="6878638" cy="463550"/>
          </a:xfrm>
          <a:prstGeom prst="rect">
            <a:avLst/>
          </a:prstGeom>
          <a:gradFill rotWithShape="1">
            <a:gsLst>
              <a:gs pos="0">
                <a:srgbClr val="F53333"/>
              </a:gs>
              <a:gs pos="100000">
                <a:srgbClr val="6D4604">
                  <a:alpha val="0"/>
                </a:srgbClr>
              </a:gs>
            </a:gsLst>
            <a:lin ang="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fr-CH" altLang="en-US" smtClean="0">
              <a:solidFill>
                <a:srgbClr val="000000"/>
              </a:solidFill>
            </a:endParaRPr>
          </a:p>
        </p:txBody>
      </p:sp>
      <p:sp>
        <p:nvSpPr>
          <p:cNvPr id="1032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731838" y="484188"/>
            <a:ext cx="8297862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 style du titre du masque</a:t>
            </a:r>
          </a:p>
        </p:txBody>
      </p:sp>
    </p:spTree>
    <p:extLst>
      <p:ext uri="{BB962C8B-B14F-4D97-AF65-F5344CB8AC3E}">
        <p14:creationId xmlns:p14="http://schemas.microsoft.com/office/powerpoint/2010/main" val="727003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ransition>
    <p:fade/>
  </p:transition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9pPr>
    </p:titleStyle>
    <p:bodyStyle>
      <a:lvl1pPr marL="438150" indent="-438150" algn="l" rtl="0" eaLnBrk="0" fontAlgn="base" hangingPunct="0">
        <a:lnSpc>
          <a:spcPct val="90000"/>
        </a:lnSpc>
        <a:spcBef>
          <a:spcPct val="35000"/>
        </a:spcBef>
        <a:spcAft>
          <a:spcPct val="40000"/>
        </a:spcAft>
        <a:buClr>
          <a:srgbClr val="F53333"/>
        </a:buClr>
        <a:buFont typeface="Monotype Sorts" pitchFamily="2" charset="2"/>
        <a:buAutoNum type="arabicPeriod"/>
        <a:defRPr sz="2300">
          <a:solidFill>
            <a:srgbClr val="505050"/>
          </a:solidFill>
          <a:latin typeface="+mn-lt"/>
          <a:ea typeface="+mn-ea"/>
          <a:cs typeface="+mn-cs"/>
        </a:defRPr>
      </a:lvl1pPr>
      <a:lvl2pPr marL="882650" indent="-342900" algn="l" rtl="0" eaLnBrk="0" fontAlgn="base" hangingPunct="0">
        <a:lnSpc>
          <a:spcPct val="90000"/>
        </a:lnSpc>
        <a:spcBef>
          <a:spcPct val="35000"/>
        </a:spcBef>
        <a:spcAft>
          <a:spcPct val="20000"/>
        </a:spcAft>
        <a:buClr>
          <a:srgbClr val="505050"/>
        </a:buClr>
        <a:buSzPct val="120000"/>
        <a:buFont typeface="Arial" charset="0"/>
        <a:buChar char="&gt;"/>
        <a:defRPr>
          <a:solidFill>
            <a:srgbClr val="505050"/>
          </a:solidFill>
          <a:latin typeface="+mn-lt"/>
        </a:defRPr>
      </a:lvl2pPr>
      <a:lvl3pPr marL="1198563" indent="-304800" algn="l" rtl="0" eaLnBrk="0" fontAlgn="base" hangingPunct="0">
        <a:lnSpc>
          <a:spcPct val="90000"/>
        </a:lnSpc>
        <a:spcBef>
          <a:spcPct val="35000"/>
        </a:spcBef>
        <a:spcAft>
          <a:spcPct val="0"/>
        </a:spcAft>
        <a:buClr>
          <a:srgbClr val="8E8E8E"/>
        </a:buClr>
        <a:buChar char="•"/>
        <a:defRPr sz="1600">
          <a:solidFill>
            <a:schemeClr val="tx1"/>
          </a:solidFill>
          <a:latin typeface="+mn-lt"/>
        </a:defRPr>
      </a:lvl3pPr>
      <a:lvl4pPr marL="2030413" indent="-381000"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4pPr>
      <a:lvl5pPr marL="2590800" indent="-381000" algn="l" rtl="0" eaLnBrk="0" fontAlgn="base" hangingPunct="0"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3048000" indent="-381000" algn="l" rtl="0" fontAlgn="base"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3505200" indent="-381000" algn="l" rtl="0" fontAlgn="base"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962400" indent="-381000" algn="l" rtl="0" fontAlgn="base"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4419600" indent="-381000" algn="l" rtl="0" fontAlgn="base"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Topic 1: </a:t>
            </a:r>
            <a:br>
              <a:rPr lang="en-CA" dirty="0" smtClean="0"/>
            </a:br>
            <a:r>
              <a:rPr lang="en-CA" dirty="0" smtClean="0"/>
              <a:t>Vehicle Range and Energy Consumption</a:t>
            </a:r>
            <a:endParaRPr lang="en-C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A" dirty="0" smtClean="0"/>
              <a:t>Presented by: Japan, WLTP</a:t>
            </a:r>
          </a:p>
          <a:p>
            <a:r>
              <a:rPr lang="en-CA" dirty="0" smtClean="0"/>
              <a:t>Day 1, Agenda </a:t>
            </a:r>
            <a:r>
              <a:rPr lang="en-CA" dirty="0"/>
              <a:t>I</a:t>
            </a:r>
            <a:r>
              <a:rPr lang="en-CA" dirty="0" smtClean="0"/>
              <a:t>tem 4</a:t>
            </a:r>
          </a:p>
          <a:p>
            <a:r>
              <a:rPr lang="en-CA" dirty="0" smtClean="0"/>
              <a:t>EVE-12 meeting</a:t>
            </a:r>
          </a:p>
          <a:p>
            <a:r>
              <a:rPr lang="en-CA" dirty="0" smtClean="0"/>
              <a:t>October 28-29, 2014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Vehicle Range and Energy Consumption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620000" cy="180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It is recognized that electrified vehicle range and energy consumption is greatly effected by environmental conditions and vehicle interior climate control and occupant comfort.</a:t>
            </a:r>
          </a:p>
          <a:p>
            <a:r>
              <a:rPr lang="en-US" dirty="0" smtClean="0"/>
              <a:t>Recommendation 5.1 is “to quantify the impact of climate and auxiliary system operation on range and energy efficiency”</a:t>
            </a:r>
            <a:endParaRPr lang="en-US" dirty="0"/>
          </a:p>
        </p:txBody>
      </p:sp>
      <p:pic>
        <p:nvPicPr>
          <p:cNvPr id="1026" name="Picture 2" descr="http://news.fleetcarma.com/wp-content/uploads/2013/12/LeafandVolt_Range_Cold_Weather_FleetCarm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068960"/>
            <a:ext cx="4575444" cy="328360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11760" y="6525344"/>
            <a:ext cx="428995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http://news.fleetcarma.com/wp-content/uploads/2013/12/LeafandVolt_Range_Cold_Weather_FleetCarma.png</a:t>
            </a:r>
            <a:endParaRPr lang="en-US" sz="7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Topic 4: </a:t>
            </a:r>
            <a:br>
              <a:rPr lang="en-CA" dirty="0" smtClean="0"/>
            </a:br>
            <a:r>
              <a:rPr lang="en-CA" dirty="0" smtClean="0"/>
              <a:t>Battery Recycling</a:t>
            </a:r>
            <a:endParaRPr lang="en-C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A" dirty="0" smtClean="0"/>
              <a:t>Presented by: OICA</a:t>
            </a:r>
          </a:p>
          <a:p>
            <a:r>
              <a:rPr lang="en-CA" dirty="0" smtClean="0"/>
              <a:t>Day 1, Agenda </a:t>
            </a:r>
            <a:r>
              <a:rPr lang="en-CA" dirty="0"/>
              <a:t>I</a:t>
            </a:r>
            <a:r>
              <a:rPr lang="en-CA" dirty="0" smtClean="0"/>
              <a:t>tem 6</a:t>
            </a:r>
          </a:p>
          <a:p>
            <a:r>
              <a:rPr lang="en-CA" dirty="0" smtClean="0"/>
              <a:t>EVE-12 meeting</a:t>
            </a:r>
          </a:p>
          <a:p>
            <a:r>
              <a:rPr lang="en-CA" dirty="0" smtClean="0"/>
              <a:t>October 28-29, 2014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Battery Recyclability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reference guide recommends “Having well thought and standardized requirements in this area is likely to make actual recycling requirements easier to specify and more effective in the long term.”</a:t>
            </a:r>
          </a:p>
          <a:p>
            <a:r>
              <a:rPr lang="en-US" dirty="0" smtClean="0"/>
              <a:t>Within the scope of WP.29?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genda">
  <a:themeElements>
    <a:clrScheme name="agenda 1">
      <a:dk1>
        <a:srgbClr val="000000"/>
      </a:dk1>
      <a:lt1>
        <a:srgbClr val="FFFFFF"/>
      </a:lt1>
      <a:dk2>
        <a:srgbClr val="BD1B41"/>
      </a:dk2>
      <a:lt2>
        <a:srgbClr val="000000"/>
      </a:lt2>
      <a:accent1>
        <a:srgbClr val="BD1B41"/>
      </a:accent1>
      <a:accent2>
        <a:srgbClr val="578DAC"/>
      </a:accent2>
      <a:accent3>
        <a:srgbClr val="FFFFFF"/>
      </a:accent3>
      <a:accent4>
        <a:srgbClr val="000000"/>
      </a:accent4>
      <a:accent5>
        <a:srgbClr val="DBABB0"/>
      </a:accent5>
      <a:accent6>
        <a:srgbClr val="4E7F9B"/>
      </a:accent6>
      <a:hlink>
        <a:srgbClr val="43BA6E"/>
      </a:hlink>
      <a:folHlink>
        <a:srgbClr val="D9C820"/>
      </a:folHlink>
    </a:clrScheme>
    <a:fontScheme name="agenda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genda 1">
        <a:dk1>
          <a:srgbClr val="000000"/>
        </a:dk1>
        <a:lt1>
          <a:srgbClr val="FFFFFF"/>
        </a:lt1>
        <a:dk2>
          <a:srgbClr val="BD1B41"/>
        </a:dk2>
        <a:lt2>
          <a:srgbClr val="000000"/>
        </a:lt2>
        <a:accent1>
          <a:srgbClr val="BD1B41"/>
        </a:accent1>
        <a:accent2>
          <a:srgbClr val="578DAC"/>
        </a:accent2>
        <a:accent3>
          <a:srgbClr val="FFFFFF"/>
        </a:accent3>
        <a:accent4>
          <a:srgbClr val="000000"/>
        </a:accent4>
        <a:accent5>
          <a:srgbClr val="DBABB0"/>
        </a:accent5>
        <a:accent6>
          <a:srgbClr val="4E7F9B"/>
        </a:accent6>
        <a:hlink>
          <a:srgbClr val="43BA6E"/>
        </a:hlink>
        <a:folHlink>
          <a:srgbClr val="D9C8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950</TotalTime>
  <Words>133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Adjacency</vt:lpstr>
      <vt:lpstr>agenda</vt:lpstr>
      <vt:lpstr>Topic 1:  Vehicle Range and Energy Consumption</vt:lpstr>
      <vt:lpstr>Vehicle Range and Energy Consumption</vt:lpstr>
      <vt:lpstr>Topic 4:  Battery Recycling</vt:lpstr>
      <vt:lpstr>Battery Recyclability</vt:lpstr>
    </vt:vector>
  </TitlesOfParts>
  <Company>Environment Canada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EVE-11 changes</dc:creator>
  <cp:lastModifiedBy>EVE-11 changes</cp:lastModifiedBy>
  <cp:revision>46</cp:revision>
  <dcterms:created xsi:type="dcterms:W3CDTF">2014-10-17T14:19:49Z</dcterms:created>
  <dcterms:modified xsi:type="dcterms:W3CDTF">2014-11-20T16:47:34Z</dcterms:modified>
</cp:coreProperties>
</file>