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73" r:id="rId2"/>
    <p:sldId id="274" r:id="rId3"/>
    <p:sldId id="275" r:id="rId4"/>
    <p:sldId id="276" r:id="rId5"/>
    <p:sldId id="272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9DBA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20" autoAdjust="0"/>
  </p:normalViewPr>
  <p:slideViewPr>
    <p:cSldViewPr snapToObjects="1">
      <p:cViewPr varScale="1">
        <p:scale>
          <a:sx n="77" d="100"/>
          <a:sy n="77" d="100"/>
        </p:scale>
        <p:origin x="96" y="318"/>
      </p:cViewPr>
      <p:guideLst>
        <p:guide orient="horz" pos="2159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E1879-D56E-4086-99BA-85C8E8AC8A2D}" type="datetimeFigureOut">
              <a:rPr lang="zh-CN" altLang="en-US" smtClean="0"/>
              <a:pPr/>
              <a:t>2014/10/11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04B0F-3B39-49A7-ACFD-BC543ACEB0B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711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4F40AAB-CAD5-46BE-AE3B-75B394EBC2D3}" type="datetimeFigureOut">
              <a:rPr lang="zh-CN" altLang="en-US"/>
              <a:pPr>
                <a:defRPr/>
              </a:pPr>
              <a:t>2014/10/11</a:t>
            </a:fld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3986F63B-AB24-413D-8C2A-D879C1489885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65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2D52B-F6A3-44A1-8FEA-DEFFF917E68C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AECDB-457F-4CE1-80F1-AE4491D891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6C287-D4BF-4931-BF1B-FF0406A9EE35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D9BD4-ADC1-45EA-9381-6A1C8F1D8C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19DE-8188-4A58-9D96-4C69BD31D39E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CD91F-2F31-4528-A0EC-6933D7E35B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185D5-81D5-44E9-BCDB-CB2A2357FFF1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DFB2F-DF24-408B-B326-41D5F969F5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40E2E-BD43-4A5E-8E97-3BED3E362943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2DFD7-A008-4EC7-8E83-249586D9A0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77E49-EA00-4BCB-8CAF-4D4E5090609F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8336F-A976-4B01-85F6-9A3B6A703F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DC73F-51EA-4CAD-837B-AC2801CDB1BE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8626F-BCE5-4313-9838-1E5D4660BD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A205-EFFC-4556-93F3-F1D2A2BEEFA6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14D16-0A88-4DE5-97C0-22E9823F12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7A601-F355-43D4-AD5D-98139D17535F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39073-3718-4625-9607-609F149F2F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C2693-00F9-43D8-87FE-701DB3C43282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B7A1D-89D8-46BF-B80A-9F6CDB43A2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273CA-C1AF-4019-8762-DB570DF410A5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3C1F7-B95D-4AF7-8CAE-023681C270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1"/>
            <a:ext cx="2133600" cy="36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DC228F4C-1D35-402E-AD41-942654F37AB7}" type="datetime1">
              <a:rPr lang="zh-CN" altLang="en-US"/>
              <a:pPr>
                <a:defRPr/>
              </a:pPr>
              <a:t>2014/10/11</a:t>
            </a:fld>
            <a:endParaRPr lang="zh-CN" altLang="en-US"/>
          </a:p>
        </p:txBody>
      </p:sp>
      <p:sp>
        <p:nvSpPr>
          <p:cNvPr id="102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1"/>
            <a:ext cx="2895600" cy="36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1"/>
            <a:ext cx="2133600" cy="36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ACEB4BD-55AA-4606-A268-DD312C9FD6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1029" name="Picture 9" descr="C:\Documents and Settings\Administrator\桌面\素材CNN sccnn.com 388XXC2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67813" cy="682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矩形 8"/>
          <p:cNvSpPr>
            <a:spLocks noChangeArrowheads="1"/>
          </p:cNvSpPr>
          <p:nvPr userDrawn="1"/>
        </p:nvSpPr>
        <p:spPr bwMode="auto">
          <a:xfrm>
            <a:off x="-23813" y="6565900"/>
            <a:ext cx="9167813" cy="245533"/>
          </a:xfrm>
          <a:prstGeom prst="rect">
            <a:avLst/>
          </a:prstGeom>
          <a:solidFill>
            <a:srgbClr val="76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  <a:defRPr/>
            </a:pPr>
            <a:endParaRPr lang="zh-CN" altLang="en-US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1035" name="Picture 14" descr="E:\背景透明的logo.png"/>
          <p:cNvPicPr>
            <a:picLocks noChangeAspect="1" noChangeArrowheads="1"/>
          </p:cNvPicPr>
          <p:nvPr userDrawn="1"/>
        </p:nvPicPr>
        <p:blipFill>
          <a:blip r:embed="rId14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23294"/>
            <a:ext cx="1137467" cy="76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357188" y="1500188"/>
            <a:ext cx="8286750" cy="1470025"/>
          </a:xfrm>
        </p:spPr>
        <p:txBody>
          <a:bodyPr/>
          <a:lstStyle/>
          <a:p>
            <a:pPr eaLnBrk="1" hangingPunct="1"/>
            <a:r>
              <a:rPr lang="en-US" altLang="zh-CN" b="1" i="1" dirty="0" smtClean="0"/>
              <a:t>Proposal to EPPR-08-08e</a:t>
            </a:r>
            <a:endParaRPr lang="zh-CN" altLang="en-US" b="1" i="1" dirty="0" smtClean="0"/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>
          <a:xfrm>
            <a:off x="1000125" y="4429125"/>
            <a:ext cx="6915150" cy="1752600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chemeClr val="bg1"/>
                </a:solidFill>
              </a:rPr>
              <a:t>National Motorcycle Quality Supervisory &amp; Testing Center (Tianjin)</a:t>
            </a:r>
            <a:endParaRPr lang="zh-CN" altLang="en-US" dirty="0" smtClean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 flipV="1">
            <a:off x="714375" y="2571750"/>
            <a:ext cx="7500938" cy="7143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001" y="5860442"/>
            <a:ext cx="1316938" cy="80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3071813" y="2714625"/>
            <a:ext cx="54292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Calibri" pitchFamily="34" charset="0"/>
              </a:rPr>
              <a:t>Test type III requirements: emissions of crankcase gases</a:t>
            </a:r>
            <a:endParaRPr lang="zh-CN" altLang="en-US" sz="2400" dirty="0">
              <a:latin typeface="Calibri" pitchFamily="34" charset="0"/>
            </a:endParaRPr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921296" y="4581127"/>
            <a:ext cx="7558608" cy="1279315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kumimoji="1" lang="en-US" altLang="zh-CN" kern="1200" dirty="0" smtClean="0">
                <a:latin typeface="华文楷体" pitchFamily="2" charset="-122"/>
                <a:ea typeface="华文楷体" pitchFamily="2" charset="-122"/>
              </a:rPr>
              <a:t/>
            </a:r>
            <a:br>
              <a:rPr kumimoji="1" lang="en-US" altLang="zh-CN" kern="1200" dirty="0" smtClean="0">
                <a:latin typeface="华文楷体" pitchFamily="2" charset="-122"/>
                <a:ea typeface="华文楷体" pitchFamily="2" charset="-122"/>
              </a:rPr>
            </a:br>
            <a:r>
              <a:rPr kumimoji="1" lang="en-US" altLang="zh-CN" kern="1200" dirty="0" smtClean="0">
                <a:latin typeface="华文楷体" pitchFamily="2" charset="-122"/>
                <a:ea typeface="华文楷体" pitchFamily="2" charset="-122"/>
              </a:rPr>
              <a:t>Tianjin Motorcycle Technical Center(TMTC)</a:t>
            </a:r>
            <a:r>
              <a:rPr kumimoji="1" lang="zh-CN" altLang="en-US" kern="1200" dirty="0" smtClean="0">
                <a:latin typeface="华文楷体" pitchFamily="2" charset="-122"/>
                <a:ea typeface="华文楷体" pitchFamily="2" charset="-122"/>
              </a:rPr>
              <a:t/>
            </a:r>
            <a:br>
              <a:rPr kumimoji="1" lang="zh-CN" altLang="en-US" kern="1200" dirty="0" smtClean="0">
                <a:latin typeface="华文楷体" pitchFamily="2" charset="-122"/>
                <a:ea typeface="华文楷体" pitchFamily="2" charset="-122"/>
              </a:rPr>
            </a:br>
            <a:r>
              <a:rPr kumimoji="1" lang="en-US" altLang="zh-CN" kern="1200" dirty="0" smtClean="0">
                <a:latin typeface="华文楷体" pitchFamily="2" charset="-122"/>
                <a:ea typeface="华文楷体" pitchFamily="2" charset="-122"/>
              </a:rPr>
              <a:t>2014.10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7508536" y="50252"/>
            <a:ext cx="1608133" cy="36933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nl-BE" i="1" u="sng" smtClean="0">
                <a:solidFill>
                  <a:schemeClr val="bg1">
                    <a:lumMod val="50000"/>
                  </a:schemeClr>
                </a:solidFill>
              </a:rPr>
              <a:t>EPPR-08-34e</a:t>
            </a:r>
            <a:endParaRPr lang="nl-BE" i="1" u="sng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00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4"/>
          <p:cNvSpPr>
            <a:spLocks noGrp="1"/>
          </p:cNvSpPr>
          <p:nvPr>
            <p:ph type="ctrTitle"/>
          </p:nvPr>
        </p:nvSpPr>
        <p:spPr>
          <a:xfrm>
            <a:off x="3071802" y="214290"/>
            <a:ext cx="2786063" cy="798513"/>
          </a:xfrm>
        </p:spPr>
        <p:txBody>
          <a:bodyPr/>
          <a:lstStyle/>
          <a:p>
            <a:pPr eaLnBrk="1" hangingPunct="1"/>
            <a:r>
              <a:rPr lang="en-US" altLang="zh-CN" sz="4000" b="1" dirty="0" smtClean="0"/>
              <a:t>Proposal 1 : </a:t>
            </a:r>
            <a:endParaRPr lang="zh-CN" altLang="en-US" sz="4000" dirty="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522873"/>
              </p:ext>
            </p:extLst>
          </p:nvPr>
        </p:nvGraphicFramePr>
        <p:xfrm>
          <a:off x="136525" y="1340768"/>
          <a:ext cx="8888413" cy="5086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575"/>
                <a:gridCol w="3356665"/>
                <a:gridCol w="2214505"/>
                <a:gridCol w="2453668"/>
              </a:tblGrid>
              <a:tr h="5648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Clause no. </a:t>
                      </a:r>
                      <a:endParaRPr lang="zh-CN" altLang="en-US" sz="1800" dirty="0"/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  <a:endParaRPr lang="en-US" sz="1800" b="1" i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/>
                        <a:t>Proposal</a:t>
                      </a:r>
                      <a:endParaRPr lang="zh-CN" altLang="en-US" sz="1800" dirty="0"/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Justification</a:t>
                      </a:r>
                      <a:endParaRPr lang="zh-CN" altLang="en-US" sz="1800" dirty="0"/>
                    </a:p>
                  </a:txBody>
                  <a:tcPr marL="91437" marR="91437" marT="45717" marB="45717" anchor="ctr"/>
                </a:tc>
              </a:tr>
              <a:tr h="4445956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i="1" dirty="0" smtClean="0"/>
                        <a:t>EPPR-08-08e</a:t>
                      </a:r>
                    </a:p>
                    <a:p>
                      <a:pPr algn="ctr"/>
                      <a:r>
                        <a:rPr lang="en-US" altLang="zh-CN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4.1.7 </a:t>
                      </a:r>
                      <a:endParaRPr lang="zh-CN" altLang="en-US" sz="1800" dirty="0"/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4.1.7 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pressures measured in the crankcase and the ambient pressure shall be measured to within ± 0.1 </a:t>
                      </a:r>
                      <a:r>
                        <a:rPr lang="en-GB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kPa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shall be sampled with a frequency ≥ 1 Hz within a time period of ≥ 60 s when the conditions in point 4.1.2.are continuously operated and stabilised.</a:t>
                      </a:r>
                      <a:endParaRPr lang="zh-CN" altLang="en-US" sz="2000" dirty="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Delete the sampled frequency </a:t>
                      </a:r>
                      <a:r>
                        <a:rPr lang="en-US" altLang="zh-CN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description in point 4.1.7 of </a:t>
                      </a:r>
                      <a:r>
                        <a:rPr lang="en-GB" altLang="zh-CN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Section B.2</a:t>
                      </a:r>
                      <a:r>
                        <a:rPr lang="en-US" altLang="zh-CN" sz="20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zh-CN" altLang="en-US" sz="2000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In point 4.1.4.2, “inclined-tube manometer” can be used for measured the pressure of crankcase. But  in point 4.1.7, test frequency are required “≥ 1 Hz”, Devices like “inclined-tube manometer” is unable to meet the requirements of frequency.</a:t>
                      </a:r>
                      <a:endParaRPr lang="zh-CN" altLang="en-US" sz="2000" dirty="0"/>
                    </a:p>
                  </a:txBody>
                  <a:tcPr marL="91437" marR="91437" marT="45717" marB="4571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69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4"/>
          <p:cNvSpPr>
            <a:spLocks noGrp="1"/>
          </p:cNvSpPr>
          <p:nvPr>
            <p:ph type="ctrTitle"/>
          </p:nvPr>
        </p:nvSpPr>
        <p:spPr>
          <a:xfrm>
            <a:off x="1331640" y="188641"/>
            <a:ext cx="6143625" cy="792088"/>
          </a:xfrm>
        </p:spPr>
        <p:txBody>
          <a:bodyPr/>
          <a:lstStyle/>
          <a:p>
            <a:pPr eaLnBrk="1" hangingPunct="1"/>
            <a:r>
              <a:rPr lang="en-US" altLang="zh-CN" sz="4000" b="1" dirty="0" smtClean="0"/>
              <a:t>Proposal 1 :</a:t>
            </a:r>
            <a:endParaRPr lang="zh-CN" altLang="en-US" sz="3200" dirty="0" smtClean="0"/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>
          <a:xfrm>
            <a:off x="5192879" y="1124744"/>
            <a:ext cx="4000500" cy="5256584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zh-CN" sz="2800" b="1" kern="1200" dirty="0" smtClean="0"/>
              <a:t>Justification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2800" dirty="0"/>
              <a:t/>
            </a:r>
            <a:br>
              <a:rPr lang="zh-CN" altLang="en-US" sz="2800" dirty="0"/>
            </a:br>
            <a:r>
              <a:rPr lang="en-US" altLang="zh-CN" sz="2400" u="sng" dirty="0" smtClean="0">
                <a:solidFill>
                  <a:schemeClr val="tx2">
                    <a:lumMod val="50000"/>
                  </a:schemeClr>
                </a:solidFill>
              </a:rPr>
              <a:t>Verification test :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zh-CN" sz="2400" dirty="0" smtClean="0">
                <a:solidFill>
                  <a:schemeClr val="tx2">
                    <a:lumMod val="50000"/>
                  </a:schemeClr>
                </a:solidFill>
              </a:rPr>
              <a:t>The test completed with absolute pressure sensor, the sampling frequency is 2000Hz(0.5ms).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zh-CN" sz="2400" dirty="0" smtClean="0">
                <a:solidFill>
                  <a:schemeClr val="tx2">
                    <a:lumMod val="50000"/>
                  </a:schemeClr>
                </a:solidFill>
              </a:rPr>
              <a:t>When the piston moves up and down, sine distribution of positive and negative pressure in the rapid transformation produced in </a:t>
            </a:r>
            <a:r>
              <a:rPr lang="en-US" altLang="zh-CN" sz="2400" dirty="0">
                <a:solidFill>
                  <a:schemeClr val="tx2">
                    <a:lumMod val="50000"/>
                  </a:schemeClr>
                </a:solidFill>
              </a:rPr>
              <a:t>the crankcase</a:t>
            </a:r>
            <a:r>
              <a:rPr lang="en-US" altLang="zh-CN" sz="28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zh-CN" altLang="en-US" sz="2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100" name="图片 6" descr="1231232132132131232132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1325"/>
            <a:ext cx="5045075" cy="493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76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4"/>
          <p:cNvSpPr>
            <a:spLocks noGrp="1"/>
          </p:cNvSpPr>
          <p:nvPr>
            <p:ph type="ctrTitle"/>
          </p:nvPr>
        </p:nvSpPr>
        <p:spPr>
          <a:xfrm>
            <a:off x="3000364" y="399256"/>
            <a:ext cx="2786063" cy="798513"/>
          </a:xfrm>
        </p:spPr>
        <p:txBody>
          <a:bodyPr/>
          <a:lstStyle/>
          <a:p>
            <a:pPr eaLnBrk="1" hangingPunct="1"/>
            <a:r>
              <a:rPr lang="en-US" altLang="zh-CN" sz="4000" b="1" dirty="0" smtClean="0"/>
              <a:t>Proposal 2 : </a:t>
            </a:r>
            <a:endParaRPr lang="zh-CN" altLang="en-US" sz="4000" dirty="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782950"/>
              </p:ext>
            </p:extLst>
          </p:nvPr>
        </p:nvGraphicFramePr>
        <p:xfrm>
          <a:off x="136525" y="1500174"/>
          <a:ext cx="8888413" cy="4766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575"/>
                <a:gridCol w="3356665"/>
                <a:gridCol w="2214505"/>
                <a:gridCol w="2453668"/>
              </a:tblGrid>
              <a:tr h="52427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Clause no. </a:t>
                      </a:r>
                      <a:endParaRPr lang="zh-CN" altLang="en-US" sz="1800" dirty="0"/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Content</a:t>
                      </a:r>
                      <a:endParaRPr lang="en-US" sz="1800" b="1" i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/>
                        <a:t>Proposal</a:t>
                      </a:r>
                      <a:endParaRPr lang="zh-CN" altLang="en-US" sz="1800" dirty="0"/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Justification</a:t>
                      </a:r>
                      <a:endParaRPr lang="zh-CN" altLang="en-US" sz="1800" dirty="0"/>
                    </a:p>
                  </a:txBody>
                  <a:tcPr marL="91437" marR="91437" marT="45717" marB="45717" anchor="ctr"/>
                </a:tc>
              </a:tr>
              <a:tr h="41265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i="1" dirty="0" smtClean="0"/>
                        <a:t>EPPR-08-08e</a:t>
                      </a:r>
                    </a:p>
                    <a:p>
                      <a:pPr algn="ctr"/>
                      <a:r>
                        <a:rPr lang="en-US" altLang="zh-CN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4.2.3</a:t>
                      </a:r>
                      <a:endParaRPr lang="zh-CN" altLang="en-US" sz="1800" dirty="0"/>
                    </a:p>
                  </a:txBody>
                  <a:tcPr marL="91437" marR="91437" marT="45717" marB="45717" anchor="ctr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4.2.3 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Alternative additional type III test method (No 2)</a:t>
                      </a:r>
                    </a:p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4.2.3.1 The manufacturer shall prove [to the approval authority] that the crankcase ventilation system of the engine is…</a:t>
                      </a:r>
                      <a:endParaRPr lang="zh-CN" altLang="en-US" sz="2000" dirty="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</a:rPr>
                        <a:t>Delete </a:t>
                      </a:r>
                      <a:r>
                        <a:rPr lang="en-US" altLang="zh-CN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point 4.2.3</a:t>
                      </a:r>
                      <a:r>
                        <a:rPr lang="en-US" altLang="zh-CN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</a:rPr>
                        <a:t> in </a:t>
                      </a:r>
                      <a:r>
                        <a:rPr lang="en-GB" sz="180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Section B.2</a:t>
                      </a:r>
                      <a:r>
                        <a:rPr lang="en-US" altLang="zh-CN" sz="2000" u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</a:rPr>
                        <a:t>.</a:t>
                      </a:r>
                      <a:endParaRPr lang="zh-CN" altLang="en-US" sz="2000" u="none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</a:endParaRPr>
                    </a:p>
                    <a:p>
                      <a:r>
                        <a:rPr lang="en-US" altLang="zh-CN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zh-CN" altLang="en-US" sz="2000" dirty="0"/>
                    </a:p>
                  </a:txBody>
                  <a:tcPr marL="91437" marR="91437" marT="45717" marB="45717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This method can only prove that the crankcase sealing, it is often used to PLT</a:t>
                      </a:r>
                      <a:r>
                        <a:rPr lang="en-US" altLang="zh-CN" sz="20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(</a:t>
                      </a:r>
                      <a:r>
                        <a:rPr lang="en-US" sz="2000" dirty="0" smtClean="0"/>
                        <a:t>production-line testing )</a:t>
                      </a:r>
                      <a:r>
                        <a:rPr lang="en-US" altLang="zh-CN" sz="2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,and irrelevant to the “emissions of crankcase gases”,.</a:t>
                      </a:r>
                      <a:endParaRPr lang="zh-CN" altLang="en-US" sz="2000" dirty="0"/>
                    </a:p>
                  </a:txBody>
                  <a:tcPr marL="91437" marR="91437" marT="45717" marB="4571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964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Thank you for your attention!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51720" y="5208483"/>
            <a:ext cx="5099050" cy="954088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800" dirty="0"/>
              <a:t>http://www.ticeri.com/</a:t>
            </a:r>
          </a:p>
          <a:p>
            <a:pPr algn="ctr">
              <a:defRPr/>
            </a:pPr>
            <a:r>
              <a:rPr lang="en-US" altLang="zh-CN" sz="2800" dirty="0"/>
              <a:t>http://www.cnmtctj.com/</a:t>
            </a:r>
            <a:endParaRPr lang="zh-CN" alt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780088"/>
            <a:ext cx="14478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142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1095</TotalTime>
  <Pages>0</Pages>
  <Words>211</Words>
  <Characters>0</Characters>
  <Application>Microsoft Office PowerPoint</Application>
  <DocSecurity>0</DocSecurity>
  <PresentationFormat>On-screen Show (4:3)</PresentationFormat>
  <Lines>0</Lines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宋体</vt:lpstr>
      <vt:lpstr>Arial</vt:lpstr>
      <vt:lpstr>Calibri</vt:lpstr>
      <vt:lpstr>华文楷体</vt:lpstr>
      <vt:lpstr>Office 主题​​</vt:lpstr>
      <vt:lpstr>Proposal to EPPR-08-08e</vt:lpstr>
      <vt:lpstr>Proposal 1 : </vt:lpstr>
      <vt:lpstr>Proposal 1 :</vt:lpstr>
      <vt:lpstr>Proposal 2 : </vt:lpstr>
      <vt:lpstr>Thank you for your attention!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thomas vercammen</cp:lastModifiedBy>
  <cp:revision>268</cp:revision>
  <dcterms:created xsi:type="dcterms:W3CDTF">2013-01-25T01:44:32Z</dcterms:created>
  <dcterms:modified xsi:type="dcterms:W3CDTF">2014-10-11T18:14:51Z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