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8" r:id="rId2"/>
    <p:sldId id="343" r:id="rId3"/>
    <p:sldId id="353" r:id="rId4"/>
    <p:sldId id="507" r:id="rId5"/>
    <p:sldId id="509" r:id="rId6"/>
    <p:sldId id="508" r:id="rId7"/>
    <p:sldId id="284" r:id="rId8"/>
    <p:sldId id="510" r:id="rId9"/>
    <p:sldId id="502" r:id="rId10"/>
    <p:sldId id="506" r:id="rId11"/>
    <p:sldId id="497" r:id="rId12"/>
    <p:sldId id="495" r:id="rId13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DC1"/>
    <a:srgbClr val="0356B1"/>
    <a:srgbClr val="004494"/>
    <a:srgbClr val="024EA2"/>
    <a:srgbClr val="024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D746D3-B6A3-49CF-A494-520CA5C166A7}" v="26" dt="2024-10-04T15:43:58.168"/>
    <p1510:client id="{73229571-8D77-274B-990F-8BA9EC9BA1EB}" v="5" dt="2024-10-04T06:50:03.202"/>
    <p1510:client id="{DBBCD370-7194-40DC-A05F-F993C7FA4D6B}" v="3" dt="2024-10-04T08:42:17.9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66" autoAdjust="0"/>
    <p:restoredTop sz="96327" autoAdjust="0"/>
  </p:normalViewPr>
  <p:slideViewPr>
    <p:cSldViewPr snapToGrid="0">
      <p:cViewPr varScale="1">
        <p:scale>
          <a:sx n="57" d="100"/>
          <a:sy n="57" d="100"/>
        </p:scale>
        <p:origin x="810" y="28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4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A939EFE-0303-44F6-9A16-FD3B5E015DB1}" type="datetimeFigureOut">
              <a:rPr lang="en-GB" smtClean="0"/>
              <a:t>06/10/2024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4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4" y="0"/>
            <a:ext cx="3078427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3B926D1-0013-4A80-B64E-9D824EE65210}" type="datetimeFigureOut">
              <a:rPr lang="en-GB" smtClean="0"/>
              <a:t>06/10/2024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3886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10"/>
            <a:ext cx="5683250" cy="4029879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4" y="9721106"/>
            <a:ext cx="3078427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1">
            <a:extLst>
              <a:ext uri="{FF2B5EF4-FFF2-40B4-BE49-F238E27FC236}">
                <a16:creationId xmlns:a16="http://schemas.microsoft.com/office/drawing/2014/main" id="{8D4AC1B1-E20F-D848-A33F-CD59C7466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4778061"/>
            <a:ext cx="10905699" cy="929467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GB" dirty="0"/>
              <a:t>ADS 4</a:t>
            </a:r>
            <a:r>
              <a:rPr lang="en-GB" baseline="30000" dirty="0"/>
              <a:t>th</a:t>
            </a:r>
            <a:r>
              <a:rPr lang="en-GB" dirty="0"/>
              <a:t> session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dirty="0"/>
              <a:t>09/10/2024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70722" y="1412327"/>
            <a:ext cx="10515600" cy="782357"/>
          </a:xfrm>
        </p:spPr>
        <p:txBody>
          <a:bodyPr>
            <a:noAutofit/>
          </a:bodyPr>
          <a:lstStyle/>
          <a:p>
            <a:r>
              <a:rPr lang="en-GB" sz="5400" dirty="0"/>
              <a:t>ADS-IWG Credibility</a:t>
            </a:r>
            <a:br>
              <a:rPr lang="en-GB" sz="5400" dirty="0"/>
            </a:br>
            <a:r>
              <a:rPr lang="en-GB" sz="5400" dirty="0"/>
              <a:t>Phase 1 summary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7151688" y="5557838"/>
            <a:ext cx="5040312" cy="52863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Biagio </a:t>
            </a:r>
            <a:r>
              <a:rPr lang="en-GB" dirty="0" err="1"/>
              <a:t>Ciuffo</a:t>
            </a:r>
            <a:r>
              <a:rPr lang="en-GB" dirty="0"/>
              <a:t>, Riccardo Donà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276613-0B97-04E1-9C00-639A9B379481}"/>
              </a:ext>
            </a:extLst>
          </p:cNvPr>
          <p:cNvSpPr txBox="1"/>
          <p:nvPr/>
        </p:nvSpPr>
        <p:spPr>
          <a:xfrm>
            <a:off x="9713269" y="124768"/>
            <a:ext cx="209384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Document ADS-04-12/Rev.1</a:t>
            </a:r>
          </a:p>
          <a:p>
            <a:pPr algn="r"/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4</a:t>
            </a:r>
            <a:r>
              <a:rPr lang="en-GB" sz="1200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ADS IWG session</a:t>
            </a:r>
          </a:p>
          <a:p>
            <a:pPr algn="r"/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8-11 October 2024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7E8A0A-9478-F10D-8EAB-2631AD0D440D}"/>
              </a:ext>
            </a:extLst>
          </p:cNvPr>
          <p:cNvSpPr txBox="1"/>
          <p:nvPr/>
        </p:nvSpPr>
        <p:spPr>
          <a:xfrm>
            <a:off x="272001" y="124767"/>
            <a:ext cx="521649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Submitted by the OPI on Virtual Testing Credibility Assessment provisions</a:t>
            </a:r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D2428-CF2C-A13A-6020-EA41C7AA2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Criticality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C9FB4-702B-220B-AFED-29AAF6A7E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831" y="1622322"/>
            <a:ext cx="10263893" cy="4383497"/>
          </a:xfrm>
        </p:spPr>
        <p:txBody>
          <a:bodyPr/>
          <a:lstStyle/>
          <a:p>
            <a:pPr marL="36000" marR="60325" algn="l">
              <a:spcAft>
                <a:spcPts val="600"/>
              </a:spcAft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Option 1: Criticality-centred approach:</a:t>
            </a:r>
          </a:p>
          <a:p>
            <a:pPr marL="0" marR="60325" indent="0" algn="l">
              <a:spcAft>
                <a:spcPts val="600"/>
              </a:spcAft>
              <a:buNone/>
            </a:pPr>
            <a:r>
              <a:rPr lang="en-GB" sz="16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5.X.2.	[JRC Proposal] The manufacturer shall demonstrate that the simulation toolchain(s) is suitable to use for virtual testing by:</a:t>
            </a:r>
          </a:p>
          <a:p>
            <a:pPr marL="375725" marR="60325" lvl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performing a criticality analysis that evaluates the potential risk and consequences of using the simulation toolchain(s) for the assessment of the ADS safety case and functional/user requirements;</a:t>
            </a:r>
          </a:p>
          <a:p>
            <a:pPr marL="375725" marR="60325" lvl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demonstrating that the simulation toolchain(s) fulfils the credibility requirements corresponding to the identified criticality as per the requirements listed in this section.</a:t>
            </a:r>
            <a:endParaRPr lang="en-IT" sz="16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R="60325" algn="just">
              <a:spcAft>
                <a:spcPts val="600"/>
              </a:spcAft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Option 2: Capability-centred approach:</a:t>
            </a:r>
            <a:endParaRPr lang="en-IT" sz="16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0" marR="60325" indent="0" algn="just">
              <a:spcAft>
                <a:spcPts val="600"/>
              </a:spcAft>
              <a:buNone/>
            </a:pPr>
            <a:r>
              <a:rPr lang="en-GB" sz="16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5.X.2	</a:t>
            </a:r>
            <a:r>
              <a:rPr lang="en-GB" sz="1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[RH/UK Alternative] The manufacturer shall demonstrate that the simulation toolchain(s) is suitable to use for virtual testing by demonstrating compliance with the requirement listed in this section.</a:t>
            </a:r>
          </a:p>
          <a:p>
            <a:pPr marL="375725" marR="60325" lvl="1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The manufacturer shall document the capability of the simulation toolchain and explain their claim  that it is  suitable to undertake the virtual testing.</a:t>
            </a:r>
          </a:p>
          <a:p>
            <a:pPr marL="375725" marR="60325" lvl="1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The manufacturer shall document the activities and processes that support the claim that the simulation toolchain is suitable to use for virtual testing. </a:t>
            </a:r>
          </a:p>
          <a:p>
            <a:pPr marL="375725" marR="60325" lvl="1" algn="just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The manufacturer shall provide evidence that supports their claim that the simulation toolchain is suitable to use for virtual testing.   </a:t>
            </a:r>
            <a:r>
              <a:rPr lang="en-GB" sz="1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   </a:t>
            </a:r>
          </a:p>
        </p:txBody>
      </p:sp>
    </p:spTree>
    <p:extLst>
      <p:ext uri="{BB962C8B-B14F-4D97-AF65-F5344CB8AC3E}">
        <p14:creationId xmlns:p14="http://schemas.microsoft.com/office/powerpoint/2010/main" val="257923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57092-FFF9-8891-38DB-4BA3EF6CE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9125DE-9E61-59DB-0CCB-CE5B442423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Manufacturers (Section 5):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Define the minimum level of credibility to deem results credible based on the criticality of the application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Perform the credibility assessment on the simulation toolchain to verify suitability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Authorities (Section 6):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Review/audit credibility assessment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Demand the execution of virtual tests on the (credible) simulation toolchain </a:t>
            </a:r>
          </a:p>
        </p:txBody>
      </p:sp>
    </p:spTree>
    <p:extLst>
      <p:ext uri="{BB962C8B-B14F-4D97-AF65-F5344CB8AC3E}">
        <p14:creationId xmlns:p14="http://schemas.microsoft.com/office/powerpoint/2010/main" val="258741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53531-8EFD-0722-C239-50E228D52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Flow – to be updated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6A91A06F-FC83-9FDE-0FC0-21BEA6B424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0341" y="1477537"/>
            <a:ext cx="7571318" cy="5139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7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on Credibility section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8A425E7-BBAB-4F3B-3CD7-416D84ABBE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>
              <a:spcAft>
                <a:spcPts val="900"/>
              </a:spcAft>
            </a:pPr>
            <a:r>
              <a:rPr lang="en-GB" sz="2000" dirty="0"/>
              <a:t>5 meetings held between the 3</a:t>
            </a:r>
            <a:r>
              <a:rPr lang="en-GB" sz="2000" baseline="30000" dirty="0"/>
              <a:t>rd</a:t>
            </a:r>
            <a:r>
              <a:rPr lang="en-GB" sz="2000" dirty="0"/>
              <a:t> (Brussels) and 4</a:t>
            </a:r>
            <a:r>
              <a:rPr lang="en-GB" sz="2000" baseline="30000" dirty="0"/>
              <a:t>th</a:t>
            </a:r>
            <a:r>
              <a:rPr lang="en-GB" sz="2000" dirty="0"/>
              <a:t> (London) IWG-ADS:</a:t>
            </a:r>
          </a:p>
          <a:p>
            <a:pPr marL="457200" indent="-457200">
              <a:spcAft>
                <a:spcPts val="900"/>
              </a:spcAft>
              <a:buFont typeface="+mj-lt"/>
              <a:buAutoNum type="arabicPeriod"/>
            </a:pPr>
            <a:r>
              <a:rPr lang="en-GB" sz="2000" dirty="0"/>
              <a:t>Transposition of VMAD-SG2 guideline document into regulatory text:</a:t>
            </a:r>
          </a:p>
          <a:p>
            <a:pPr lvl="1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Extract part of the guideline text containing explicit and implicit requirements</a:t>
            </a:r>
          </a:p>
          <a:p>
            <a:pPr lvl="1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Rephrasing to match the “who shall do what” format </a:t>
            </a:r>
          </a:p>
          <a:p>
            <a:pPr marL="457200" indent="-457200">
              <a:spcAft>
                <a:spcPts val="900"/>
              </a:spcAft>
              <a:buFont typeface="+mj-lt"/>
              <a:buAutoNum type="arabicPeriod"/>
            </a:pPr>
            <a:r>
              <a:rPr lang="en-GB" sz="2000" dirty="0"/>
              <a:t>Restructuring of the document to match regulation’s structure:</a:t>
            </a:r>
          </a:p>
          <a:p>
            <a:pPr lvl="1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sz="1800" b="1" dirty="0"/>
              <a:t>4. General Requirements</a:t>
            </a:r>
            <a:r>
              <a:rPr lang="en-GB" sz="1800" dirty="0"/>
              <a:t>: general obligation for the manufacturer to demonstrate suitability of the simulation toolchain through credibility assessment</a:t>
            </a:r>
          </a:p>
          <a:p>
            <a:pPr lvl="1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sz="1800" b="1" dirty="0"/>
              <a:t>5. Requirements/Specification: </a:t>
            </a:r>
            <a:r>
              <a:rPr lang="en-GB" sz="1800" dirty="0"/>
              <a:t>lists requirements for credibility (management, analysis, V&amp;V) which address the manufacturer</a:t>
            </a:r>
          </a:p>
          <a:p>
            <a:pPr lvl="1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sz="1800" b="1" dirty="0"/>
              <a:t>6. Assessment: </a:t>
            </a:r>
            <a:r>
              <a:rPr lang="en-GB" sz="1800" dirty="0"/>
              <a:t>role of the auditor</a:t>
            </a:r>
            <a:endParaRPr lang="en-GB" sz="1800" b="1" dirty="0"/>
          </a:p>
          <a:p>
            <a:pPr lvl="1">
              <a:spcAft>
                <a:spcPts val="900"/>
              </a:spcAft>
            </a:pPr>
            <a:r>
              <a:rPr lang="en-GB" sz="1800" b="1" dirty="0">
                <a:cs typeface="Arial"/>
              </a:rPr>
              <a:t>Annex: </a:t>
            </a:r>
            <a:r>
              <a:rPr lang="en-GB" sz="1800" dirty="0">
                <a:cs typeface="Arial"/>
              </a:rPr>
              <a:t>TBD</a:t>
            </a:r>
          </a:p>
          <a:p>
            <a:pPr>
              <a:spcAft>
                <a:spcPts val="900"/>
              </a:spcAft>
            </a:pPr>
            <a:endParaRPr lang="en-GB" sz="20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4351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199" y="1825625"/>
            <a:ext cx="10792969" cy="3881904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00B050"/>
                </a:solidFill>
              </a:rPr>
              <a:t>General agreements on most requirements transposed from the guideline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FFC000"/>
                </a:solidFill>
              </a:rPr>
              <a:t>Open items:</a:t>
            </a:r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r>
              <a:rPr lang="en-GB" sz="1800" dirty="0"/>
              <a:t>Possibility of using more than a simulation toolchain and whether the current text (using wording </a:t>
            </a:r>
            <a:r>
              <a:rPr lang="en-GB" sz="1800" i="1" dirty="0"/>
              <a:t>“toolchain(s)”</a:t>
            </a:r>
            <a:r>
              <a:rPr lang="en-GB" sz="1800" dirty="0"/>
              <a:t>) is clear in this regard:</a:t>
            </a:r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r>
              <a:rPr lang="en-GB" sz="1800" dirty="0"/>
              <a:t>Possibility of re-using only a tool part of a simulation toolchain for a different use-case</a:t>
            </a:r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r>
              <a:rPr lang="en-GB" sz="1800" dirty="0"/>
              <a:t>Add additional clarification details to overcome vagueness on specific requirements.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rgbClr val="FF0000"/>
                </a:solidFill>
              </a:rPr>
              <a:t>Future work (Phase 2/3) :</a:t>
            </a:r>
          </a:p>
          <a:p>
            <a:pPr lvl="1">
              <a:spcAft>
                <a:spcPts val="1200"/>
              </a:spcAft>
            </a:pPr>
            <a:r>
              <a:rPr lang="en-GB" sz="1800" i="1" dirty="0"/>
              <a:t>Role of the assessor:</a:t>
            </a:r>
            <a:r>
              <a:rPr lang="en-GB" sz="1800" dirty="0"/>
              <a:t> limited supporting text from guideline, new text to be developed</a:t>
            </a:r>
          </a:p>
          <a:p>
            <a:pPr lvl="1">
              <a:spcAft>
                <a:spcPts val="1200"/>
              </a:spcAft>
            </a:pPr>
            <a:r>
              <a:rPr lang="en-GB" sz="1800" dirty="0"/>
              <a:t>Need to find the right balance in providing clarity without overengineering requirements</a:t>
            </a:r>
          </a:p>
          <a:p>
            <a:pPr lvl="1">
              <a:spcAft>
                <a:spcPts val="1200"/>
              </a:spcAft>
            </a:pPr>
            <a:r>
              <a:rPr lang="en-GB" sz="1800" dirty="0"/>
              <a:t>Link with SMS (e.g., competency of the personnel, interaction with suppliers)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on Credibility section </a:t>
            </a:r>
          </a:p>
        </p:txBody>
      </p:sp>
    </p:spTree>
    <p:extLst>
      <p:ext uri="{BB962C8B-B14F-4D97-AF65-F5344CB8AC3E}">
        <p14:creationId xmlns:p14="http://schemas.microsoft.com/office/powerpoint/2010/main" val="1046811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F03EFA-EC92-25BB-2774-9C41BA04A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GB" b="1" dirty="0">
                <a:solidFill>
                  <a:srgbClr val="FF0000"/>
                </a:solidFill>
              </a:rPr>
              <a:t>Dealing with multiple toolchains</a:t>
            </a:r>
            <a:endParaRPr lang="en-GB" sz="2400" b="1" dirty="0">
              <a:solidFill>
                <a:srgbClr val="FF0000"/>
              </a:solidFill>
            </a:endParaRPr>
          </a:p>
          <a:p>
            <a:pPr>
              <a:spcAft>
                <a:spcPts val="1200"/>
              </a:spcAft>
            </a:pPr>
            <a:r>
              <a:rPr lang="en-GB" sz="2400" b="1" dirty="0"/>
              <a:t>Rationale</a:t>
            </a:r>
            <a:r>
              <a:rPr lang="en-GB" sz="2400" dirty="0"/>
              <a:t>: manufacturers might wish to use different simulation toolchains to cover different aspects of the ADS assessment (e.g., HIL for failure scenarios and MIL to complement some physical tests/parameters exploration…). </a:t>
            </a:r>
          </a:p>
          <a:p>
            <a:pPr>
              <a:spcAft>
                <a:spcPts val="1200"/>
              </a:spcAft>
            </a:pPr>
            <a:r>
              <a:rPr lang="en-GB" sz="2400" b="1" dirty="0"/>
              <a:t>Options:</a:t>
            </a:r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r>
              <a:rPr lang="en-GB" dirty="0"/>
              <a:t>(</a:t>
            </a:r>
            <a:r>
              <a:rPr lang="en-GB" u="sng" dirty="0"/>
              <a:t>current</a:t>
            </a:r>
            <a:r>
              <a:rPr lang="en-GB" dirty="0"/>
              <a:t>) Use notation “</a:t>
            </a:r>
            <a:r>
              <a:rPr lang="en-GB" i="1" dirty="0"/>
              <a:t>simulation toolchain(s)</a:t>
            </a:r>
            <a:r>
              <a:rPr lang="en-GB" dirty="0"/>
              <a:t>” throughout the requirements’ list</a:t>
            </a:r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r>
              <a:rPr lang="en-GB" dirty="0"/>
              <a:t>add specific requirement in the specification section that clarifies the point, ex:</a:t>
            </a:r>
          </a:p>
          <a:p>
            <a:pPr marL="457200" lvl="1" indent="0">
              <a:spcAft>
                <a:spcPts val="1200"/>
              </a:spcAft>
              <a:buNone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5.X.Y. [</a:t>
            </a:r>
            <a:r>
              <a:rPr lang="en-GB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tentative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The manufacturer may use multiple simulation toolchains provided that each simulation toolchain is suitable for the specific use case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33F4F7-FDD2-5B57-9525-D34FE212B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 item 1</a:t>
            </a:r>
          </a:p>
        </p:txBody>
      </p:sp>
    </p:spTree>
    <p:extLst>
      <p:ext uri="{BB962C8B-B14F-4D97-AF65-F5344CB8AC3E}">
        <p14:creationId xmlns:p14="http://schemas.microsoft.com/office/powerpoint/2010/main" val="679653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8B64C1-8D7C-AA68-022A-8A4179D703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>
              <a:spcAft>
                <a:spcPts val="1200"/>
              </a:spcAft>
            </a:pPr>
            <a:r>
              <a:rPr lang="en-GB" b="1" dirty="0">
                <a:solidFill>
                  <a:srgbClr val="FF0000"/>
                </a:solidFill>
              </a:rPr>
              <a:t>Dealing with tool(s) from another toolchain(s)</a:t>
            </a:r>
            <a:endParaRPr lang="en-GB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2400" b="1" dirty="0">
                <a:solidFill>
                  <a:schemeClr val="bg2">
                    <a:lumMod val="10000"/>
                  </a:schemeClr>
                </a:solidFill>
              </a:rPr>
              <a:t>Rationale</a:t>
            </a:r>
            <a:r>
              <a:rPr lang="en-GB" sz="2400" dirty="0">
                <a:solidFill>
                  <a:schemeClr val="bg2">
                    <a:lumMod val="10000"/>
                  </a:schemeClr>
                </a:solidFill>
              </a:rPr>
              <a:t>: manufacturers might wish to use an already developed tool from a toolchain for a different use-case with potentially different criticality</a:t>
            </a:r>
            <a:endParaRPr lang="en-GB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spcAft>
                <a:spcPts val="1200"/>
              </a:spcAft>
            </a:pPr>
            <a:r>
              <a:rPr lang="en-GB" b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Option: 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suggested </a:t>
            </a:r>
            <a:r>
              <a:rPr lang="en-GB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definition for simulation toolchain that might fit better:</a:t>
            </a:r>
          </a:p>
          <a:p>
            <a:pPr lvl="1">
              <a:spcAft>
                <a:spcPts val="1200"/>
              </a:spcAft>
            </a:pPr>
            <a:r>
              <a:rPr lang="en-GB" sz="16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[OLD]</a:t>
            </a:r>
            <a:r>
              <a:rPr lang="en-GB" sz="1600" b="0" i="1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“Simulation toolchain</a:t>
            </a:r>
            <a:r>
              <a:rPr lang="en-GB" sz="16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” means a </a:t>
            </a:r>
            <a:r>
              <a:rPr lang="en-GB" sz="1600" b="0" i="0" u="sng" strike="noStrike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combination of simulation tools </a:t>
            </a:r>
            <a:r>
              <a:rPr lang="en-GB" sz="16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that are used to support the validation of an ADS </a:t>
            </a:r>
          </a:p>
          <a:p>
            <a:pPr lvl="1">
              <a:spcAft>
                <a:spcPts val="1200"/>
              </a:spcAft>
            </a:pPr>
            <a:r>
              <a:rPr lang="en-GB" sz="16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[NEW] “</a:t>
            </a:r>
            <a:r>
              <a:rPr lang="en-GB" sz="1600" b="0" i="1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Simulation toolchain</a:t>
            </a:r>
            <a:r>
              <a:rPr lang="en-GB" sz="16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” means a </a:t>
            </a:r>
            <a:r>
              <a:rPr lang="en-GB" sz="1600" b="0" i="0" u="sng" strike="noStrike" dirty="0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simulation tool or a combination of simulation tools</a:t>
            </a:r>
            <a:r>
              <a:rPr lang="en-GB" sz="1600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cs typeface="Times New Roman"/>
              </a:rPr>
              <a:t> that are used to support the </a:t>
            </a:r>
            <a:r>
              <a:rPr lang="en-GB" sz="1600" dirty="0">
                <a:solidFill>
                  <a:srgbClr val="00B050"/>
                </a:solidFill>
                <a:latin typeface="Times New Roman"/>
                <a:cs typeface="Times New Roman"/>
              </a:rPr>
              <a:t>confirmation</a:t>
            </a:r>
            <a:r>
              <a:rPr lang="en-GB" sz="1600" b="0" i="0" u="none" strike="noStrike" dirty="0">
                <a:solidFill>
                  <a:srgbClr val="00B050"/>
                </a:solidFill>
                <a:effectLst/>
                <a:latin typeface="Times New Roman"/>
                <a:cs typeface="Times New Roman"/>
              </a:rPr>
              <a:t> of the ADS </a:t>
            </a:r>
            <a:r>
              <a:rPr lang="en-GB" sz="1600" dirty="0">
                <a:solidFill>
                  <a:srgbClr val="00B050"/>
                </a:solidFill>
                <a:latin typeface="Times New Roman"/>
                <a:cs typeface="Times New Roman"/>
              </a:rPr>
              <a:t>s</a:t>
            </a:r>
            <a:r>
              <a:rPr lang="en-GB" sz="1600" b="0" i="0" u="none" strike="noStrike" dirty="0">
                <a:solidFill>
                  <a:srgbClr val="00B050"/>
                </a:solidFill>
                <a:effectLst/>
                <a:latin typeface="Times New Roman"/>
                <a:cs typeface="Times New Roman"/>
              </a:rPr>
              <a:t>afety </a:t>
            </a:r>
            <a:r>
              <a:rPr lang="en-GB" sz="1600" dirty="0">
                <a:solidFill>
                  <a:srgbClr val="00B050"/>
                </a:solidFill>
                <a:latin typeface="Times New Roman"/>
                <a:cs typeface="Times New Roman"/>
              </a:rPr>
              <a:t>case's claims</a:t>
            </a:r>
            <a:endParaRPr lang="en-GB" sz="1600" b="0" i="0" u="none" strike="noStrike" dirty="0">
              <a:solidFill>
                <a:srgbClr val="00B050"/>
              </a:solidFill>
              <a:effectLst/>
              <a:latin typeface="Times New Roman"/>
              <a:cs typeface="Times New Roman"/>
            </a:endParaRPr>
          </a:p>
          <a:p>
            <a:pPr algn="l">
              <a:spcAft>
                <a:spcPts val="1200"/>
              </a:spcAft>
            </a:pPr>
            <a:r>
              <a:rPr lang="en-GB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new definition has the following clarifications:</a:t>
            </a:r>
          </a:p>
          <a:p>
            <a:pPr lvl="1">
              <a:spcAft>
                <a:spcPts val="1200"/>
              </a:spcAft>
              <a:buFont typeface="+mj-lt"/>
              <a:buAutoNum type="arabicPeriod"/>
            </a:pPr>
            <a:r>
              <a:rPr lang="en-GB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it makes clear that a simulation toolchain might be made up of a single tool;</a:t>
            </a:r>
          </a:p>
          <a:p>
            <a:pPr lvl="1">
              <a:spcAft>
                <a:spcPts val="1200"/>
              </a:spcAft>
              <a:buFont typeface="+mj-lt"/>
              <a:buAutoNum type="arabicPeriod"/>
            </a:pPr>
            <a:r>
              <a:rPr lang="en-GB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it ties the scope of a toolchain to the safety case (requirements + </a:t>
            </a:r>
            <a:r>
              <a:rPr lang="en-GB" b="0" i="0" u="none" strike="noStrike" dirty="0" err="1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AoUR</a:t>
            </a:r>
            <a:r>
              <a:rPr lang="en-GB" b="0" i="0" u="none" strike="noStrike" dirty="0">
                <a:solidFill>
                  <a:schemeClr val="bg2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>
              <a:spcAft>
                <a:spcPts val="1200"/>
              </a:spcAft>
            </a:pPr>
            <a:endParaRPr lang="en-GB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ABADF44-060A-C4DA-517B-778A683DC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 item 2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97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F03EFA-EC92-25BB-2774-9C41BA04A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207497" cy="3881904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GB" b="1" dirty="0">
                <a:solidFill>
                  <a:srgbClr val="FF0000"/>
                </a:solidFill>
              </a:rPr>
              <a:t>Level of detail in requirements</a:t>
            </a:r>
          </a:p>
          <a:p>
            <a:pPr>
              <a:spcAft>
                <a:spcPts val="600"/>
              </a:spcAft>
            </a:pPr>
            <a:r>
              <a:rPr lang="en-GB" b="1" dirty="0"/>
              <a:t>Rationale</a:t>
            </a:r>
            <a:r>
              <a:rPr lang="en-GB" dirty="0"/>
              <a:t>: original guideline document listed approaches to document the credibility and its sub-pillars (e.g., criticality based on ISO 26262). The guideline nature affords to be more exhaustive but in the regulatory text a suitable </a:t>
            </a:r>
            <a:r>
              <a:rPr lang="en-GB" i="1" dirty="0"/>
              <a:t>trade-off </a:t>
            </a:r>
            <a:r>
              <a:rPr lang="en-GB" dirty="0"/>
              <a:t>between level of detail and flexibility for the manufacturer is needed.</a:t>
            </a:r>
          </a:p>
          <a:p>
            <a:pPr>
              <a:spcAft>
                <a:spcPts val="1200"/>
              </a:spcAft>
            </a:pPr>
            <a:r>
              <a:rPr lang="en-GB" b="1" dirty="0"/>
              <a:t>Options:</a:t>
            </a:r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r>
              <a:rPr lang="en-GB" dirty="0"/>
              <a:t>(</a:t>
            </a:r>
            <a:r>
              <a:rPr lang="en-GB" u="sng" dirty="0"/>
              <a:t>current</a:t>
            </a:r>
            <a:r>
              <a:rPr lang="en-GB" dirty="0"/>
              <a:t>) relatively open text derived from guideline where provisions which could potentially force explicit approaches towards credibility assessment have been removed</a:t>
            </a:r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r>
              <a:rPr lang="en-GB" dirty="0"/>
              <a:t>Develop new content/add examples in the body of the text</a:t>
            </a:r>
          </a:p>
          <a:p>
            <a:pPr marL="914400" lvl="1" indent="-457200">
              <a:spcAft>
                <a:spcPts val="1200"/>
              </a:spcAft>
              <a:buFont typeface="+mj-lt"/>
              <a:buAutoNum type="arabicPeriod"/>
            </a:pPr>
            <a:r>
              <a:rPr lang="en-GB" dirty="0"/>
              <a:t>Move discussion to interpretation document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33F4F7-FDD2-5B57-9525-D34FE212B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 item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443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6683B-9F4C-F54E-6371-0EDCECA7C9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Back-up slides</a:t>
            </a:r>
          </a:p>
        </p:txBody>
      </p:sp>
    </p:spTree>
    <p:extLst>
      <p:ext uri="{BB962C8B-B14F-4D97-AF65-F5344CB8AC3E}">
        <p14:creationId xmlns:p14="http://schemas.microsoft.com/office/powerpoint/2010/main" val="2052019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A5988-93C2-8E4B-82AA-7A2A8DFDA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Updates – definitions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9A792-1413-8A54-8126-4E08774A73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3.33	</a:t>
            </a:r>
            <a:r>
              <a:rPr lang="en-GB" sz="1800" i="1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“Simulation”</a:t>
            </a:r>
            <a:r>
              <a:rPr lang="en-GB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means the imitation of the operation of a real-world process or system over time </a:t>
            </a:r>
            <a:r>
              <a:rPr lang="en-GB" sz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utilizing a software implementation for some (or all) of the models, tools or test environment.</a:t>
            </a:r>
            <a:endParaRPr lang="en-IT" sz="18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000" b="1" dirty="0"/>
              <a:t>Rationale</a:t>
            </a:r>
            <a:r>
              <a:rPr lang="en-GB" sz="2000" dirty="0"/>
              <a:t>: previous definition of “simulation” (no text in green) did not rule out test environment like this: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18A97B-D559-9C58-6801-7CC353EDC2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171" y="3498380"/>
            <a:ext cx="5839657" cy="27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44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.potx" id="{4E874F3A-6BB1-4334-AA3C-CB69D53C2FB0}" vid="{CFDAC62F-BBD6-4674-995E-7A3058955A7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6522</TotalTime>
  <Words>1009</Words>
  <Application>Microsoft Office PowerPoint</Application>
  <PresentationFormat>Widescreen</PresentationFormat>
  <Paragraphs>77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Roboto</vt:lpstr>
      <vt:lpstr>Times New Roman</vt:lpstr>
      <vt:lpstr>Office Theme</vt:lpstr>
      <vt:lpstr>ADS-IWG Credibility Phase 1 summary</vt:lpstr>
      <vt:lpstr>Summary on Credibility section </vt:lpstr>
      <vt:lpstr>Summary on Credibility section </vt:lpstr>
      <vt:lpstr>Open item 1</vt:lpstr>
      <vt:lpstr>Open item 2</vt:lpstr>
      <vt:lpstr>Open item 3</vt:lpstr>
      <vt:lpstr>Thank you</vt:lpstr>
      <vt:lpstr>Back-up slides</vt:lpstr>
      <vt:lpstr>Updates – definitions </vt:lpstr>
      <vt:lpstr>Criticality </vt:lpstr>
      <vt:lpstr>Roles</vt:lpstr>
      <vt:lpstr>Flow – to be updated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ADS-IWG In-Service Monitoring  and Reporting</dc:title>
  <dc:creator>RUSCIANO Espedito (JRC-PETTEN)</dc:creator>
  <cp:lastModifiedBy>John Creamer</cp:lastModifiedBy>
  <cp:revision>198</cp:revision>
  <cp:lastPrinted>2024-10-02T12:34:43Z</cp:lastPrinted>
  <dcterms:created xsi:type="dcterms:W3CDTF">2024-06-17T08:01:51Z</dcterms:created>
  <dcterms:modified xsi:type="dcterms:W3CDTF">2024-10-06T14:41:13Z</dcterms:modified>
</cp:coreProperties>
</file>