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347" r:id="rId3"/>
    <p:sldId id="348" r:id="rId4"/>
    <p:sldId id="352" r:id="rId5"/>
    <p:sldId id="349" r:id="rId6"/>
    <p:sldId id="350" r:id="rId7"/>
    <p:sldId id="353" r:id="rId8"/>
    <p:sldId id="284" r:id="rId9"/>
    <p:sldId id="274" r:id="rId10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DC1"/>
    <a:srgbClr val="0356B1"/>
    <a:srgbClr val="004494"/>
    <a:srgbClr val="024EA2"/>
    <a:srgbClr val="024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3" autoAdjust="0"/>
    <p:restoredTop sz="93979" autoAdjust="0"/>
  </p:normalViewPr>
  <p:slideViewPr>
    <p:cSldViewPr snapToGrid="0">
      <p:cViewPr varScale="1">
        <p:scale>
          <a:sx n="61" d="100"/>
          <a:sy n="61" d="100"/>
        </p:scale>
        <p:origin x="664" y="56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4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A939EFE-0303-44F6-9A16-FD3B5E015DB1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4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4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3B926D1-0013-4A80-B64E-9D824EE65210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10"/>
            <a:ext cx="5683250" cy="4029879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4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Delete/update</a:t>
            </a:r>
            <a:r>
              <a:rPr lang="en-IE" baseline="0" dirty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eu_commission" TargetMode="External"/><Relationship Id="rId13" Type="http://schemas.openxmlformats.org/officeDocument/2006/relationships/image" Target="../media/image12.png"/><Relationship Id="rId18" Type="http://schemas.openxmlformats.org/officeDocument/2006/relationships/image" Target="../media/image14.png"/><Relationship Id="rId3" Type="http://schemas.openxmlformats.org/officeDocument/2006/relationships/hyperlink" Target="https://open.spotify.com/user/v7ra0as4ychfdatgcjt9nabh0?si=SEs1mANESea5kzyVy7HvDw" TargetMode="External"/><Relationship Id="rId7" Type="http://schemas.openxmlformats.org/officeDocument/2006/relationships/image" Target="../media/image9.png"/><Relationship Id="rId12" Type="http://schemas.openxmlformats.org/officeDocument/2006/relationships/image" Target="../media/image11.png"/><Relationship Id="rId17" Type="http://schemas.openxmlformats.org/officeDocument/2006/relationships/hyperlink" Target="https://www.youtube.com/user/eutube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medium.com/@EuropeanCommission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uropa.eu/" TargetMode="External"/><Relationship Id="rId11" Type="http://schemas.openxmlformats.org/officeDocument/2006/relationships/hyperlink" Target="https://www.linkedin.com/company/european-commission/" TargetMode="External"/><Relationship Id="rId5" Type="http://schemas.openxmlformats.org/officeDocument/2006/relationships/hyperlink" Target="https://ec.europa.eu/" TargetMode="External"/><Relationship Id="rId15" Type="http://schemas.openxmlformats.org/officeDocument/2006/relationships/image" Target="../media/image13.png"/><Relationship Id="rId10" Type="http://schemas.openxmlformats.org/officeDocument/2006/relationships/image" Target="../media/image10.png"/><Relationship Id="rId19" Type="http://schemas.openxmlformats.org/officeDocument/2006/relationships/image" Target="../media/image15.png"/><Relationship Id="rId4" Type="http://schemas.openxmlformats.org/officeDocument/2006/relationships/image" Target="../media/image8.png"/><Relationship Id="rId9" Type="http://schemas.openxmlformats.org/officeDocument/2006/relationships/hyperlink" Target="https://www.facebook.com/EuropeanCommission" TargetMode="External"/><Relationship Id="rId14" Type="http://schemas.openxmlformats.org/officeDocument/2006/relationships/hyperlink" Target="https://www.instagram.com/europeancommissio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08790" y="1738572"/>
            <a:ext cx="10065224" cy="2149523"/>
          </a:xfrm>
        </p:spPr>
        <p:txBody>
          <a:bodyPr>
            <a:noAutofit/>
          </a:bodyPr>
          <a:lstStyle/>
          <a:p>
            <a:r>
              <a:rPr lang="en-GB" dirty="0"/>
              <a:t>ADS-IWG</a:t>
            </a:r>
            <a:br>
              <a:rPr lang="en-GB" dirty="0"/>
            </a:br>
            <a:r>
              <a:rPr lang="en-GB" dirty="0"/>
              <a:t>In-Service Monitoring </a:t>
            </a:r>
            <a:br>
              <a:rPr lang="en-GB" dirty="0"/>
            </a:br>
            <a:r>
              <a:rPr lang="en-GB" dirty="0"/>
              <a:t>and Reporting</a:t>
            </a:r>
            <a:br>
              <a:rPr lang="en-GB" dirty="0"/>
            </a:br>
            <a:r>
              <a:rPr lang="en-GB" dirty="0"/>
              <a:t>Phase 2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Espedito </a:t>
            </a:r>
            <a:r>
              <a:rPr lang="en-GB" dirty="0" err="1"/>
              <a:t>Rusciano</a:t>
            </a:r>
            <a:r>
              <a:rPr lang="en-GB" dirty="0"/>
              <a:t>, Riccardo </a:t>
            </a:r>
            <a:r>
              <a:rPr lang="en-GB"/>
              <a:t>Doná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C0CAA2-DA93-4946-BFFF-E52CA1564713}"/>
              </a:ext>
            </a:extLst>
          </p:cNvPr>
          <p:cNvSpPr txBox="1"/>
          <p:nvPr/>
        </p:nvSpPr>
        <p:spPr>
          <a:xfrm>
            <a:off x="10110651" y="68764"/>
            <a:ext cx="1651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Document ADS-04-22</a:t>
            </a:r>
            <a:endParaRPr lang="en-GB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</a:t>
            </a:r>
            <a:r>
              <a:rPr lang="en-GB" sz="12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ADS IWG session</a:t>
            </a:r>
          </a:p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8-11 October 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7B4A0D-BEA6-9C3E-5ED2-34BDAC9BFCBA}"/>
              </a:ext>
            </a:extLst>
          </p:cNvPr>
          <p:cNvSpPr txBox="1"/>
          <p:nvPr/>
        </p:nvSpPr>
        <p:spPr>
          <a:xfrm>
            <a:off x="145593" y="84590"/>
            <a:ext cx="2981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Submitted by the OPI on ISMR provisions</a:t>
            </a: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Single Corner Rectangle 8"/>
          <p:cNvSpPr/>
          <p:nvPr/>
        </p:nvSpPr>
        <p:spPr>
          <a:xfrm>
            <a:off x="4279153" y="1544617"/>
            <a:ext cx="7903245" cy="5213960"/>
          </a:xfrm>
          <a:prstGeom prst="round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5742934"/>
              </p:ext>
            </p:extLst>
          </p:nvPr>
        </p:nvGraphicFramePr>
        <p:xfrm>
          <a:off x="935839" y="5493435"/>
          <a:ext cx="10307457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3309">
                  <a:extLst>
                    <a:ext uri="{9D8B030D-6E8A-4147-A177-3AD203B41FA5}">
                      <a16:colId xmlns:a16="http://schemas.microsoft.com/office/drawing/2014/main" val="3263058279"/>
                    </a:ext>
                  </a:extLst>
                </a:gridCol>
                <a:gridCol w="2905550">
                  <a:extLst>
                    <a:ext uri="{9D8B030D-6E8A-4147-A177-3AD203B41FA5}">
                      <a16:colId xmlns:a16="http://schemas.microsoft.com/office/drawing/2014/main" val="1405780361"/>
                    </a:ext>
                  </a:extLst>
                </a:gridCol>
                <a:gridCol w="462775">
                  <a:extLst>
                    <a:ext uri="{9D8B030D-6E8A-4147-A177-3AD203B41FA5}">
                      <a16:colId xmlns:a16="http://schemas.microsoft.com/office/drawing/2014/main" val="571941141"/>
                    </a:ext>
                  </a:extLst>
                </a:gridCol>
                <a:gridCol w="3725823">
                  <a:extLst>
                    <a:ext uri="{9D8B030D-6E8A-4147-A177-3AD203B41FA5}">
                      <a16:colId xmlns:a16="http://schemas.microsoft.com/office/drawing/2014/main" val="7877597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ISMR processes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ISMR capabilities for the ADS under validation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ISMR implementation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89675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106621"/>
            <a:ext cx="10515600" cy="782357"/>
          </a:xfrm>
        </p:spPr>
        <p:txBody>
          <a:bodyPr/>
          <a:lstStyle/>
          <a:p>
            <a:r>
              <a:rPr lang="en-GB" dirty="0"/>
              <a:t>ISMR phase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8717" y="6192551"/>
            <a:ext cx="2844800" cy="365125"/>
          </a:xfrm>
        </p:spPr>
        <p:txBody>
          <a:bodyPr/>
          <a:lstStyle/>
          <a:p>
            <a:fld id="{94015BF1-D259-0341-94F8-9E410F79F67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61121" y="3719046"/>
            <a:ext cx="3200517" cy="565150"/>
          </a:xfrm>
          <a:prstGeom prst="rect">
            <a:avLst/>
          </a:prstGeom>
          <a:solidFill>
            <a:srgbClr val="0356B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SMS audit</a:t>
            </a:r>
          </a:p>
        </p:txBody>
      </p:sp>
      <p:sp>
        <p:nvSpPr>
          <p:cNvPr id="6" name="Rectangle 5"/>
          <p:cNvSpPr/>
          <p:nvPr/>
        </p:nvSpPr>
        <p:spPr>
          <a:xfrm>
            <a:off x="3234538" y="4512054"/>
            <a:ext cx="3907510" cy="5651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ADS Assessment </a:t>
            </a:r>
          </a:p>
        </p:txBody>
      </p:sp>
      <p:sp>
        <p:nvSpPr>
          <p:cNvPr id="7" name="Right Arrow 6"/>
          <p:cNvSpPr/>
          <p:nvPr/>
        </p:nvSpPr>
        <p:spPr>
          <a:xfrm>
            <a:off x="935838" y="5119785"/>
            <a:ext cx="10515600" cy="393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Time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27137" y="4512054"/>
            <a:ext cx="3792357" cy="5651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ADS Operations evaluation</a:t>
            </a:r>
          </a:p>
        </p:txBody>
      </p:sp>
      <p:sp>
        <p:nvSpPr>
          <p:cNvPr id="2" name="Up Arrow 1"/>
          <p:cNvSpPr/>
          <p:nvPr/>
        </p:nvSpPr>
        <p:spPr>
          <a:xfrm>
            <a:off x="2361743" y="4326777"/>
            <a:ext cx="387706" cy="1225694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Up Arrow 10"/>
          <p:cNvSpPr/>
          <p:nvPr/>
        </p:nvSpPr>
        <p:spPr>
          <a:xfrm>
            <a:off x="4901234" y="5045734"/>
            <a:ext cx="387706" cy="506737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Up Arrow 12"/>
          <p:cNvSpPr/>
          <p:nvPr/>
        </p:nvSpPr>
        <p:spPr>
          <a:xfrm>
            <a:off x="8967266" y="5045733"/>
            <a:ext cx="387706" cy="506737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7519743" y="1456266"/>
            <a:ext cx="8467" cy="54017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70723" y="1113504"/>
            <a:ext cx="6549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Pre-deployment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19743" y="1083549"/>
            <a:ext cx="219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Post-deployment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0722" y="2161995"/>
            <a:ext cx="3202815" cy="1477328"/>
          </a:xfrm>
          <a:prstGeom prst="rect">
            <a:avLst/>
          </a:prstGeom>
          <a:noFill/>
          <a:ln>
            <a:solidFill>
              <a:srgbClr val="004494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Demonstration that the Manufacturer has mechanism in place for safety assurance (Monitoring) and safety promotion (Reporting)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91052" y="2183918"/>
            <a:ext cx="3019441" cy="1477328"/>
          </a:xfrm>
          <a:prstGeom prst="rect">
            <a:avLst/>
          </a:prstGeom>
          <a:noFill/>
          <a:ln>
            <a:solidFill>
              <a:srgbClr val="004494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4"/>
                </a:solidFill>
              </a:rPr>
              <a:t>How the ADS under evaluation will be monitored (e.g. SPIs) </a:t>
            </a:r>
            <a:r>
              <a:rPr lang="en-GB" dirty="0">
                <a:solidFill>
                  <a:srgbClr val="FF0000"/>
                </a:solidFill>
              </a:rPr>
              <a:t>and what will be reported for the ADS under evaluation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564121" y="2183918"/>
            <a:ext cx="3718387" cy="1477328"/>
          </a:xfrm>
          <a:prstGeom prst="rect">
            <a:avLst/>
          </a:prstGeom>
          <a:noFill/>
          <a:ln>
            <a:solidFill>
              <a:srgbClr val="004494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4"/>
                </a:solidFill>
              </a:rPr>
              <a:t>Evaluation of the monitoring/reporting capabilities over the time (KPI) </a:t>
            </a:r>
            <a:r>
              <a:rPr lang="en-GB" dirty="0">
                <a:solidFill>
                  <a:srgbClr val="00B050"/>
                </a:solidFill>
              </a:rPr>
              <a:t>and Management of Short term and Periodic Reporting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73262" y="1545740"/>
            <a:ext cx="2766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ISMR Phase 2</a:t>
            </a:r>
          </a:p>
        </p:txBody>
      </p:sp>
    </p:spTree>
    <p:extLst>
      <p:ext uri="{BB962C8B-B14F-4D97-AF65-F5344CB8AC3E}">
        <p14:creationId xmlns:p14="http://schemas.microsoft.com/office/powerpoint/2010/main" val="398110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1555" y="1568009"/>
            <a:ext cx="10905699" cy="4792624"/>
          </a:xfrm>
        </p:spPr>
        <p:txBody>
          <a:bodyPr/>
          <a:lstStyle/>
          <a:p>
            <a:r>
              <a:rPr lang="en-GB" b="1" dirty="0"/>
              <a:t>(Pre-deployment) assessment</a:t>
            </a:r>
          </a:p>
          <a:p>
            <a:pPr lvl="1"/>
            <a:r>
              <a:rPr lang="en-US" dirty="0"/>
              <a:t>Objectives of the ISMR assessment </a:t>
            </a:r>
          </a:p>
          <a:p>
            <a:pPr lvl="2">
              <a:spcAft>
                <a:spcPts val="600"/>
              </a:spcAft>
            </a:pPr>
            <a:r>
              <a:rPr lang="en-US" dirty="0"/>
              <a:t>Evaluation of monitoring capabilities  in regards to the Safety Case and the functional and user requirements </a:t>
            </a:r>
          </a:p>
          <a:p>
            <a:pPr lvl="2">
              <a:spcAft>
                <a:spcPts val="600"/>
              </a:spcAft>
            </a:pPr>
            <a:r>
              <a:rPr lang="en-US" dirty="0"/>
              <a:t>Evaluation of reporting capabilities for short term and periodic reporting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Assessor task</a:t>
            </a:r>
          </a:p>
          <a:p>
            <a:pPr lvl="2">
              <a:spcAft>
                <a:spcPts val="600"/>
              </a:spcAft>
            </a:pPr>
            <a:r>
              <a:rPr lang="en-US" dirty="0"/>
              <a:t>Review based on the ISMR requirements section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2 - ISMR activities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5456422" y="1405175"/>
            <a:ext cx="5217799" cy="1045855"/>
            <a:chOff x="3999389" y="5297866"/>
            <a:chExt cx="3759978" cy="807019"/>
          </a:xfrm>
        </p:grpSpPr>
        <p:sp>
          <p:nvSpPr>
            <p:cNvPr id="12" name="Rectangle 11"/>
            <p:cNvSpPr/>
            <p:nvPr/>
          </p:nvSpPr>
          <p:spPr>
            <a:xfrm>
              <a:off x="5083073" y="5297866"/>
              <a:ext cx="2676294" cy="8070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This part requires the development dedicated text. There is limited information from Integration Document(</a:t>
              </a:r>
              <a:r>
                <a:rPr lang="en-US" i="1" dirty="0"/>
                <a:t>GRVA-19-15r1e</a:t>
              </a:r>
              <a:r>
                <a:rPr lang="en-GB" dirty="0"/>
                <a:t>) </a:t>
              </a:r>
              <a:endParaRPr lang="en-GB" b="1" i="1" dirty="0"/>
            </a:p>
          </p:txBody>
        </p:sp>
        <p:sp>
          <p:nvSpPr>
            <p:cNvPr id="13" name="Left Arrow 12"/>
            <p:cNvSpPr/>
            <p:nvPr/>
          </p:nvSpPr>
          <p:spPr>
            <a:xfrm>
              <a:off x="3999389" y="5411089"/>
              <a:ext cx="1083685" cy="347393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940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6869" y="1857258"/>
            <a:ext cx="10905699" cy="4792624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(Post-deployment) assessment</a:t>
            </a:r>
          </a:p>
          <a:p>
            <a:pPr lvl="1"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</a:rPr>
              <a:t>Evaluation of the monitoring and reporting capabilities over the time (KPI) </a:t>
            </a:r>
            <a:r>
              <a:rPr lang="en-US" i="1" dirty="0">
                <a:solidFill>
                  <a:srgbClr val="FF0000"/>
                </a:solidFill>
              </a:rPr>
              <a:t>[It could be included in the SMS]</a:t>
            </a:r>
          </a:p>
          <a:p>
            <a:pPr lvl="1"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</a:rPr>
              <a:t>Management of Short term (Evaluation of occurrences)</a:t>
            </a:r>
          </a:p>
          <a:p>
            <a:pPr lvl="1">
              <a:spcAft>
                <a:spcPts val="600"/>
              </a:spcAft>
            </a:pPr>
            <a:r>
              <a:rPr lang="en-US" dirty="0">
                <a:solidFill>
                  <a:srgbClr val="FF0000"/>
                </a:solidFill>
              </a:rPr>
              <a:t>Management of Periodic Reporting (Evaluation of the Safety relevant events/performance of the ADS and Occurrences)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2 - ISMR activities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460197" y="1464905"/>
            <a:ext cx="6473655" cy="1073021"/>
            <a:chOff x="3999389" y="4990693"/>
            <a:chExt cx="3759978" cy="1073021"/>
          </a:xfrm>
        </p:grpSpPr>
        <p:sp>
          <p:nvSpPr>
            <p:cNvPr id="6" name="Rectangle 5"/>
            <p:cNvSpPr/>
            <p:nvPr/>
          </p:nvSpPr>
          <p:spPr>
            <a:xfrm>
              <a:off x="5083074" y="4990693"/>
              <a:ext cx="2676293" cy="107302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This part could require a dedicated section to be included. </a:t>
              </a:r>
            </a:p>
            <a:p>
              <a:pPr algn="ctr"/>
              <a:r>
                <a:rPr lang="en-GB" dirty="0"/>
                <a:t>Some text can be retrieved from Integration Document </a:t>
              </a:r>
              <a:r>
                <a:rPr lang="en-US" i="1" dirty="0"/>
                <a:t>GRVA-19-15r1e</a:t>
              </a:r>
              <a:r>
                <a:rPr lang="en-GB" dirty="0"/>
                <a:t>)</a:t>
              </a:r>
              <a:endParaRPr lang="en-GB" b="1" i="1" dirty="0"/>
            </a:p>
          </p:txBody>
        </p:sp>
        <p:sp>
          <p:nvSpPr>
            <p:cNvPr id="7" name="Left Arrow 6"/>
            <p:cNvSpPr/>
            <p:nvPr/>
          </p:nvSpPr>
          <p:spPr>
            <a:xfrm>
              <a:off x="3999389" y="5411089"/>
              <a:ext cx="1083685" cy="347393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2263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9487" y="1426910"/>
            <a:ext cx="10905699" cy="479262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b="1" dirty="0"/>
              <a:t>The authority responsible for the management of the ISMR activity is not defined  </a:t>
            </a:r>
          </a:p>
          <a:p>
            <a:pPr lvl="1">
              <a:spcAft>
                <a:spcPts val="1200"/>
              </a:spcAft>
            </a:pPr>
            <a:r>
              <a:rPr lang="en-US" sz="1800" dirty="0"/>
              <a:t>The current assumption is that this task will be done by Approval Authorities (58 Agreement) or national authorities for road safety (in case of the 98 Agreement)</a:t>
            </a:r>
          </a:p>
          <a:p>
            <a:pPr>
              <a:spcAft>
                <a:spcPts val="600"/>
              </a:spcAft>
            </a:pPr>
            <a:r>
              <a:rPr lang="en-GB" sz="2000" b="1" dirty="0"/>
              <a:t>The integration document includes recommendation on the </a:t>
            </a:r>
            <a:r>
              <a:rPr lang="en-GB" sz="2000" b="1" i="1" dirty="0"/>
              <a:t>role of the authority</a:t>
            </a:r>
            <a:r>
              <a:rPr lang="en-GB" sz="2000" b="1" dirty="0"/>
              <a:t> concerning:</a:t>
            </a:r>
          </a:p>
          <a:p>
            <a:pPr lvl="1">
              <a:spcAft>
                <a:spcPts val="600"/>
              </a:spcAft>
            </a:pPr>
            <a:r>
              <a:rPr lang="en-GB" sz="1800" b="1" dirty="0"/>
              <a:t>Reporting management</a:t>
            </a:r>
          </a:p>
          <a:p>
            <a:pPr lvl="2">
              <a:spcAft>
                <a:spcPts val="600"/>
              </a:spcAft>
            </a:pPr>
            <a:r>
              <a:rPr lang="en-GB" sz="1600" b="1" dirty="0"/>
              <a:t>Ex. </a:t>
            </a:r>
            <a:r>
              <a:rPr lang="en-US" sz="1600" dirty="0"/>
              <a:t>The authority, where necessary, may verify the information provided and, if needed, may make recommendations …..</a:t>
            </a:r>
          </a:p>
          <a:p>
            <a:pPr lvl="1">
              <a:spcAft>
                <a:spcPts val="600"/>
              </a:spcAft>
            </a:pPr>
            <a:r>
              <a:rPr lang="en-GB" sz="1800" b="1" dirty="0"/>
              <a:t>Protection of information</a:t>
            </a:r>
          </a:p>
          <a:p>
            <a:pPr lvl="2">
              <a:spcAft>
                <a:spcPts val="600"/>
              </a:spcAft>
            </a:pPr>
            <a:r>
              <a:rPr lang="en-GB" sz="1600" b="1" dirty="0"/>
              <a:t>Ex. </a:t>
            </a:r>
            <a:r>
              <a:rPr lang="en-GB" sz="1600" dirty="0"/>
              <a:t>Relevant protections for trade secrets and confidential business information be observed.</a:t>
            </a:r>
            <a:endParaRPr lang="en-GB" sz="1600" b="1" dirty="0"/>
          </a:p>
          <a:p>
            <a:pPr lvl="1">
              <a:spcAft>
                <a:spcPts val="600"/>
              </a:spcAft>
            </a:pPr>
            <a:r>
              <a:rPr lang="en-GB" sz="1800" b="1" dirty="0"/>
              <a:t>Exchange of Information</a:t>
            </a:r>
          </a:p>
          <a:p>
            <a:pPr lvl="2">
              <a:spcAft>
                <a:spcPts val="600"/>
              </a:spcAft>
            </a:pPr>
            <a:r>
              <a:rPr lang="en-GB" sz="1600" b="1" dirty="0"/>
              <a:t>Ex. </a:t>
            </a:r>
            <a:r>
              <a:rPr lang="en-US" sz="1400" dirty="0"/>
              <a:t>The exchange of relevant information among involved Contracting Parties / Authorities should be required in case of accidents/incidents investigations.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3634" y="415953"/>
            <a:ext cx="10515600" cy="782357"/>
          </a:xfrm>
        </p:spPr>
        <p:txBody>
          <a:bodyPr/>
          <a:lstStyle/>
          <a:p>
            <a:r>
              <a:rPr lang="en-US" dirty="0"/>
              <a:t>(Post-deployment) assessment - Authority</a:t>
            </a:r>
          </a:p>
        </p:txBody>
      </p:sp>
    </p:spTree>
    <p:extLst>
      <p:ext uri="{BB962C8B-B14F-4D97-AF65-F5344CB8AC3E}">
        <p14:creationId xmlns:p14="http://schemas.microsoft.com/office/powerpoint/2010/main" val="1011475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3911" y="1566301"/>
            <a:ext cx="10905699" cy="479262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3200" b="1" dirty="0"/>
              <a:t>Effective and consistent ISMR activities:</a:t>
            </a:r>
          </a:p>
          <a:p>
            <a:pPr lvl="1">
              <a:spcAft>
                <a:spcPts val="600"/>
              </a:spcAft>
            </a:pPr>
            <a:r>
              <a:rPr lang="en-GB" sz="2400" b="1" dirty="0"/>
              <a:t>Harmonization of the reporting information</a:t>
            </a:r>
          </a:p>
          <a:p>
            <a:pPr lvl="2">
              <a:spcAft>
                <a:spcPts val="600"/>
              </a:spcAft>
            </a:pPr>
            <a:r>
              <a:rPr lang="en-GB" sz="2400" b="1" dirty="0"/>
              <a:t>List of Occurrences and Safety relevant events (Already include in the document)</a:t>
            </a:r>
            <a:endParaRPr lang="en-US" sz="2400" dirty="0"/>
          </a:p>
          <a:p>
            <a:pPr lvl="2">
              <a:spcAft>
                <a:spcPts val="600"/>
              </a:spcAft>
            </a:pPr>
            <a:r>
              <a:rPr lang="en-GB" sz="2400" b="1" dirty="0">
                <a:solidFill>
                  <a:srgbClr val="FF0000"/>
                </a:solidFill>
              </a:rPr>
              <a:t>Information to be reported  (Templates, not yet discussed)</a:t>
            </a:r>
          </a:p>
          <a:p>
            <a:pPr lvl="2">
              <a:spcAft>
                <a:spcPts val="600"/>
              </a:spcAft>
            </a:pPr>
            <a:r>
              <a:rPr lang="en-GB" sz="2400" b="1" dirty="0">
                <a:solidFill>
                  <a:srgbClr val="FF0000"/>
                </a:solidFill>
              </a:rPr>
              <a:t>Harmonized thresholds for critical occurrences (to be harmonised?)</a:t>
            </a:r>
          </a:p>
          <a:p>
            <a:pPr marL="914400" lvl="2" indent="0">
              <a:spcAft>
                <a:spcPts val="600"/>
              </a:spcAft>
              <a:buNone/>
            </a:pP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5575" y="349045"/>
            <a:ext cx="10988961" cy="782357"/>
          </a:xfrm>
        </p:spPr>
        <p:txBody>
          <a:bodyPr/>
          <a:lstStyle/>
          <a:p>
            <a:r>
              <a:rPr lang="en-US" dirty="0"/>
              <a:t>(Post-deployment) assessment - Harmonization</a:t>
            </a:r>
          </a:p>
        </p:txBody>
      </p:sp>
    </p:spTree>
    <p:extLst>
      <p:ext uri="{BB962C8B-B14F-4D97-AF65-F5344CB8AC3E}">
        <p14:creationId xmlns:p14="http://schemas.microsoft.com/office/powerpoint/2010/main" val="4158883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5616" y="1429156"/>
            <a:ext cx="11353801" cy="5228121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Open Items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00B050"/>
                </a:solidFill>
              </a:rPr>
              <a:t>Near misses (Closed)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FFC000"/>
                </a:solidFill>
              </a:rPr>
              <a:t>Data collection from other sources (to be discussed in London ADS IWG)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FFC000"/>
                </a:solidFill>
              </a:rPr>
              <a:t>Occurrence list (to be finalised)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FFC000"/>
                </a:solidFill>
              </a:rPr>
              <a:t>Relevant Authority (to close by 12/24) </a:t>
            </a:r>
          </a:p>
          <a:p>
            <a:pPr lvl="1">
              <a:spcAft>
                <a:spcPts val="600"/>
              </a:spcAft>
            </a:pPr>
            <a:r>
              <a:rPr lang="en-US" dirty="0">
                <a:solidFill>
                  <a:srgbClr val="FFC000"/>
                </a:solidFill>
              </a:rPr>
              <a:t>France and UK proposal (</a:t>
            </a:r>
            <a:r>
              <a:rPr lang="en-GB" dirty="0">
                <a:solidFill>
                  <a:srgbClr val="FFC000"/>
                </a:solidFill>
              </a:rPr>
              <a:t>to close by 12/24</a:t>
            </a:r>
            <a:r>
              <a:rPr lang="en-US" dirty="0">
                <a:solidFill>
                  <a:srgbClr val="FFC000"/>
                </a:solidFill>
              </a:rPr>
              <a:t>)</a:t>
            </a:r>
            <a:endParaRPr lang="en-GB" dirty="0">
              <a:solidFill>
                <a:srgbClr val="FFC000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FFC000"/>
                </a:solidFill>
              </a:rPr>
              <a:t>Alignment with SMS (to close by 12/24) 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FFC000"/>
                </a:solidFill>
              </a:rPr>
              <a:t>ISMR templates (to close by 12/24?) 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FFC000"/>
                </a:solidFill>
              </a:rPr>
              <a:t>Alignment with EDR/DSSAD (ongoing) </a:t>
            </a:r>
          </a:p>
          <a:p>
            <a:pPr lvl="1">
              <a:spcAft>
                <a:spcPts val="600"/>
              </a:spcAft>
            </a:pPr>
            <a:r>
              <a:rPr lang="en-US" dirty="0">
                <a:solidFill>
                  <a:srgbClr val="0070C0"/>
                </a:solidFill>
              </a:rPr>
              <a:t>ISMR vs behavioral competencies (2025)</a:t>
            </a:r>
          </a:p>
          <a:p>
            <a:pPr lvl="1">
              <a:spcAft>
                <a:spcPts val="600"/>
              </a:spcAft>
            </a:pPr>
            <a:r>
              <a:rPr lang="en-US" dirty="0">
                <a:solidFill>
                  <a:srgbClr val="0070C0"/>
                </a:solidFill>
              </a:rPr>
              <a:t>Scenario characterization from ISMR data and use of such scenarios (2025)</a:t>
            </a:r>
          </a:p>
          <a:p>
            <a:pPr lvl="1">
              <a:spcAft>
                <a:spcPts val="600"/>
              </a:spcAft>
            </a:pPr>
            <a:endParaRPr lang="en-US" dirty="0">
              <a:solidFill>
                <a:srgbClr val="00B050"/>
              </a:solidFill>
            </a:endParaRPr>
          </a:p>
          <a:p>
            <a:pPr lvl="1">
              <a:spcAft>
                <a:spcPts val="600"/>
              </a:spcAft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spcAft>
                <a:spcPts val="600"/>
              </a:spcAft>
              <a:buNone/>
            </a:pPr>
            <a:endParaRPr lang="en-GB" dirty="0">
              <a:solidFill>
                <a:srgbClr val="FF0000"/>
              </a:solidFill>
            </a:endParaRPr>
          </a:p>
          <a:p>
            <a:pPr lvl="1">
              <a:spcAft>
                <a:spcPts val="600"/>
              </a:spcAft>
            </a:pPr>
            <a:endParaRPr lang="en-GB" dirty="0"/>
          </a:p>
          <a:p>
            <a:pPr lvl="2">
              <a:spcAft>
                <a:spcPts val="600"/>
              </a:spcAft>
            </a:pPr>
            <a:endParaRPr lang="en-GB" dirty="0">
              <a:solidFill>
                <a:srgbClr val="FF0000"/>
              </a:solidFill>
            </a:endParaRPr>
          </a:p>
          <a:p>
            <a:pPr lvl="2">
              <a:spcAft>
                <a:spcPts val="600"/>
              </a:spcAft>
            </a:pPr>
            <a:endParaRPr lang="en-GB" dirty="0">
              <a:solidFill>
                <a:srgbClr val="FF0000"/>
              </a:solidFill>
            </a:endParaRPr>
          </a:p>
          <a:p>
            <a:pPr lvl="1">
              <a:spcAft>
                <a:spcPts val="600"/>
              </a:spcAft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of the Open Items</a:t>
            </a:r>
          </a:p>
        </p:txBody>
      </p:sp>
    </p:spTree>
    <p:extLst>
      <p:ext uri="{BB962C8B-B14F-4D97-AF65-F5344CB8AC3E}">
        <p14:creationId xmlns:p14="http://schemas.microsoft.com/office/powerpoint/2010/main" val="2761277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US" sz="1050" dirty="0"/>
              <a:t>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</a:t>
            </a:r>
            <a:r>
              <a:rPr lang="en-US" sz="1050" dirty="0">
                <a:solidFill>
                  <a:schemeClr val="accent6"/>
                </a:solidFill>
              </a:rPr>
              <a:t>: e.g. Fotolia.com</a:t>
            </a:r>
            <a:r>
              <a:rPr lang="en-US" sz="1050" dirty="0"/>
              <a:t>; 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source: </a:t>
            </a:r>
            <a:r>
              <a:rPr lang="en-US" sz="1050" dirty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Keep in touch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70177" y="4714827"/>
            <a:ext cx="3617290" cy="361995"/>
          </a:xfrm>
        </p:spPr>
        <p:txBody>
          <a:bodyPr/>
          <a:lstStyle/>
          <a:p>
            <a:pPr marL="0" indent="0">
              <a:buNone/>
            </a:pPr>
            <a:r>
              <a:rPr lang="en-IE" sz="1600" dirty="0">
                <a:hlinkClick r:id="rId3"/>
              </a:rPr>
              <a:t>EU Spotify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1630238"/>
            <a:ext cx="684199" cy="75014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19504" y="1774881"/>
            <a:ext cx="1439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5"/>
              </a:rPr>
              <a:t>ec.europa.eu/</a:t>
            </a:r>
            <a:endParaRPr lang="en-IE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2635213"/>
            <a:ext cx="684199" cy="7501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19504" y="2841009"/>
            <a:ext cx="1165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6"/>
              </a:rPr>
              <a:t>europa.eu/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3587900"/>
            <a:ext cx="640631" cy="7022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19504" y="3736212"/>
            <a:ext cx="1975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hlinkClick r:id="rId8"/>
              </a:rPr>
              <a:t>@</a:t>
            </a:r>
            <a:r>
              <a:rPr lang="en-IE" sz="1600" dirty="0" err="1">
                <a:hlinkClick r:id="rId8"/>
              </a:rPr>
              <a:t>EU_Commission</a:t>
            </a:r>
            <a:r>
              <a:rPr lang="en-IE" sz="1600" dirty="0">
                <a:hlinkClick r:id="rId8"/>
              </a:rPr>
              <a:t> 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1819504" y="471065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>
                <a:hlinkClick r:id="rId9"/>
              </a:rPr>
              <a:t>@</a:t>
            </a:r>
            <a:r>
              <a:rPr lang="en-IE" sz="1600" dirty="0" err="1">
                <a:hlinkClick r:id="rId9"/>
              </a:rPr>
              <a:t>EuropeanCommission</a:t>
            </a:r>
            <a:r>
              <a:rPr lang="en-IE" sz="1600" dirty="0">
                <a:hlinkClick r:id="rId9"/>
              </a:rPr>
              <a:t> 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4538287"/>
            <a:ext cx="620230" cy="6815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19504" y="5661644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>
                <a:hlinkClick r:id="rId11"/>
              </a:rPr>
              <a:t>European Commission</a:t>
            </a:r>
            <a:endParaRPr lang="en-GB" sz="1200" dirty="0">
              <a:hlinkClick r:id="rId11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5491270"/>
            <a:ext cx="620230" cy="6815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60" y="1661642"/>
            <a:ext cx="647562" cy="71153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156397" y="1792054"/>
            <a:ext cx="37980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dirty="0">
                <a:hlinkClick r:id="rId14"/>
              </a:rPr>
              <a:t>europeancommission</a:t>
            </a:r>
            <a:r>
              <a:rPr lang="en-IE" sz="1600" dirty="0"/>
              <a:t> </a:t>
            </a:r>
            <a:endParaRPr lang="en-GB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48" y="2611751"/>
            <a:ext cx="568985" cy="623695"/>
          </a:xfrm>
          <a:prstGeom prst="rect">
            <a:avLst/>
          </a:prstGeom>
        </p:spPr>
      </p:pic>
      <p:sp>
        <p:nvSpPr>
          <p:cNvPr id="17" name="Rectangle 16">
            <a:hlinkClick r:id="rId16"/>
          </p:cNvPr>
          <p:cNvSpPr/>
          <p:nvPr/>
        </p:nvSpPr>
        <p:spPr>
          <a:xfrm>
            <a:off x="6156397" y="2749321"/>
            <a:ext cx="2465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16"/>
              </a:rPr>
              <a:t>@</a:t>
            </a:r>
            <a:r>
              <a:rPr lang="en-GB" sz="1600" dirty="0" err="1">
                <a:hlinkClick r:id="rId16"/>
              </a:rPr>
              <a:t>EuropeanCommission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6270177" y="3733427"/>
            <a:ext cx="9272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hlinkClick r:id="rId17"/>
              </a:rPr>
              <a:t>EUTube</a:t>
            </a:r>
            <a:endParaRPr lang="en-IE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823" y="3542487"/>
            <a:ext cx="660728" cy="72600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61" y="4514763"/>
            <a:ext cx="695271" cy="76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639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.potx" id="{4E874F3A-6BB1-4334-AA3C-CB69D53C2FB0}" vid="{CFDAC62F-BBD6-4674-995E-7A3058955A7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6489</TotalTime>
  <Words>710</Words>
  <Application>Microsoft Office PowerPoint</Application>
  <PresentationFormat>Widescreen</PresentationFormat>
  <Paragraphs>88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Roboto</vt:lpstr>
      <vt:lpstr>Office Theme</vt:lpstr>
      <vt:lpstr>ADS-IWG In-Service Monitoring  and Reporting Phase 2 </vt:lpstr>
      <vt:lpstr>ISMR phase 2</vt:lpstr>
      <vt:lpstr>Phase 2 - ISMR activities</vt:lpstr>
      <vt:lpstr>Phase 2 - ISMR activities</vt:lpstr>
      <vt:lpstr>(Post-deployment) assessment - Authority</vt:lpstr>
      <vt:lpstr>(Post-deployment) assessment - Harmonization</vt:lpstr>
      <vt:lpstr>Status of the Open Items</vt:lpstr>
      <vt:lpstr>Thank you</vt:lpstr>
      <vt:lpstr>Keep in touch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ADS-IWG In-Service Monitoring  and Reporting</dc:title>
  <dc:creator>RUSCIANO Espedito (JRC-PETTEN)</dc:creator>
  <cp:lastModifiedBy>John Creamer</cp:lastModifiedBy>
  <cp:revision>188</cp:revision>
  <cp:lastPrinted>2024-10-03T13:07:24Z</cp:lastPrinted>
  <dcterms:created xsi:type="dcterms:W3CDTF">2024-06-17T08:01:51Z</dcterms:created>
  <dcterms:modified xsi:type="dcterms:W3CDTF">2024-10-08T09:25:16Z</dcterms:modified>
</cp:coreProperties>
</file>