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65" r:id="rId5"/>
    <p:sldId id="266" r:id="rId6"/>
    <p:sldId id="267" r:id="rId7"/>
    <p:sldId id="259" r:id="rId8"/>
    <p:sldId id="261" r:id="rId9"/>
    <p:sldId id="268" r:id="rId10"/>
    <p:sldId id="269" r:id="rId11"/>
    <p:sldId id="260" r:id="rId12"/>
    <p:sldId id="264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A4013E-2358-4533-B375-E0A7B8297CA2}" v="1" dt="2024-10-10T14:31:55.1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4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uden, Niels den" userId="9d38c5c0-9886-4347-a507-bce0380b039a" providerId="ADAL" clId="{29A4013E-2358-4533-B375-E0A7B8297CA2}"/>
    <pc:docChg chg="undo custSel modSld">
      <pc:chgData name="Ouden, Niels den" userId="9d38c5c0-9886-4347-a507-bce0380b039a" providerId="ADAL" clId="{29A4013E-2358-4533-B375-E0A7B8297CA2}" dt="2024-10-10T14:43:57.949" v="163" actId="313"/>
      <pc:docMkLst>
        <pc:docMk/>
      </pc:docMkLst>
      <pc:sldChg chg="modSp mod">
        <pc:chgData name="Ouden, Niels den" userId="9d38c5c0-9886-4347-a507-bce0380b039a" providerId="ADAL" clId="{29A4013E-2358-4533-B375-E0A7B8297CA2}" dt="2024-10-10T14:43:57.949" v="163" actId="313"/>
        <pc:sldMkLst>
          <pc:docMk/>
          <pc:sldMk cId="2573287333" sldId="259"/>
        </pc:sldMkLst>
        <pc:spChg chg="mod">
          <ac:chgData name="Ouden, Niels den" userId="9d38c5c0-9886-4347-a507-bce0380b039a" providerId="ADAL" clId="{29A4013E-2358-4533-B375-E0A7B8297CA2}" dt="2024-10-10T14:43:57.949" v="163" actId="313"/>
          <ac:spMkLst>
            <pc:docMk/>
            <pc:sldMk cId="2573287333" sldId="259"/>
            <ac:spMk id="3" creationId="{00000000-0000-0000-0000-000000000000}"/>
          </ac:spMkLst>
        </pc:spChg>
      </pc:sldChg>
      <pc:sldChg chg="modSp mod">
        <pc:chgData name="Ouden, Niels den" userId="9d38c5c0-9886-4347-a507-bce0380b039a" providerId="ADAL" clId="{29A4013E-2358-4533-B375-E0A7B8297CA2}" dt="2024-10-10T14:38:20.282" v="147" actId="20577"/>
        <pc:sldMkLst>
          <pc:docMk/>
          <pc:sldMk cId="468343891" sldId="260"/>
        </pc:sldMkLst>
        <pc:spChg chg="mod">
          <ac:chgData name="Ouden, Niels den" userId="9d38c5c0-9886-4347-a507-bce0380b039a" providerId="ADAL" clId="{29A4013E-2358-4533-B375-E0A7B8297CA2}" dt="2024-10-10T14:38:20.282" v="147" actId="20577"/>
          <ac:spMkLst>
            <pc:docMk/>
            <pc:sldMk cId="468343891" sldId="260"/>
            <ac:spMk id="3" creationId="{00000000-0000-0000-0000-000000000000}"/>
          </ac:spMkLst>
        </pc:spChg>
      </pc:sldChg>
      <pc:sldChg chg="modSp mod">
        <pc:chgData name="Ouden, Niels den" userId="9d38c5c0-9886-4347-a507-bce0380b039a" providerId="ADAL" clId="{29A4013E-2358-4533-B375-E0A7B8297CA2}" dt="2024-10-10T14:30:56.156" v="16" actId="20577"/>
        <pc:sldMkLst>
          <pc:docMk/>
          <pc:sldMk cId="7583715" sldId="266"/>
        </pc:sldMkLst>
        <pc:spChg chg="mod">
          <ac:chgData name="Ouden, Niels den" userId="9d38c5c0-9886-4347-a507-bce0380b039a" providerId="ADAL" clId="{29A4013E-2358-4533-B375-E0A7B8297CA2}" dt="2024-10-10T14:30:56.156" v="16" actId="20577"/>
          <ac:spMkLst>
            <pc:docMk/>
            <pc:sldMk cId="7583715" sldId="266"/>
            <ac:spMk id="29" creationId="{6D6E929A-F7AA-4F27-ADEB-EC0BAADB5EAE}"/>
          </ac:spMkLst>
        </pc:spChg>
      </pc:sldChg>
      <pc:sldChg chg="modSp mod">
        <pc:chgData name="Ouden, Niels den" userId="9d38c5c0-9886-4347-a507-bce0380b039a" providerId="ADAL" clId="{29A4013E-2358-4533-B375-E0A7B8297CA2}" dt="2024-10-10T14:36:35.693" v="117" actId="20577"/>
        <pc:sldMkLst>
          <pc:docMk/>
          <pc:sldMk cId="937804044" sldId="267"/>
        </pc:sldMkLst>
        <pc:spChg chg="mod">
          <ac:chgData name="Ouden, Niels den" userId="9d38c5c0-9886-4347-a507-bce0380b039a" providerId="ADAL" clId="{29A4013E-2358-4533-B375-E0A7B8297CA2}" dt="2024-10-10T14:36:35.693" v="117" actId="20577"/>
          <ac:spMkLst>
            <pc:docMk/>
            <pc:sldMk cId="937804044" sldId="267"/>
            <ac:spMk id="25" creationId="{607F7AB3-AE7E-42CF-AA23-558AA578F65D}"/>
          </ac:spMkLst>
        </pc:spChg>
      </pc:sldChg>
      <pc:sldChg chg="addSp delSp modSp mod">
        <pc:chgData name="Ouden, Niels den" userId="9d38c5c0-9886-4347-a507-bce0380b039a" providerId="ADAL" clId="{29A4013E-2358-4533-B375-E0A7B8297CA2}" dt="2024-10-10T14:42:07.325" v="156" actId="1076"/>
        <pc:sldMkLst>
          <pc:docMk/>
          <pc:sldMk cId="888632357" sldId="268"/>
        </pc:sldMkLst>
        <pc:spChg chg="mod">
          <ac:chgData name="Ouden, Niels den" userId="9d38c5c0-9886-4347-a507-bce0380b039a" providerId="ADAL" clId="{29A4013E-2358-4533-B375-E0A7B8297CA2}" dt="2024-10-10T14:41:56.097" v="153" actId="26606"/>
          <ac:spMkLst>
            <pc:docMk/>
            <pc:sldMk cId="888632357" sldId="268"/>
            <ac:spMk id="2" creationId="{10632EEF-A941-1B7B-4FCF-EB219A036885}"/>
          </ac:spMkLst>
        </pc:spChg>
        <pc:spChg chg="mod ord">
          <ac:chgData name="Ouden, Niels den" userId="9d38c5c0-9886-4347-a507-bce0380b039a" providerId="ADAL" clId="{29A4013E-2358-4533-B375-E0A7B8297CA2}" dt="2024-10-10T14:41:56.097" v="153" actId="26606"/>
          <ac:spMkLst>
            <pc:docMk/>
            <pc:sldMk cId="888632357" sldId="268"/>
            <ac:spMk id="5" creationId="{00000000-0000-0000-0000-000000000000}"/>
          </ac:spMkLst>
        </pc:spChg>
        <pc:spChg chg="add del">
          <ac:chgData name="Ouden, Niels den" userId="9d38c5c0-9886-4347-a507-bce0380b039a" providerId="ADAL" clId="{29A4013E-2358-4533-B375-E0A7B8297CA2}" dt="2024-10-10T14:41:56.097" v="153" actId="26606"/>
          <ac:spMkLst>
            <pc:docMk/>
            <pc:sldMk cId="888632357" sldId="268"/>
            <ac:spMk id="11" creationId="{F13C74B1-5B17-4795-BED0-7140497B445A}"/>
          </ac:spMkLst>
        </pc:spChg>
        <pc:spChg chg="add del">
          <ac:chgData name="Ouden, Niels den" userId="9d38c5c0-9886-4347-a507-bce0380b039a" providerId="ADAL" clId="{29A4013E-2358-4533-B375-E0A7B8297CA2}" dt="2024-10-10T14:41:56.097" v="153" actId="26606"/>
          <ac:spMkLst>
            <pc:docMk/>
            <pc:sldMk cId="888632357" sldId="268"/>
            <ac:spMk id="13" creationId="{D4974D33-8DC5-464E-8C6D-BE58F0669C17}"/>
          </ac:spMkLst>
        </pc:spChg>
        <pc:picChg chg="del">
          <ac:chgData name="Ouden, Niels den" userId="9d38c5c0-9886-4347-a507-bce0380b039a" providerId="ADAL" clId="{29A4013E-2358-4533-B375-E0A7B8297CA2}" dt="2024-10-10T14:41:46.356" v="148" actId="478"/>
          <ac:picMkLst>
            <pc:docMk/>
            <pc:sldMk cId="888632357" sldId="268"/>
            <ac:picMk id="4" creationId="{A4DD9198-5278-5B83-30DF-17494B6CC5F2}"/>
          </ac:picMkLst>
        </pc:picChg>
        <pc:picChg chg="add mod">
          <ac:chgData name="Ouden, Niels den" userId="9d38c5c0-9886-4347-a507-bce0380b039a" providerId="ADAL" clId="{29A4013E-2358-4533-B375-E0A7B8297CA2}" dt="2024-10-10T14:42:07.325" v="156" actId="1076"/>
          <ac:picMkLst>
            <pc:docMk/>
            <pc:sldMk cId="888632357" sldId="268"/>
            <ac:picMk id="6" creationId="{18E25823-C135-AB1A-EA6F-BE0064899E1B}"/>
          </ac:picMkLst>
        </pc:picChg>
      </pc:sldChg>
      <pc:sldChg chg="addSp delSp modSp mod">
        <pc:chgData name="Ouden, Niels den" userId="9d38c5c0-9886-4347-a507-bce0380b039a" providerId="ADAL" clId="{29A4013E-2358-4533-B375-E0A7B8297CA2}" dt="2024-10-10T14:43:11.926" v="162" actId="1076"/>
        <pc:sldMkLst>
          <pc:docMk/>
          <pc:sldMk cId="2523252637" sldId="269"/>
        </pc:sldMkLst>
        <pc:picChg chg="add mod">
          <ac:chgData name="Ouden, Niels den" userId="9d38c5c0-9886-4347-a507-bce0380b039a" providerId="ADAL" clId="{29A4013E-2358-4533-B375-E0A7B8297CA2}" dt="2024-10-10T14:43:11.926" v="162" actId="1076"/>
          <ac:picMkLst>
            <pc:docMk/>
            <pc:sldMk cId="2523252637" sldId="269"/>
            <ac:picMk id="4" creationId="{01B29C62-7D0C-D15B-4CDF-C255A7A7D956}"/>
          </ac:picMkLst>
        </pc:picChg>
        <pc:picChg chg="del">
          <ac:chgData name="Ouden, Niels den" userId="9d38c5c0-9886-4347-a507-bce0380b039a" providerId="ADAL" clId="{29A4013E-2358-4533-B375-E0A7B8297CA2}" dt="2024-10-10T14:42:18.247" v="157" actId="478"/>
          <ac:picMkLst>
            <pc:docMk/>
            <pc:sldMk cId="2523252637" sldId="269"/>
            <ac:picMk id="6" creationId="{2FACF93E-70A2-8AEF-E39F-1124565AEFA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0A2FB-559B-4704-8115-734B0DD278FC}" type="datetimeFigureOut">
              <a:rPr lang="en-GB" smtClean="0"/>
              <a:t>10/10/2024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A24C5-5E6F-4772-BC29-1E91C4F9F61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4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276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62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04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39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81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214823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1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03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50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069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4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4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15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868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Report SIG AVRS - GRBP 77</a:t>
            </a: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1C71D-2238-443E-A15A-464DE884A77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34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3.bin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emf"/><Relationship Id="rId11" Type="http://schemas.openxmlformats.org/officeDocument/2006/relationships/image" Target="../media/image5.sv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6" Type="http://schemas.openxmlformats.org/officeDocument/2006/relationships/hyperlink" Target="https://wiki.unece.org/pages/viewpage.action?pageId=198672917&amp;src=contextnavpagetreemode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05097" y="3602038"/>
            <a:ext cx="9648673" cy="1655762"/>
          </a:xfrm>
        </p:spPr>
        <p:txBody>
          <a:bodyPr>
            <a:normAutofit/>
          </a:bodyPr>
          <a:lstStyle/>
          <a:p>
            <a:r>
              <a:rPr lang="en-GB" sz="2800" dirty="0"/>
              <a:t>Task Force Automated Vehicles Regulation Screening </a:t>
            </a:r>
          </a:p>
          <a:p>
            <a:r>
              <a:rPr lang="en-GB" sz="2800" dirty="0"/>
              <a:t>(TF-AVRS)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1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the Netherlands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371193" y="283587"/>
            <a:ext cx="39311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GRPE-91-XX</a:t>
            </a:r>
          </a:p>
          <a:p>
            <a:r>
              <a:rPr lang="en-GB" dirty="0"/>
              <a:t>91</a:t>
            </a:r>
            <a:r>
              <a:rPr lang="en-GB" baseline="30000" dirty="0"/>
              <a:t>st</a:t>
            </a:r>
            <a:r>
              <a:rPr lang="en-GB" dirty="0"/>
              <a:t>  GRPE, 14</a:t>
            </a:r>
            <a:r>
              <a:rPr lang="en-GB" baseline="30000" dirty="0"/>
              <a:t>th</a:t>
            </a:r>
            <a:r>
              <a:rPr lang="en-GB" dirty="0"/>
              <a:t> – 16</a:t>
            </a:r>
            <a:r>
              <a:rPr lang="en-GB" baseline="30000" dirty="0"/>
              <a:t>th</a:t>
            </a:r>
            <a:r>
              <a:rPr lang="en-GB" dirty="0"/>
              <a:t> of October, 2024, </a:t>
            </a:r>
          </a:p>
          <a:p>
            <a:r>
              <a:rPr lang="en-GB" dirty="0"/>
              <a:t>agenda item 17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35105C8-21F5-BCB0-00B7-0253CA05A8A8}"/>
              </a:ext>
            </a:extLst>
          </p:cNvPr>
          <p:cNvSpPr txBox="1">
            <a:spLocks/>
          </p:cNvSpPr>
          <p:nvPr/>
        </p:nvSpPr>
        <p:spPr>
          <a:xfrm>
            <a:off x="1676400" y="12747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Report to 91</a:t>
            </a:r>
            <a:r>
              <a:rPr lang="en-GB" sz="4000" b="1" baseline="30000" dirty="0"/>
              <a:t>th</a:t>
            </a:r>
            <a:r>
              <a:rPr lang="en-GB" sz="4000" b="1" dirty="0"/>
              <a:t> Session of GRPE</a:t>
            </a:r>
            <a:br>
              <a:rPr lang="en-GB" sz="4000" b="1" dirty="0"/>
            </a:br>
            <a:r>
              <a:rPr lang="en-GB" sz="4000" b="1" dirty="0"/>
              <a:t>(October 2024)</a:t>
            </a:r>
          </a:p>
        </p:txBody>
      </p:sp>
    </p:spTree>
    <p:extLst>
      <p:ext uri="{BB962C8B-B14F-4D97-AF65-F5344CB8AC3E}">
        <p14:creationId xmlns:p14="http://schemas.microsoft.com/office/powerpoint/2010/main" val="257442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934090"/>
            <a:ext cx="12192000" cy="1325563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Thank you for your attention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10</a:t>
            </a:fld>
            <a:endParaRPr lang="en-GB"/>
          </a:p>
        </p:txBody>
      </p: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FC2B3A95-CEF4-F39C-0F04-6E2AF77DFADE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</a:t>
            </a:r>
            <a:r>
              <a:rPr lang="sv-SE" sz="1200">
                <a:solidFill>
                  <a:schemeClr val="tx1">
                    <a:tint val="75000"/>
                  </a:schemeClr>
                </a:solidFill>
              </a:rPr>
              <a:t>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1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E075AB84-F47B-4E17-9AE6-340E84F8C13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400" imgH="396" progId="TCLayout.ActiveDocument.1">
                  <p:embed/>
                </p:oleObj>
              </mc:Choice>
              <mc:Fallback>
                <p:oleObj name="think-cell Folie" r:id="rId7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E075AB84-F47B-4E17-9AE6-340E84F8C1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26121" y="1188290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002958" y="1137390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nl-NL" sz="3600" b="1" dirty="0"/>
              <a:t>TF </a:t>
            </a:r>
            <a:r>
              <a:rPr lang="nl-NL" sz="3600" b="1" dirty="0" err="1"/>
              <a:t>Automated</a:t>
            </a:r>
            <a:r>
              <a:rPr lang="nl-NL" sz="3600" b="1" dirty="0"/>
              <a:t> </a:t>
            </a:r>
            <a:r>
              <a:rPr lang="nl-NL" sz="3600" b="1" dirty="0" err="1"/>
              <a:t>Vehicles</a:t>
            </a:r>
            <a:r>
              <a:rPr lang="nl-NL" sz="3600" b="1" dirty="0"/>
              <a:t> </a:t>
            </a:r>
            <a:r>
              <a:rPr lang="nl-NL" sz="3600" b="1" dirty="0" err="1"/>
              <a:t>Regulation</a:t>
            </a:r>
            <a:r>
              <a:rPr lang="nl-NL" sz="3600" b="1" dirty="0"/>
              <a:t> Screening</a:t>
            </a:r>
            <a:endParaRPr lang="en-GB" sz="3600" b="1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764449" y="1930923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9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36690" y="1930923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13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76540" y="2500779"/>
            <a:ext cx="4062196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dirty="0"/>
          </a:p>
          <a:p>
            <a:r>
              <a:rPr lang="en-US" sz="2000" b="1" dirty="0"/>
              <a:t>Number of Meetings </a:t>
            </a:r>
            <a:br>
              <a:rPr lang="en-US" sz="2000" b="1" dirty="0"/>
            </a:br>
            <a:endParaRPr lang="de-DE" sz="2000" b="1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76540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76540" y="3250134"/>
            <a:ext cx="4062196" cy="342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accent6"/>
                </a:solidFill>
              </a:rPr>
              <a:t>Web-meetings</a:t>
            </a:r>
          </a:p>
          <a:p>
            <a:r>
              <a:rPr lang="en-GB" sz="1600" dirty="0"/>
              <a:t>9      TF-AVRS in 2023</a:t>
            </a:r>
          </a:p>
          <a:p>
            <a:r>
              <a:rPr lang="en-GB" sz="1600" dirty="0"/>
              <a:t>10</a:t>
            </a:r>
            <a:r>
              <a:rPr lang="en-GB" sz="1600" baseline="30000" dirty="0"/>
              <a:t>th</a:t>
            </a:r>
            <a:r>
              <a:rPr lang="en-GB" sz="1600" dirty="0"/>
              <a:t> TF-AVRS: 29</a:t>
            </a:r>
            <a:r>
              <a:rPr lang="en-GB" sz="1600" baseline="30000" dirty="0"/>
              <a:t>th</a:t>
            </a:r>
            <a:r>
              <a:rPr lang="en-GB" sz="1600" dirty="0"/>
              <a:t> January 2024</a:t>
            </a:r>
          </a:p>
          <a:p>
            <a:r>
              <a:rPr lang="en-GB" sz="1600" dirty="0"/>
              <a:t>11</a:t>
            </a:r>
            <a:r>
              <a:rPr lang="en-GB" sz="1600" baseline="30000" dirty="0"/>
              <a:t>th</a:t>
            </a:r>
            <a:r>
              <a:rPr lang="en-GB" sz="1600" dirty="0"/>
              <a:t> TF-AVRS: 22</a:t>
            </a:r>
            <a:r>
              <a:rPr lang="en-GB" sz="1600" baseline="30000" dirty="0"/>
              <a:t>nd</a:t>
            </a:r>
            <a:r>
              <a:rPr lang="en-GB" sz="1600" dirty="0"/>
              <a:t> February 2024</a:t>
            </a:r>
          </a:p>
          <a:p>
            <a:r>
              <a:rPr lang="en-GB" sz="1600" dirty="0"/>
              <a:t>12</a:t>
            </a:r>
            <a:r>
              <a:rPr lang="en-GB" sz="1600" baseline="30000" dirty="0"/>
              <a:t>th</a:t>
            </a:r>
            <a:r>
              <a:rPr lang="en-GB" sz="1600" dirty="0"/>
              <a:t> TF-AVRS: 27</a:t>
            </a:r>
            <a:r>
              <a:rPr lang="en-GB" sz="1600" baseline="30000" dirty="0"/>
              <a:t>th</a:t>
            </a:r>
            <a:r>
              <a:rPr lang="en-GB" sz="1600" dirty="0"/>
              <a:t> March 2024</a:t>
            </a:r>
          </a:p>
          <a:p>
            <a:r>
              <a:rPr lang="en-GB" sz="1600" dirty="0"/>
              <a:t>13</a:t>
            </a:r>
            <a:r>
              <a:rPr lang="en-GB" sz="1600" baseline="30000" dirty="0"/>
              <a:t>th</a:t>
            </a:r>
            <a:r>
              <a:rPr lang="en-GB" sz="1600" dirty="0"/>
              <a:t> TF-AVRS: 23</a:t>
            </a:r>
            <a:r>
              <a:rPr lang="en-GB" sz="1600" baseline="30000" dirty="0"/>
              <a:t>rd</a:t>
            </a:r>
            <a:r>
              <a:rPr lang="en-GB" sz="1600" dirty="0"/>
              <a:t> April 2024</a:t>
            </a:r>
          </a:p>
          <a:p>
            <a:r>
              <a:rPr lang="en-GB" sz="1600" dirty="0"/>
              <a:t>14</a:t>
            </a:r>
            <a:r>
              <a:rPr lang="en-GB" sz="1600" baseline="30000" dirty="0"/>
              <a:t>th</a:t>
            </a:r>
            <a:r>
              <a:rPr lang="en-GB" sz="1600" dirty="0"/>
              <a:t> TF-AVRS: 27</a:t>
            </a:r>
            <a:r>
              <a:rPr lang="en-GB" sz="1600" baseline="30000" dirty="0"/>
              <a:t>th</a:t>
            </a:r>
            <a:r>
              <a:rPr lang="en-GB" sz="1600" dirty="0"/>
              <a:t> May 2024</a:t>
            </a:r>
          </a:p>
          <a:p>
            <a:r>
              <a:rPr lang="en-GB" sz="1600" dirty="0"/>
              <a:t>15</a:t>
            </a:r>
            <a:r>
              <a:rPr lang="en-GB" sz="1600" baseline="30000" dirty="0"/>
              <a:t>th</a:t>
            </a:r>
            <a:r>
              <a:rPr lang="en-GB" sz="1600" dirty="0"/>
              <a:t> TF-AVRS: 18</a:t>
            </a:r>
            <a:r>
              <a:rPr lang="en-GB" sz="1600" baseline="30000" dirty="0"/>
              <a:t>th</a:t>
            </a:r>
            <a:r>
              <a:rPr lang="en-GB" sz="1600" dirty="0"/>
              <a:t> June 2024</a:t>
            </a:r>
          </a:p>
          <a:p>
            <a:r>
              <a:rPr lang="en-GB" sz="1600" dirty="0"/>
              <a:t>16</a:t>
            </a:r>
            <a:r>
              <a:rPr lang="en-GB" sz="1600" baseline="30000" dirty="0"/>
              <a:t>th</a:t>
            </a:r>
            <a:r>
              <a:rPr lang="en-GB" sz="1600" dirty="0"/>
              <a:t> TF-AVRS: 2</a:t>
            </a:r>
            <a:r>
              <a:rPr lang="en-GB" sz="1600" baseline="30000" dirty="0"/>
              <a:t>nd</a:t>
            </a:r>
            <a:r>
              <a:rPr lang="en-GB" sz="1600" dirty="0"/>
              <a:t> September 2024</a:t>
            </a:r>
          </a:p>
          <a:p>
            <a:r>
              <a:rPr lang="en-GB" sz="1600" dirty="0"/>
              <a:t>17</a:t>
            </a:r>
            <a:r>
              <a:rPr lang="en-GB" sz="1600" baseline="30000" dirty="0"/>
              <a:t>th</a:t>
            </a:r>
            <a:r>
              <a:rPr lang="en-GB" sz="1600" dirty="0"/>
              <a:t> TF-AVRS: 10</a:t>
            </a:r>
            <a:r>
              <a:rPr lang="en-GB" sz="1600" baseline="30000" dirty="0"/>
              <a:t>th</a:t>
            </a:r>
            <a:r>
              <a:rPr lang="en-GB" sz="1600" dirty="0"/>
              <a:t> October 2024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42735" y="3250134"/>
            <a:ext cx="4547355" cy="141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CPs:</a:t>
            </a:r>
            <a:br>
              <a:rPr lang="de-DE" sz="1600" dirty="0"/>
            </a:br>
            <a:r>
              <a:rPr lang="de-DE" sz="1600" dirty="0"/>
              <a:t>Germany, France, United Kingdom, South </a:t>
            </a:r>
            <a:r>
              <a:rPr lang="de-DE" sz="1600" dirty="0" err="1"/>
              <a:t>Africa</a:t>
            </a:r>
            <a:r>
              <a:rPr lang="de-DE" sz="1600" dirty="0"/>
              <a:t>, [United States], The </a:t>
            </a:r>
            <a:r>
              <a:rPr lang="de-DE" sz="1600" dirty="0" err="1"/>
              <a:t>Netherlands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NGO‘s: </a:t>
            </a:r>
            <a:br>
              <a:rPr lang="de-DE" sz="1600" dirty="0"/>
            </a:br>
            <a:r>
              <a:rPr lang="de-DE" sz="1600" dirty="0"/>
              <a:t>OICA, EUROMOT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19724" y="2415444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 &amp; NGOs)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42736" y="3158741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jdelijke aanduiding voor voettekst 5">
            <a:extLst>
              <a:ext uri="{FF2B5EF4-FFF2-40B4-BE49-F238E27FC236}">
                <a16:creationId xmlns:a16="http://schemas.microsoft.com/office/drawing/2014/main" id="{EC0D57E9-75DA-7F0E-426B-3E0542FF62F2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TF </a:t>
            </a:r>
            <a:r>
              <a:rPr lang="de-DE" sz="3600" b="1" dirty="0" err="1"/>
              <a:t>Automated</a:t>
            </a:r>
            <a:r>
              <a:rPr lang="de-DE" sz="3600" b="1" dirty="0"/>
              <a:t> </a:t>
            </a:r>
            <a:r>
              <a:rPr lang="de-DE" sz="3600" b="1" dirty="0" err="1"/>
              <a:t>Vehicles</a:t>
            </a:r>
            <a:r>
              <a:rPr lang="de-DE" sz="3600" b="1" dirty="0"/>
              <a:t> Regulation Screening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71496" y="2769094"/>
            <a:ext cx="9403427" cy="26544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3768739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WP29 requests a screening of regulation for application of Automated Vehicles.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GRVA proposed a template for the screening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TF-FADS (GRVA) provides further guidance 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Targets</a:t>
            </a:r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2849513"/>
            <a:ext cx="7011869" cy="8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[The Netherlands] 	=&gt; Vacant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[…] 		=&gt; Vacant</a:t>
            </a: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2832196"/>
            <a:ext cx="3024000" cy="897364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5" y="3821291"/>
            <a:ext cx="6426198" cy="69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hlinkClick r:id="rId6"/>
              </a:rPr>
              <a:t>https://wiki.unece.org/pages/viewpage.action?pageId=198672917&amp;src=contextnavpagetreemode</a:t>
            </a:r>
            <a:r>
              <a:rPr lang="de-DE" dirty="0"/>
              <a:t>  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3821291"/>
            <a:ext cx="3024000" cy="690545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TF-AVRS </a:t>
            </a:r>
            <a:r>
              <a:rPr lang="de-DE" b="1" dirty="0" err="1"/>
              <a:t>wiki</a:t>
            </a:r>
            <a:r>
              <a:rPr lang="en-GB" b="1" dirty="0"/>
              <a:t>page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3</a:t>
            </a:fld>
            <a:endParaRPr lang="en-GB"/>
          </a:p>
        </p:txBody>
      </p:sp>
      <p:sp>
        <p:nvSpPr>
          <p:cNvPr id="4" name="Tijdelijke aanduiding voor voettekst 5">
            <a:extLst>
              <a:ext uri="{FF2B5EF4-FFF2-40B4-BE49-F238E27FC236}">
                <a16:creationId xmlns:a16="http://schemas.microsoft.com/office/drawing/2014/main" id="{4FAF7605-9525-6235-425C-90DDE60C56C0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</a:p>
          <a:p>
            <a:pPr algn="ctr"/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04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Screening process: Considered items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/>
              <a:t>1. Terminology</a:t>
            </a:r>
          </a:p>
          <a:p>
            <a:pPr lvl="2"/>
            <a:r>
              <a:rPr lang="en-US" dirty="0"/>
              <a:t>Relevant terms based on GRVA guidance (accelerator, handle-bar type steering)</a:t>
            </a:r>
          </a:p>
          <a:p>
            <a:pPr marL="0" indent="0">
              <a:buNone/>
            </a:pPr>
            <a:r>
              <a:rPr lang="en-US" dirty="0"/>
              <a:t>2. Use cases AVs</a:t>
            </a:r>
          </a:p>
          <a:p>
            <a:pPr lvl="2"/>
            <a:r>
              <a:rPr lang="en-US" dirty="0"/>
              <a:t>Driverless AVs </a:t>
            </a:r>
          </a:p>
          <a:p>
            <a:pPr lvl="3"/>
            <a:r>
              <a:rPr lang="en-US" dirty="0"/>
              <a:t>With passenger</a:t>
            </a:r>
            <a:endParaRPr lang="en-US" sz="2400" dirty="0"/>
          </a:p>
          <a:p>
            <a:pPr lvl="3"/>
            <a:r>
              <a:rPr lang="en-US" dirty="0"/>
              <a:t>Without passengers (cargo)</a:t>
            </a:r>
            <a:endParaRPr lang="en-US" sz="2400" dirty="0"/>
          </a:p>
          <a:p>
            <a:pPr lvl="2"/>
            <a:r>
              <a:rPr lang="en-US" dirty="0"/>
              <a:t>AVs with driver </a:t>
            </a:r>
          </a:p>
          <a:p>
            <a:pPr lvl="2"/>
            <a:r>
              <a:rPr lang="en-US" dirty="0"/>
              <a:t>Bi-directional AV’s =&gt; on hold for the moment due to GRVA decision</a:t>
            </a:r>
          </a:p>
          <a:p>
            <a:pPr marL="0" indent="0">
              <a:buNone/>
            </a:pPr>
            <a:r>
              <a:rPr lang="en-US" dirty="0"/>
              <a:t>3. Other considered items</a:t>
            </a:r>
          </a:p>
          <a:p>
            <a:pPr lvl="2"/>
            <a:r>
              <a:rPr lang="en-US" dirty="0"/>
              <a:t>Telltales &amp; warning signals</a:t>
            </a:r>
          </a:p>
          <a:p>
            <a:pPr lvl="2"/>
            <a:r>
              <a:rPr lang="en-US" dirty="0"/>
              <a:t>Test modes</a:t>
            </a:r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44F5307-AB2D-2412-CAA8-F8DBD09A9541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287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5</a:t>
            </a:fld>
            <a:endParaRPr lang="en-GB"/>
          </a:p>
        </p:txBody>
      </p:sp>
      <p:sp>
        <p:nvSpPr>
          <p:cNvPr id="3" name="Tijdelijke aanduiding voor voettekst 5">
            <a:extLst>
              <a:ext uri="{FF2B5EF4-FFF2-40B4-BE49-F238E27FC236}">
                <a16:creationId xmlns:a16="http://schemas.microsoft.com/office/drawing/2014/main" id="{CD66E1F6-8D8A-0D34-85E7-56F4963F21F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5491BFB-0502-2B63-FA30-C94E1B8A8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32" y="151063"/>
            <a:ext cx="11188040" cy="620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96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841C71D-2238-443E-A15A-464DE884A77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Tijdelijke aanduiding voor voettekst 5">
            <a:extLst>
              <a:ext uri="{FF2B5EF4-FFF2-40B4-BE49-F238E27FC236}">
                <a16:creationId xmlns:a16="http://schemas.microsoft.com/office/drawing/2014/main" id="{10632EEF-A941-1B7B-4FCF-EB219A03688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8E25823-C135-AB1A-EA6F-BE0064899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136525"/>
            <a:ext cx="11010900" cy="62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32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2841C71D-2238-443E-A15A-464DE884A77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2" name="Tijdelijke aanduiding voor voettekst 5">
            <a:extLst>
              <a:ext uri="{FF2B5EF4-FFF2-40B4-BE49-F238E27FC236}">
                <a16:creationId xmlns:a16="http://schemas.microsoft.com/office/drawing/2014/main" id="{10632EEF-A941-1B7B-4FCF-EB219A036885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01B29C62-7D0C-D15B-4CDF-C255A7A7D9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338654"/>
            <a:ext cx="10991850" cy="466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252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TF-AVRS  Results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1040291" cy="4351338"/>
          </a:xfrm>
        </p:spPr>
        <p:txBody>
          <a:bodyPr>
            <a:normAutofit/>
          </a:bodyPr>
          <a:lstStyle/>
          <a:p>
            <a:r>
              <a:rPr lang="en-GB" dirty="0"/>
              <a:t>No vehicle categories will be excluded from screening</a:t>
            </a:r>
          </a:p>
          <a:p>
            <a:r>
              <a:rPr lang="en-GB" dirty="0"/>
              <a:t>2 Regulations are excluded from screening (old)</a:t>
            </a:r>
          </a:p>
          <a:p>
            <a:r>
              <a:rPr lang="en-GB" dirty="0"/>
              <a:t>21 regulations are screened =&gt; 9 during last GRPE</a:t>
            </a:r>
          </a:p>
          <a:p>
            <a:r>
              <a:rPr lang="en-GB" dirty="0"/>
              <a:t>2 regulations are planned to be screened</a:t>
            </a:r>
          </a:p>
          <a:p>
            <a:r>
              <a:rPr lang="en-GB" dirty="0"/>
              <a:t>9 regulations still need to be addressed</a:t>
            </a:r>
          </a:p>
          <a:p>
            <a:pPr lvl="1"/>
            <a:r>
              <a:rPr lang="en-GB" dirty="0"/>
              <a:t>4 HDV UN GTR/UN R</a:t>
            </a:r>
          </a:p>
          <a:p>
            <a:pPr lvl="1"/>
            <a:r>
              <a:rPr lang="en-GB" dirty="0"/>
              <a:t>4 L-category UN GTR/UN R</a:t>
            </a:r>
          </a:p>
          <a:p>
            <a:pPr lvl="1"/>
            <a:r>
              <a:rPr lang="en-GB" dirty="0"/>
              <a:t>1 M.R. 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8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B35CADF-996B-9B02-4357-179BCF9329A4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343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Continue with meetings once per month. A face-to-face meeting to discuss next steps of TF-AVRS will be planned.</a:t>
            </a:r>
          </a:p>
          <a:p>
            <a:r>
              <a:rPr lang="en-GB" dirty="0"/>
              <a:t>Participants from CP’s and NGO’s are really needed to accelerate the screening and to continue the necessary work after the screening =&gt; The actual updating of UN GTR’s and UN R’s.</a:t>
            </a:r>
          </a:p>
          <a:p>
            <a:r>
              <a:rPr lang="en-GB" dirty="0"/>
              <a:t>GRPE is really behind on other GR’s</a:t>
            </a:r>
          </a:p>
          <a:p>
            <a:r>
              <a:rPr lang="en-US" dirty="0"/>
              <a:t>Changes to GRPE Regulations should be in place before the ADS Regulation is ready in 2026</a:t>
            </a:r>
            <a:endParaRPr lang="en-GB" dirty="0"/>
          </a:p>
          <a:p>
            <a:r>
              <a:rPr lang="en-GB" dirty="0"/>
              <a:t>Who is willing to join TF-AVRS?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C71D-2238-443E-A15A-464DE884A775}" type="slidenum">
              <a:rPr lang="en-GB" smtClean="0"/>
              <a:t>9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43483D8-621E-675D-5BAE-85508C289B5C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v-SE" sz="1200" dirty="0">
                <a:solidFill>
                  <a:schemeClr val="tx1">
                    <a:tint val="75000"/>
                  </a:schemeClr>
                </a:solidFill>
              </a:rPr>
              <a:t>Report TF-AVRS – GRPE-91</a:t>
            </a:r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4377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25eed3e-5bbc-4be8-ba59-493fa81402e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419DAC9315BC4F98D38C68E7A23EDA" ma:contentTypeVersion="12" ma:contentTypeDescription="Een nieuw document maken." ma:contentTypeScope="" ma:versionID="424bb4527a2215b7a7046657e9c425b9">
  <xsd:schema xmlns:xsd="http://www.w3.org/2001/XMLSchema" xmlns:xs="http://www.w3.org/2001/XMLSchema" xmlns:p="http://schemas.microsoft.com/office/2006/metadata/properties" xmlns:ns3="325eed3e-5bbc-4be8-ba59-493fa81402e5" xmlns:ns4="942b16b5-2ecd-4d85-aec9-23565225ed2c" targetNamespace="http://schemas.microsoft.com/office/2006/metadata/properties" ma:root="true" ma:fieldsID="73fbe20ca4cc5202ec15cd95514e6f93" ns3:_="" ns4:_="">
    <xsd:import namespace="325eed3e-5bbc-4be8-ba59-493fa81402e5"/>
    <xsd:import namespace="942b16b5-2ecd-4d85-aec9-23565225ed2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5eed3e-5bbc-4be8-ba59-493fa81402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2b16b5-2ecd-4d85-aec9-23565225ed2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D3D177-9558-4D6F-8120-601C7495361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029449-3580-4A4F-B338-6E4A6C5320B1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42b16b5-2ecd-4d85-aec9-23565225ed2c"/>
    <ds:schemaRef ds:uri="325eed3e-5bbc-4be8-ba59-493fa81402e5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0DC6B02-E19F-486D-96A0-3BC604E44E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5eed3e-5bbc-4be8-ba59-493fa81402e5"/>
    <ds:schemaRef ds:uri="942b16b5-2ecd-4d85-aec9-23565225ed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473</Words>
  <Application>Microsoft Office PowerPoint</Application>
  <PresentationFormat>Breedbeeld</PresentationFormat>
  <Paragraphs>83</Paragraphs>
  <Slides>10</Slides>
  <Notes>2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think-cell Folie</vt:lpstr>
      <vt:lpstr>PowerPoint-presentatie</vt:lpstr>
      <vt:lpstr>TF Automated Vehicles Regulation Screening</vt:lpstr>
      <vt:lpstr>TF Automated Vehicles Regulation Screening</vt:lpstr>
      <vt:lpstr>Screening process: Considered items</vt:lpstr>
      <vt:lpstr>PowerPoint-presentatie</vt:lpstr>
      <vt:lpstr>PowerPoint-presentatie</vt:lpstr>
      <vt:lpstr>PowerPoint-presentatie</vt:lpstr>
      <vt:lpstr>TF-AVRS  Results</vt:lpstr>
      <vt:lpstr>Next steps</vt:lpstr>
      <vt:lpstr>Thank you for your attention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SIG-AVRS</dc:title>
  <dc:creator>Boersma, Jan Sybren</dc:creator>
  <cp:lastModifiedBy>Ouden, Niels den</cp:lastModifiedBy>
  <cp:revision>34</cp:revision>
  <dcterms:created xsi:type="dcterms:W3CDTF">2023-01-23T11:55:36Z</dcterms:created>
  <dcterms:modified xsi:type="dcterms:W3CDTF">2024-10-10T14:44:06Z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0x0101003A419DAC9315BC4F98D38C68E7A23EDA</vt:lpwstr>
  </property>
</Properties>
</file>