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4" r:id="rId2"/>
    <p:sldId id="265" r:id="rId3"/>
    <p:sldId id="266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55" autoAdjust="0"/>
    <p:restoredTop sz="94660"/>
  </p:normalViewPr>
  <p:slideViewPr>
    <p:cSldViewPr snapToGrid="0">
      <p:cViewPr varScale="1">
        <p:scale>
          <a:sx n="93" d="100"/>
          <a:sy n="93" d="100"/>
        </p:scale>
        <p:origin x="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1B1AE-EFC3-43C0-8F26-FC8531FD6FA2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C24D3-8E62-4BA2-B4E5-6DAFB567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9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843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60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365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6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1522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73932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2968" y="188913"/>
            <a:ext cx="11233151" cy="5762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31801" y="1052514"/>
            <a:ext cx="11328400" cy="5113337"/>
          </a:xfrm>
        </p:spPr>
        <p:txBody>
          <a:bodyPr/>
          <a:lstStyle/>
          <a:p>
            <a:pPr lvl="0"/>
            <a:r>
              <a:rPr lang="ja-JP" altLang="en-US" noProof="0"/>
              <a:t>表を追加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2024/6/20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減算 6"/>
          <p:cNvSpPr/>
          <p:nvPr userDrawn="1"/>
        </p:nvSpPr>
        <p:spPr>
          <a:xfrm rot="5400000" flipV="1">
            <a:off x="-35426" y="161062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5271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599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0907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7928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8450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7565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38221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1845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23800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6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ACPE-09-08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 45">
            <a:extLst>
              <a:ext uri="{FF2B5EF4-FFF2-40B4-BE49-F238E27FC236}">
                <a16:creationId xmlns:a16="http://schemas.microsoft.com/office/drawing/2014/main" id="{E749E16C-87F4-B930-B76A-BB2E2EDF080E}"/>
              </a:ext>
            </a:extLst>
          </p:cNvPr>
          <p:cNvSpPr/>
          <p:nvPr/>
        </p:nvSpPr>
        <p:spPr>
          <a:xfrm>
            <a:off x="1004715" y="3175545"/>
            <a:ext cx="7395252" cy="656006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テキスト ボックス 5">
            <a:extLst>
              <a:ext uri="{FF2B5EF4-FFF2-40B4-BE49-F238E27FC236}">
                <a16:creationId xmlns:a16="http://schemas.microsoft.com/office/drawing/2014/main" id="{EC835B75-BFCF-00B9-93FB-3FBE225CBF3A}"/>
              </a:ext>
            </a:extLst>
          </p:cNvPr>
          <p:cNvSpPr txBox="1"/>
          <p:nvPr/>
        </p:nvSpPr>
        <p:spPr>
          <a:xfrm>
            <a:off x="2355273" y="1078859"/>
            <a:ext cx="4387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/>
              </a:rPr>
              <a:t>UK Proposed new test procedure</a:t>
            </a:r>
          </a:p>
          <a:p>
            <a:pPr algn="ctr"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/>
              </a:rPr>
              <a:t>(Based on ACPE-04-04)</a:t>
            </a:r>
            <a:endParaRPr kumimoji="1" lang="ja-JP" altLang="en-US" sz="2000" b="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2" name="グループ化 38">
            <a:extLst>
              <a:ext uri="{FF2B5EF4-FFF2-40B4-BE49-F238E27FC236}">
                <a16:creationId xmlns:a16="http://schemas.microsoft.com/office/drawing/2014/main" id="{4526AB84-BEC1-4B39-6553-F079E9F76BD1}"/>
              </a:ext>
            </a:extLst>
          </p:cNvPr>
          <p:cNvGrpSpPr/>
          <p:nvPr/>
        </p:nvGrpSpPr>
        <p:grpSpPr>
          <a:xfrm>
            <a:off x="-4673297" y="744593"/>
            <a:ext cx="13159542" cy="6171289"/>
            <a:chOff x="-4589477" y="433382"/>
            <a:chExt cx="13159542" cy="6171289"/>
          </a:xfrm>
        </p:grpSpPr>
        <p:cxnSp>
          <p:nvCxnSpPr>
            <p:cNvPr id="53" name="直線コネクタ 2">
              <a:extLst>
                <a:ext uri="{FF2B5EF4-FFF2-40B4-BE49-F238E27FC236}">
                  <a16:creationId xmlns:a16="http://schemas.microsoft.com/office/drawing/2014/main" id="{36834159-3D8A-81FC-EF81-C3CD790392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8535" y="5836012"/>
              <a:ext cx="694481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4" name="直線コネクタ 6">
              <a:extLst>
                <a:ext uri="{FF2B5EF4-FFF2-40B4-BE49-F238E27FC236}">
                  <a16:creationId xmlns:a16="http://schemas.microsoft.com/office/drawing/2014/main" id="{6FE42C9A-0CA3-B82D-BCF6-BC956AFD6D7B}"/>
                </a:ext>
              </a:extLst>
            </p:cNvPr>
            <p:cNvCxnSpPr/>
            <p:nvPr/>
          </p:nvCxnSpPr>
          <p:spPr>
            <a:xfrm>
              <a:off x="1088535" y="2710848"/>
              <a:ext cx="0" cy="3125164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  <p:pic>
          <p:nvPicPr>
            <p:cNvPr id="55" name="図 7">
              <a:extLst>
                <a:ext uri="{FF2B5EF4-FFF2-40B4-BE49-F238E27FC236}">
                  <a16:creationId xmlns:a16="http://schemas.microsoft.com/office/drawing/2014/main" id="{AACC11E0-9CDE-DE10-0330-BD8A5994AE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98" t="10943" r="12591" b="2638"/>
            <a:stretch/>
          </p:blipFill>
          <p:spPr>
            <a:xfrm rot="5400000">
              <a:off x="1788808" y="1860459"/>
              <a:ext cx="601886" cy="1377394"/>
            </a:xfrm>
            <a:prstGeom prst="rect">
              <a:avLst/>
            </a:prstGeom>
          </p:spPr>
        </p:pic>
        <p:sp>
          <p:nvSpPr>
            <p:cNvPr id="56" name="四角形: 角を丸くする 8">
              <a:extLst>
                <a:ext uri="{FF2B5EF4-FFF2-40B4-BE49-F238E27FC236}">
                  <a16:creationId xmlns:a16="http://schemas.microsoft.com/office/drawing/2014/main" id="{C86DF57F-0421-9D7E-DAFA-637EDF7A8F27}"/>
                </a:ext>
              </a:extLst>
            </p:cNvPr>
            <p:cNvSpPr/>
            <p:nvPr/>
          </p:nvSpPr>
          <p:spPr>
            <a:xfrm>
              <a:off x="7269420" y="2155967"/>
              <a:ext cx="1062997" cy="786378"/>
            </a:xfrm>
            <a:prstGeom prst="roundRect">
              <a:avLst/>
            </a:prstGeom>
            <a:solidFill>
              <a:schemeClr val="tx2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Target 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7" name="図 9">
              <a:extLst>
                <a:ext uri="{FF2B5EF4-FFF2-40B4-BE49-F238E27FC236}">
                  <a16:creationId xmlns:a16="http://schemas.microsoft.com/office/drawing/2014/main" id="{77E96422-F0C9-914E-12C8-EE884B8F5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98" t="10943" r="12591" b="2638"/>
            <a:stretch/>
          </p:blipFill>
          <p:spPr>
            <a:xfrm rot="5400000">
              <a:off x="5242983" y="1860459"/>
              <a:ext cx="601886" cy="1377394"/>
            </a:xfrm>
            <a:prstGeom prst="rect">
              <a:avLst/>
            </a:prstGeom>
          </p:spPr>
        </p:pic>
        <p:sp>
          <p:nvSpPr>
            <p:cNvPr id="58" name="矢印: 右 10">
              <a:extLst>
                <a:ext uri="{FF2B5EF4-FFF2-40B4-BE49-F238E27FC236}">
                  <a16:creationId xmlns:a16="http://schemas.microsoft.com/office/drawing/2014/main" id="{C0EC21B2-DE4D-ED57-0C77-1D96875240E3}"/>
                </a:ext>
              </a:extLst>
            </p:cNvPr>
            <p:cNvSpPr/>
            <p:nvPr/>
          </p:nvSpPr>
          <p:spPr>
            <a:xfrm>
              <a:off x="6232623" y="2375183"/>
              <a:ext cx="350627" cy="266218"/>
            </a:xfrm>
            <a:prstGeom prst="rightArrow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矢印: 右 11">
              <a:extLst>
                <a:ext uri="{FF2B5EF4-FFF2-40B4-BE49-F238E27FC236}">
                  <a16:creationId xmlns:a16="http://schemas.microsoft.com/office/drawing/2014/main" id="{CE41B7C0-6896-689B-0CB6-E6F03F31E3C7}"/>
                </a:ext>
              </a:extLst>
            </p:cNvPr>
            <p:cNvSpPr/>
            <p:nvPr/>
          </p:nvSpPr>
          <p:spPr>
            <a:xfrm>
              <a:off x="2759331" y="2416047"/>
              <a:ext cx="350627" cy="266218"/>
            </a:xfrm>
            <a:prstGeom prst="rightArrow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0" name="直線コネクタ 12">
              <a:extLst>
                <a:ext uri="{FF2B5EF4-FFF2-40B4-BE49-F238E27FC236}">
                  <a16:creationId xmlns:a16="http://schemas.microsoft.com/office/drawing/2014/main" id="{AD2A03F7-B0AC-16A2-A805-42003F6F6C4F}"/>
                </a:ext>
              </a:extLst>
            </p:cNvPr>
            <p:cNvCxnSpPr/>
            <p:nvPr/>
          </p:nvCxnSpPr>
          <p:spPr>
            <a:xfrm>
              <a:off x="2759331" y="1785574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61" name="直線コネクタ 13">
              <a:extLst>
                <a:ext uri="{FF2B5EF4-FFF2-40B4-BE49-F238E27FC236}">
                  <a16:creationId xmlns:a16="http://schemas.microsoft.com/office/drawing/2014/main" id="{67D02EEE-EF06-5B94-2D2B-9A7F374015FE}"/>
                </a:ext>
              </a:extLst>
            </p:cNvPr>
            <p:cNvCxnSpPr/>
            <p:nvPr/>
          </p:nvCxnSpPr>
          <p:spPr>
            <a:xfrm>
              <a:off x="6187363" y="1810649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62" name="直線コネクタ 14">
              <a:extLst>
                <a:ext uri="{FF2B5EF4-FFF2-40B4-BE49-F238E27FC236}">
                  <a16:creationId xmlns:a16="http://schemas.microsoft.com/office/drawing/2014/main" id="{8201E529-058D-9CC3-4346-7A4108C12C2A}"/>
                </a:ext>
              </a:extLst>
            </p:cNvPr>
            <p:cNvCxnSpPr/>
            <p:nvPr/>
          </p:nvCxnSpPr>
          <p:spPr>
            <a:xfrm>
              <a:off x="7277308" y="1777849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63" name="直線矢印コネクタ 15">
              <a:extLst>
                <a:ext uri="{FF2B5EF4-FFF2-40B4-BE49-F238E27FC236}">
                  <a16:creationId xmlns:a16="http://schemas.microsoft.com/office/drawing/2014/main" id="{AE4C538B-C9A8-FC6E-9C33-3D01B64FD9A0}"/>
                </a:ext>
              </a:extLst>
            </p:cNvPr>
            <p:cNvCxnSpPr/>
            <p:nvPr/>
          </p:nvCxnSpPr>
          <p:spPr>
            <a:xfrm>
              <a:off x="6194905" y="2016367"/>
              <a:ext cx="10745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64" name="テキスト ボックス 16">
              <a:extLst>
                <a:ext uri="{FF2B5EF4-FFF2-40B4-BE49-F238E27FC236}">
                  <a16:creationId xmlns:a16="http://schemas.microsoft.com/office/drawing/2014/main" id="{41630130-7265-8BC4-3C92-A6FBB798BE45}"/>
                </a:ext>
              </a:extLst>
            </p:cNvPr>
            <p:cNvSpPr txBox="1"/>
            <p:nvPr/>
          </p:nvSpPr>
          <p:spPr>
            <a:xfrm>
              <a:off x="6274177" y="1640188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1~1.5m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65" name="直線矢印コネクタ 17">
              <a:extLst>
                <a:ext uri="{FF2B5EF4-FFF2-40B4-BE49-F238E27FC236}">
                  <a16:creationId xmlns:a16="http://schemas.microsoft.com/office/drawing/2014/main" id="{8BFCAACD-2BBB-9000-E281-448172A9F30D}"/>
                </a:ext>
              </a:extLst>
            </p:cNvPr>
            <p:cNvCxnSpPr/>
            <p:nvPr/>
          </p:nvCxnSpPr>
          <p:spPr>
            <a:xfrm>
              <a:off x="2759331" y="2009520"/>
              <a:ext cx="34280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66" name="テキスト ボックス 18">
              <a:extLst>
                <a:ext uri="{FF2B5EF4-FFF2-40B4-BE49-F238E27FC236}">
                  <a16:creationId xmlns:a16="http://schemas.microsoft.com/office/drawing/2014/main" id="{6E1F1D94-A2F4-C504-4F59-313A0BAA86C8}"/>
                </a:ext>
              </a:extLst>
            </p:cNvPr>
            <p:cNvSpPr txBox="1"/>
            <p:nvPr/>
          </p:nvSpPr>
          <p:spPr>
            <a:xfrm>
              <a:off x="3573539" y="1383100"/>
              <a:ext cx="15183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Creeping run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1~5sec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7" name="円弧 19">
              <a:extLst>
                <a:ext uri="{FF2B5EF4-FFF2-40B4-BE49-F238E27FC236}">
                  <a16:creationId xmlns:a16="http://schemas.microsoft.com/office/drawing/2014/main" id="{CDADD851-4C10-81CD-97A8-EB574497B359}"/>
                </a:ext>
              </a:extLst>
            </p:cNvPr>
            <p:cNvSpPr/>
            <p:nvPr/>
          </p:nvSpPr>
          <p:spPr>
            <a:xfrm flipV="1">
              <a:off x="-4589477" y="433382"/>
              <a:ext cx="11416310" cy="5509548"/>
            </a:xfrm>
            <a:prstGeom prst="arc">
              <a:avLst>
                <a:gd name="adj1" fmla="val 18119097"/>
                <a:gd name="adj2" fmla="val 21044137"/>
              </a:avLst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" name="テキスト ボックス 20">
              <a:extLst>
                <a:ext uri="{FF2B5EF4-FFF2-40B4-BE49-F238E27FC236}">
                  <a16:creationId xmlns:a16="http://schemas.microsoft.com/office/drawing/2014/main" id="{40FF119F-8030-171E-5DA0-3BCA50B1AF4F}"/>
                </a:ext>
              </a:extLst>
            </p:cNvPr>
            <p:cNvSpPr txBox="1"/>
            <p:nvPr/>
          </p:nvSpPr>
          <p:spPr>
            <a:xfrm>
              <a:off x="1344579" y="1944201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Standstill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9" name="円弧 21">
              <a:extLst>
                <a:ext uri="{FF2B5EF4-FFF2-40B4-BE49-F238E27FC236}">
                  <a16:creationId xmlns:a16="http://schemas.microsoft.com/office/drawing/2014/main" id="{4F5504DB-EE2F-982A-979D-260FA39126A6}"/>
                </a:ext>
              </a:extLst>
            </p:cNvPr>
            <p:cNvSpPr/>
            <p:nvPr/>
          </p:nvSpPr>
          <p:spPr>
            <a:xfrm rot="19298424">
              <a:off x="4080654" y="2794621"/>
              <a:ext cx="3668718" cy="1562582"/>
            </a:xfrm>
            <a:prstGeom prst="arc">
              <a:avLst>
                <a:gd name="adj1" fmla="val 1197532"/>
                <a:gd name="adj2" fmla="val 4688251"/>
              </a:avLst>
            </a:prstGeom>
            <a:noFill/>
            <a:ln w="38100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0" name="円弧 22">
              <a:extLst>
                <a:ext uri="{FF2B5EF4-FFF2-40B4-BE49-F238E27FC236}">
                  <a16:creationId xmlns:a16="http://schemas.microsoft.com/office/drawing/2014/main" id="{6DDBDFCE-59F6-2207-57EA-23B5484478C1}"/>
                </a:ext>
              </a:extLst>
            </p:cNvPr>
            <p:cNvSpPr/>
            <p:nvPr/>
          </p:nvSpPr>
          <p:spPr>
            <a:xfrm rot="12456411" flipH="1" flipV="1">
              <a:off x="4901347" y="2520190"/>
              <a:ext cx="3668718" cy="1562582"/>
            </a:xfrm>
            <a:prstGeom prst="arc">
              <a:avLst>
                <a:gd name="adj1" fmla="val 1197532"/>
                <a:gd name="adj2" fmla="val 4688251"/>
              </a:avLst>
            </a:prstGeom>
            <a:noFill/>
            <a:ln w="38100" cap="flat" cmpd="sng" algn="ctr">
              <a:solidFill>
                <a:srgbClr val="00B05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1" name="テキスト ボックス 23">
              <a:extLst>
                <a:ext uri="{FF2B5EF4-FFF2-40B4-BE49-F238E27FC236}">
                  <a16:creationId xmlns:a16="http://schemas.microsoft.com/office/drawing/2014/main" id="{223DDC94-7147-BCCA-330A-FADB8B281BBA}"/>
                </a:ext>
              </a:extLst>
            </p:cNvPr>
            <p:cNvSpPr txBox="1"/>
            <p:nvPr/>
          </p:nvSpPr>
          <p:spPr>
            <a:xfrm rot="16200000">
              <a:off x="-18185" y="3474435"/>
              <a:ext cx="1634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AEBS ODD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AEDEF">
                    <a:lumMod val="50000"/>
                  </a:srgb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2" name="テキスト ボックス 24">
              <a:extLst>
                <a:ext uri="{FF2B5EF4-FFF2-40B4-BE49-F238E27FC236}">
                  <a16:creationId xmlns:a16="http://schemas.microsoft.com/office/drawing/2014/main" id="{92CE6064-8F96-E805-6C28-68C1CD0591D7}"/>
                </a:ext>
              </a:extLst>
            </p:cNvPr>
            <p:cNvSpPr txBox="1"/>
            <p:nvPr/>
          </p:nvSpPr>
          <p:spPr>
            <a:xfrm>
              <a:off x="2538758" y="5929319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3" name="テキスト ボックス 25">
              <a:extLst>
                <a:ext uri="{FF2B5EF4-FFF2-40B4-BE49-F238E27FC236}">
                  <a16:creationId xmlns:a16="http://schemas.microsoft.com/office/drawing/2014/main" id="{1831B15D-6561-E38C-1A13-2D98EB014FAE}"/>
                </a:ext>
              </a:extLst>
            </p:cNvPr>
            <p:cNvSpPr txBox="1"/>
            <p:nvPr/>
          </p:nvSpPr>
          <p:spPr>
            <a:xfrm>
              <a:off x="6012050" y="589413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L1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4" name="テキスト ボックス 26">
              <a:extLst>
                <a:ext uri="{FF2B5EF4-FFF2-40B4-BE49-F238E27FC236}">
                  <a16:creationId xmlns:a16="http://schemas.microsoft.com/office/drawing/2014/main" id="{1FA92117-8186-605B-24BA-48914743521F}"/>
                </a:ext>
              </a:extLst>
            </p:cNvPr>
            <p:cNvSpPr txBox="1"/>
            <p:nvPr/>
          </p:nvSpPr>
          <p:spPr>
            <a:xfrm>
              <a:off x="7048848" y="590860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L2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5" name="テキスト ボックス 27">
              <a:extLst>
                <a:ext uri="{FF2B5EF4-FFF2-40B4-BE49-F238E27FC236}">
                  <a16:creationId xmlns:a16="http://schemas.microsoft.com/office/drawing/2014/main" id="{A6EF46EE-09F7-927E-CC43-6DABA58E76C4}"/>
                </a:ext>
              </a:extLst>
            </p:cNvPr>
            <p:cNvSpPr txBox="1"/>
            <p:nvPr/>
          </p:nvSpPr>
          <p:spPr>
            <a:xfrm>
              <a:off x="5663950" y="421165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V1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6" name="テキスト ボックス 28">
              <a:extLst>
                <a:ext uri="{FF2B5EF4-FFF2-40B4-BE49-F238E27FC236}">
                  <a16:creationId xmlns:a16="http://schemas.microsoft.com/office/drawing/2014/main" id="{BA81C7CB-6F54-0405-E16E-4CFC9C2E27D9}"/>
                </a:ext>
              </a:extLst>
            </p:cNvPr>
            <p:cNvSpPr txBox="1"/>
            <p:nvPr/>
          </p:nvSpPr>
          <p:spPr>
            <a:xfrm>
              <a:off x="7309297" y="296273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V2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7" name="テキスト ボックス 29">
              <a:extLst>
                <a:ext uri="{FF2B5EF4-FFF2-40B4-BE49-F238E27FC236}">
                  <a16:creationId xmlns:a16="http://schemas.microsoft.com/office/drawing/2014/main" id="{0EE77394-48B7-8D2E-74D6-62D3C758B0F3}"/>
                </a:ext>
              </a:extLst>
            </p:cNvPr>
            <p:cNvSpPr txBox="1"/>
            <p:nvPr/>
          </p:nvSpPr>
          <p:spPr>
            <a:xfrm>
              <a:off x="7288078" y="443464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V3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8" name="楕円 30">
              <a:extLst>
                <a:ext uri="{FF2B5EF4-FFF2-40B4-BE49-F238E27FC236}">
                  <a16:creationId xmlns:a16="http://schemas.microsoft.com/office/drawing/2014/main" id="{C63B50AF-895E-B573-7B88-4DF7A5C31456}"/>
                </a:ext>
              </a:extLst>
            </p:cNvPr>
            <p:cNvSpPr/>
            <p:nvPr/>
          </p:nvSpPr>
          <p:spPr>
            <a:xfrm>
              <a:off x="6151314" y="4380878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9" name="楕円 31">
              <a:extLst>
                <a:ext uri="{FF2B5EF4-FFF2-40B4-BE49-F238E27FC236}">
                  <a16:creationId xmlns:a16="http://schemas.microsoft.com/office/drawing/2014/main" id="{ED905517-B620-E45D-7104-88A417FE8CD9}"/>
                </a:ext>
              </a:extLst>
            </p:cNvPr>
            <p:cNvSpPr/>
            <p:nvPr/>
          </p:nvSpPr>
          <p:spPr>
            <a:xfrm>
              <a:off x="7224210" y="3131198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0" name="楕円 32">
              <a:extLst>
                <a:ext uri="{FF2B5EF4-FFF2-40B4-BE49-F238E27FC236}">
                  <a16:creationId xmlns:a16="http://schemas.microsoft.com/office/drawing/2014/main" id="{A6B4970D-25F7-9850-2E65-C029B65D1160}"/>
                </a:ext>
              </a:extLst>
            </p:cNvPr>
            <p:cNvSpPr/>
            <p:nvPr/>
          </p:nvSpPr>
          <p:spPr>
            <a:xfrm>
              <a:off x="7223448" y="4287152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81" name="直線コネクタ 33">
              <a:extLst>
                <a:ext uri="{FF2B5EF4-FFF2-40B4-BE49-F238E27FC236}">
                  <a16:creationId xmlns:a16="http://schemas.microsoft.com/office/drawing/2014/main" id="{3DE85517-6FDC-A57A-AB6B-76440CCEF1EB}"/>
                </a:ext>
              </a:extLst>
            </p:cNvPr>
            <p:cNvCxnSpPr/>
            <p:nvPr/>
          </p:nvCxnSpPr>
          <p:spPr>
            <a:xfrm flipV="1">
              <a:off x="6210474" y="4989903"/>
              <a:ext cx="372776" cy="838384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82" name="直線コネクタ 34">
              <a:extLst>
                <a:ext uri="{FF2B5EF4-FFF2-40B4-BE49-F238E27FC236}">
                  <a16:creationId xmlns:a16="http://schemas.microsoft.com/office/drawing/2014/main" id="{28F541C7-6035-D4E4-FCD5-B7DE37E13772}"/>
                </a:ext>
              </a:extLst>
            </p:cNvPr>
            <p:cNvCxnSpPr>
              <a:cxnSpLocks/>
            </p:cNvCxnSpPr>
            <p:nvPr/>
          </p:nvCxnSpPr>
          <p:spPr>
            <a:xfrm>
              <a:off x="6591259" y="5002281"/>
              <a:ext cx="860759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83" name="テキスト ボックス 35">
              <a:extLst>
                <a:ext uri="{FF2B5EF4-FFF2-40B4-BE49-F238E27FC236}">
                  <a16:creationId xmlns:a16="http://schemas.microsoft.com/office/drawing/2014/main" id="{24FF355B-4865-8518-70A7-B9AD39BBE7AB}"/>
                </a:ext>
              </a:extLst>
            </p:cNvPr>
            <p:cNvSpPr txBox="1"/>
            <p:nvPr/>
          </p:nvSpPr>
          <p:spPr>
            <a:xfrm>
              <a:off x="6326034" y="5282572"/>
              <a:ext cx="1111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Accel pedal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 input</a:t>
              </a:r>
              <a:endPara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84" name="テキスト ボックス 36">
              <a:extLst>
                <a:ext uri="{FF2B5EF4-FFF2-40B4-BE49-F238E27FC236}">
                  <a16:creationId xmlns:a16="http://schemas.microsoft.com/office/drawing/2014/main" id="{964E595F-DCF3-D9A4-24E4-3A4C6C46E3E1}"/>
                </a:ext>
              </a:extLst>
            </p:cNvPr>
            <p:cNvSpPr txBox="1"/>
            <p:nvPr/>
          </p:nvSpPr>
          <p:spPr>
            <a:xfrm>
              <a:off x="2027479" y="2841972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Brake release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85" name="テキスト ボックス 37">
              <a:extLst>
                <a:ext uri="{FF2B5EF4-FFF2-40B4-BE49-F238E27FC236}">
                  <a16:creationId xmlns:a16="http://schemas.microsoft.com/office/drawing/2014/main" id="{F8E8595F-9948-DB27-1A99-600ED9882C37}"/>
                </a:ext>
              </a:extLst>
            </p:cNvPr>
            <p:cNvSpPr txBox="1"/>
            <p:nvPr/>
          </p:nvSpPr>
          <p:spPr>
            <a:xfrm>
              <a:off x="3900113" y="6235339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Distance 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86" name="テキスト ボックス 39">
            <a:extLst>
              <a:ext uri="{FF2B5EF4-FFF2-40B4-BE49-F238E27FC236}">
                <a16:creationId xmlns:a16="http://schemas.microsoft.com/office/drawing/2014/main" id="{EA1328FB-5DDC-D976-B331-2C415C360F9C}"/>
              </a:ext>
            </a:extLst>
          </p:cNvPr>
          <p:cNvSpPr txBox="1"/>
          <p:nvPr/>
        </p:nvSpPr>
        <p:spPr>
          <a:xfrm>
            <a:off x="8399966" y="2567154"/>
            <a:ext cx="36599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V1 : Speed just before pedal input</a:t>
            </a:r>
          </a:p>
          <a:p>
            <a:pPr>
              <a:defRPr/>
            </a:pPr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V2 : Speed without ACPE control</a:t>
            </a:r>
          </a:p>
          <a:p>
            <a:pPr>
              <a:defRPr/>
            </a:pPr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        at L2 distance</a:t>
            </a:r>
          </a:p>
          <a:p>
            <a:pPr>
              <a:defRPr/>
            </a:pPr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V3 : Speed with ACPE control</a:t>
            </a:r>
          </a:p>
          <a:p>
            <a:pPr>
              <a:defRPr/>
            </a:pPr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        at L2 distance 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feld 41">
            <a:extLst>
              <a:ext uri="{FF2B5EF4-FFF2-40B4-BE49-F238E27FC236}">
                <a16:creationId xmlns:a16="http://schemas.microsoft.com/office/drawing/2014/main" id="{7516E204-6F8B-E3ED-3BD4-1F6D46ADD3C8}"/>
              </a:ext>
            </a:extLst>
          </p:cNvPr>
          <p:cNvSpPr txBox="1"/>
          <p:nvPr/>
        </p:nvSpPr>
        <p:spPr>
          <a:xfrm>
            <a:off x="8515505" y="42278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500"/>
              </a:spcBef>
              <a:defRPr/>
            </a:pPr>
            <a:r>
              <a:rPr lang="de-DE" b="1" kern="0" dirty="0">
                <a:solidFill>
                  <a:srgbClr val="000000"/>
                </a:solidFill>
                <a:latin typeface="Arial"/>
              </a:rPr>
              <a:t>Pass/fail </a:t>
            </a:r>
            <a:r>
              <a:rPr lang="de-DE" b="1" kern="0" dirty="0" err="1">
                <a:solidFill>
                  <a:srgbClr val="000000"/>
                </a:solidFill>
                <a:latin typeface="Arial"/>
              </a:rPr>
              <a:t>criterion</a:t>
            </a:r>
            <a:r>
              <a:rPr lang="de-DE" b="1" kern="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>
              <a:spcBef>
                <a:spcPts val="500"/>
              </a:spcBef>
              <a:defRPr/>
            </a:pPr>
            <a:r>
              <a:rPr kumimoji="1" lang="de-DE" kern="0" dirty="0">
                <a:solidFill>
                  <a:srgbClr val="000000"/>
                </a:solidFill>
                <a:latin typeface="Arial"/>
              </a:rPr>
              <a:t>max.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speed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increase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: 8 km/h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endParaRPr lang="de-DE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テキスト ボックス 23">
            <a:extLst>
              <a:ext uri="{FF2B5EF4-FFF2-40B4-BE49-F238E27FC236}">
                <a16:creationId xmlns:a16="http://schemas.microsoft.com/office/drawing/2014/main" id="{5D40AAC1-8683-631D-B61D-225E89B6E557}"/>
              </a:ext>
            </a:extLst>
          </p:cNvPr>
          <p:cNvSpPr txBox="1"/>
          <p:nvPr/>
        </p:nvSpPr>
        <p:spPr>
          <a:xfrm rot="16200000">
            <a:off x="-496247" y="4522869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Vehicle speed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Box 86">
            <a:extLst>
              <a:ext uri="{FF2B5EF4-FFF2-40B4-BE49-F238E27FC236}">
                <a16:creationId xmlns:a16="http://schemas.microsoft.com/office/drawing/2014/main" id="{CA800A00-2CBC-290D-F1CA-C5E28BBC8C8A}"/>
              </a:ext>
            </a:extLst>
          </p:cNvPr>
          <p:cNvSpPr txBox="1"/>
          <p:nvPr/>
        </p:nvSpPr>
        <p:spPr>
          <a:xfrm>
            <a:off x="2957992" y="3935920"/>
            <a:ext cx="2847665" cy="553998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ACPE activates outside of AEBS ODD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</a:t>
            </a:r>
            <a:r>
              <a:rPr kumimoji="1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No problem for ACPE</a:t>
            </a:r>
            <a:endParaRPr kumimoji="1" lang="en-US" sz="12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0" name="テキスト ボックス 5">
            <a:extLst>
              <a:ext uri="{FF2B5EF4-FFF2-40B4-BE49-F238E27FC236}">
                <a16:creationId xmlns:a16="http://schemas.microsoft.com/office/drawing/2014/main" id="{7B740A3F-FF28-690D-C0FE-F39A6B609260}"/>
              </a:ext>
            </a:extLst>
          </p:cNvPr>
          <p:cNvSpPr txBox="1"/>
          <p:nvPr/>
        </p:nvSpPr>
        <p:spPr>
          <a:xfrm>
            <a:off x="7105452" y="1041599"/>
            <a:ext cx="4892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en-US" altLang="ja-JP" sz="2000" b="1" dirty="0">
                <a:solidFill>
                  <a:srgbClr val="008080"/>
                </a:solidFill>
                <a:latin typeface="Arial"/>
              </a:rPr>
              <a:t>ACPE functionality outside AEBS ODD</a:t>
            </a:r>
          </a:p>
        </p:txBody>
      </p:sp>
    </p:spTree>
    <p:extLst>
      <p:ext uri="{BB962C8B-B14F-4D97-AF65-F5344CB8AC3E}">
        <p14:creationId xmlns:p14="http://schemas.microsoft.com/office/powerpoint/2010/main" val="2439629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ACPE-09-08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44">
            <a:extLst>
              <a:ext uri="{FF2B5EF4-FFF2-40B4-BE49-F238E27FC236}">
                <a16:creationId xmlns:a16="http://schemas.microsoft.com/office/drawing/2014/main" id="{CCCF6827-2308-D420-54BB-5CA0CF0AEA70}"/>
              </a:ext>
            </a:extLst>
          </p:cNvPr>
          <p:cNvSpPr/>
          <p:nvPr/>
        </p:nvSpPr>
        <p:spPr>
          <a:xfrm>
            <a:off x="898035" y="3175544"/>
            <a:ext cx="7395252" cy="1966745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テキスト ボックス 5">
            <a:extLst>
              <a:ext uri="{FF2B5EF4-FFF2-40B4-BE49-F238E27FC236}">
                <a16:creationId xmlns:a16="http://schemas.microsoft.com/office/drawing/2014/main" id="{D80E36D3-2109-8F45-A187-7C32A98EC7F1}"/>
              </a:ext>
            </a:extLst>
          </p:cNvPr>
          <p:cNvSpPr txBox="1"/>
          <p:nvPr/>
        </p:nvSpPr>
        <p:spPr>
          <a:xfrm>
            <a:off x="2248593" y="1078859"/>
            <a:ext cx="4387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000000"/>
                </a:solidFill>
                <a:latin typeface="Arial"/>
              </a:rPr>
              <a:t>UK Proposed new test procedure</a:t>
            </a:r>
          </a:p>
          <a:p>
            <a:pPr algn="ctr"/>
            <a:r>
              <a:rPr kumimoji="1" lang="en-US" altLang="ja-JP" sz="2000" b="1" dirty="0">
                <a:solidFill>
                  <a:srgbClr val="000000"/>
                </a:solidFill>
                <a:latin typeface="Arial"/>
              </a:rPr>
              <a:t>(Based on ACPE-04-04)</a:t>
            </a:r>
            <a:endParaRPr kumimoji="1" lang="ja-JP" altLang="en-US" sz="2000" b="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" name="グループ化 38">
            <a:extLst>
              <a:ext uri="{FF2B5EF4-FFF2-40B4-BE49-F238E27FC236}">
                <a16:creationId xmlns:a16="http://schemas.microsoft.com/office/drawing/2014/main" id="{B3DE067B-60C9-B089-2CA5-96AC4DE310EA}"/>
              </a:ext>
            </a:extLst>
          </p:cNvPr>
          <p:cNvGrpSpPr/>
          <p:nvPr/>
        </p:nvGrpSpPr>
        <p:grpSpPr>
          <a:xfrm>
            <a:off x="-4779977" y="744593"/>
            <a:ext cx="13159542" cy="6171289"/>
            <a:chOff x="-4589477" y="433382"/>
            <a:chExt cx="13159542" cy="6171289"/>
          </a:xfrm>
        </p:grpSpPr>
        <p:cxnSp>
          <p:nvCxnSpPr>
            <p:cNvPr id="7" name="直線コネクタ 2">
              <a:extLst>
                <a:ext uri="{FF2B5EF4-FFF2-40B4-BE49-F238E27FC236}">
                  <a16:creationId xmlns:a16="http://schemas.microsoft.com/office/drawing/2014/main" id="{1AF0114C-610B-2F91-B41E-AA161E6D02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8535" y="5836012"/>
              <a:ext cx="694481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" name="直線コネクタ 6">
              <a:extLst>
                <a:ext uri="{FF2B5EF4-FFF2-40B4-BE49-F238E27FC236}">
                  <a16:creationId xmlns:a16="http://schemas.microsoft.com/office/drawing/2014/main" id="{D145505E-6C06-D3B8-A11F-6CBBB11A4BD1}"/>
                </a:ext>
              </a:extLst>
            </p:cNvPr>
            <p:cNvCxnSpPr/>
            <p:nvPr/>
          </p:nvCxnSpPr>
          <p:spPr>
            <a:xfrm>
              <a:off x="1088535" y="2710848"/>
              <a:ext cx="0" cy="3125164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  <p:pic>
          <p:nvPicPr>
            <p:cNvPr id="9" name="図 7">
              <a:extLst>
                <a:ext uri="{FF2B5EF4-FFF2-40B4-BE49-F238E27FC236}">
                  <a16:creationId xmlns:a16="http://schemas.microsoft.com/office/drawing/2014/main" id="{79FDA02D-7D70-69DD-B01E-5A4AEB6770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98" t="10943" r="12591" b="2638"/>
            <a:stretch/>
          </p:blipFill>
          <p:spPr>
            <a:xfrm rot="5400000">
              <a:off x="1788808" y="1860459"/>
              <a:ext cx="601886" cy="1377394"/>
            </a:xfrm>
            <a:prstGeom prst="rect">
              <a:avLst/>
            </a:prstGeom>
          </p:spPr>
        </p:pic>
        <p:sp>
          <p:nvSpPr>
            <p:cNvPr id="10" name="四角形: 角を丸くする 8">
              <a:extLst>
                <a:ext uri="{FF2B5EF4-FFF2-40B4-BE49-F238E27FC236}">
                  <a16:creationId xmlns:a16="http://schemas.microsoft.com/office/drawing/2014/main" id="{C459C119-7DB1-8FE4-E411-DAB6218CBB2E}"/>
                </a:ext>
              </a:extLst>
            </p:cNvPr>
            <p:cNvSpPr/>
            <p:nvPr/>
          </p:nvSpPr>
          <p:spPr>
            <a:xfrm>
              <a:off x="7269420" y="2155967"/>
              <a:ext cx="932883" cy="786378"/>
            </a:xfrm>
            <a:prstGeom prst="roundRect">
              <a:avLst/>
            </a:prstGeom>
            <a:solidFill>
              <a:schemeClr val="tx2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Target 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1" name="図 9">
              <a:extLst>
                <a:ext uri="{FF2B5EF4-FFF2-40B4-BE49-F238E27FC236}">
                  <a16:creationId xmlns:a16="http://schemas.microsoft.com/office/drawing/2014/main" id="{1213117A-3AFF-ECA6-C71D-F6A58A2CC6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98" t="10943" r="12591" b="2638"/>
            <a:stretch/>
          </p:blipFill>
          <p:spPr>
            <a:xfrm rot="5400000">
              <a:off x="5242983" y="1860459"/>
              <a:ext cx="601886" cy="1377394"/>
            </a:xfrm>
            <a:prstGeom prst="rect">
              <a:avLst/>
            </a:prstGeom>
          </p:spPr>
        </p:pic>
        <p:sp>
          <p:nvSpPr>
            <p:cNvPr id="12" name="矢印: 右 10">
              <a:extLst>
                <a:ext uri="{FF2B5EF4-FFF2-40B4-BE49-F238E27FC236}">
                  <a16:creationId xmlns:a16="http://schemas.microsoft.com/office/drawing/2014/main" id="{06A1F651-938C-A494-CC3B-E401EE53D46F}"/>
                </a:ext>
              </a:extLst>
            </p:cNvPr>
            <p:cNvSpPr/>
            <p:nvPr/>
          </p:nvSpPr>
          <p:spPr>
            <a:xfrm>
              <a:off x="6232623" y="2375183"/>
              <a:ext cx="350627" cy="266218"/>
            </a:xfrm>
            <a:prstGeom prst="rightArrow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矢印: 右 11">
              <a:extLst>
                <a:ext uri="{FF2B5EF4-FFF2-40B4-BE49-F238E27FC236}">
                  <a16:creationId xmlns:a16="http://schemas.microsoft.com/office/drawing/2014/main" id="{D06D1CC9-1A5B-7E6D-E1AE-88199B8D496E}"/>
                </a:ext>
              </a:extLst>
            </p:cNvPr>
            <p:cNvSpPr/>
            <p:nvPr/>
          </p:nvSpPr>
          <p:spPr>
            <a:xfrm>
              <a:off x="2759331" y="2416047"/>
              <a:ext cx="350627" cy="266218"/>
            </a:xfrm>
            <a:prstGeom prst="rightArrow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4" name="直線コネクタ 12">
              <a:extLst>
                <a:ext uri="{FF2B5EF4-FFF2-40B4-BE49-F238E27FC236}">
                  <a16:creationId xmlns:a16="http://schemas.microsoft.com/office/drawing/2014/main" id="{B3AE75E3-54B9-9DBE-854D-BB0878CDEA15}"/>
                </a:ext>
              </a:extLst>
            </p:cNvPr>
            <p:cNvCxnSpPr/>
            <p:nvPr/>
          </p:nvCxnSpPr>
          <p:spPr>
            <a:xfrm>
              <a:off x="2759331" y="1785574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15" name="直線コネクタ 13">
              <a:extLst>
                <a:ext uri="{FF2B5EF4-FFF2-40B4-BE49-F238E27FC236}">
                  <a16:creationId xmlns:a16="http://schemas.microsoft.com/office/drawing/2014/main" id="{A29BD405-19C2-5FA7-EA4A-48B68C9BC578}"/>
                </a:ext>
              </a:extLst>
            </p:cNvPr>
            <p:cNvCxnSpPr/>
            <p:nvPr/>
          </p:nvCxnSpPr>
          <p:spPr>
            <a:xfrm>
              <a:off x="6187363" y="1810649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16" name="直線コネクタ 14">
              <a:extLst>
                <a:ext uri="{FF2B5EF4-FFF2-40B4-BE49-F238E27FC236}">
                  <a16:creationId xmlns:a16="http://schemas.microsoft.com/office/drawing/2014/main" id="{E8FE7A04-0FAE-B9B3-7AF0-13D9AB4F0C26}"/>
                </a:ext>
              </a:extLst>
            </p:cNvPr>
            <p:cNvCxnSpPr/>
            <p:nvPr/>
          </p:nvCxnSpPr>
          <p:spPr>
            <a:xfrm>
              <a:off x="7277308" y="1777849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17" name="直線矢印コネクタ 15">
              <a:extLst>
                <a:ext uri="{FF2B5EF4-FFF2-40B4-BE49-F238E27FC236}">
                  <a16:creationId xmlns:a16="http://schemas.microsoft.com/office/drawing/2014/main" id="{C5D4C008-3C89-A462-7842-8071492669BB}"/>
                </a:ext>
              </a:extLst>
            </p:cNvPr>
            <p:cNvCxnSpPr/>
            <p:nvPr/>
          </p:nvCxnSpPr>
          <p:spPr>
            <a:xfrm>
              <a:off x="6194905" y="2016367"/>
              <a:ext cx="10745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18" name="テキスト ボックス 16">
              <a:extLst>
                <a:ext uri="{FF2B5EF4-FFF2-40B4-BE49-F238E27FC236}">
                  <a16:creationId xmlns:a16="http://schemas.microsoft.com/office/drawing/2014/main" id="{DAD7FFA7-29AE-0552-4485-C87DA022A3AE}"/>
                </a:ext>
              </a:extLst>
            </p:cNvPr>
            <p:cNvSpPr txBox="1"/>
            <p:nvPr/>
          </p:nvSpPr>
          <p:spPr>
            <a:xfrm>
              <a:off x="6274177" y="1640188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1~1.5m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9" name="直線矢印コネクタ 17">
              <a:extLst>
                <a:ext uri="{FF2B5EF4-FFF2-40B4-BE49-F238E27FC236}">
                  <a16:creationId xmlns:a16="http://schemas.microsoft.com/office/drawing/2014/main" id="{6AF81A04-32FA-089C-D4D5-AB696FE7A1C4}"/>
                </a:ext>
              </a:extLst>
            </p:cNvPr>
            <p:cNvCxnSpPr/>
            <p:nvPr/>
          </p:nvCxnSpPr>
          <p:spPr>
            <a:xfrm>
              <a:off x="2759331" y="2009520"/>
              <a:ext cx="34280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20" name="テキスト ボックス 18">
              <a:extLst>
                <a:ext uri="{FF2B5EF4-FFF2-40B4-BE49-F238E27FC236}">
                  <a16:creationId xmlns:a16="http://schemas.microsoft.com/office/drawing/2014/main" id="{25A9BA3B-74FE-BD8B-0216-227DC8DA4D0B}"/>
                </a:ext>
              </a:extLst>
            </p:cNvPr>
            <p:cNvSpPr txBox="1"/>
            <p:nvPr/>
          </p:nvSpPr>
          <p:spPr>
            <a:xfrm>
              <a:off x="3573539" y="1383100"/>
              <a:ext cx="15183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Creeping run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1~5sec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1" name="円弧 19">
              <a:extLst>
                <a:ext uri="{FF2B5EF4-FFF2-40B4-BE49-F238E27FC236}">
                  <a16:creationId xmlns:a16="http://schemas.microsoft.com/office/drawing/2014/main" id="{B2FA1750-1B98-06A9-89EE-A15F61D5FD16}"/>
                </a:ext>
              </a:extLst>
            </p:cNvPr>
            <p:cNvSpPr/>
            <p:nvPr/>
          </p:nvSpPr>
          <p:spPr>
            <a:xfrm flipV="1">
              <a:off x="-4589477" y="433382"/>
              <a:ext cx="11416310" cy="5509548"/>
            </a:xfrm>
            <a:prstGeom prst="arc">
              <a:avLst>
                <a:gd name="adj1" fmla="val 18119097"/>
                <a:gd name="adj2" fmla="val 21044137"/>
              </a:avLst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テキスト ボックス 20">
              <a:extLst>
                <a:ext uri="{FF2B5EF4-FFF2-40B4-BE49-F238E27FC236}">
                  <a16:creationId xmlns:a16="http://schemas.microsoft.com/office/drawing/2014/main" id="{0C7096C6-6A6E-D7D5-2F6F-398C7928AF9A}"/>
                </a:ext>
              </a:extLst>
            </p:cNvPr>
            <p:cNvSpPr txBox="1"/>
            <p:nvPr/>
          </p:nvSpPr>
          <p:spPr>
            <a:xfrm>
              <a:off x="1344579" y="1944201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Standstill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3" name="円弧 21">
              <a:extLst>
                <a:ext uri="{FF2B5EF4-FFF2-40B4-BE49-F238E27FC236}">
                  <a16:creationId xmlns:a16="http://schemas.microsoft.com/office/drawing/2014/main" id="{766FE59F-9C41-0A54-9068-98E681DA4D61}"/>
                </a:ext>
              </a:extLst>
            </p:cNvPr>
            <p:cNvSpPr/>
            <p:nvPr/>
          </p:nvSpPr>
          <p:spPr>
            <a:xfrm rot="19298424">
              <a:off x="4080654" y="2794621"/>
              <a:ext cx="3668718" cy="1562582"/>
            </a:xfrm>
            <a:prstGeom prst="arc">
              <a:avLst>
                <a:gd name="adj1" fmla="val 1197532"/>
                <a:gd name="adj2" fmla="val 4688251"/>
              </a:avLst>
            </a:prstGeom>
            <a:noFill/>
            <a:ln w="38100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円弧 22">
              <a:extLst>
                <a:ext uri="{FF2B5EF4-FFF2-40B4-BE49-F238E27FC236}">
                  <a16:creationId xmlns:a16="http://schemas.microsoft.com/office/drawing/2014/main" id="{F3D32C33-B92F-4208-27A7-065DE47352D9}"/>
                </a:ext>
              </a:extLst>
            </p:cNvPr>
            <p:cNvSpPr/>
            <p:nvPr/>
          </p:nvSpPr>
          <p:spPr>
            <a:xfrm rot="12456411" flipH="1" flipV="1">
              <a:off x="4901347" y="2520190"/>
              <a:ext cx="3668718" cy="1562582"/>
            </a:xfrm>
            <a:prstGeom prst="arc">
              <a:avLst>
                <a:gd name="adj1" fmla="val 1197532"/>
                <a:gd name="adj2" fmla="val 4688251"/>
              </a:avLst>
            </a:prstGeom>
            <a:noFill/>
            <a:ln w="38100" cap="flat" cmpd="sng" algn="ctr">
              <a:solidFill>
                <a:srgbClr val="00B05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テキスト ボックス 23">
              <a:extLst>
                <a:ext uri="{FF2B5EF4-FFF2-40B4-BE49-F238E27FC236}">
                  <a16:creationId xmlns:a16="http://schemas.microsoft.com/office/drawing/2014/main" id="{2F54BE1D-C8F4-B136-0906-695450226A4D}"/>
                </a:ext>
              </a:extLst>
            </p:cNvPr>
            <p:cNvSpPr txBox="1"/>
            <p:nvPr/>
          </p:nvSpPr>
          <p:spPr>
            <a:xfrm rot="16200000">
              <a:off x="-18185" y="3474435"/>
              <a:ext cx="1634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AEBS ODD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AEDEF">
                    <a:lumMod val="50000"/>
                  </a:srgb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6" name="テキスト ボックス 24">
              <a:extLst>
                <a:ext uri="{FF2B5EF4-FFF2-40B4-BE49-F238E27FC236}">
                  <a16:creationId xmlns:a16="http://schemas.microsoft.com/office/drawing/2014/main" id="{A24CA918-33EA-5BD8-9216-6C1CA031B16F}"/>
                </a:ext>
              </a:extLst>
            </p:cNvPr>
            <p:cNvSpPr txBox="1"/>
            <p:nvPr/>
          </p:nvSpPr>
          <p:spPr>
            <a:xfrm>
              <a:off x="2538758" y="5929319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" name="テキスト ボックス 25">
              <a:extLst>
                <a:ext uri="{FF2B5EF4-FFF2-40B4-BE49-F238E27FC236}">
                  <a16:creationId xmlns:a16="http://schemas.microsoft.com/office/drawing/2014/main" id="{AAE8E6CC-DBDE-D85A-E16F-A7663842B041}"/>
                </a:ext>
              </a:extLst>
            </p:cNvPr>
            <p:cNvSpPr txBox="1"/>
            <p:nvPr/>
          </p:nvSpPr>
          <p:spPr>
            <a:xfrm>
              <a:off x="6012050" y="589413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L1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" name="テキスト ボックス 26">
              <a:extLst>
                <a:ext uri="{FF2B5EF4-FFF2-40B4-BE49-F238E27FC236}">
                  <a16:creationId xmlns:a16="http://schemas.microsoft.com/office/drawing/2014/main" id="{DAB90779-56E3-C9F5-47DE-7C8351CEEA51}"/>
                </a:ext>
              </a:extLst>
            </p:cNvPr>
            <p:cNvSpPr txBox="1"/>
            <p:nvPr/>
          </p:nvSpPr>
          <p:spPr>
            <a:xfrm>
              <a:off x="7048848" y="590860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L2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" name="テキスト ボックス 27">
              <a:extLst>
                <a:ext uri="{FF2B5EF4-FFF2-40B4-BE49-F238E27FC236}">
                  <a16:creationId xmlns:a16="http://schemas.microsoft.com/office/drawing/2014/main" id="{0C670511-3030-0706-76C6-920C5F53B8B1}"/>
                </a:ext>
              </a:extLst>
            </p:cNvPr>
            <p:cNvSpPr txBox="1"/>
            <p:nvPr/>
          </p:nvSpPr>
          <p:spPr>
            <a:xfrm>
              <a:off x="5663950" y="421165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V1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" name="テキスト ボックス 28">
              <a:extLst>
                <a:ext uri="{FF2B5EF4-FFF2-40B4-BE49-F238E27FC236}">
                  <a16:creationId xmlns:a16="http://schemas.microsoft.com/office/drawing/2014/main" id="{56DBED01-5F8B-0386-9B66-AE08A634E6AB}"/>
                </a:ext>
              </a:extLst>
            </p:cNvPr>
            <p:cNvSpPr txBox="1"/>
            <p:nvPr/>
          </p:nvSpPr>
          <p:spPr>
            <a:xfrm>
              <a:off x="7309297" y="296273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V2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" name="テキスト ボックス 29">
              <a:extLst>
                <a:ext uri="{FF2B5EF4-FFF2-40B4-BE49-F238E27FC236}">
                  <a16:creationId xmlns:a16="http://schemas.microsoft.com/office/drawing/2014/main" id="{C4292C9F-AED3-58B2-5710-C58639D68D9C}"/>
                </a:ext>
              </a:extLst>
            </p:cNvPr>
            <p:cNvSpPr txBox="1"/>
            <p:nvPr/>
          </p:nvSpPr>
          <p:spPr>
            <a:xfrm>
              <a:off x="7288078" y="443464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V3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" name="楕円 30">
              <a:extLst>
                <a:ext uri="{FF2B5EF4-FFF2-40B4-BE49-F238E27FC236}">
                  <a16:creationId xmlns:a16="http://schemas.microsoft.com/office/drawing/2014/main" id="{14B62A1D-C013-B0C3-3D75-8FC46A590077}"/>
                </a:ext>
              </a:extLst>
            </p:cNvPr>
            <p:cNvSpPr/>
            <p:nvPr/>
          </p:nvSpPr>
          <p:spPr>
            <a:xfrm>
              <a:off x="6151314" y="4380878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楕円 31">
              <a:extLst>
                <a:ext uri="{FF2B5EF4-FFF2-40B4-BE49-F238E27FC236}">
                  <a16:creationId xmlns:a16="http://schemas.microsoft.com/office/drawing/2014/main" id="{EE3B28A3-BDEC-6644-6715-813EBF17A084}"/>
                </a:ext>
              </a:extLst>
            </p:cNvPr>
            <p:cNvSpPr/>
            <p:nvPr/>
          </p:nvSpPr>
          <p:spPr>
            <a:xfrm>
              <a:off x="7224210" y="3131198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楕円 32">
              <a:extLst>
                <a:ext uri="{FF2B5EF4-FFF2-40B4-BE49-F238E27FC236}">
                  <a16:creationId xmlns:a16="http://schemas.microsoft.com/office/drawing/2014/main" id="{B9394CCD-7AE2-BD64-F7C1-7787EFED419B}"/>
                </a:ext>
              </a:extLst>
            </p:cNvPr>
            <p:cNvSpPr/>
            <p:nvPr/>
          </p:nvSpPr>
          <p:spPr>
            <a:xfrm>
              <a:off x="7223448" y="4287152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5" name="直線コネクタ 33">
              <a:extLst>
                <a:ext uri="{FF2B5EF4-FFF2-40B4-BE49-F238E27FC236}">
                  <a16:creationId xmlns:a16="http://schemas.microsoft.com/office/drawing/2014/main" id="{8248F553-7C76-984E-B8B8-4B8ADEE30ADF}"/>
                </a:ext>
              </a:extLst>
            </p:cNvPr>
            <p:cNvCxnSpPr/>
            <p:nvPr/>
          </p:nvCxnSpPr>
          <p:spPr>
            <a:xfrm flipV="1">
              <a:off x="6210474" y="4989903"/>
              <a:ext cx="372776" cy="838384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6" name="直線コネクタ 34">
              <a:extLst>
                <a:ext uri="{FF2B5EF4-FFF2-40B4-BE49-F238E27FC236}">
                  <a16:creationId xmlns:a16="http://schemas.microsoft.com/office/drawing/2014/main" id="{54AC3C0E-5E72-2BB1-E484-023AC618E18F}"/>
                </a:ext>
              </a:extLst>
            </p:cNvPr>
            <p:cNvCxnSpPr>
              <a:cxnSpLocks/>
            </p:cNvCxnSpPr>
            <p:nvPr/>
          </p:nvCxnSpPr>
          <p:spPr>
            <a:xfrm>
              <a:off x="6591259" y="5002281"/>
              <a:ext cx="860759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37" name="テキスト ボックス 35">
              <a:extLst>
                <a:ext uri="{FF2B5EF4-FFF2-40B4-BE49-F238E27FC236}">
                  <a16:creationId xmlns:a16="http://schemas.microsoft.com/office/drawing/2014/main" id="{F544DD0F-71BA-19F9-DF9E-D7B210C3A519}"/>
                </a:ext>
              </a:extLst>
            </p:cNvPr>
            <p:cNvSpPr txBox="1"/>
            <p:nvPr/>
          </p:nvSpPr>
          <p:spPr>
            <a:xfrm>
              <a:off x="6326034" y="5282572"/>
              <a:ext cx="1111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Accel pedal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 input</a:t>
              </a:r>
              <a:endPara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" name="テキスト ボックス 36">
              <a:extLst>
                <a:ext uri="{FF2B5EF4-FFF2-40B4-BE49-F238E27FC236}">
                  <a16:creationId xmlns:a16="http://schemas.microsoft.com/office/drawing/2014/main" id="{2199CD39-6823-1128-07C3-9B1DE4999A1F}"/>
                </a:ext>
              </a:extLst>
            </p:cNvPr>
            <p:cNvSpPr txBox="1"/>
            <p:nvPr/>
          </p:nvSpPr>
          <p:spPr>
            <a:xfrm>
              <a:off x="2027479" y="2841972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Brake release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9" name="テキスト ボックス 37">
              <a:extLst>
                <a:ext uri="{FF2B5EF4-FFF2-40B4-BE49-F238E27FC236}">
                  <a16:creationId xmlns:a16="http://schemas.microsoft.com/office/drawing/2014/main" id="{72E24971-1EB7-4CEB-8F28-26DB020CCF45}"/>
                </a:ext>
              </a:extLst>
            </p:cNvPr>
            <p:cNvSpPr txBox="1"/>
            <p:nvPr/>
          </p:nvSpPr>
          <p:spPr>
            <a:xfrm>
              <a:off x="3900113" y="6235339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Distance 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F5B1A6A-FF5B-3D8C-653C-66E10D51F7B8}"/>
              </a:ext>
            </a:extLst>
          </p:cNvPr>
          <p:cNvSpPr txBox="1"/>
          <p:nvPr/>
        </p:nvSpPr>
        <p:spPr>
          <a:xfrm>
            <a:off x="8293286" y="2567154"/>
            <a:ext cx="36599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V1 : Speed just before pedal input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V2 : Speed without ACPE control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        at L2 distance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V3 : Speed with ACPE control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        at L2 distance 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Textfeld 41">
            <a:extLst>
              <a:ext uri="{FF2B5EF4-FFF2-40B4-BE49-F238E27FC236}">
                <a16:creationId xmlns:a16="http://schemas.microsoft.com/office/drawing/2014/main" id="{F8D04327-5C56-9232-C455-98003BDACEFE}"/>
              </a:ext>
            </a:extLst>
          </p:cNvPr>
          <p:cNvSpPr txBox="1"/>
          <p:nvPr/>
        </p:nvSpPr>
        <p:spPr>
          <a:xfrm>
            <a:off x="8408825" y="42278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500"/>
              </a:spcBef>
            </a:pPr>
            <a:r>
              <a:rPr lang="de-DE" b="1" kern="0" dirty="0">
                <a:solidFill>
                  <a:srgbClr val="000000"/>
                </a:solidFill>
                <a:latin typeface="Arial"/>
              </a:rPr>
              <a:t>Pass/fail </a:t>
            </a:r>
            <a:r>
              <a:rPr lang="de-DE" b="1" kern="0" dirty="0" err="1">
                <a:solidFill>
                  <a:srgbClr val="000000"/>
                </a:solidFill>
                <a:latin typeface="Arial"/>
              </a:rPr>
              <a:t>criterion</a:t>
            </a:r>
            <a:r>
              <a:rPr lang="de-DE" b="1" kern="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>
              <a:spcBef>
                <a:spcPts val="500"/>
              </a:spcBef>
            </a:pPr>
            <a:r>
              <a:rPr kumimoji="1" lang="de-DE" kern="0" dirty="0">
                <a:solidFill>
                  <a:srgbClr val="000000"/>
                </a:solidFill>
                <a:latin typeface="Arial"/>
              </a:rPr>
              <a:t>max.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speed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increase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: 8 km/h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b="1" kern="0" dirty="0">
                <a:solidFill>
                  <a:srgbClr val="000000"/>
                </a:solidFill>
                <a:latin typeface="Arial"/>
              </a:rPr>
              <a:t>Problem:</a:t>
            </a:r>
            <a:br>
              <a:rPr kumimoji="1" lang="de-DE" b="1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Creeping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speed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could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increase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to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above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10 km/h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before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impact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or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even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before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pedal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misappl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.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>
                <a:solidFill>
                  <a:srgbClr val="000000"/>
                </a:solidFill>
                <a:latin typeface="Arial"/>
              </a:rPr>
              <a:t>=&gt; Conflict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with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AEBS possible</a:t>
            </a:r>
            <a:endParaRPr lang="de-DE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テキスト ボックス 23">
            <a:extLst>
              <a:ext uri="{FF2B5EF4-FFF2-40B4-BE49-F238E27FC236}">
                <a16:creationId xmlns:a16="http://schemas.microsoft.com/office/drawing/2014/main" id="{4BE8CB72-80D0-B738-3633-64BFAF1986BD}"/>
              </a:ext>
            </a:extLst>
          </p:cNvPr>
          <p:cNvSpPr txBox="1"/>
          <p:nvPr/>
        </p:nvSpPr>
        <p:spPr>
          <a:xfrm rot="16200000">
            <a:off x="-602927" y="4522869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Vehicle speed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Explosion: 8 Points 126">
            <a:extLst>
              <a:ext uri="{FF2B5EF4-FFF2-40B4-BE49-F238E27FC236}">
                <a16:creationId xmlns:a16="http://schemas.microsoft.com/office/drawing/2014/main" id="{F618953C-7C87-B3E4-C6A2-D56D5EF313A8}"/>
              </a:ext>
            </a:extLst>
          </p:cNvPr>
          <p:cNvSpPr/>
          <p:nvPr/>
        </p:nvSpPr>
        <p:spPr>
          <a:xfrm>
            <a:off x="6034067" y="4392770"/>
            <a:ext cx="365760" cy="365760"/>
          </a:xfrm>
          <a:prstGeom prst="irregularSeal1">
            <a:avLst/>
          </a:prstGeom>
          <a:solidFill>
            <a:srgbClr val="FFFF00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TextBox 127">
            <a:extLst>
              <a:ext uri="{FF2B5EF4-FFF2-40B4-BE49-F238E27FC236}">
                <a16:creationId xmlns:a16="http://schemas.microsoft.com/office/drawing/2014/main" id="{BEDE066A-4E5B-1B9F-717F-2AD0CF849C1C}"/>
              </a:ext>
            </a:extLst>
          </p:cNvPr>
          <p:cNvSpPr txBox="1"/>
          <p:nvPr/>
        </p:nvSpPr>
        <p:spPr>
          <a:xfrm>
            <a:off x="2831483" y="3843587"/>
            <a:ext cx="2847665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AEBS would activate after ACPE</a:t>
            </a:r>
            <a:endParaRPr kumimoji="1" lang="en-US" sz="1200" b="0" i="0" u="sng" strike="noStrike" kern="0" cap="none" spc="0" normalizeH="0" baseline="0" noProof="0" dirty="0">
              <a:ln>
                <a:noFill/>
              </a:ln>
              <a:solidFill>
                <a:srgbClr val="CC66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200" b="0" i="0" u="sng" strike="noStrike" kern="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/>
              </a:rPr>
              <a:t>Suppression</a:t>
            </a:r>
            <a:r>
              <a:rPr kumimoji="1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/>
              </a:rPr>
              <a:t> of AEB  ACPE takes over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</a:t>
            </a:r>
            <a:r>
              <a:rPr kumimoji="1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No problem for ACPE</a:t>
            </a:r>
            <a:endParaRPr kumimoji="1" lang="en-US" sz="12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" name="テキスト ボックス 5">
            <a:extLst>
              <a:ext uri="{FF2B5EF4-FFF2-40B4-BE49-F238E27FC236}">
                <a16:creationId xmlns:a16="http://schemas.microsoft.com/office/drawing/2014/main" id="{ECB6C5B5-E0BF-82F3-8EF2-3040DC43AF16}"/>
              </a:ext>
            </a:extLst>
          </p:cNvPr>
          <p:cNvSpPr txBox="1"/>
          <p:nvPr/>
        </p:nvSpPr>
        <p:spPr>
          <a:xfrm>
            <a:off x="7085333" y="1041599"/>
            <a:ext cx="4719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en-US" altLang="ja-JP" sz="2000" b="1" dirty="0">
                <a:solidFill>
                  <a:srgbClr val="008080"/>
                </a:solidFill>
                <a:latin typeface="Arial"/>
              </a:rPr>
              <a:t>ACPE functionality within AEBS ODD</a:t>
            </a:r>
          </a:p>
        </p:txBody>
      </p:sp>
    </p:spTree>
    <p:extLst>
      <p:ext uri="{BB962C8B-B14F-4D97-AF65-F5344CB8AC3E}">
        <p14:creationId xmlns:p14="http://schemas.microsoft.com/office/powerpoint/2010/main" val="3721039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ACPE-09-08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45">
            <a:extLst>
              <a:ext uri="{FF2B5EF4-FFF2-40B4-BE49-F238E27FC236}">
                <a16:creationId xmlns:a16="http://schemas.microsoft.com/office/drawing/2014/main" id="{3F975FDF-CE74-412D-DF2A-BEDB37B8CBB8}"/>
              </a:ext>
            </a:extLst>
          </p:cNvPr>
          <p:cNvSpPr/>
          <p:nvPr/>
        </p:nvSpPr>
        <p:spPr>
          <a:xfrm>
            <a:off x="1136773" y="3117662"/>
            <a:ext cx="7395252" cy="1966745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テキスト ボックス 5">
            <a:extLst>
              <a:ext uri="{FF2B5EF4-FFF2-40B4-BE49-F238E27FC236}">
                <a16:creationId xmlns:a16="http://schemas.microsoft.com/office/drawing/2014/main" id="{2BA0171B-4201-6B3D-1949-0B7E422300F4}"/>
              </a:ext>
            </a:extLst>
          </p:cNvPr>
          <p:cNvSpPr txBox="1"/>
          <p:nvPr/>
        </p:nvSpPr>
        <p:spPr>
          <a:xfrm>
            <a:off x="2487331" y="1020977"/>
            <a:ext cx="4387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000000"/>
                </a:solidFill>
                <a:latin typeface="Arial"/>
              </a:rPr>
              <a:t>UK Proposed new test procedure</a:t>
            </a:r>
          </a:p>
          <a:p>
            <a:pPr algn="ctr"/>
            <a:r>
              <a:rPr kumimoji="1" lang="en-US" altLang="ja-JP" sz="2000" b="1" dirty="0">
                <a:solidFill>
                  <a:srgbClr val="000000"/>
                </a:solidFill>
                <a:latin typeface="Arial"/>
              </a:rPr>
              <a:t>(Based on ACPE-04-04)</a:t>
            </a:r>
            <a:endParaRPr kumimoji="1" lang="ja-JP" altLang="en-US" sz="2000" b="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" name="グループ化 38">
            <a:extLst>
              <a:ext uri="{FF2B5EF4-FFF2-40B4-BE49-F238E27FC236}">
                <a16:creationId xmlns:a16="http://schemas.microsoft.com/office/drawing/2014/main" id="{819E6A9F-C022-27F3-0141-B3D4BA054A6F}"/>
              </a:ext>
            </a:extLst>
          </p:cNvPr>
          <p:cNvGrpSpPr/>
          <p:nvPr/>
        </p:nvGrpSpPr>
        <p:grpSpPr>
          <a:xfrm>
            <a:off x="-4541239" y="686711"/>
            <a:ext cx="13159542" cy="6171289"/>
            <a:chOff x="-4589477" y="433382"/>
            <a:chExt cx="13159542" cy="6171289"/>
          </a:xfrm>
        </p:grpSpPr>
        <p:cxnSp>
          <p:nvCxnSpPr>
            <p:cNvPr id="7" name="直線コネクタ 2">
              <a:extLst>
                <a:ext uri="{FF2B5EF4-FFF2-40B4-BE49-F238E27FC236}">
                  <a16:creationId xmlns:a16="http://schemas.microsoft.com/office/drawing/2014/main" id="{CCE3B564-DFF2-0DE1-7751-E03713D06E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8535" y="5836012"/>
              <a:ext cx="694481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" name="直線コネクタ 6">
              <a:extLst>
                <a:ext uri="{FF2B5EF4-FFF2-40B4-BE49-F238E27FC236}">
                  <a16:creationId xmlns:a16="http://schemas.microsoft.com/office/drawing/2014/main" id="{28001188-5840-2642-F094-53D9EDA07CE9}"/>
                </a:ext>
              </a:extLst>
            </p:cNvPr>
            <p:cNvCxnSpPr/>
            <p:nvPr/>
          </p:nvCxnSpPr>
          <p:spPr>
            <a:xfrm>
              <a:off x="1088535" y="2710848"/>
              <a:ext cx="0" cy="3125164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  <p:pic>
          <p:nvPicPr>
            <p:cNvPr id="9" name="図 7">
              <a:extLst>
                <a:ext uri="{FF2B5EF4-FFF2-40B4-BE49-F238E27FC236}">
                  <a16:creationId xmlns:a16="http://schemas.microsoft.com/office/drawing/2014/main" id="{F76C4648-BE52-6D8D-1EE4-71693A086A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98" t="10943" r="12591" b="2638"/>
            <a:stretch/>
          </p:blipFill>
          <p:spPr>
            <a:xfrm rot="5400000">
              <a:off x="1788808" y="1860459"/>
              <a:ext cx="601886" cy="1377394"/>
            </a:xfrm>
            <a:prstGeom prst="rect">
              <a:avLst/>
            </a:prstGeom>
          </p:spPr>
        </p:pic>
        <p:sp>
          <p:nvSpPr>
            <p:cNvPr id="10" name="四角形: 角を丸くする 8">
              <a:extLst>
                <a:ext uri="{FF2B5EF4-FFF2-40B4-BE49-F238E27FC236}">
                  <a16:creationId xmlns:a16="http://schemas.microsoft.com/office/drawing/2014/main" id="{482E2F22-27D8-1946-1B57-CBC4914CFAB0}"/>
                </a:ext>
              </a:extLst>
            </p:cNvPr>
            <p:cNvSpPr/>
            <p:nvPr/>
          </p:nvSpPr>
          <p:spPr>
            <a:xfrm>
              <a:off x="7269421" y="2155967"/>
              <a:ext cx="1130034" cy="786378"/>
            </a:xfrm>
            <a:prstGeom prst="roundRect">
              <a:avLst/>
            </a:prstGeom>
            <a:solidFill>
              <a:schemeClr val="tx2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Target </a:t>
              </a:r>
              <a:endPara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1" name="図 9">
              <a:extLst>
                <a:ext uri="{FF2B5EF4-FFF2-40B4-BE49-F238E27FC236}">
                  <a16:creationId xmlns:a16="http://schemas.microsoft.com/office/drawing/2014/main" id="{EBC5E3AE-EC96-76B0-5469-D4A747C941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98" t="10943" r="12591" b="2638"/>
            <a:stretch/>
          </p:blipFill>
          <p:spPr>
            <a:xfrm rot="5400000">
              <a:off x="5242983" y="1860459"/>
              <a:ext cx="601886" cy="1377394"/>
            </a:xfrm>
            <a:prstGeom prst="rect">
              <a:avLst/>
            </a:prstGeom>
          </p:spPr>
        </p:pic>
        <p:sp>
          <p:nvSpPr>
            <p:cNvPr id="12" name="矢印: 右 10">
              <a:extLst>
                <a:ext uri="{FF2B5EF4-FFF2-40B4-BE49-F238E27FC236}">
                  <a16:creationId xmlns:a16="http://schemas.microsoft.com/office/drawing/2014/main" id="{CD2565DF-1568-FBEE-3C14-A94C7F58F566}"/>
                </a:ext>
              </a:extLst>
            </p:cNvPr>
            <p:cNvSpPr/>
            <p:nvPr/>
          </p:nvSpPr>
          <p:spPr>
            <a:xfrm>
              <a:off x="6232623" y="2375183"/>
              <a:ext cx="350627" cy="266218"/>
            </a:xfrm>
            <a:prstGeom prst="rightArrow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矢印: 右 11">
              <a:extLst>
                <a:ext uri="{FF2B5EF4-FFF2-40B4-BE49-F238E27FC236}">
                  <a16:creationId xmlns:a16="http://schemas.microsoft.com/office/drawing/2014/main" id="{26B1CA49-28A0-5C85-1A0D-9F6FFD8E29ED}"/>
                </a:ext>
              </a:extLst>
            </p:cNvPr>
            <p:cNvSpPr/>
            <p:nvPr/>
          </p:nvSpPr>
          <p:spPr>
            <a:xfrm>
              <a:off x="2759331" y="2416047"/>
              <a:ext cx="350627" cy="266218"/>
            </a:xfrm>
            <a:prstGeom prst="rightArrow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4" name="直線コネクタ 12">
              <a:extLst>
                <a:ext uri="{FF2B5EF4-FFF2-40B4-BE49-F238E27FC236}">
                  <a16:creationId xmlns:a16="http://schemas.microsoft.com/office/drawing/2014/main" id="{576A4DF1-1DAD-5D80-E638-02D5278EDB2B}"/>
                </a:ext>
              </a:extLst>
            </p:cNvPr>
            <p:cNvCxnSpPr/>
            <p:nvPr/>
          </p:nvCxnSpPr>
          <p:spPr>
            <a:xfrm>
              <a:off x="2759331" y="1785574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15" name="直線コネクタ 13">
              <a:extLst>
                <a:ext uri="{FF2B5EF4-FFF2-40B4-BE49-F238E27FC236}">
                  <a16:creationId xmlns:a16="http://schemas.microsoft.com/office/drawing/2014/main" id="{1826CD21-4BC4-D2EA-0FB4-A5031A9E5D5B}"/>
                </a:ext>
              </a:extLst>
            </p:cNvPr>
            <p:cNvCxnSpPr/>
            <p:nvPr/>
          </p:nvCxnSpPr>
          <p:spPr>
            <a:xfrm>
              <a:off x="6187363" y="1810649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16" name="直線コネクタ 14">
              <a:extLst>
                <a:ext uri="{FF2B5EF4-FFF2-40B4-BE49-F238E27FC236}">
                  <a16:creationId xmlns:a16="http://schemas.microsoft.com/office/drawing/2014/main" id="{A6C86264-6E3F-AA1D-7579-4EE9F5D9AC17}"/>
                </a:ext>
              </a:extLst>
            </p:cNvPr>
            <p:cNvCxnSpPr/>
            <p:nvPr/>
          </p:nvCxnSpPr>
          <p:spPr>
            <a:xfrm>
              <a:off x="7277308" y="1777849"/>
              <a:ext cx="7542" cy="4050438"/>
            </a:xfrm>
            <a:prstGeom prst="lin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</a:ln>
            <a:effectLst/>
          </p:spPr>
        </p:cxnSp>
        <p:cxnSp>
          <p:nvCxnSpPr>
            <p:cNvPr id="17" name="直線矢印コネクタ 15">
              <a:extLst>
                <a:ext uri="{FF2B5EF4-FFF2-40B4-BE49-F238E27FC236}">
                  <a16:creationId xmlns:a16="http://schemas.microsoft.com/office/drawing/2014/main" id="{773D8BD8-1ADB-6422-42EB-574A84A51D5B}"/>
                </a:ext>
              </a:extLst>
            </p:cNvPr>
            <p:cNvCxnSpPr/>
            <p:nvPr/>
          </p:nvCxnSpPr>
          <p:spPr>
            <a:xfrm>
              <a:off x="6194905" y="2016367"/>
              <a:ext cx="10745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18" name="テキスト ボックス 16">
              <a:extLst>
                <a:ext uri="{FF2B5EF4-FFF2-40B4-BE49-F238E27FC236}">
                  <a16:creationId xmlns:a16="http://schemas.microsoft.com/office/drawing/2014/main" id="{B8DFA40D-8E0D-786F-C99F-AE0F19A21272}"/>
                </a:ext>
              </a:extLst>
            </p:cNvPr>
            <p:cNvSpPr txBox="1"/>
            <p:nvPr/>
          </p:nvSpPr>
          <p:spPr>
            <a:xfrm>
              <a:off x="6274177" y="1640188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1~1.5m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9" name="直線矢印コネクタ 17">
              <a:extLst>
                <a:ext uri="{FF2B5EF4-FFF2-40B4-BE49-F238E27FC236}">
                  <a16:creationId xmlns:a16="http://schemas.microsoft.com/office/drawing/2014/main" id="{EB9CBA7B-D8E1-FC64-2F91-B981227CC85D}"/>
                </a:ext>
              </a:extLst>
            </p:cNvPr>
            <p:cNvCxnSpPr/>
            <p:nvPr/>
          </p:nvCxnSpPr>
          <p:spPr>
            <a:xfrm>
              <a:off x="2759331" y="2009520"/>
              <a:ext cx="34280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20" name="テキスト ボックス 18">
              <a:extLst>
                <a:ext uri="{FF2B5EF4-FFF2-40B4-BE49-F238E27FC236}">
                  <a16:creationId xmlns:a16="http://schemas.microsoft.com/office/drawing/2014/main" id="{771AEC62-4D8A-F403-7606-08AC61920234}"/>
                </a:ext>
              </a:extLst>
            </p:cNvPr>
            <p:cNvSpPr txBox="1"/>
            <p:nvPr/>
          </p:nvSpPr>
          <p:spPr>
            <a:xfrm>
              <a:off x="3573539" y="1383100"/>
              <a:ext cx="15183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Creeping run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1~5sec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1" name="円弧 19">
              <a:extLst>
                <a:ext uri="{FF2B5EF4-FFF2-40B4-BE49-F238E27FC236}">
                  <a16:creationId xmlns:a16="http://schemas.microsoft.com/office/drawing/2014/main" id="{37E45457-E99A-DEE2-B2CC-5EB038170C45}"/>
                </a:ext>
              </a:extLst>
            </p:cNvPr>
            <p:cNvSpPr/>
            <p:nvPr/>
          </p:nvSpPr>
          <p:spPr>
            <a:xfrm flipV="1">
              <a:off x="-4589477" y="433382"/>
              <a:ext cx="11416310" cy="5509548"/>
            </a:xfrm>
            <a:prstGeom prst="arc">
              <a:avLst>
                <a:gd name="adj1" fmla="val 18119097"/>
                <a:gd name="adj2" fmla="val 21044137"/>
              </a:avLst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テキスト ボックス 20">
              <a:extLst>
                <a:ext uri="{FF2B5EF4-FFF2-40B4-BE49-F238E27FC236}">
                  <a16:creationId xmlns:a16="http://schemas.microsoft.com/office/drawing/2014/main" id="{C522658F-089B-4E62-0520-0BBC833CC604}"/>
                </a:ext>
              </a:extLst>
            </p:cNvPr>
            <p:cNvSpPr txBox="1"/>
            <p:nvPr/>
          </p:nvSpPr>
          <p:spPr>
            <a:xfrm>
              <a:off x="1344579" y="1944201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Standstill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3" name="円弧 21">
              <a:extLst>
                <a:ext uri="{FF2B5EF4-FFF2-40B4-BE49-F238E27FC236}">
                  <a16:creationId xmlns:a16="http://schemas.microsoft.com/office/drawing/2014/main" id="{32C6BDF0-32FE-6A8A-1660-43BCF40FC615}"/>
                </a:ext>
              </a:extLst>
            </p:cNvPr>
            <p:cNvSpPr/>
            <p:nvPr/>
          </p:nvSpPr>
          <p:spPr>
            <a:xfrm rot="19298424">
              <a:off x="4080654" y="2794621"/>
              <a:ext cx="3668718" cy="1562582"/>
            </a:xfrm>
            <a:prstGeom prst="arc">
              <a:avLst>
                <a:gd name="adj1" fmla="val 1197532"/>
                <a:gd name="adj2" fmla="val 4688251"/>
              </a:avLst>
            </a:prstGeom>
            <a:noFill/>
            <a:ln w="38100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円弧 22">
              <a:extLst>
                <a:ext uri="{FF2B5EF4-FFF2-40B4-BE49-F238E27FC236}">
                  <a16:creationId xmlns:a16="http://schemas.microsoft.com/office/drawing/2014/main" id="{10329BC3-5FBF-0EFC-D6B0-47E904F1D0D2}"/>
                </a:ext>
              </a:extLst>
            </p:cNvPr>
            <p:cNvSpPr/>
            <p:nvPr/>
          </p:nvSpPr>
          <p:spPr>
            <a:xfrm rot="12456411" flipH="1" flipV="1">
              <a:off x="4901347" y="2520190"/>
              <a:ext cx="3668718" cy="1562582"/>
            </a:xfrm>
            <a:prstGeom prst="arc">
              <a:avLst>
                <a:gd name="adj1" fmla="val 1197532"/>
                <a:gd name="adj2" fmla="val 4688251"/>
              </a:avLst>
            </a:prstGeom>
            <a:noFill/>
            <a:ln w="38100" cap="flat" cmpd="sng" algn="ctr">
              <a:solidFill>
                <a:srgbClr val="00B05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テキスト ボックス 23">
              <a:extLst>
                <a:ext uri="{FF2B5EF4-FFF2-40B4-BE49-F238E27FC236}">
                  <a16:creationId xmlns:a16="http://schemas.microsoft.com/office/drawing/2014/main" id="{1A6D0F76-D7B7-EA7B-90D2-FEE4F7AC85F5}"/>
                </a:ext>
              </a:extLst>
            </p:cNvPr>
            <p:cNvSpPr txBox="1"/>
            <p:nvPr/>
          </p:nvSpPr>
          <p:spPr>
            <a:xfrm rot="16200000">
              <a:off x="-18185" y="3474435"/>
              <a:ext cx="1634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AEBS ODD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AEDEF">
                    <a:lumMod val="50000"/>
                  </a:srgb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6" name="テキスト ボックス 24">
              <a:extLst>
                <a:ext uri="{FF2B5EF4-FFF2-40B4-BE49-F238E27FC236}">
                  <a16:creationId xmlns:a16="http://schemas.microsoft.com/office/drawing/2014/main" id="{641695FE-DB8C-5491-2D34-6C304D8F4557}"/>
                </a:ext>
              </a:extLst>
            </p:cNvPr>
            <p:cNvSpPr txBox="1"/>
            <p:nvPr/>
          </p:nvSpPr>
          <p:spPr>
            <a:xfrm>
              <a:off x="2538758" y="5929319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" name="テキスト ボックス 25">
              <a:extLst>
                <a:ext uri="{FF2B5EF4-FFF2-40B4-BE49-F238E27FC236}">
                  <a16:creationId xmlns:a16="http://schemas.microsoft.com/office/drawing/2014/main" id="{C97A8EED-56A3-98D9-2B9A-79B4E50A9DD9}"/>
                </a:ext>
              </a:extLst>
            </p:cNvPr>
            <p:cNvSpPr txBox="1"/>
            <p:nvPr/>
          </p:nvSpPr>
          <p:spPr>
            <a:xfrm>
              <a:off x="6012050" y="589413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L1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" name="テキスト ボックス 26">
              <a:extLst>
                <a:ext uri="{FF2B5EF4-FFF2-40B4-BE49-F238E27FC236}">
                  <a16:creationId xmlns:a16="http://schemas.microsoft.com/office/drawing/2014/main" id="{FA5268F5-F960-8DE5-94FC-03401C52C68C}"/>
                </a:ext>
              </a:extLst>
            </p:cNvPr>
            <p:cNvSpPr txBox="1"/>
            <p:nvPr/>
          </p:nvSpPr>
          <p:spPr>
            <a:xfrm>
              <a:off x="7048848" y="590860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L2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" name="テキスト ボックス 27">
              <a:extLst>
                <a:ext uri="{FF2B5EF4-FFF2-40B4-BE49-F238E27FC236}">
                  <a16:creationId xmlns:a16="http://schemas.microsoft.com/office/drawing/2014/main" id="{F54ABAE6-866C-6A7E-E533-17FE9FB537EA}"/>
                </a:ext>
              </a:extLst>
            </p:cNvPr>
            <p:cNvSpPr txBox="1"/>
            <p:nvPr/>
          </p:nvSpPr>
          <p:spPr>
            <a:xfrm>
              <a:off x="5663950" y="421165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V1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" name="テキスト ボックス 28">
              <a:extLst>
                <a:ext uri="{FF2B5EF4-FFF2-40B4-BE49-F238E27FC236}">
                  <a16:creationId xmlns:a16="http://schemas.microsoft.com/office/drawing/2014/main" id="{DF936A31-A59D-7B86-9BFA-0C5709D5C22A}"/>
                </a:ext>
              </a:extLst>
            </p:cNvPr>
            <p:cNvSpPr txBox="1"/>
            <p:nvPr/>
          </p:nvSpPr>
          <p:spPr>
            <a:xfrm>
              <a:off x="7309297" y="296273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V2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" name="テキスト ボックス 29">
              <a:extLst>
                <a:ext uri="{FF2B5EF4-FFF2-40B4-BE49-F238E27FC236}">
                  <a16:creationId xmlns:a16="http://schemas.microsoft.com/office/drawing/2014/main" id="{29DE51A3-1BFA-8E54-55F3-0444503E3919}"/>
                </a:ext>
              </a:extLst>
            </p:cNvPr>
            <p:cNvSpPr txBox="1"/>
            <p:nvPr/>
          </p:nvSpPr>
          <p:spPr>
            <a:xfrm>
              <a:off x="7288078" y="443464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V3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" name="楕円 30">
              <a:extLst>
                <a:ext uri="{FF2B5EF4-FFF2-40B4-BE49-F238E27FC236}">
                  <a16:creationId xmlns:a16="http://schemas.microsoft.com/office/drawing/2014/main" id="{3F1526E2-FDB9-845A-D831-2FB99D4B8A88}"/>
                </a:ext>
              </a:extLst>
            </p:cNvPr>
            <p:cNvSpPr/>
            <p:nvPr/>
          </p:nvSpPr>
          <p:spPr>
            <a:xfrm>
              <a:off x="6151314" y="4380878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楕円 31">
              <a:extLst>
                <a:ext uri="{FF2B5EF4-FFF2-40B4-BE49-F238E27FC236}">
                  <a16:creationId xmlns:a16="http://schemas.microsoft.com/office/drawing/2014/main" id="{15544001-2BDA-B68F-C12E-2828EA9461BA}"/>
                </a:ext>
              </a:extLst>
            </p:cNvPr>
            <p:cNvSpPr/>
            <p:nvPr/>
          </p:nvSpPr>
          <p:spPr>
            <a:xfrm>
              <a:off x="7224210" y="3131198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楕円 32">
              <a:extLst>
                <a:ext uri="{FF2B5EF4-FFF2-40B4-BE49-F238E27FC236}">
                  <a16:creationId xmlns:a16="http://schemas.microsoft.com/office/drawing/2014/main" id="{EB497664-5689-E580-E27F-E35639586F99}"/>
                </a:ext>
              </a:extLst>
            </p:cNvPr>
            <p:cNvSpPr/>
            <p:nvPr/>
          </p:nvSpPr>
          <p:spPr>
            <a:xfrm>
              <a:off x="7223448" y="4287152"/>
              <a:ext cx="118321" cy="95350"/>
            </a:xfrm>
            <a:prstGeom prst="ellipse">
              <a:avLst/>
            </a:prstGeom>
            <a:solidFill>
              <a:srgbClr val="00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5" name="直線コネクタ 33">
              <a:extLst>
                <a:ext uri="{FF2B5EF4-FFF2-40B4-BE49-F238E27FC236}">
                  <a16:creationId xmlns:a16="http://schemas.microsoft.com/office/drawing/2014/main" id="{03439D63-E754-36BA-8710-D410F329985B}"/>
                </a:ext>
              </a:extLst>
            </p:cNvPr>
            <p:cNvCxnSpPr/>
            <p:nvPr/>
          </p:nvCxnSpPr>
          <p:spPr>
            <a:xfrm flipV="1">
              <a:off x="6210474" y="4989903"/>
              <a:ext cx="372776" cy="838384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6" name="直線コネクタ 34">
              <a:extLst>
                <a:ext uri="{FF2B5EF4-FFF2-40B4-BE49-F238E27FC236}">
                  <a16:creationId xmlns:a16="http://schemas.microsoft.com/office/drawing/2014/main" id="{DCE54D40-B051-BD9B-05D8-90D1C58AA3BA}"/>
                </a:ext>
              </a:extLst>
            </p:cNvPr>
            <p:cNvCxnSpPr>
              <a:cxnSpLocks/>
            </p:cNvCxnSpPr>
            <p:nvPr/>
          </p:nvCxnSpPr>
          <p:spPr>
            <a:xfrm>
              <a:off x="6591259" y="5002281"/>
              <a:ext cx="860759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37" name="テキスト ボックス 35">
              <a:extLst>
                <a:ext uri="{FF2B5EF4-FFF2-40B4-BE49-F238E27FC236}">
                  <a16:creationId xmlns:a16="http://schemas.microsoft.com/office/drawing/2014/main" id="{A88833E4-3CA1-EB64-2A65-FB71D909B856}"/>
                </a:ext>
              </a:extLst>
            </p:cNvPr>
            <p:cNvSpPr txBox="1"/>
            <p:nvPr/>
          </p:nvSpPr>
          <p:spPr>
            <a:xfrm>
              <a:off x="6326034" y="5282572"/>
              <a:ext cx="1111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Accel pedal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 input</a:t>
              </a:r>
              <a:endPara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" name="テキスト ボックス 36">
              <a:extLst>
                <a:ext uri="{FF2B5EF4-FFF2-40B4-BE49-F238E27FC236}">
                  <a16:creationId xmlns:a16="http://schemas.microsoft.com/office/drawing/2014/main" id="{0EC70C74-A8BD-90A8-791F-43D9CA30E2C4}"/>
                </a:ext>
              </a:extLst>
            </p:cNvPr>
            <p:cNvSpPr txBox="1"/>
            <p:nvPr/>
          </p:nvSpPr>
          <p:spPr>
            <a:xfrm>
              <a:off x="2027479" y="2841972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Brake release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9" name="テキスト ボックス 37">
              <a:extLst>
                <a:ext uri="{FF2B5EF4-FFF2-40B4-BE49-F238E27FC236}">
                  <a16:creationId xmlns:a16="http://schemas.microsoft.com/office/drawing/2014/main" id="{AA8EC505-2EE1-573C-5CF1-14CC78DCC4F8}"/>
                </a:ext>
              </a:extLst>
            </p:cNvPr>
            <p:cNvSpPr txBox="1"/>
            <p:nvPr/>
          </p:nvSpPr>
          <p:spPr>
            <a:xfrm>
              <a:off x="3900113" y="6235339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Distance </a:t>
              </a: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F10BC3E-199E-E3C9-CD0F-E3BB52B9D929}"/>
              </a:ext>
            </a:extLst>
          </p:cNvPr>
          <p:cNvSpPr txBox="1"/>
          <p:nvPr/>
        </p:nvSpPr>
        <p:spPr>
          <a:xfrm>
            <a:off x="8532024" y="2509272"/>
            <a:ext cx="36599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V1 : Speed just before pedal input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V2 : Speed without ACPE control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        at L2 distance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V3 : Speed with ACPE control</a:t>
            </a:r>
          </a:p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        at L2 distance 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Textfeld 41">
            <a:extLst>
              <a:ext uri="{FF2B5EF4-FFF2-40B4-BE49-F238E27FC236}">
                <a16:creationId xmlns:a16="http://schemas.microsoft.com/office/drawing/2014/main" id="{A3F57D4A-2AAA-CF1F-2601-9931EF87E5FE}"/>
              </a:ext>
            </a:extLst>
          </p:cNvPr>
          <p:cNvSpPr txBox="1"/>
          <p:nvPr/>
        </p:nvSpPr>
        <p:spPr>
          <a:xfrm>
            <a:off x="8647563" y="417000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500"/>
              </a:spcBef>
            </a:pPr>
            <a:r>
              <a:rPr lang="de-DE" b="1" kern="0" dirty="0">
                <a:solidFill>
                  <a:srgbClr val="000000"/>
                </a:solidFill>
                <a:latin typeface="Arial"/>
              </a:rPr>
              <a:t>Pass/fail </a:t>
            </a:r>
            <a:r>
              <a:rPr lang="de-DE" b="1" kern="0" dirty="0" err="1">
                <a:solidFill>
                  <a:srgbClr val="000000"/>
                </a:solidFill>
                <a:latin typeface="Arial"/>
              </a:rPr>
              <a:t>criterion</a:t>
            </a:r>
            <a:r>
              <a:rPr lang="de-DE" b="1" kern="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>
              <a:spcBef>
                <a:spcPts val="500"/>
              </a:spcBef>
            </a:pPr>
            <a:r>
              <a:rPr kumimoji="1" lang="de-DE" kern="0" dirty="0">
                <a:solidFill>
                  <a:srgbClr val="000000"/>
                </a:solidFill>
                <a:latin typeface="Arial"/>
              </a:rPr>
              <a:t>max.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speed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increase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: 8 km/h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b="1" kern="0" dirty="0">
                <a:solidFill>
                  <a:srgbClr val="000000"/>
                </a:solidFill>
                <a:latin typeface="Arial"/>
              </a:rPr>
              <a:t>Problem:</a:t>
            </a:r>
            <a:br>
              <a:rPr kumimoji="1" lang="de-DE" b="1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Creeping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speed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could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increase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to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above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10 km/h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before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impact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or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even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before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pedal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misappl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.</a:t>
            </a:r>
            <a:br>
              <a:rPr kumimoji="1" lang="de-DE" kern="0" dirty="0">
                <a:solidFill>
                  <a:srgbClr val="000000"/>
                </a:solidFill>
                <a:latin typeface="Arial"/>
              </a:rPr>
            </a:br>
            <a:r>
              <a:rPr kumimoji="1" lang="de-DE" kern="0" dirty="0">
                <a:solidFill>
                  <a:srgbClr val="000000"/>
                </a:solidFill>
                <a:latin typeface="Arial"/>
              </a:rPr>
              <a:t>=&gt; Conflict </a:t>
            </a:r>
            <a:r>
              <a:rPr kumimoji="1" lang="de-DE" kern="0" dirty="0" err="1">
                <a:solidFill>
                  <a:srgbClr val="000000"/>
                </a:solidFill>
                <a:latin typeface="Arial"/>
              </a:rPr>
              <a:t>with</a:t>
            </a:r>
            <a:r>
              <a:rPr kumimoji="1" lang="de-DE" kern="0" dirty="0">
                <a:solidFill>
                  <a:srgbClr val="000000"/>
                </a:solidFill>
                <a:latin typeface="Arial"/>
              </a:rPr>
              <a:t> AEBS possible</a:t>
            </a:r>
            <a:endParaRPr lang="de-DE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テキスト ボックス 23">
            <a:extLst>
              <a:ext uri="{FF2B5EF4-FFF2-40B4-BE49-F238E27FC236}">
                <a16:creationId xmlns:a16="http://schemas.microsoft.com/office/drawing/2014/main" id="{00BC9ECC-386D-D6D3-33FF-5CC28F0B5C86}"/>
              </a:ext>
            </a:extLst>
          </p:cNvPr>
          <p:cNvSpPr txBox="1"/>
          <p:nvPr/>
        </p:nvSpPr>
        <p:spPr>
          <a:xfrm rot="16200000">
            <a:off x="-364189" y="4464987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Vehicle speed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Explosion: 8 Points 123">
            <a:extLst>
              <a:ext uri="{FF2B5EF4-FFF2-40B4-BE49-F238E27FC236}">
                <a16:creationId xmlns:a16="http://schemas.microsoft.com/office/drawing/2014/main" id="{76810C1A-9AC2-59E0-DA73-F6EFC22C67A0}"/>
              </a:ext>
            </a:extLst>
          </p:cNvPr>
          <p:cNvSpPr/>
          <p:nvPr/>
        </p:nvSpPr>
        <p:spPr>
          <a:xfrm>
            <a:off x="5793013" y="4707984"/>
            <a:ext cx="365760" cy="365760"/>
          </a:xfrm>
          <a:prstGeom prst="irregularSeal1">
            <a:avLst/>
          </a:prstGeom>
          <a:solidFill>
            <a:srgbClr val="FFFF00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TextBox 128">
            <a:extLst>
              <a:ext uri="{FF2B5EF4-FFF2-40B4-BE49-F238E27FC236}">
                <a16:creationId xmlns:a16="http://schemas.microsoft.com/office/drawing/2014/main" id="{0B7818FD-5AA6-063A-59E7-0DAAD7DBFE7D}"/>
              </a:ext>
            </a:extLst>
          </p:cNvPr>
          <p:cNvSpPr txBox="1"/>
          <p:nvPr/>
        </p:nvSpPr>
        <p:spPr>
          <a:xfrm>
            <a:off x="3014800" y="3707592"/>
            <a:ext cx="2608489" cy="107721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AEBS would activate prior to ACPE</a:t>
            </a:r>
            <a:endParaRPr kumimoji="1" lang="en-US" sz="1200" b="0" i="0" u="sng" strike="noStrike" kern="0" cap="none" spc="0" normalizeH="0" baseline="0" noProof="0" dirty="0">
              <a:ln>
                <a:noFill/>
              </a:ln>
              <a:solidFill>
                <a:srgbClr val="CC66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200" b="0" i="0" u="sng" strike="noStrike" kern="0" cap="none" spc="0" normalizeH="0" baseline="0" noProof="0" dirty="0">
              <a:ln>
                <a:noFill/>
              </a:ln>
              <a:solidFill>
                <a:srgbClr val="CC66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200" b="0" i="0" u="sng" strike="noStrike" kern="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/>
              </a:rPr>
              <a:t>Override</a:t>
            </a:r>
            <a:r>
              <a:rPr kumimoji="1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/>
              </a:rPr>
              <a:t> of AEB by ACPE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!!! </a:t>
            </a:r>
            <a:r>
              <a:rPr kumimoji="1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No way to distinguish intentional kick-down vs. ACPE</a:t>
            </a:r>
          </a:p>
        </p:txBody>
      </p:sp>
      <p:sp>
        <p:nvSpPr>
          <p:cNvPr id="45" name="テキスト ボックス 5">
            <a:extLst>
              <a:ext uri="{FF2B5EF4-FFF2-40B4-BE49-F238E27FC236}">
                <a16:creationId xmlns:a16="http://schemas.microsoft.com/office/drawing/2014/main" id="{E005EAC0-8ABC-296B-0B21-C3A6F3CE956E}"/>
              </a:ext>
            </a:extLst>
          </p:cNvPr>
          <p:cNvSpPr txBox="1"/>
          <p:nvPr/>
        </p:nvSpPr>
        <p:spPr>
          <a:xfrm>
            <a:off x="7324071" y="983717"/>
            <a:ext cx="4719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en-US" altLang="ja-JP" sz="2000" b="1" dirty="0">
                <a:solidFill>
                  <a:srgbClr val="008080"/>
                </a:solidFill>
                <a:latin typeface="Arial"/>
              </a:rPr>
              <a:t>ACPE functionality within AEBS ODD</a:t>
            </a:r>
          </a:p>
        </p:txBody>
      </p:sp>
    </p:spTree>
    <p:extLst>
      <p:ext uri="{BB962C8B-B14F-4D97-AF65-F5344CB8AC3E}">
        <p14:creationId xmlns:p14="http://schemas.microsoft.com/office/powerpoint/2010/main" val="3721856874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</Words>
  <Application>Microsoft Office PowerPoint</Application>
  <PresentationFormat>ワイド画面</PresentationFormat>
  <Paragraphs>96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Arial</vt:lpstr>
      <vt:lpstr>Calibri</vt:lpstr>
      <vt:lpstr>Courier New</vt:lpstr>
      <vt:lpstr>Wingdings</vt:lpstr>
      <vt:lpstr>Masque présentation OICA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kk</dc:creator>
  <cp:lastModifiedBy>Toshiya HIROSE</cp:lastModifiedBy>
  <cp:revision>6</cp:revision>
  <dcterms:created xsi:type="dcterms:W3CDTF">2024-06-13T02:04:34Z</dcterms:created>
  <dcterms:modified xsi:type="dcterms:W3CDTF">2024-06-20T04:13:31Z</dcterms:modified>
</cp:coreProperties>
</file>