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78" r:id="rId2"/>
    <p:sldId id="266" r:id="rId3"/>
    <p:sldId id="285" r:id="rId4"/>
    <p:sldId id="270" r:id="rId5"/>
    <p:sldId id="291" r:id="rId6"/>
    <p:sldId id="293" r:id="rId7"/>
  </p:sldIdLst>
  <p:sldSz cx="9144000" cy="6858000" type="screen4x3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9454" autoAdjust="0"/>
    <p:restoredTop sz="79360" autoAdjust="0"/>
  </p:normalViewPr>
  <p:slideViewPr>
    <p:cSldViewPr>
      <p:cViewPr>
        <p:scale>
          <a:sx n="99" d="100"/>
          <a:sy n="99" d="100"/>
        </p:scale>
        <p:origin x="-188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3237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15572" y="0"/>
            <a:ext cx="2918621" cy="493237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ACD2C9EF-7577-47ED-8842-9460FE0FE39E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371501"/>
            <a:ext cx="2918621" cy="49323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15572" y="9371501"/>
            <a:ext cx="2918621" cy="49323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61C49077-0790-4DA7-9280-6EB4F08AD7C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964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621" cy="493237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572" y="0"/>
            <a:ext cx="2918621" cy="493237"/>
          </a:xfrm>
          <a:prstGeom prst="rect">
            <a:avLst/>
          </a:prstGeom>
        </p:spPr>
        <p:txBody>
          <a:bodyPr vert="horz" lIns="90644" tIns="45322" rIns="90644" bIns="45322" rtlCol="0"/>
          <a:lstStyle>
            <a:lvl1pPr algn="r">
              <a:defRPr sz="1200"/>
            </a:lvl1pPr>
          </a:lstStyle>
          <a:p>
            <a:fld id="{73E23809-D4D0-49B6-B603-E12B2AF3C257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44" tIns="45322" rIns="90644" bIns="453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891" y="4686538"/>
            <a:ext cx="5387982" cy="4439132"/>
          </a:xfrm>
          <a:prstGeom prst="rect">
            <a:avLst/>
          </a:prstGeom>
        </p:spPr>
        <p:txBody>
          <a:bodyPr vert="horz" lIns="90644" tIns="45322" rIns="90644" bIns="45322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501"/>
            <a:ext cx="2918621" cy="49323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572" y="9371501"/>
            <a:ext cx="2918621" cy="493236"/>
          </a:xfrm>
          <a:prstGeom prst="rect">
            <a:avLst/>
          </a:prstGeom>
        </p:spPr>
        <p:txBody>
          <a:bodyPr vert="horz" lIns="90644" tIns="45322" rIns="90644" bIns="45322" rtlCol="0" anchor="b"/>
          <a:lstStyle>
            <a:lvl1pPr algn="r">
              <a:defRPr sz="1200"/>
            </a:lvl1pPr>
          </a:lstStyle>
          <a:p>
            <a:fld id="{71A97BD6-65EB-4272-BA5C-739A06C104B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4946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6445">
              <a:spcBef>
                <a:spcPct val="20000"/>
              </a:spcBef>
              <a:defRPr/>
            </a:pPr>
            <a:r>
              <a:rPr lang="en-US" altLang="ja-JP" dirty="0"/>
              <a:t>Certification</a:t>
            </a:r>
            <a:endParaRPr lang="ja-JP" altLang="en-US" dirty="0"/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1) Vehicle MFR obtains system approval based on the UN regulations 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(2)</a:t>
            </a:r>
            <a:r>
              <a:rPr lang="ja-JP" altLang="en-US" dirty="0">
                <a:solidFill>
                  <a:prstClr val="black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Authority </a:t>
            </a:r>
            <a:r>
              <a:rPr lang="en-US" altLang="ja-JP" dirty="0">
                <a:solidFill>
                  <a:prstClr val="black"/>
                </a:solidFill>
              </a:rPr>
              <a:t>uploads the system approval results of (1)</a:t>
            </a:r>
            <a:r>
              <a:rPr lang="ja-JP" altLang="en-US" dirty="0">
                <a:solidFill>
                  <a:prstClr val="black"/>
                </a:solidFill>
              </a:rPr>
              <a:t> </a:t>
            </a:r>
            <a:r>
              <a:rPr lang="en-US" altLang="ja-JP" dirty="0">
                <a:solidFill>
                  <a:prstClr val="black"/>
                </a:solidFill>
              </a:rPr>
              <a:t>to DETA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(3)</a:t>
            </a:r>
            <a:r>
              <a:rPr lang="ja-JP" altLang="en-US" dirty="0">
                <a:solidFill>
                  <a:prstClr val="black"/>
                </a:solidFill>
              </a:rPr>
              <a:t> </a:t>
            </a:r>
            <a:r>
              <a:rPr lang="en-US" altLang="ja-JP" dirty="0">
                <a:solidFill>
                  <a:prstClr val="black"/>
                </a:solidFill>
              </a:rPr>
              <a:t>MFR obtains IWVTA using (1)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(4) MLIT approves IWVTA using the system approval of (2)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(5)</a:t>
            </a:r>
            <a:r>
              <a:rPr lang="ja-JP" altLang="en-US" dirty="0">
                <a:solidFill>
                  <a:prstClr val="black"/>
                </a:solidFill>
              </a:rPr>
              <a:t> </a:t>
            </a:r>
            <a:r>
              <a:rPr lang="en-US" altLang="ja-JP" dirty="0">
                <a:solidFill>
                  <a:srgbClr val="FF0000"/>
                </a:solidFill>
              </a:rPr>
              <a:t>Authority</a:t>
            </a:r>
            <a:r>
              <a:rPr lang="en-US" altLang="ja-JP" dirty="0">
                <a:solidFill>
                  <a:prstClr val="black"/>
                </a:solidFill>
              </a:rPr>
              <a:t> uploads the IWVTA/certification results of (4) to DETA</a:t>
            </a:r>
          </a:p>
          <a:p>
            <a:pPr lvl="0">
              <a:spcBef>
                <a:spcPct val="20000"/>
              </a:spcBef>
            </a:pPr>
            <a:r>
              <a:rPr lang="en-US" altLang="ja-JP" dirty="0"/>
              <a:t>(6)-1 MFR obtains the NTA using (3)</a:t>
            </a:r>
          </a:p>
          <a:p>
            <a:pPr lvl="0">
              <a:spcBef>
                <a:spcPct val="20000"/>
              </a:spcBef>
            </a:pPr>
            <a:endParaRPr lang="en-US" altLang="ja-JP" dirty="0"/>
          </a:p>
          <a:p>
            <a:pPr defTabSz="906445">
              <a:spcBef>
                <a:spcPct val="20000"/>
              </a:spcBef>
              <a:defRPr/>
            </a:pPr>
            <a:r>
              <a:rPr lang="en-US" altLang="ja-JP" dirty="0"/>
              <a:t>Registration</a:t>
            </a:r>
            <a:endParaRPr lang="ja-JP" altLang="en-US" dirty="0"/>
          </a:p>
          <a:p>
            <a:pPr lvl="0">
              <a:spcBef>
                <a:spcPct val="20000"/>
              </a:spcBef>
            </a:pPr>
            <a:r>
              <a:rPr lang="en-US" altLang="ja-JP" dirty="0"/>
              <a:t>(6)-2</a:t>
            </a:r>
            <a:r>
              <a:rPr lang="en-US" altLang="ja-JP" dirty="0">
                <a:solidFill>
                  <a:srgbClr val="FF0000"/>
                </a:solidFill>
              </a:rPr>
              <a:t> </a:t>
            </a:r>
            <a:r>
              <a:rPr lang="en-US" altLang="ja-JP" dirty="0">
                <a:solidFill>
                  <a:prstClr val="black"/>
                </a:solidFill>
              </a:rPr>
              <a:t>MFR obtains the NTA based on mass and dimension defined in Japan.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(7) MLIT sends the vehicle inspection certificate data information to MOTAS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(8) MFR sends the completion inspection certificate (equivalent to </a:t>
            </a:r>
            <a:r>
              <a:rPr lang="en-US" altLang="ja-JP" dirty="0" err="1">
                <a:solidFill>
                  <a:prstClr val="black"/>
                </a:solidFill>
              </a:rPr>
              <a:t>CoC</a:t>
            </a:r>
            <a:r>
              <a:rPr lang="en-US" altLang="ja-JP" dirty="0">
                <a:solidFill>
                  <a:prstClr val="black"/>
                </a:solidFill>
              </a:rPr>
              <a:t>) to AIRAC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(9) MFR uploads the VIN information of single vehicle to DETA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(10) AIRAC</a:t>
            </a:r>
            <a:r>
              <a:rPr lang="ja-JP" altLang="en-US" dirty="0">
                <a:solidFill>
                  <a:prstClr val="black"/>
                </a:solidFill>
              </a:rPr>
              <a:t> </a:t>
            </a:r>
            <a:r>
              <a:rPr lang="en-US" altLang="ja-JP" dirty="0">
                <a:solidFill>
                  <a:prstClr val="black"/>
                </a:solidFill>
              </a:rPr>
              <a:t>acts on the users’ request,  provide completion inspection certificate (8) to registration office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(11)Registration office checks the completion inspection certificate and VIN information of (9)</a:t>
            </a:r>
          </a:p>
          <a:p>
            <a:pPr lvl="0">
              <a:spcBef>
                <a:spcPct val="20000"/>
              </a:spcBef>
            </a:pPr>
            <a:r>
              <a:rPr lang="en-US" altLang="ja-JP" dirty="0">
                <a:solidFill>
                  <a:prstClr val="black"/>
                </a:solidFill>
              </a:rPr>
              <a:t>(12) Vehicle inspection certificate is issued</a:t>
            </a:r>
            <a:endParaRPr lang="ja-JP" altLang="en-US" dirty="0">
              <a:solidFill>
                <a:prstClr val="black"/>
              </a:solidFill>
            </a:endParaRPr>
          </a:p>
          <a:p>
            <a:pPr algn="ctr"/>
            <a:endParaRPr lang="ja-JP" altLang="en-US" sz="1000" dirty="0"/>
          </a:p>
          <a:p>
            <a:pPr lvl="0">
              <a:spcBef>
                <a:spcPct val="20000"/>
              </a:spcBef>
            </a:pPr>
            <a:endParaRPr lang="en-US" altLang="ja-JP" dirty="0"/>
          </a:p>
          <a:p>
            <a:pPr algn="ctr"/>
            <a:endParaRPr kumimoji="1" lang="ja-JP" altLang="en-US" dirty="0" smtClean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97BD6-65EB-4272-BA5C-739A06C104B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0034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ja-JP" dirty="0" smtClean="0"/>
              <a:t>(1) MFR stamps the frame number for the vehicles designed for Japan</a:t>
            </a:r>
          </a:p>
          <a:p>
            <a:r>
              <a:rPr lang="ja-JP" altLang="en-US" dirty="0" smtClean="0"/>
              <a:t> </a:t>
            </a:r>
            <a:r>
              <a:rPr lang="en-US" altLang="ja-JP" dirty="0" smtClean="0"/>
              <a:t>Europe: VIN (17 digits)</a:t>
            </a:r>
            <a:r>
              <a:rPr lang="ja-JP" altLang="en-US" dirty="0" smtClean="0"/>
              <a:t> ≠ </a:t>
            </a:r>
            <a:r>
              <a:rPr lang="en-US" altLang="ja-JP" dirty="0" smtClean="0"/>
              <a:t>Japan: frame number (Maximum14</a:t>
            </a:r>
            <a:r>
              <a:rPr lang="ja-JP" altLang="en-US" dirty="0" smtClean="0"/>
              <a:t> </a:t>
            </a:r>
            <a:r>
              <a:rPr lang="en-US" altLang="ja-JP" dirty="0" smtClean="0"/>
              <a:t>digits)</a:t>
            </a:r>
          </a:p>
          <a:p>
            <a:r>
              <a:rPr lang="ja-JP" altLang="en-US" dirty="0" smtClean="0"/>
              <a:t>   </a:t>
            </a:r>
            <a:r>
              <a:rPr lang="en-US" altLang="ja-JP" dirty="0" smtClean="0"/>
              <a:t>Example of Japan: GRS120-0000001</a:t>
            </a:r>
          </a:p>
          <a:p>
            <a:r>
              <a:rPr lang="en-US" altLang="ja-JP" dirty="0" smtClean="0"/>
              <a:t>(2) MFR uses frame number for logistics management</a:t>
            </a:r>
          </a:p>
          <a:p>
            <a:r>
              <a:rPr lang="en-US" altLang="ja-JP" dirty="0" smtClean="0"/>
              <a:t>(3), (4) MFR provide the information (Vehicle type(“</a:t>
            </a:r>
            <a:r>
              <a:rPr lang="en-US" altLang="ja-JP" dirty="0" err="1" smtClean="0"/>
              <a:t>katashiki</a:t>
            </a:r>
            <a:r>
              <a:rPr lang="en-US" altLang="ja-JP" dirty="0" smtClean="0"/>
              <a:t>”), approval number and frame number) to distributors from all over Japan (e.g. Toyota related distributors approx.6000)</a:t>
            </a:r>
          </a:p>
          <a:p>
            <a:r>
              <a:rPr lang="en-US" altLang="ja-JP" dirty="0" smtClean="0"/>
              <a:t>(5) Distributors register the vehicle using this information (Paper work)</a:t>
            </a:r>
          </a:p>
          <a:p>
            <a:endParaRPr lang="en-US" altLang="ja-JP" dirty="0" smtClean="0">
              <a:solidFill>
                <a:schemeClr val="bg1">
                  <a:lumMod val="65000"/>
                </a:schemeClr>
              </a:solidFill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97BD6-65EB-4272-BA5C-739A06C104B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646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5273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2255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4919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7291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3172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401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147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787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3290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482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619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539F5-DA91-45A2-BC29-865EEA7D0635}" type="datetimeFigureOut">
              <a:rPr kumimoji="1" lang="ja-JP" altLang="en-US" smtClean="0"/>
              <a:t>2014/11/1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73E80F-A934-43D6-8A46-B1E34934495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2992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12" Type="http://schemas.openxmlformats.org/officeDocument/2006/relationships/image" Target="../media/image11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png"/><Relationship Id="rId10" Type="http://schemas.openxmlformats.org/officeDocument/2006/relationships/image" Target="../media/image9.wmf"/><Relationship Id="rId4" Type="http://schemas.openxmlformats.org/officeDocument/2006/relationships/image" Target="../media/image3.png"/><Relationship Id="rId9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wmf"/><Relationship Id="rId3" Type="http://schemas.openxmlformats.org/officeDocument/2006/relationships/image" Target="../media/image1.wmf"/><Relationship Id="rId7" Type="http://schemas.openxmlformats.org/officeDocument/2006/relationships/image" Target="../media/image5.wmf"/><Relationship Id="rId12" Type="http://schemas.openxmlformats.org/officeDocument/2006/relationships/image" Target="../media/image10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wmf"/><Relationship Id="rId5" Type="http://schemas.openxmlformats.org/officeDocument/2006/relationships/image" Target="../media/image3.png"/><Relationship Id="rId10" Type="http://schemas.openxmlformats.org/officeDocument/2006/relationships/image" Target="../media/image8.wmf"/><Relationship Id="rId4" Type="http://schemas.openxmlformats.org/officeDocument/2006/relationships/image" Target="../media/image2.wmf"/><Relationship Id="rId9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wmf"/><Relationship Id="rId3" Type="http://schemas.openxmlformats.org/officeDocument/2006/relationships/image" Target="../media/image1.wmf"/><Relationship Id="rId7" Type="http://schemas.openxmlformats.org/officeDocument/2006/relationships/image" Target="../media/image6.png"/><Relationship Id="rId12" Type="http://schemas.openxmlformats.org/officeDocument/2006/relationships/image" Target="../media/image12.wm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1.wmf"/><Relationship Id="rId5" Type="http://schemas.openxmlformats.org/officeDocument/2006/relationships/image" Target="../media/image3.png"/><Relationship Id="rId15" Type="http://schemas.openxmlformats.org/officeDocument/2006/relationships/image" Target="../media/image15.wmf"/><Relationship Id="rId10" Type="http://schemas.openxmlformats.org/officeDocument/2006/relationships/image" Target="../media/image9.wmf"/><Relationship Id="rId4" Type="http://schemas.openxmlformats.org/officeDocument/2006/relationships/image" Target="../media/image2.wmf"/><Relationship Id="rId9" Type="http://schemas.openxmlformats.org/officeDocument/2006/relationships/image" Target="../media/image8.wmf"/><Relationship Id="rId1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4.wmf"/><Relationship Id="rId3" Type="http://schemas.openxmlformats.org/officeDocument/2006/relationships/image" Target="../media/image2.wmf"/><Relationship Id="rId7" Type="http://schemas.openxmlformats.org/officeDocument/2006/relationships/image" Target="../media/image7.png"/><Relationship Id="rId12" Type="http://schemas.openxmlformats.org/officeDocument/2006/relationships/image" Target="../media/image13.wmf"/><Relationship Id="rId2" Type="http://schemas.openxmlformats.org/officeDocument/2006/relationships/image" Target="../media/image1.wmf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2.wmf"/><Relationship Id="rId5" Type="http://schemas.openxmlformats.org/officeDocument/2006/relationships/image" Target="../media/image5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4" Type="http://schemas.openxmlformats.org/officeDocument/2006/relationships/image" Target="../media/image3.png"/><Relationship Id="rId9" Type="http://schemas.openxmlformats.org/officeDocument/2006/relationships/image" Target="../media/image9.wmf"/><Relationship Id="rId14" Type="http://schemas.openxmlformats.org/officeDocument/2006/relationships/image" Target="../media/image15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27584" y="2780928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3600" b="1" dirty="0" smtClean="0"/>
              <a:t>Consequences of a DOC procedure on the vehicle certification and registration process in Japan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804248" y="260648"/>
            <a:ext cx="15808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smtClean="0"/>
              <a:t>SGR0-13-05-appendix</a:t>
            </a:r>
            <a:endParaRPr lang="en-US" sz="1200" dirty="0"/>
          </a:p>
        </p:txBody>
      </p:sp>
      <p:sp>
        <p:nvSpPr>
          <p:cNvPr id="4" name="Textfeld 3"/>
          <p:cNvSpPr txBox="1"/>
          <p:nvPr/>
        </p:nvSpPr>
        <p:spPr>
          <a:xfrm>
            <a:off x="611560" y="240030"/>
            <a:ext cx="13614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Submitted by OICA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82657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正方形/長方形 18"/>
          <p:cNvSpPr/>
          <p:nvPr/>
        </p:nvSpPr>
        <p:spPr>
          <a:xfrm>
            <a:off x="4771719" y="5144649"/>
            <a:ext cx="2363573" cy="84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2" name="右矢印 11"/>
          <p:cNvSpPr/>
          <p:nvPr/>
        </p:nvSpPr>
        <p:spPr>
          <a:xfrm>
            <a:off x="4744285" y="3266933"/>
            <a:ext cx="916724" cy="1178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左矢印 6"/>
          <p:cNvSpPr/>
          <p:nvPr/>
        </p:nvSpPr>
        <p:spPr>
          <a:xfrm>
            <a:off x="1387144" y="3818036"/>
            <a:ext cx="2441697" cy="168619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6" name="右矢印 5"/>
          <p:cNvSpPr/>
          <p:nvPr/>
        </p:nvSpPr>
        <p:spPr>
          <a:xfrm>
            <a:off x="1387144" y="3011123"/>
            <a:ext cx="2441697" cy="138500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" name="左矢印 3"/>
          <p:cNvSpPr/>
          <p:nvPr/>
        </p:nvSpPr>
        <p:spPr>
          <a:xfrm>
            <a:off x="1387144" y="2150212"/>
            <a:ext cx="1381198" cy="135936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2" name="右矢印 1"/>
          <p:cNvSpPr/>
          <p:nvPr/>
        </p:nvSpPr>
        <p:spPr>
          <a:xfrm>
            <a:off x="1387144" y="1397617"/>
            <a:ext cx="1288343" cy="18195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0" lon="120000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512" y="25460"/>
            <a:ext cx="89102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 smtClean="0"/>
              <a:t>Current c</a:t>
            </a:r>
            <a:r>
              <a:rPr kumimoji="1" lang="en-US" altLang="ja-JP" sz="2800" b="1" dirty="0" smtClean="0"/>
              <a:t>ertification &amp; registration procedures in Japan</a:t>
            </a:r>
            <a:endParaRPr kumimoji="1" lang="en-US" altLang="ja-JP" sz="2400" b="1" dirty="0" smtClean="0"/>
          </a:p>
        </p:txBody>
      </p:sp>
      <p:pic>
        <p:nvPicPr>
          <p:cNvPr id="9" name="Picture 7" descr="MCj0202496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42" y="2827107"/>
            <a:ext cx="1266825" cy="118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 descr="C:\Users\1210621\AppData\Local\Microsoft\Windows\Temporary Internet Files\Content.IE5\G9TSJ8O7\MC90044638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601" y="3094479"/>
            <a:ext cx="1064202" cy="102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テキスト ボックス 34"/>
          <p:cNvSpPr txBox="1"/>
          <p:nvPr/>
        </p:nvSpPr>
        <p:spPr>
          <a:xfrm>
            <a:off x="205602" y="1430189"/>
            <a:ext cx="10642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/>
              <a:t>Vehicle </a:t>
            </a:r>
            <a:r>
              <a:rPr lang="en-US" altLang="ja-JP" sz="1200" dirty="0" smtClean="0"/>
              <a:t>MFR</a:t>
            </a:r>
            <a:endParaRPr kumimoji="1" lang="ja-JP" altLang="en-US" sz="12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3949434" y="4002608"/>
            <a:ext cx="8781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MLIT</a:t>
            </a:r>
            <a:endParaRPr kumimoji="1" lang="ja-JP" altLang="en-US" sz="1050" dirty="0"/>
          </a:p>
        </p:txBody>
      </p:sp>
      <p:sp>
        <p:nvSpPr>
          <p:cNvPr id="63" name="角丸四角形 62"/>
          <p:cNvSpPr/>
          <p:nvPr/>
        </p:nvSpPr>
        <p:spPr>
          <a:xfrm>
            <a:off x="179512" y="1285849"/>
            <a:ext cx="1152128" cy="441670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grpSp>
        <p:nvGrpSpPr>
          <p:cNvPr id="68" name="Group 93"/>
          <p:cNvGrpSpPr>
            <a:grpSpLocks/>
          </p:cNvGrpSpPr>
          <p:nvPr/>
        </p:nvGrpSpPr>
        <p:grpSpPr bwMode="auto">
          <a:xfrm>
            <a:off x="3850228" y="2947185"/>
            <a:ext cx="685308" cy="410996"/>
            <a:chOff x="-1141" y="1361"/>
            <a:chExt cx="577" cy="342"/>
          </a:xfrm>
        </p:grpSpPr>
        <p:pic>
          <p:nvPicPr>
            <p:cNvPr id="69" name="Picture 55" descr="日本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41" y="1361"/>
              <a:ext cx="510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Text Box 90"/>
            <p:cNvSpPr txBox="1">
              <a:spLocks noChangeArrowheads="1"/>
            </p:cNvSpPr>
            <p:nvPr/>
          </p:nvSpPr>
          <p:spPr bwMode="auto">
            <a:xfrm>
              <a:off x="-680" y="1416"/>
              <a:ext cx="1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dirty="0"/>
            </a:p>
          </p:txBody>
        </p:sp>
      </p:grpSp>
      <p:grpSp>
        <p:nvGrpSpPr>
          <p:cNvPr id="71" name="グループ化 70"/>
          <p:cNvGrpSpPr/>
          <p:nvPr/>
        </p:nvGrpSpPr>
        <p:grpSpPr>
          <a:xfrm>
            <a:off x="1786423" y="2872622"/>
            <a:ext cx="1156773" cy="903595"/>
            <a:chOff x="-68079" y="3395065"/>
            <a:chExt cx="1242476" cy="1136395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73" name="テキスト ボックス 72"/>
            <p:cNvSpPr txBox="1"/>
            <p:nvPr/>
          </p:nvSpPr>
          <p:spPr>
            <a:xfrm>
              <a:off x="-68079" y="4008914"/>
              <a:ext cx="1242476" cy="522546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smtClean="0"/>
                <a:t>NTA Application</a:t>
              </a:r>
            </a:p>
            <a:p>
              <a:r>
                <a:rPr kumimoji="1" lang="en-US" altLang="ja-JP" sz="1050" dirty="0" smtClean="0"/>
                <a:t>form</a:t>
              </a:r>
              <a:endParaRPr kumimoji="1" lang="ja-JP" altLang="en-US" sz="1050" dirty="0"/>
            </a:p>
          </p:txBody>
        </p:sp>
        <p:sp>
          <p:nvSpPr>
            <p:cNvPr id="72" name="Documents"/>
            <p:cNvSpPr>
              <a:spLocks noEditPoints="1" noChangeArrowheads="1"/>
            </p:cNvSpPr>
            <p:nvPr/>
          </p:nvSpPr>
          <p:spPr bwMode="auto">
            <a:xfrm>
              <a:off x="244167" y="3395065"/>
              <a:ext cx="439401" cy="515462"/>
            </a:xfrm>
            <a:custGeom>
              <a:avLst/>
              <a:gdLst>
                <a:gd name="T0" fmla="*/ 0 w 21600"/>
                <a:gd name="T1" fmla="*/ 2800 h 21600"/>
                <a:gd name="T2" fmla="*/ 3468 w 21600"/>
                <a:gd name="T3" fmla="*/ 0 h 21600"/>
                <a:gd name="T4" fmla="*/ 21653 w 21600"/>
                <a:gd name="T5" fmla="*/ 18828 h 21600"/>
                <a:gd name="T6" fmla="*/ 19954 w 21600"/>
                <a:gd name="T7" fmla="*/ 20214 h 21600"/>
                <a:gd name="T8" fmla="*/ 18256 w 21600"/>
                <a:gd name="T9" fmla="*/ 21628 h 21600"/>
                <a:gd name="T10" fmla="*/ 19954 w 21600"/>
                <a:gd name="T11" fmla="*/ 1428 h 21600"/>
                <a:gd name="T12" fmla="*/ 18256 w 21600"/>
                <a:gd name="T13" fmla="*/ 2800 h 21600"/>
                <a:gd name="T14" fmla="*/ 1645 w 21600"/>
                <a:gd name="T15" fmla="*/ 1428 h 21600"/>
                <a:gd name="T16" fmla="*/ 21600 w 21600"/>
                <a:gd name="T17" fmla="*/ 0 h 21600"/>
                <a:gd name="T18" fmla="*/ 10800 w 21600"/>
                <a:gd name="T19" fmla="*/ 0 h 21600"/>
                <a:gd name="T20" fmla="*/ 0 w 21600"/>
                <a:gd name="T21" fmla="*/ 10800 h 21600"/>
                <a:gd name="T22" fmla="*/ 21600 w 21600"/>
                <a:gd name="T23" fmla="*/ 10800 h 21600"/>
                <a:gd name="T24" fmla="*/ 1645 w 21600"/>
                <a:gd name="T25" fmla="*/ 4171 h 21600"/>
                <a:gd name="T26" fmla="*/ 16522 w 21600"/>
                <a:gd name="T27" fmla="*/ 173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18014"/>
                  </a:moveTo>
                  <a:lnTo>
                    <a:pt x="0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68" y="1428"/>
                  </a:lnTo>
                  <a:lnTo>
                    <a:pt x="3468" y="0"/>
                  </a:lnTo>
                  <a:lnTo>
                    <a:pt x="21653" y="0"/>
                  </a:lnTo>
                  <a:lnTo>
                    <a:pt x="21653" y="18828"/>
                  </a:lnTo>
                  <a:lnTo>
                    <a:pt x="19954" y="188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16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  <a:path w="21600" h="21600" extrusionOk="0">
                  <a:moveTo>
                    <a:pt x="3486" y="1428"/>
                  </a:moveTo>
                  <a:lnTo>
                    <a:pt x="19954" y="14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86" y="1428"/>
                  </a:lnTo>
                  <a:close/>
                </a:path>
                <a:path w="21600" h="21600" extrusionOk="0">
                  <a:moveTo>
                    <a:pt x="0" y="18014"/>
                  </a:moveTo>
                  <a:lnTo>
                    <a:pt x="4434" y="180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</p:grpSp>
      <p:pic>
        <p:nvPicPr>
          <p:cNvPr id="1028" name="Picture 4" descr="C:\Users\1210621\AppData\Local\Microsoft\Windows\Temporary Internet Files\Content.IE5\H65Q3TJ8\MC900441739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813136"/>
            <a:ext cx="1511107" cy="151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7" name="グループ化 86"/>
          <p:cNvGrpSpPr/>
          <p:nvPr/>
        </p:nvGrpSpPr>
        <p:grpSpPr>
          <a:xfrm>
            <a:off x="2763229" y="2849674"/>
            <a:ext cx="1186205" cy="927212"/>
            <a:chOff x="-118084" y="3395065"/>
            <a:chExt cx="1448092" cy="1265540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88" name="Documents"/>
            <p:cNvSpPr>
              <a:spLocks noEditPoints="1" noChangeArrowheads="1"/>
            </p:cNvSpPr>
            <p:nvPr/>
          </p:nvSpPr>
          <p:spPr bwMode="auto">
            <a:xfrm>
              <a:off x="-118084" y="3395065"/>
              <a:ext cx="439400" cy="515462"/>
            </a:xfrm>
            <a:custGeom>
              <a:avLst/>
              <a:gdLst>
                <a:gd name="T0" fmla="*/ 0 w 21600"/>
                <a:gd name="T1" fmla="*/ 2800 h 21600"/>
                <a:gd name="T2" fmla="*/ 3468 w 21600"/>
                <a:gd name="T3" fmla="*/ 0 h 21600"/>
                <a:gd name="T4" fmla="*/ 21653 w 21600"/>
                <a:gd name="T5" fmla="*/ 18828 h 21600"/>
                <a:gd name="T6" fmla="*/ 19954 w 21600"/>
                <a:gd name="T7" fmla="*/ 20214 h 21600"/>
                <a:gd name="T8" fmla="*/ 18256 w 21600"/>
                <a:gd name="T9" fmla="*/ 21628 h 21600"/>
                <a:gd name="T10" fmla="*/ 19954 w 21600"/>
                <a:gd name="T11" fmla="*/ 1428 h 21600"/>
                <a:gd name="T12" fmla="*/ 18256 w 21600"/>
                <a:gd name="T13" fmla="*/ 2800 h 21600"/>
                <a:gd name="T14" fmla="*/ 1645 w 21600"/>
                <a:gd name="T15" fmla="*/ 1428 h 21600"/>
                <a:gd name="T16" fmla="*/ 21600 w 21600"/>
                <a:gd name="T17" fmla="*/ 0 h 21600"/>
                <a:gd name="T18" fmla="*/ 10800 w 21600"/>
                <a:gd name="T19" fmla="*/ 0 h 21600"/>
                <a:gd name="T20" fmla="*/ 0 w 21600"/>
                <a:gd name="T21" fmla="*/ 10800 h 21600"/>
                <a:gd name="T22" fmla="*/ 21600 w 21600"/>
                <a:gd name="T23" fmla="*/ 10800 h 21600"/>
                <a:gd name="T24" fmla="*/ 1645 w 21600"/>
                <a:gd name="T25" fmla="*/ 4171 h 21600"/>
                <a:gd name="T26" fmla="*/ 16522 w 21600"/>
                <a:gd name="T27" fmla="*/ 173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18014"/>
                  </a:moveTo>
                  <a:lnTo>
                    <a:pt x="0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68" y="1428"/>
                  </a:lnTo>
                  <a:lnTo>
                    <a:pt x="3468" y="0"/>
                  </a:lnTo>
                  <a:lnTo>
                    <a:pt x="21653" y="0"/>
                  </a:lnTo>
                  <a:lnTo>
                    <a:pt x="21653" y="18828"/>
                  </a:lnTo>
                  <a:lnTo>
                    <a:pt x="19954" y="188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16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  <a:path w="21600" h="21600" extrusionOk="0">
                  <a:moveTo>
                    <a:pt x="3486" y="1428"/>
                  </a:moveTo>
                  <a:lnTo>
                    <a:pt x="19954" y="14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86" y="1428"/>
                  </a:lnTo>
                  <a:close/>
                </a:path>
                <a:path w="21600" h="21600" extrusionOk="0">
                  <a:moveTo>
                    <a:pt x="0" y="18014"/>
                  </a:moveTo>
                  <a:lnTo>
                    <a:pt x="4434" y="180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89" name="テキスト ボックス 88"/>
            <p:cNvSpPr txBox="1"/>
            <p:nvPr/>
          </p:nvSpPr>
          <p:spPr>
            <a:xfrm>
              <a:off x="118710" y="4093497"/>
              <a:ext cx="1211298" cy="567108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smtClean="0"/>
                <a:t>UN-R Approval</a:t>
              </a:r>
            </a:p>
            <a:p>
              <a:r>
                <a:rPr lang="en-US" altLang="ja-JP" sz="1050" dirty="0" smtClean="0"/>
                <a:t>/certificate</a:t>
              </a:r>
              <a:endParaRPr kumimoji="1" lang="ja-JP" altLang="en-US" sz="1050" dirty="0"/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2983018" y="2150212"/>
            <a:ext cx="12627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 smtClean="0"/>
              <a:t>Authority</a:t>
            </a:r>
            <a:endParaRPr kumimoji="1" lang="ja-JP" altLang="en-US" sz="1050" dirty="0"/>
          </a:p>
        </p:txBody>
      </p:sp>
      <p:grpSp>
        <p:nvGrpSpPr>
          <p:cNvPr id="33" name="グループ化 32"/>
          <p:cNvGrpSpPr/>
          <p:nvPr/>
        </p:nvGrpSpPr>
        <p:grpSpPr>
          <a:xfrm>
            <a:off x="1674337" y="1279827"/>
            <a:ext cx="1308681" cy="625166"/>
            <a:chOff x="92641" y="3395065"/>
            <a:chExt cx="1091067" cy="885519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6" name="Documents"/>
            <p:cNvSpPr>
              <a:spLocks noEditPoints="1" noChangeArrowheads="1"/>
            </p:cNvSpPr>
            <p:nvPr/>
          </p:nvSpPr>
          <p:spPr bwMode="auto">
            <a:xfrm>
              <a:off x="244167" y="3395065"/>
              <a:ext cx="439401" cy="515462"/>
            </a:xfrm>
            <a:custGeom>
              <a:avLst/>
              <a:gdLst>
                <a:gd name="T0" fmla="*/ 0 w 21600"/>
                <a:gd name="T1" fmla="*/ 2800 h 21600"/>
                <a:gd name="T2" fmla="*/ 3468 w 21600"/>
                <a:gd name="T3" fmla="*/ 0 h 21600"/>
                <a:gd name="T4" fmla="*/ 21653 w 21600"/>
                <a:gd name="T5" fmla="*/ 18828 h 21600"/>
                <a:gd name="T6" fmla="*/ 19954 w 21600"/>
                <a:gd name="T7" fmla="*/ 20214 h 21600"/>
                <a:gd name="T8" fmla="*/ 18256 w 21600"/>
                <a:gd name="T9" fmla="*/ 21628 h 21600"/>
                <a:gd name="T10" fmla="*/ 19954 w 21600"/>
                <a:gd name="T11" fmla="*/ 1428 h 21600"/>
                <a:gd name="T12" fmla="*/ 18256 w 21600"/>
                <a:gd name="T13" fmla="*/ 2800 h 21600"/>
                <a:gd name="T14" fmla="*/ 1645 w 21600"/>
                <a:gd name="T15" fmla="*/ 1428 h 21600"/>
                <a:gd name="T16" fmla="*/ 21600 w 21600"/>
                <a:gd name="T17" fmla="*/ 0 h 21600"/>
                <a:gd name="T18" fmla="*/ 10800 w 21600"/>
                <a:gd name="T19" fmla="*/ 0 h 21600"/>
                <a:gd name="T20" fmla="*/ 0 w 21600"/>
                <a:gd name="T21" fmla="*/ 10800 h 21600"/>
                <a:gd name="T22" fmla="*/ 21600 w 21600"/>
                <a:gd name="T23" fmla="*/ 10800 h 21600"/>
                <a:gd name="T24" fmla="*/ 1645 w 21600"/>
                <a:gd name="T25" fmla="*/ 4171 h 21600"/>
                <a:gd name="T26" fmla="*/ 16522 w 21600"/>
                <a:gd name="T27" fmla="*/ 173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18014"/>
                  </a:moveTo>
                  <a:lnTo>
                    <a:pt x="0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68" y="1428"/>
                  </a:lnTo>
                  <a:lnTo>
                    <a:pt x="3468" y="0"/>
                  </a:lnTo>
                  <a:lnTo>
                    <a:pt x="21653" y="0"/>
                  </a:lnTo>
                  <a:lnTo>
                    <a:pt x="21653" y="18828"/>
                  </a:lnTo>
                  <a:lnTo>
                    <a:pt x="19954" y="188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16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  <a:path w="21600" h="21600" extrusionOk="0">
                  <a:moveTo>
                    <a:pt x="3486" y="1428"/>
                  </a:moveTo>
                  <a:lnTo>
                    <a:pt x="19954" y="14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86" y="1428"/>
                  </a:lnTo>
                  <a:close/>
                </a:path>
                <a:path w="21600" h="21600" extrusionOk="0">
                  <a:moveTo>
                    <a:pt x="0" y="18014"/>
                  </a:moveTo>
                  <a:lnTo>
                    <a:pt x="4434" y="180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37" name="テキスト ボックス 36"/>
            <p:cNvSpPr txBox="1"/>
            <p:nvPr/>
          </p:nvSpPr>
          <p:spPr>
            <a:xfrm>
              <a:off x="92641" y="4051709"/>
              <a:ext cx="1091067" cy="228875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altLang="ja-JP" sz="1050" dirty="0" smtClean="0"/>
                <a:t>UN Application  form</a:t>
              </a:r>
              <a:endParaRPr kumimoji="1" lang="ja-JP" altLang="en-US" sz="1050" dirty="0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1869362" y="2023968"/>
            <a:ext cx="1073833" cy="837299"/>
            <a:chOff x="170366" y="3395065"/>
            <a:chExt cx="1334408" cy="1207066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39" name="Documents"/>
            <p:cNvSpPr>
              <a:spLocks noEditPoints="1" noChangeArrowheads="1"/>
            </p:cNvSpPr>
            <p:nvPr/>
          </p:nvSpPr>
          <p:spPr bwMode="auto">
            <a:xfrm>
              <a:off x="244167" y="3395065"/>
              <a:ext cx="439401" cy="515462"/>
            </a:xfrm>
            <a:custGeom>
              <a:avLst/>
              <a:gdLst>
                <a:gd name="T0" fmla="*/ 0 w 21600"/>
                <a:gd name="T1" fmla="*/ 2800 h 21600"/>
                <a:gd name="T2" fmla="*/ 3468 w 21600"/>
                <a:gd name="T3" fmla="*/ 0 h 21600"/>
                <a:gd name="T4" fmla="*/ 21653 w 21600"/>
                <a:gd name="T5" fmla="*/ 18828 h 21600"/>
                <a:gd name="T6" fmla="*/ 19954 w 21600"/>
                <a:gd name="T7" fmla="*/ 20214 h 21600"/>
                <a:gd name="T8" fmla="*/ 18256 w 21600"/>
                <a:gd name="T9" fmla="*/ 21628 h 21600"/>
                <a:gd name="T10" fmla="*/ 19954 w 21600"/>
                <a:gd name="T11" fmla="*/ 1428 h 21600"/>
                <a:gd name="T12" fmla="*/ 18256 w 21600"/>
                <a:gd name="T13" fmla="*/ 2800 h 21600"/>
                <a:gd name="T14" fmla="*/ 1645 w 21600"/>
                <a:gd name="T15" fmla="*/ 1428 h 21600"/>
                <a:gd name="T16" fmla="*/ 21600 w 21600"/>
                <a:gd name="T17" fmla="*/ 0 h 21600"/>
                <a:gd name="T18" fmla="*/ 10800 w 21600"/>
                <a:gd name="T19" fmla="*/ 0 h 21600"/>
                <a:gd name="T20" fmla="*/ 0 w 21600"/>
                <a:gd name="T21" fmla="*/ 10800 h 21600"/>
                <a:gd name="T22" fmla="*/ 21600 w 21600"/>
                <a:gd name="T23" fmla="*/ 10800 h 21600"/>
                <a:gd name="T24" fmla="*/ 1645 w 21600"/>
                <a:gd name="T25" fmla="*/ 4171 h 21600"/>
                <a:gd name="T26" fmla="*/ 16522 w 21600"/>
                <a:gd name="T27" fmla="*/ 173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18014"/>
                  </a:moveTo>
                  <a:lnTo>
                    <a:pt x="0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68" y="1428"/>
                  </a:lnTo>
                  <a:lnTo>
                    <a:pt x="3468" y="0"/>
                  </a:lnTo>
                  <a:lnTo>
                    <a:pt x="21653" y="0"/>
                  </a:lnTo>
                  <a:lnTo>
                    <a:pt x="21653" y="18828"/>
                  </a:lnTo>
                  <a:lnTo>
                    <a:pt x="19954" y="188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16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  <a:path w="21600" h="21600" extrusionOk="0">
                  <a:moveTo>
                    <a:pt x="3486" y="1428"/>
                  </a:moveTo>
                  <a:lnTo>
                    <a:pt x="19954" y="14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86" y="1428"/>
                  </a:lnTo>
                  <a:close/>
                </a:path>
                <a:path w="21600" h="21600" extrusionOk="0">
                  <a:moveTo>
                    <a:pt x="0" y="18014"/>
                  </a:moveTo>
                  <a:lnTo>
                    <a:pt x="4434" y="180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170366" y="4003141"/>
              <a:ext cx="1334408" cy="59899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smtClean="0"/>
                <a:t>UN Approval /Certificate</a:t>
              </a:r>
              <a:endParaRPr kumimoji="1" lang="ja-JP" altLang="en-US" sz="1050" dirty="0"/>
            </a:p>
          </p:txBody>
        </p:sp>
      </p:grpSp>
      <p:pic>
        <p:nvPicPr>
          <p:cNvPr id="1026" name="Picture 2" descr="C:\Users\1146964\AppData\Local\Microsoft\Windows\Temporary Internet Files\Content.IE5\193M8PSP\MC900434227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0924" y="4526364"/>
            <a:ext cx="711521" cy="944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384578" y="5575593"/>
            <a:ext cx="201626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AIRAC*2</a:t>
            </a:r>
            <a:endParaRPr kumimoji="1" lang="ja-JP" altLang="en-US" sz="1050" dirty="0"/>
          </a:p>
        </p:txBody>
      </p:sp>
      <p:pic>
        <p:nvPicPr>
          <p:cNvPr id="46" name="Picture 10" descr="MCj0434847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720" y="3062942"/>
            <a:ext cx="849472" cy="84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テキスト ボックス 47"/>
          <p:cNvSpPr txBox="1"/>
          <p:nvPr/>
        </p:nvSpPr>
        <p:spPr>
          <a:xfrm>
            <a:off x="5564178" y="4033414"/>
            <a:ext cx="11230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MOTAS*1</a:t>
            </a:r>
            <a:endParaRPr kumimoji="1" lang="ja-JP" altLang="en-US" sz="1050" dirty="0"/>
          </a:p>
        </p:txBody>
      </p:sp>
      <p:pic>
        <p:nvPicPr>
          <p:cNvPr id="49" name="Picture 127" descr="MCj0434845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506" y="3370258"/>
            <a:ext cx="716686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146964\AppData\Local\Microsoft\Windows\Temporary Internet Files\Content.IE5\TLZLVDY6\MC90027910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175" y="3129583"/>
            <a:ext cx="727798" cy="53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8197744" y="3655510"/>
            <a:ext cx="946256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Vehicle </a:t>
            </a:r>
            <a:r>
              <a:rPr lang="en-US" altLang="ja-JP" sz="1050" dirty="0"/>
              <a:t>Inspection Certificate</a:t>
            </a:r>
            <a:endParaRPr kumimoji="1" lang="ja-JP" altLang="en-US" sz="1050" dirty="0"/>
          </a:p>
        </p:txBody>
      </p:sp>
      <p:pic>
        <p:nvPicPr>
          <p:cNvPr id="51" name="Picture 31" descr="MC900234454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682" y="3086359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右矢印 53"/>
          <p:cNvSpPr/>
          <p:nvPr/>
        </p:nvSpPr>
        <p:spPr>
          <a:xfrm>
            <a:off x="1387144" y="5038466"/>
            <a:ext cx="2441697" cy="190734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56" name="Picture 31" descr="MC900234454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5637" y="4825353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" name="テキスト ボックス 56"/>
          <p:cNvSpPr txBox="1"/>
          <p:nvPr/>
        </p:nvSpPr>
        <p:spPr>
          <a:xfrm>
            <a:off x="2031315" y="5229200"/>
            <a:ext cx="1339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completion inspection certificate</a:t>
            </a:r>
            <a:endParaRPr kumimoji="1" lang="ja-JP" altLang="en-US" sz="1050" dirty="0"/>
          </a:p>
        </p:txBody>
      </p:sp>
      <p:sp>
        <p:nvSpPr>
          <p:cNvPr id="16" name="右矢印 15"/>
          <p:cNvSpPr/>
          <p:nvPr/>
        </p:nvSpPr>
        <p:spPr>
          <a:xfrm>
            <a:off x="7740352" y="3309213"/>
            <a:ext cx="402823" cy="15608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4" name="Picture 31" descr="MC900234454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397" y="4895145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5" name="テキスト ボックス 74"/>
          <p:cNvSpPr txBox="1"/>
          <p:nvPr/>
        </p:nvSpPr>
        <p:spPr>
          <a:xfrm>
            <a:off x="4894244" y="5298992"/>
            <a:ext cx="133986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completion inspection certificate</a:t>
            </a:r>
            <a:endParaRPr lang="ja-JP" altLang="en-US" sz="1050" dirty="0"/>
          </a:p>
          <a:p>
            <a:endParaRPr kumimoji="1" lang="ja-JP" altLang="en-US" sz="1050" dirty="0"/>
          </a:p>
        </p:txBody>
      </p:sp>
      <p:pic>
        <p:nvPicPr>
          <p:cNvPr id="76" name="Picture 127" descr="MCj0434845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354" y="4907248"/>
            <a:ext cx="716686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C:\Users\1146964\AppData\Local\Microsoft\Windows\Temporary Internet Files\Content.IE5\TLZLVDY6\MC900018789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952" y="1170261"/>
            <a:ext cx="402234" cy="27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8" descr="MCPE01208_0000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169441"/>
            <a:ext cx="750399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テキスト ボックス 58"/>
          <p:cNvSpPr txBox="1"/>
          <p:nvPr/>
        </p:nvSpPr>
        <p:spPr>
          <a:xfrm>
            <a:off x="6876256" y="3672237"/>
            <a:ext cx="117789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Registration office </a:t>
            </a:r>
            <a:endParaRPr kumimoji="1" lang="ja-JP" altLang="en-US" sz="1050" dirty="0"/>
          </a:p>
        </p:txBody>
      </p:sp>
      <p:sp>
        <p:nvSpPr>
          <p:cNvPr id="3" name="右矢印 2"/>
          <p:cNvSpPr/>
          <p:nvPr/>
        </p:nvSpPr>
        <p:spPr>
          <a:xfrm>
            <a:off x="6626572" y="3325864"/>
            <a:ext cx="249684" cy="13943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331640" y="1628800"/>
            <a:ext cx="532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1424409" y="3301358"/>
            <a:ext cx="504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(2)</a:t>
            </a:r>
            <a:endParaRPr kumimoji="1" lang="ja-JP" altLang="en-US" dirty="0"/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1474203" y="4629208"/>
            <a:ext cx="557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(4)</a:t>
            </a:r>
            <a:endParaRPr kumimoji="1" lang="ja-JP" altLang="en-US" dirty="0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847477" y="2693610"/>
            <a:ext cx="529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(3)</a:t>
            </a:r>
            <a:endParaRPr kumimoji="1" lang="ja-JP" altLang="en-US" dirty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4903798" y="4640687"/>
            <a:ext cx="497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(5)</a:t>
            </a:r>
            <a:endParaRPr kumimoji="1" lang="ja-JP" altLang="en-US" dirty="0"/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6964260" y="2762519"/>
            <a:ext cx="560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(6)</a:t>
            </a:r>
            <a:endParaRPr kumimoji="1" lang="ja-JP" altLang="en-US" dirty="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8054147" y="2800109"/>
            <a:ext cx="452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(7)</a:t>
            </a:r>
            <a:endParaRPr kumimoji="1" lang="ja-JP" altLang="en-US" dirty="0"/>
          </a:p>
        </p:txBody>
      </p:sp>
      <p:sp>
        <p:nvSpPr>
          <p:cNvPr id="18" name="屈折矢印 17"/>
          <p:cNvSpPr/>
          <p:nvPr/>
        </p:nvSpPr>
        <p:spPr>
          <a:xfrm>
            <a:off x="7020272" y="3926153"/>
            <a:ext cx="504056" cy="1303047"/>
          </a:xfrm>
          <a:prstGeom prst="bentUp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903799" y="3552485"/>
            <a:ext cx="94625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Vehicle Inspection Certificate</a:t>
            </a:r>
            <a:r>
              <a:rPr lang="ja-JP" altLang="en-US" sz="1050" dirty="0" smtClean="0"/>
              <a:t> </a:t>
            </a:r>
            <a:r>
              <a:rPr lang="en-US" altLang="ja-JP" sz="1050" dirty="0" smtClean="0"/>
              <a:t>data information</a:t>
            </a:r>
            <a:endParaRPr kumimoji="1" lang="ja-JP" altLang="en-US" sz="1050" dirty="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4702576" y="6002704"/>
            <a:ext cx="191686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*1 MOTAS: </a:t>
            </a:r>
            <a:r>
              <a:rPr lang="en-US" altLang="ja-JP" sz="1050" dirty="0" err="1"/>
              <a:t>MOtor</a:t>
            </a:r>
            <a:r>
              <a:rPr lang="en-US" altLang="ja-JP" sz="1050" dirty="0"/>
              <a:t>-car Total information Advanced </a:t>
            </a:r>
            <a:r>
              <a:rPr lang="en-US" altLang="ja-JP" sz="1050" dirty="0" smtClean="0"/>
              <a:t>System</a:t>
            </a:r>
          </a:p>
          <a:p>
            <a:r>
              <a:rPr kumimoji="1" lang="en-US" altLang="ja-JP" sz="1050" dirty="0" smtClean="0"/>
              <a:t>: </a:t>
            </a:r>
            <a:r>
              <a:rPr lang="en-US" altLang="ja-JP" sz="1050" dirty="0"/>
              <a:t>Vehicle Inspection Certificate</a:t>
            </a:r>
            <a:r>
              <a:rPr lang="ja-JP" altLang="en-US" sz="1050" dirty="0"/>
              <a:t> </a:t>
            </a:r>
            <a:r>
              <a:rPr lang="en-US" altLang="ja-JP" sz="1050" dirty="0"/>
              <a:t>data </a:t>
            </a:r>
            <a:r>
              <a:rPr lang="en-US" altLang="ja-JP" sz="1050" dirty="0" smtClean="0"/>
              <a:t>base</a:t>
            </a:r>
            <a:endParaRPr kumimoji="1" lang="ja-JP" altLang="en-US" sz="1050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6876256" y="6002704"/>
            <a:ext cx="22135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*2 AIRAC: Automotive</a:t>
            </a:r>
            <a:r>
              <a:rPr lang="ja-JP" altLang="en-US" sz="1050" dirty="0" smtClean="0"/>
              <a:t> </a:t>
            </a:r>
            <a:r>
              <a:rPr lang="en-US" altLang="ja-JP" sz="1050" dirty="0" smtClean="0"/>
              <a:t>Information </a:t>
            </a:r>
          </a:p>
          <a:p>
            <a:r>
              <a:rPr lang="en-US" altLang="ja-JP" sz="1050" dirty="0" smtClean="0"/>
              <a:t>Relay &amp; Archive Center</a:t>
            </a:r>
          </a:p>
          <a:p>
            <a:r>
              <a:rPr kumimoji="1" lang="en-US" altLang="ja-JP" sz="1050" dirty="0" smtClean="0"/>
              <a:t>: </a:t>
            </a:r>
            <a:r>
              <a:rPr lang="en-US" altLang="ja-JP" sz="1050" dirty="0"/>
              <a:t>completion inspection </a:t>
            </a:r>
            <a:r>
              <a:rPr lang="en-US" altLang="ja-JP" sz="1050" dirty="0" smtClean="0"/>
              <a:t>certificate</a:t>
            </a:r>
            <a:r>
              <a:rPr lang="ja-JP" altLang="en-US" sz="1050" dirty="0"/>
              <a:t> </a:t>
            </a:r>
            <a:r>
              <a:rPr lang="en-US" altLang="ja-JP" sz="1050" dirty="0" smtClean="0"/>
              <a:t>data base</a:t>
            </a:r>
            <a:endParaRPr lang="ja-JP" altLang="en-US" sz="1050" dirty="0"/>
          </a:p>
        </p:txBody>
      </p:sp>
      <p:sp>
        <p:nvSpPr>
          <p:cNvPr id="11" name="角丸四角形 10"/>
          <p:cNvSpPr/>
          <p:nvPr/>
        </p:nvSpPr>
        <p:spPr>
          <a:xfrm>
            <a:off x="4455960" y="758540"/>
            <a:ext cx="4633818" cy="4775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36000" rtlCol="0" anchor="ctr"/>
          <a:lstStyle/>
          <a:p>
            <a:pPr lvl="0"/>
            <a:r>
              <a:rPr lang="en-US" altLang="ja-JP" sz="1200" dirty="0" smtClean="0">
                <a:solidFill>
                  <a:schemeClr val="tx1"/>
                </a:solidFill>
              </a:rPr>
              <a:t>(1) </a:t>
            </a:r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Vehicle </a:t>
            </a:r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</a:rPr>
              <a:t>MFR obtains  system approval based on the UN </a:t>
            </a:r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regulations</a:t>
            </a:r>
            <a:endParaRPr lang="en-US" altLang="ja-JP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lvl="0"/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(2) MFR obtains NTA using (1).</a:t>
            </a:r>
            <a:endParaRPr lang="en-US" altLang="ja-JP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66" name="角丸四角形 65"/>
          <p:cNvSpPr/>
          <p:nvPr/>
        </p:nvSpPr>
        <p:spPr>
          <a:xfrm>
            <a:off x="4466649" y="1371965"/>
            <a:ext cx="4623129" cy="1336955"/>
          </a:xfrm>
          <a:prstGeom prst="roundRect">
            <a:avLst>
              <a:gd name="adj" fmla="val 1025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bIns="36000" rtlCol="0" anchor="ctr"/>
          <a:lstStyle/>
          <a:p>
            <a:pPr lvl="0"/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(3) MLIT </a:t>
            </a:r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</a:rPr>
              <a:t>sends the vehicle inspection certificate data information to </a:t>
            </a:r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MOTAS</a:t>
            </a:r>
            <a:r>
              <a:rPr lang="en-US" altLang="ja-JP" sz="1200" baseline="30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*1</a:t>
            </a:r>
            <a:endParaRPr lang="en-US" altLang="ja-JP" sz="1200" baseline="30000" dirty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(4)</a:t>
            </a:r>
            <a:r>
              <a:rPr lang="ja-JP" altLang="en-US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</a:rPr>
              <a:t>MFR sends the </a:t>
            </a:r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completion inspection certificate(equivalent </a:t>
            </a:r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</a:rPr>
              <a:t>to </a:t>
            </a:r>
            <a:r>
              <a:rPr lang="en-US" altLang="ja-JP" sz="1200" dirty="0" err="1">
                <a:solidFill>
                  <a:schemeClr val="tx1"/>
                </a:solidFill>
                <a:latin typeface="Arial Narrow" panose="020B0606020202030204" pitchFamily="34" charset="0"/>
              </a:rPr>
              <a:t>CoC</a:t>
            </a:r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</a:rPr>
              <a:t>)</a:t>
            </a:r>
          </a:p>
          <a:p>
            <a:pPr lvl="0"/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to AIRAC</a:t>
            </a:r>
            <a:r>
              <a:rPr lang="en-US" altLang="ja-JP" sz="1200" baseline="30000" dirty="0">
                <a:solidFill>
                  <a:schemeClr val="tx1"/>
                </a:solidFill>
                <a:latin typeface="Arial Narrow" panose="020B0606020202030204" pitchFamily="34" charset="0"/>
              </a:rPr>
              <a:t>*2</a:t>
            </a:r>
            <a:endParaRPr lang="en-US" altLang="ja-JP" sz="1200" dirty="0" smtClean="0">
              <a:solidFill>
                <a:schemeClr val="tx1"/>
              </a:solidFill>
              <a:latin typeface="Arial Narrow" panose="020B0606020202030204" pitchFamily="34" charset="0"/>
            </a:endParaRPr>
          </a:p>
          <a:p>
            <a:pPr lvl="0"/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(5) AIRAC</a:t>
            </a:r>
            <a:r>
              <a:rPr lang="ja-JP" altLang="en-US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</a:rPr>
              <a:t>acts on the users’ request,  provide  </a:t>
            </a:r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completion inspection certificate to </a:t>
            </a:r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</a:rPr>
              <a:t>registration office</a:t>
            </a:r>
          </a:p>
          <a:p>
            <a:pPr lvl="0"/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(6) </a:t>
            </a:r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</a:rPr>
              <a:t>Registration office checks completion inspection  information</a:t>
            </a:r>
          </a:p>
          <a:p>
            <a:pPr lvl="0"/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(7)</a:t>
            </a:r>
            <a:r>
              <a:rPr lang="ja-JP" altLang="en-US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 </a:t>
            </a:r>
            <a:r>
              <a:rPr lang="en-US" altLang="ja-JP" sz="1200" dirty="0">
                <a:solidFill>
                  <a:schemeClr val="tx1"/>
                </a:solidFill>
                <a:latin typeface="Arial Narrow" panose="020B0606020202030204" pitchFamily="34" charset="0"/>
              </a:rPr>
              <a:t>Vehicle inspection certificate is </a:t>
            </a:r>
            <a:r>
              <a:rPr lang="en-US" altLang="ja-JP" sz="12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issued</a:t>
            </a:r>
            <a:endParaRPr lang="ja-JP" altLang="en-US" sz="12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867229" y="561380"/>
            <a:ext cx="9207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/>
              <a:t>Certification</a:t>
            </a:r>
            <a:endParaRPr kumimoji="1" lang="ja-JP" altLang="en-US" sz="1100" dirty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850924" y="1171352"/>
            <a:ext cx="9207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100" dirty="0"/>
              <a:t>R</a:t>
            </a:r>
            <a:r>
              <a:rPr lang="en-US" altLang="ja-JP" sz="1100" dirty="0" smtClean="0"/>
              <a:t>egistr</a:t>
            </a:r>
            <a:r>
              <a:rPr kumimoji="1" lang="en-US" altLang="ja-JP" sz="1100" dirty="0" smtClean="0"/>
              <a:t>ation</a:t>
            </a:r>
            <a:endParaRPr kumimoji="1" lang="ja-JP" altLang="en-US" sz="1100" dirty="0"/>
          </a:p>
        </p:txBody>
      </p:sp>
      <p:grpSp>
        <p:nvGrpSpPr>
          <p:cNvPr id="42" name="グループ化 41"/>
          <p:cNvGrpSpPr/>
          <p:nvPr/>
        </p:nvGrpSpPr>
        <p:grpSpPr>
          <a:xfrm>
            <a:off x="1833755" y="3645148"/>
            <a:ext cx="930967" cy="861680"/>
            <a:chOff x="-30772" y="3395065"/>
            <a:chExt cx="1068107" cy="128452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45" name="テキスト ボックス 44"/>
            <p:cNvSpPr txBox="1"/>
            <p:nvPr/>
          </p:nvSpPr>
          <p:spPr>
            <a:xfrm>
              <a:off x="-30772" y="4060200"/>
              <a:ext cx="1068107" cy="619393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US" altLang="ja-JP" sz="1050" dirty="0" smtClean="0"/>
                <a:t>NTA</a:t>
              </a:r>
            </a:p>
            <a:p>
              <a:r>
                <a:rPr lang="en-US" altLang="ja-JP" sz="1050" dirty="0" smtClean="0"/>
                <a:t>/Certificate</a:t>
              </a:r>
              <a:endParaRPr kumimoji="1" lang="ja-JP" altLang="en-US" sz="1050" dirty="0"/>
            </a:p>
          </p:txBody>
        </p:sp>
        <p:sp>
          <p:nvSpPr>
            <p:cNvPr id="43" name="Documents"/>
            <p:cNvSpPr>
              <a:spLocks noEditPoints="1" noChangeArrowheads="1"/>
            </p:cNvSpPr>
            <p:nvPr/>
          </p:nvSpPr>
          <p:spPr bwMode="auto">
            <a:xfrm>
              <a:off x="244167" y="3395065"/>
              <a:ext cx="439401" cy="515462"/>
            </a:xfrm>
            <a:custGeom>
              <a:avLst/>
              <a:gdLst>
                <a:gd name="T0" fmla="*/ 0 w 21600"/>
                <a:gd name="T1" fmla="*/ 2800 h 21600"/>
                <a:gd name="T2" fmla="*/ 3468 w 21600"/>
                <a:gd name="T3" fmla="*/ 0 h 21600"/>
                <a:gd name="T4" fmla="*/ 21653 w 21600"/>
                <a:gd name="T5" fmla="*/ 18828 h 21600"/>
                <a:gd name="T6" fmla="*/ 19954 w 21600"/>
                <a:gd name="T7" fmla="*/ 20214 h 21600"/>
                <a:gd name="T8" fmla="*/ 18256 w 21600"/>
                <a:gd name="T9" fmla="*/ 21628 h 21600"/>
                <a:gd name="T10" fmla="*/ 19954 w 21600"/>
                <a:gd name="T11" fmla="*/ 1428 h 21600"/>
                <a:gd name="T12" fmla="*/ 18256 w 21600"/>
                <a:gd name="T13" fmla="*/ 2800 h 21600"/>
                <a:gd name="T14" fmla="*/ 1645 w 21600"/>
                <a:gd name="T15" fmla="*/ 1428 h 21600"/>
                <a:gd name="T16" fmla="*/ 21600 w 21600"/>
                <a:gd name="T17" fmla="*/ 0 h 21600"/>
                <a:gd name="T18" fmla="*/ 10800 w 21600"/>
                <a:gd name="T19" fmla="*/ 0 h 21600"/>
                <a:gd name="T20" fmla="*/ 0 w 21600"/>
                <a:gd name="T21" fmla="*/ 10800 h 21600"/>
                <a:gd name="T22" fmla="*/ 21600 w 21600"/>
                <a:gd name="T23" fmla="*/ 10800 h 21600"/>
                <a:gd name="T24" fmla="*/ 1645 w 21600"/>
                <a:gd name="T25" fmla="*/ 4171 h 21600"/>
                <a:gd name="T26" fmla="*/ 16522 w 21600"/>
                <a:gd name="T27" fmla="*/ 17314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T24" t="T25" r="T26" b="T27"/>
              <a:pathLst>
                <a:path w="21600" h="21600" extrusionOk="0">
                  <a:moveTo>
                    <a:pt x="0" y="18014"/>
                  </a:moveTo>
                  <a:lnTo>
                    <a:pt x="0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68" y="1428"/>
                  </a:lnTo>
                  <a:lnTo>
                    <a:pt x="3468" y="0"/>
                  </a:lnTo>
                  <a:lnTo>
                    <a:pt x="21653" y="0"/>
                  </a:lnTo>
                  <a:lnTo>
                    <a:pt x="21653" y="18828"/>
                  </a:lnTo>
                  <a:lnTo>
                    <a:pt x="19954" y="188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16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  <a:path w="21600" h="21600" extrusionOk="0">
                  <a:moveTo>
                    <a:pt x="3486" y="1428"/>
                  </a:moveTo>
                  <a:lnTo>
                    <a:pt x="19954" y="1428"/>
                  </a:lnTo>
                  <a:lnTo>
                    <a:pt x="19954" y="20214"/>
                  </a:lnTo>
                  <a:lnTo>
                    <a:pt x="18256" y="20214"/>
                  </a:lnTo>
                  <a:lnTo>
                    <a:pt x="18256" y="2800"/>
                  </a:lnTo>
                  <a:lnTo>
                    <a:pt x="1645" y="2800"/>
                  </a:lnTo>
                  <a:lnTo>
                    <a:pt x="1645" y="1428"/>
                  </a:lnTo>
                  <a:lnTo>
                    <a:pt x="3486" y="1428"/>
                  </a:lnTo>
                  <a:close/>
                </a:path>
                <a:path w="21600" h="21600" extrusionOk="0">
                  <a:moveTo>
                    <a:pt x="0" y="18014"/>
                  </a:moveTo>
                  <a:lnTo>
                    <a:pt x="4434" y="18000"/>
                  </a:lnTo>
                  <a:lnTo>
                    <a:pt x="4434" y="21600"/>
                  </a:lnTo>
                  <a:lnTo>
                    <a:pt x="0" y="18014"/>
                  </a:lnTo>
                  <a:close/>
                </a:path>
              </a:pathLst>
            </a:cu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2250513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正方形/長方形 27"/>
          <p:cNvSpPr/>
          <p:nvPr/>
        </p:nvSpPr>
        <p:spPr>
          <a:xfrm>
            <a:off x="4680578" y="5447202"/>
            <a:ext cx="2511054" cy="7839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3" name="下矢印 22"/>
          <p:cNvSpPr/>
          <p:nvPr/>
        </p:nvSpPr>
        <p:spPr>
          <a:xfrm>
            <a:off x="7387587" y="2064857"/>
            <a:ext cx="183053" cy="153205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7" name="右矢印 16"/>
          <p:cNvSpPr/>
          <p:nvPr/>
        </p:nvSpPr>
        <p:spPr>
          <a:xfrm>
            <a:off x="3995936" y="2001076"/>
            <a:ext cx="2394574" cy="18466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5" name="右矢印 14"/>
          <p:cNvSpPr/>
          <p:nvPr/>
        </p:nvSpPr>
        <p:spPr>
          <a:xfrm>
            <a:off x="4259525" y="1684258"/>
            <a:ext cx="2032607" cy="160566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2" name="右矢印 11"/>
          <p:cNvSpPr/>
          <p:nvPr/>
        </p:nvSpPr>
        <p:spPr>
          <a:xfrm>
            <a:off x="4727222" y="3846193"/>
            <a:ext cx="916724" cy="11786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左矢印 6"/>
          <p:cNvSpPr/>
          <p:nvPr/>
        </p:nvSpPr>
        <p:spPr>
          <a:xfrm>
            <a:off x="1326104" y="3614284"/>
            <a:ext cx="2441697" cy="168619"/>
          </a:xfrm>
          <a:prstGeom prst="lef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右矢印 5"/>
          <p:cNvSpPr/>
          <p:nvPr/>
        </p:nvSpPr>
        <p:spPr>
          <a:xfrm>
            <a:off x="1341316" y="3091019"/>
            <a:ext cx="2485655" cy="189368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左矢印 3"/>
          <p:cNvSpPr/>
          <p:nvPr/>
        </p:nvSpPr>
        <p:spPr>
          <a:xfrm>
            <a:off x="1419108" y="1652842"/>
            <a:ext cx="1381198" cy="135936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" name="右矢印 1"/>
          <p:cNvSpPr/>
          <p:nvPr/>
        </p:nvSpPr>
        <p:spPr>
          <a:xfrm>
            <a:off x="1387144" y="1162425"/>
            <a:ext cx="1288343" cy="181955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0" lon="120000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6003" y="156198"/>
            <a:ext cx="878049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altLang="ja-JP" sz="2800" b="1" dirty="0" smtClean="0">
                <a:solidFill>
                  <a:prstClr val="black"/>
                </a:solidFill>
                <a:latin typeface="+mj-lt"/>
              </a:rPr>
              <a:t>Future</a:t>
            </a:r>
            <a:r>
              <a:rPr lang="en-US" altLang="ja-JP" sz="2800" b="1" dirty="0" smtClean="0"/>
              <a:t> </a:t>
            </a:r>
            <a:r>
              <a:rPr lang="en-US" altLang="ja-JP" sz="2800" b="1" dirty="0" smtClean="0">
                <a:solidFill>
                  <a:prstClr val="black"/>
                </a:solidFill>
                <a:latin typeface="+mj-lt"/>
              </a:rPr>
              <a:t>certification </a:t>
            </a:r>
            <a:r>
              <a:rPr lang="en-US" altLang="ja-JP" sz="2800" b="1" dirty="0">
                <a:latin typeface="+mj-lt"/>
              </a:rPr>
              <a:t>&amp; </a:t>
            </a:r>
            <a:r>
              <a:rPr lang="en-US" altLang="ja-JP" sz="2800" b="1" dirty="0" smtClean="0">
                <a:latin typeface="+mj-lt"/>
              </a:rPr>
              <a:t>registration </a:t>
            </a:r>
            <a:r>
              <a:rPr lang="en-US" altLang="ja-JP" sz="2800" b="1" dirty="0" smtClean="0">
                <a:solidFill>
                  <a:prstClr val="black"/>
                </a:solidFill>
                <a:latin typeface="+mj-lt"/>
              </a:rPr>
              <a:t>procedures with IWVTA and DETA</a:t>
            </a:r>
            <a:r>
              <a:rPr lang="en-US" altLang="ja-JP" sz="2400" b="1" dirty="0" smtClean="0">
                <a:solidFill>
                  <a:prstClr val="black"/>
                </a:solidFill>
                <a:latin typeface="+mj-lt"/>
              </a:rPr>
              <a:t> </a:t>
            </a:r>
            <a:endParaRPr lang="en-US" altLang="ja-JP" sz="2400" b="1" dirty="0">
              <a:solidFill>
                <a:prstClr val="black"/>
              </a:solidFill>
              <a:latin typeface="+mj-lt"/>
            </a:endParaRPr>
          </a:p>
        </p:txBody>
      </p:sp>
      <p:pic>
        <p:nvPicPr>
          <p:cNvPr id="9" name="Picture 7" descr="MCj0202496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114" y="3266933"/>
            <a:ext cx="1266825" cy="118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 descr="C:\Users\1210621\AppData\Local\Microsoft\Windows\Temporary Internet Files\Content.IE5\G9TSJ8O7\MC90044638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87" y="3094479"/>
            <a:ext cx="1064202" cy="1021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Documents"/>
          <p:cNvSpPr>
            <a:spLocks noEditPoints="1" noChangeArrowheads="1"/>
          </p:cNvSpPr>
          <p:nvPr/>
        </p:nvSpPr>
        <p:spPr bwMode="auto">
          <a:xfrm>
            <a:off x="2953370" y="3389220"/>
            <a:ext cx="382984" cy="345779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179512" y="1285848"/>
            <a:ext cx="1090291" cy="531150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grpSp>
        <p:nvGrpSpPr>
          <p:cNvPr id="68" name="Group 93"/>
          <p:cNvGrpSpPr>
            <a:grpSpLocks/>
          </p:cNvGrpSpPr>
          <p:nvPr/>
        </p:nvGrpSpPr>
        <p:grpSpPr bwMode="auto">
          <a:xfrm>
            <a:off x="3804400" y="3387011"/>
            <a:ext cx="685308" cy="410996"/>
            <a:chOff x="-1141" y="1361"/>
            <a:chExt cx="577" cy="342"/>
          </a:xfrm>
        </p:grpSpPr>
        <p:pic>
          <p:nvPicPr>
            <p:cNvPr id="69" name="Picture 55" descr="日本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41" y="1361"/>
              <a:ext cx="510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0" name="Text Box 90"/>
            <p:cNvSpPr txBox="1">
              <a:spLocks noChangeArrowheads="1"/>
            </p:cNvSpPr>
            <p:nvPr/>
          </p:nvSpPr>
          <p:spPr bwMode="auto">
            <a:xfrm>
              <a:off x="-680" y="1416"/>
              <a:ext cx="1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dirty="0">
                <a:solidFill>
                  <a:prstClr val="black"/>
                </a:solidFill>
              </a:endParaRPr>
            </a:p>
          </p:txBody>
        </p:sp>
      </p:grpSp>
      <p:sp>
        <p:nvSpPr>
          <p:cNvPr id="72" name="Documents"/>
          <p:cNvSpPr>
            <a:spLocks noEditPoints="1" noChangeArrowheads="1"/>
          </p:cNvSpPr>
          <p:nvPr/>
        </p:nvSpPr>
        <p:spPr bwMode="auto">
          <a:xfrm>
            <a:off x="1888611" y="2938898"/>
            <a:ext cx="403405" cy="409865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028" name="Picture 4" descr="C:\Users\1210621\AppData\Local\Microsoft\Windows\Temporary Internet Files\Content.IE5\H65Q3TJ8\MC900441739[1]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9269" y="674635"/>
            <a:ext cx="1511107" cy="151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Documents"/>
          <p:cNvSpPr>
            <a:spLocks noEditPoints="1" noChangeArrowheads="1"/>
          </p:cNvSpPr>
          <p:nvPr/>
        </p:nvSpPr>
        <p:spPr bwMode="auto">
          <a:xfrm>
            <a:off x="1619672" y="1114867"/>
            <a:ext cx="374607" cy="36391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39" name="Documents"/>
          <p:cNvSpPr>
            <a:spLocks noEditPoints="1" noChangeArrowheads="1"/>
          </p:cNvSpPr>
          <p:nvPr/>
        </p:nvSpPr>
        <p:spPr bwMode="auto">
          <a:xfrm>
            <a:off x="1730413" y="1568688"/>
            <a:ext cx="353598" cy="357558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pic>
        <p:nvPicPr>
          <p:cNvPr id="1026" name="Picture 2" descr="C:\Users\1146964\AppData\Local\Microsoft\Windows\Temporary Internet Files\Content.IE5\193M8PSP\MC90043422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664" y="4813753"/>
            <a:ext cx="711521" cy="944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3851920" y="5805264"/>
            <a:ext cx="6910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solidFill>
                  <a:prstClr val="black"/>
                </a:solidFill>
              </a:rPr>
              <a:t>AIRAC</a:t>
            </a:r>
            <a:endParaRPr lang="ja-JP" altLang="en-US" sz="1050" dirty="0">
              <a:solidFill>
                <a:prstClr val="black"/>
              </a:solidFill>
            </a:endParaRPr>
          </a:p>
        </p:txBody>
      </p:sp>
      <p:pic>
        <p:nvPicPr>
          <p:cNvPr id="46" name="Picture 10" descr="MCj04348470000[1]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4892" y="3502768"/>
            <a:ext cx="849472" cy="84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" name="テキスト ボックス 47"/>
          <p:cNvSpPr txBox="1"/>
          <p:nvPr/>
        </p:nvSpPr>
        <p:spPr>
          <a:xfrm>
            <a:off x="5527875" y="4522077"/>
            <a:ext cx="11323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solidFill>
                  <a:prstClr val="black"/>
                </a:solidFill>
              </a:rPr>
              <a:t>MOTAS</a:t>
            </a:r>
            <a:endParaRPr lang="ja-JP" altLang="en-US" sz="1050" dirty="0">
              <a:solidFill>
                <a:prstClr val="black"/>
              </a:solidFill>
            </a:endParaRPr>
          </a:p>
        </p:txBody>
      </p:sp>
      <p:pic>
        <p:nvPicPr>
          <p:cNvPr id="49" name="Picture 127" descr="MCj0434845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7678" y="3810084"/>
            <a:ext cx="716686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146964\AppData\Local\Microsoft\Windows\Temporary Internet Files\Content.IE5\TLZLVDY6\MC90027910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7347" y="3569409"/>
            <a:ext cx="727798" cy="53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1" descr="MC900234454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423" y="3623274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右矢印 53"/>
          <p:cNvSpPr/>
          <p:nvPr/>
        </p:nvSpPr>
        <p:spPr>
          <a:xfrm>
            <a:off x="1332967" y="5405215"/>
            <a:ext cx="2441697" cy="17847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56" name="Picture 31" descr="MC900234454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460" y="5179838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右矢印 15"/>
          <p:cNvSpPr/>
          <p:nvPr/>
        </p:nvSpPr>
        <p:spPr>
          <a:xfrm>
            <a:off x="7694524" y="3749039"/>
            <a:ext cx="402823" cy="156086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74" name="Picture 31" descr="MC900234454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137" y="5182534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Picture 127" descr="MCj0434845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993" y="5194637"/>
            <a:ext cx="716686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2" descr="C:\Users\1146964\AppData\Local\Microsoft\Windows\Temporary Internet Files\Content.IE5\TLZLVDY6\MC900018789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952" y="1170261"/>
            <a:ext cx="402234" cy="271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28" descr="MCPE01208_0000[1]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0428" y="3609267"/>
            <a:ext cx="750399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右矢印 2"/>
          <p:cNvSpPr/>
          <p:nvPr/>
        </p:nvSpPr>
        <p:spPr>
          <a:xfrm>
            <a:off x="6510948" y="3765690"/>
            <a:ext cx="319480" cy="152113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60" name="Picture 127" descr="MCj04348450000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164" y="1291976"/>
            <a:ext cx="1800552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6751413" y="987909"/>
            <a:ext cx="4759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solidFill>
                  <a:prstClr val="black"/>
                </a:solidFill>
              </a:rPr>
              <a:t>DETA</a:t>
            </a:r>
            <a:endParaRPr lang="ja-JP" altLang="en-US" sz="1050" dirty="0">
              <a:solidFill>
                <a:prstClr val="black"/>
              </a:solidFill>
            </a:endParaRPr>
          </a:p>
        </p:txBody>
      </p:sp>
      <p:pic>
        <p:nvPicPr>
          <p:cNvPr id="78" name="Picture 31" descr="MC900234454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7600" y="1505699"/>
            <a:ext cx="647496" cy="4262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</p:pic>
      <p:pic>
        <p:nvPicPr>
          <p:cNvPr id="80" name="Picture 31" descr="MC900234454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733" y="2132856"/>
            <a:ext cx="647496" cy="4262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</p:pic>
      <p:sp>
        <p:nvSpPr>
          <p:cNvPr id="20" name="左矢印 19"/>
          <p:cNvSpPr/>
          <p:nvPr/>
        </p:nvSpPr>
        <p:spPr>
          <a:xfrm>
            <a:off x="4534617" y="2598767"/>
            <a:ext cx="1941758" cy="166528"/>
          </a:xfrm>
          <a:prstGeom prst="leftArrow">
            <a:avLst/>
          </a:prstGeom>
          <a:solidFill>
            <a:schemeClr val="accent6">
              <a:lumMod val="40000"/>
              <a:lumOff val="60000"/>
            </a:schemeClr>
          </a:solidFill>
          <a:scene3d>
            <a:camera prst="orthographicFront">
              <a:rot lat="0" lon="60000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82" name="Picture 31" descr="MC900234454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1524" y="2617770"/>
            <a:ext cx="647496" cy="42622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  <a:extLst/>
        </p:spPr>
      </p:pic>
      <p:pic>
        <p:nvPicPr>
          <p:cNvPr id="84" name="Picture 31" descr="MC900234454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1388" y="2276872"/>
            <a:ext cx="647496" cy="4262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</p:pic>
      <p:sp>
        <p:nvSpPr>
          <p:cNvPr id="22" name="屈折矢印 21"/>
          <p:cNvSpPr/>
          <p:nvPr/>
        </p:nvSpPr>
        <p:spPr>
          <a:xfrm>
            <a:off x="6373223" y="2054150"/>
            <a:ext cx="349590" cy="4362115"/>
          </a:xfrm>
          <a:prstGeom prst="bentUpArrow">
            <a:avLst/>
          </a:prstGeom>
          <a:solidFill>
            <a:srgbClr val="FF0000"/>
          </a:solidFill>
          <a:scene3d>
            <a:camera prst="orthographicFront">
              <a:rot lat="0" lon="600000" rev="21594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1416449" y="6360791"/>
            <a:ext cx="4949009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5" name="下矢印 24"/>
          <p:cNvSpPr/>
          <p:nvPr/>
        </p:nvSpPr>
        <p:spPr>
          <a:xfrm>
            <a:off x="6751413" y="2064858"/>
            <a:ext cx="156013" cy="154441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pic>
        <p:nvPicPr>
          <p:cNvPr id="86" name="Picture 31" descr="MC900234454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3834" y="6171126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屈折矢印 26"/>
          <p:cNvSpPr/>
          <p:nvPr/>
        </p:nvSpPr>
        <p:spPr>
          <a:xfrm>
            <a:off x="7199405" y="4352240"/>
            <a:ext cx="306937" cy="1174418"/>
          </a:xfrm>
          <a:prstGeom prst="ben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565246" y="2078568"/>
            <a:ext cx="44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(5)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514306" y="1241825"/>
            <a:ext cx="480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(2)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1259631" y="3223177"/>
            <a:ext cx="470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(3)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4305043" y="2979038"/>
            <a:ext cx="544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(4)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4749342" y="3380165"/>
            <a:ext cx="535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(7)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1341316" y="1417506"/>
            <a:ext cx="465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(1)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1378943" y="5006545"/>
            <a:ext cx="560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(8)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1371319" y="5968617"/>
            <a:ext cx="5684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(9)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4727222" y="5009656"/>
            <a:ext cx="636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(10)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6918433" y="3200077"/>
            <a:ext cx="560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(11)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7674524" y="3239936"/>
            <a:ext cx="569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(12)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103" name="左矢印 102"/>
          <p:cNvSpPr/>
          <p:nvPr/>
        </p:nvSpPr>
        <p:spPr>
          <a:xfrm>
            <a:off x="1332966" y="4490629"/>
            <a:ext cx="2441697" cy="168619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4" name="右矢印 103"/>
          <p:cNvSpPr/>
          <p:nvPr/>
        </p:nvSpPr>
        <p:spPr>
          <a:xfrm>
            <a:off x="1348178" y="4018232"/>
            <a:ext cx="2441697" cy="138500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105" name="Documents"/>
          <p:cNvSpPr>
            <a:spLocks noEditPoints="1" noChangeArrowheads="1"/>
          </p:cNvSpPr>
          <p:nvPr/>
        </p:nvSpPr>
        <p:spPr bwMode="auto">
          <a:xfrm>
            <a:off x="2960232" y="4265565"/>
            <a:ext cx="382984" cy="345779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6" name="Documents"/>
          <p:cNvSpPr>
            <a:spLocks noEditPoints="1" noChangeArrowheads="1"/>
          </p:cNvSpPr>
          <p:nvPr/>
        </p:nvSpPr>
        <p:spPr bwMode="auto">
          <a:xfrm>
            <a:off x="1895473" y="3815243"/>
            <a:ext cx="403405" cy="409865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1365072" y="4154787"/>
            <a:ext cx="542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prstClr val="black"/>
                </a:solidFill>
              </a:rPr>
              <a:t>(6)</a:t>
            </a: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114734" y="1268760"/>
            <a:ext cx="845498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altLang="ja-JP" sz="900" dirty="0" smtClean="0">
                <a:latin typeface="Arial Narrow" panose="020B0606020202030204" pitchFamily="34" charset="0"/>
              </a:rPr>
              <a:t>UN</a:t>
            </a:r>
            <a:r>
              <a:rPr lang="ja-JP" altLang="en-US" sz="900" dirty="0" smtClean="0">
                <a:latin typeface="Arial Narrow" panose="020B0606020202030204" pitchFamily="34" charset="0"/>
              </a:rPr>
              <a:t> </a:t>
            </a:r>
            <a:r>
              <a:rPr lang="en-US" altLang="ja-JP" sz="900" dirty="0" smtClean="0">
                <a:latin typeface="Arial Narrow" panose="020B0606020202030204" pitchFamily="34" charset="0"/>
              </a:rPr>
              <a:t>Application form</a:t>
            </a:r>
            <a:endParaRPr kumimoji="1" lang="ja-JP" altLang="en-US" sz="900" dirty="0">
              <a:latin typeface="Arial Narrow" panose="020B0606020202030204" pitchFamily="34" charset="0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2165934" y="1691516"/>
            <a:ext cx="749882" cy="2769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altLang="ja-JP" sz="900" dirty="0" smtClean="0">
                <a:latin typeface="Arial Narrow" panose="020B0606020202030204" pitchFamily="34" charset="0"/>
              </a:rPr>
              <a:t>UN</a:t>
            </a:r>
            <a:r>
              <a:rPr lang="ja-JP" altLang="en-US" sz="900" dirty="0" smtClean="0">
                <a:latin typeface="Arial Narrow" panose="020B0606020202030204" pitchFamily="34" charset="0"/>
              </a:rPr>
              <a:t> </a:t>
            </a:r>
            <a:r>
              <a:rPr lang="en-US" altLang="ja-JP" sz="900" dirty="0" smtClean="0">
                <a:latin typeface="Arial Narrow" panose="020B0606020202030204" pitchFamily="34" charset="0"/>
              </a:rPr>
              <a:t>Approval /certificate</a:t>
            </a:r>
            <a:endParaRPr kumimoji="1" lang="ja-JP" altLang="en-US" sz="900" dirty="0">
              <a:latin typeface="Arial Narrow" panose="020B0606020202030204" pitchFamily="34" charset="0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028436" y="1484784"/>
            <a:ext cx="839708" cy="3231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36000" tIns="0" rIns="36000" bIns="0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UN</a:t>
            </a:r>
            <a:r>
              <a:rPr lang="ja-JP" altLang="en-US" sz="1050" dirty="0" smtClean="0">
                <a:latin typeface="Arial Narrow" panose="020B0606020202030204" pitchFamily="34" charset="0"/>
              </a:rPr>
              <a:t>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Approval/ certificate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08" name="テキスト ボックス 107"/>
          <p:cNvSpPr txBox="1"/>
          <p:nvPr/>
        </p:nvSpPr>
        <p:spPr>
          <a:xfrm>
            <a:off x="4824186" y="2264223"/>
            <a:ext cx="899942" cy="3231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lIns="36000" rIns="36000" bIns="0" rtlCol="0">
            <a:spAutoFit/>
          </a:bodyPr>
          <a:lstStyle/>
          <a:p>
            <a:r>
              <a:rPr kumimoji="1" lang="en-US" altLang="ja-JP" sz="900" dirty="0" smtClean="0">
                <a:latin typeface="Arial Narrow" panose="020B0606020202030204" pitchFamily="34" charset="0"/>
              </a:rPr>
              <a:t>IWVTA</a:t>
            </a:r>
            <a:r>
              <a:rPr lang="ja-JP" altLang="en-US" sz="900" dirty="0">
                <a:latin typeface="Arial Narrow" panose="020B0606020202030204" pitchFamily="34" charset="0"/>
              </a:rPr>
              <a:t> </a:t>
            </a:r>
            <a:r>
              <a:rPr lang="en-US" altLang="ja-JP" sz="900" dirty="0" smtClean="0">
                <a:latin typeface="Arial Narrow" panose="020B0606020202030204" pitchFamily="34" charset="0"/>
              </a:rPr>
              <a:t>approval/certificate</a:t>
            </a:r>
            <a:endParaRPr kumimoji="1" lang="ja-JP" altLang="en-US" sz="900" dirty="0">
              <a:latin typeface="Arial Narrow" panose="020B0606020202030204" pitchFamily="34" charset="0"/>
            </a:endParaRP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1570216" y="3453107"/>
            <a:ext cx="1383154" cy="19793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36000" tIns="36000" rIns="36000" bIns="0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IWVTA</a:t>
            </a:r>
            <a:r>
              <a:rPr lang="ja-JP" altLang="en-US" sz="1050" dirty="0">
                <a:latin typeface="Arial Narrow" panose="020B0606020202030204" pitchFamily="34" charset="0"/>
              </a:rPr>
              <a:t>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approval/certificate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2329718" y="2938898"/>
            <a:ext cx="1343668" cy="20774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bIns="0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IWVTA</a:t>
            </a:r>
            <a:r>
              <a:rPr lang="ja-JP" altLang="en-US" sz="1050" dirty="0">
                <a:latin typeface="Arial Narrow" panose="020B0606020202030204" pitchFamily="34" charset="0"/>
              </a:rPr>
              <a:t>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application form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5556678" y="2682031"/>
            <a:ext cx="954269" cy="3231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UN</a:t>
            </a:r>
            <a:r>
              <a:rPr lang="ja-JP" altLang="en-US" sz="1050" dirty="0" smtClean="0">
                <a:latin typeface="Arial Narrow" panose="020B0606020202030204" pitchFamily="34" charset="0"/>
              </a:rPr>
              <a:t>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Approval/certificate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7393401" y="2688853"/>
            <a:ext cx="1164801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bIns="0" rtlCol="0">
            <a:spAutoFit/>
          </a:bodyPr>
          <a:lstStyle/>
          <a:p>
            <a:r>
              <a:rPr kumimoji="1" lang="en-US" altLang="ja-JP" sz="1050" dirty="0" smtClean="0">
                <a:latin typeface="Arial Narrow" panose="020B0606020202030204" pitchFamily="34" charset="0"/>
              </a:rPr>
              <a:t>IWVTA</a:t>
            </a:r>
            <a:r>
              <a:rPr lang="ja-JP" altLang="en-US" sz="1050" dirty="0">
                <a:latin typeface="Arial Narrow" panose="020B0606020202030204" pitchFamily="34" charset="0"/>
              </a:rPr>
              <a:t>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approval/certificate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13" name="テキスト ボックス 112"/>
          <p:cNvSpPr txBox="1"/>
          <p:nvPr/>
        </p:nvSpPr>
        <p:spPr>
          <a:xfrm>
            <a:off x="1775361" y="4419545"/>
            <a:ext cx="1226191" cy="161583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NTA</a:t>
            </a:r>
            <a:r>
              <a:rPr lang="ja-JP" altLang="en-US" sz="1050" dirty="0">
                <a:latin typeface="Arial Narrow" panose="020B0606020202030204" pitchFamily="34" charset="0"/>
              </a:rPr>
              <a:t>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approval/certificate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14" name="テキスト ボックス 113"/>
          <p:cNvSpPr txBox="1"/>
          <p:nvPr/>
        </p:nvSpPr>
        <p:spPr>
          <a:xfrm>
            <a:off x="2336580" y="3915489"/>
            <a:ext cx="1083292" cy="161583"/>
          </a:xfrm>
          <a:prstGeom prst="rect">
            <a:avLst/>
          </a:prstGeom>
          <a:solidFill>
            <a:srgbClr val="FFFF00"/>
          </a:solidFill>
        </p:spPr>
        <p:txBody>
          <a:bodyPr wrap="square" lIns="0" tIns="0" rIns="0" bIns="0" rtlCol="0">
            <a:spAutoFit/>
          </a:bodyPr>
          <a:lstStyle/>
          <a:p>
            <a:r>
              <a:rPr kumimoji="1" lang="en-US" altLang="ja-JP" sz="1050" dirty="0" smtClean="0">
                <a:latin typeface="Arial Narrow" panose="020B0606020202030204" pitchFamily="34" charset="0"/>
              </a:rPr>
              <a:t>NTA</a:t>
            </a:r>
            <a:r>
              <a:rPr lang="ja-JP" altLang="en-US" sz="1050" dirty="0">
                <a:latin typeface="Arial Narrow" panose="020B0606020202030204" pitchFamily="34" charset="0"/>
              </a:rPr>
              <a:t>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application form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16" name="テキスト ボックス 115"/>
          <p:cNvSpPr txBox="1"/>
          <p:nvPr/>
        </p:nvSpPr>
        <p:spPr>
          <a:xfrm>
            <a:off x="3817276" y="4500336"/>
            <a:ext cx="12627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latin typeface="Arial Narrow" panose="020B0606020202030204" pitchFamily="34" charset="0"/>
              </a:rPr>
              <a:t>MLIT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17" name="テキスト ボックス 116"/>
          <p:cNvSpPr txBox="1"/>
          <p:nvPr/>
        </p:nvSpPr>
        <p:spPr>
          <a:xfrm>
            <a:off x="8151916" y="4114463"/>
            <a:ext cx="8125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Vehicle</a:t>
            </a:r>
          </a:p>
          <a:p>
            <a:r>
              <a:rPr lang="en-US" altLang="ja-JP" sz="1050" dirty="0" smtClean="0">
                <a:latin typeface="Arial Narrow" panose="020B0606020202030204" pitchFamily="34" charset="0"/>
              </a:rPr>
              <a:t>Inspection Certificate 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18" name="テキスト ボックス 117"/>
          <p:cNvSpPr txBox="1"/>
          <p:nvPr/>
        </p:nvSpPr>
        <p:spPr>
          <a:xfrm>
            <a:off x="6732240" y="4093622"/>
            <a:ext cx="951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>
                <a:latin typeface="Arial Narrow" panose="020B0606020202030204" pitchFamily="34" charset="0"/>
              </a:rPr>
              <a:t>Registration office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19" name="テキスト ボックス 118"/>
          <p:cNvSpPr txBox="1"/>
          <p:nvPr/>
        </p:nvSpPr>
        <p:spPr>
          <a:xfrm>
            <a:off x="1939809" y="5608760"/>
            <a:ext cx="1339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completion inspection certificate</a:t>
            </a:r>
            <a:endParaRPr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20" name="テキスト ボックス 119"/>
          <p:cNvSpPr txBox="1"/>
          <p:nvPr/>
        </p:nvSpPr>
        <p:spPr>
          <a:xfrm>
            <a:off x="4914815" y="5586381"/>
            <a:ext cx="1339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completion inspection certificate</a:t>
            </a:r>
            <a:endParaRPr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21" name="テキスト ボックス 120"/>
          <p:cNvSpPr txBox="1"/>
          <p:nvPr/>
        </p:nvSpPr>
        <p:spPr>
          <a:xfrm>
            <a:off x="4240975" y="6487452"/>
            <a:ext cx="133843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latin typeface="Arial Narrow" panose="020B0606020202030204" pitchFamily="34" charset="0"/>
              </a:rPr>
              <a:t>VIN</a:t>
            </a:r>
            <a:r>
              <a:rPr lang="ja-JP" altLang="en-US" sz="1050" dirty="0">
                <a:latin typeface="Arial Narrow" panose="020B0606020202030204" pitchFamily="34" charset="0"/>
              </a:rPr>
              <a:t>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Information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122" name="テキスト ボックス 121"/>
          <p:cNvSpPr txBox="1"/>
          <p:nvPr/>
        </p:nvSpPr>
        <p:spPr>
          <a:xfrm>
            <a:off x="122697" y="1430189"/>
            <a:ext cx="1136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>
                <a:latin typeface="Arial Narrow" panose="020B0606020202030204" pitchFamily="34" charset="0"/>
              </a:rPr>
              <a:t>Vehicle MFR</a:t>
            </a:r>
            <a:endParaRPr kumimoji="1" lang="ja-JP" altLang="en-US" sz="1200" dirty="0">
              <a:latin typeface="Arial Narrow" panose="020B0606020202030204" pitchFamily="34" charset="0"/>
            </a:endParaRP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3751687" y="1026449"/>
            <a:ext cx="12627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 smtClean="0"/>
              <a:t>Authority</a:t>
            </a:r>
            <a:endParaRPr kumimoji="1" lang="ja-JP" altLang="en-US" sz="1050" dirty="0"/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4849880" y="4005064"/>
            <a:ext cx="946256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Vehicle Inspection Certificate</a:t>
            </a:r>
            <a:r>
              <a:rPr lang="ja-JP" altLang="en-US" sz="1050" dirty="0" smtClean="0"/>
              <a:t> </a:t>
            </a:r>
            <a:r>
              <a:rPr lang="en-US" altLang="ja-JP" sz="1050" dirty="0" smtClean="0"/>
              <a:t>data information</a:t>
            </a:r>
            <a:endParaRPr kumimoji="1" lang="ja-JP" altLang="en-US" sz="1050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6861952" y="5643681"/>
            <a:ext cx="21025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*</a:t>
            </a:r>
            <a:r>
              <a:rPr kumimoji="1" lang="en-US" altLang="ja-JP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In fact, (11) and (12) are not  necessary for  registration because JPN use MOTAS information</a:t>
            </a:r>
            <a:r>
              <a:rPr lang="en-US" altLang="ja-JP" sz="14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.</a:t>
            </a:r>
            <a:endParaRPr kumimoji="1" lang="ja-JP" altLang="en-US" sz="1400" b="1" dirty="0">
              <a:solidFill>
                <a:srgbClr val="FF0000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934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屈折矢印 74"/>
          <p:cNvSpPr/>
          <p:nvPr/>
        </p:nvSpPr>
        <p:spPr>
          <a:xfrm rot="5400000" flipH="1">
            <a:off x="2974100" y="2795002"/>
            <a:ext cx="418679" cy="2428645"/>
          </a:xfrm>
          <a:prstGeom prst="bentUpArrow">
            <a:avLst>
              <a:gd name="adj1" fmla="val 25000"/>
              <a:gd name="adj2" fmla="val 26476"/>
              <a:gd name="adj3" fmla="val 25000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/>
          <p:cNvSpPr/>
          <p:nvPr/>
        </p:nvSpPr>
        <p:spPr>
          <a:xfrm>
            <a:off x="5612431" y="4143955"/>
            <a:ext cx="1833490" cy="7470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右矢印 4"/>
          <p:cNvSpPr/>
          <p:nvPr/>
        </p:nvSpPr>
        <p:spPr>
          <a:xfrm>
            <a:off x="4744285" y="5495096"/>
            <a:ext cx="916724" cy="1178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30712" y="15007"/>
            <a:ext cx="85914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+mj-lt"/>
              </a:rPr>
              <a:t>Current procedures f</a:t>
            </a:r>
            <a:r>
              <a:rPr lang="en-US" altLang="ja-JP" sz="2400" b="1" dirty="0" smtClean="0"/>
              <a:t>rom </a:t>
            </a:r>
            <a:r>
              <a:rPr lang="en-US" altLang="ja-JP" sz="2400" b="1" dirty="0"/>
              <a:t>production start to </a:t>
            </a:r>
            <a:r>
              <a:rPr lang="en-US" altLang="ja-JP" sz="2400" b="1" dirty="0" smtClean="0"/>
              <a:t>registration</a:t>
            </a:r>
          </a:p>
        </p:txBody>
      </p:sp>
      <p:pic>
        <p:nvPicPr>
          <p:cNvPr id="11" name="Picture 7" descr="MCj0202496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42" y="5055270"/>
            <a:ext cx="1266825" cy="118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1210621\AppData\Local\Microsoft\Windows\Temporary Internet Files\Content.IE5\G9TSJ8O7\MC90044638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12" y="2276872"/>
            <a:ext cx="993743" cy="95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79514" y="834772"/>
            <a:ext cx="11309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Vehicle MFR</a:t>
            </a:r>
            <a:endParaRPr kumimoji="1" lang="ja-JP" altLang="en-US" sz="1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970830" y="6223772"/>
            <a:ext cx="8781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MLIT</a:t>
            </a:r>
            <a:endParaRPr kumimoji="1" lang="ja-JP" altLang="en-US" sz="1050" dirty="0"/>
          </a:p>
        </p:txBody>
      </p:sp>
      <p:sp>
        <p:nvSpPr>
          <p:cNvPr id="18" name="角丸四角形 17"/>
          <p:cNvSpPr/>
          <p:nvPr/>
        </p:nvSpPr>
        <p:spPr>
          <a:xfrm>
            <a:off x="167276" y="675624"/>
            <a:ext cx="6132337" cy="282968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9" name="Group 93"/>
          <p:cNvGrpSpPr>
            <a:grpSpLocks/>
          </p:cNvGrpSpPr>
          <p:nvPr/>
        </p:nvGrpSpPr>
        <p:grpSpPr bwMode="auto">
          <a:xfrm>
            <a:off x="3850228" y="5175348"/>
            <a:ext cx="685308" cy="410996"/>
            <a:chOff x="-1141" y="1361"/>
            <a:chExt cx="577" cy="342"/>
          </a:xfrm>
        </p:grpSpPr>
        <p:pic>
          <p:nvPicPr>
            <p:cNvPr id="20" name="Picture 55" descr="日本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41" y="1361"/>
              <a:ext cx="510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 Box 90"/>
            <p:cNvSpPr txBox="1">
              <a:spLocks noChangeArrowheads="1"/>
            </p:cNvSpPr>
            <p:nvPr/>
          </p:nvSpPr>
          <p:spPr bwMode="auto">
            <a:xfrm>
              <a:off x="-680" y="1416"/>
              <a:ext cx="1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dirty="0"/>
            </a:p>
          </p:txBody>
        </p:sp>
      </p:grpSp>
      <p:pic>
        <p:nvPicPr>
          <p:cNvPr id="36" name="Picture 2" descr="C:\Users\1146964\AppData\Local\Microsoft\Windows\Temporary Internet Files\Content.IE5\193M8PSP\MC900434227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35" y="3525670"/>
            <a:ext cx="711521" cy="944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" name="テキスト ボックス 36"/>
          <p:cNvSpPr txBox="1"/>
          <p:nvPr/>
        </p:nvSpPr>
        <p:spPr>
          <a:xfrm>
            <a:off x="4559608" y="4437112"/>
            <a:ext cx="67908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>
                <a:latin typeface="Arial Narrow" panose="020B0606020202030204" pitchFamily="34" charset="0"/>
              </a:rPr>
              <a:t>AIRAC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pic>
        <p:nvPicPr>
          <p:cNvPr id="38" name="Picture 10" descr="MCj0434847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720" y="5291105"/>
            <a:ext cx="849472" cy="84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テキスト ボックス 38"/>
          <p:cNvSpPr txBox="1"/>
          <p:nvPr/>
        </p:nvSpPr>
        <p:spPr>
          <a:xfrm>
            <a:off x="5628355" y="6235797"/>
            <a:ext cx="11230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MOTAS</a:t>
            </a:r>
            <a:endParaRPr kumimoji="1" lang="ja-JP" altLang="en-US" sz="1050" dirty="0"/>
          </a:p>
        </p:txBody>
      </p:sp>
      <p:pic>
        <p:nvPicPr>
          <p:cNvPr id="40" name="Picture 127" descr="MCj0434845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506" y="5598421"/>
            <a:ext cx="716686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" descr="C:\Users\1146964\AppData\Local\Microsoft\Windows\Temporary Internet Files\Content.IE5\TLZLVDY6\MC90027910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175" y="5357746"/>
            <a:ext cx="727798" cy="53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テキスト ボックス 41"/>
          <p:cNvSpPr txBox="1"/>
          <p:nvPr/>
        </p:nvSpPr>
        <p:spPr>
          <a:xfrm>
            <a:off x="8250492" y="5858688"/>
            <a:ext cx="75387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Vehicle </a:t>
            </a:r>
            <a:r>
              <a:rPr lang="en-US" altLang="ja-JP" sz="1050" dirty="0">
                <a:latin typeface="Arial Narrow" panose="020B0606020202030204" pitchFamily="34" charset="0"/>
              </a:rPr>
              <a:t>Inspection Certificate </a:t>
            </a:r>
            <a:r>
              <a:rPr lang="en-US" altLang="ja-JP" sz="1050" dirty="0" smtClean="0"/>
              <a:t>*1</a:t>
            </a:r>
            <a:endParaRPr kumimoji="1" lang="ja-JP" altLang="en-US" sz="1050" dirty="0"/>
          </a:p>
        </p:txBody>
      </p:sp>
      <p:pic>
        <p:nvPicPr>
          <p:cNvPr id="43" name="Picture 31" descr="MC900234454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682" y="5314522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31" descr="MC900234454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348" y="3824659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テキスト ボックス 46"/>
          <p:cNvSpPr txBox="1"/>
          <p:nvPr/>
        </p:nvSpPr>
        <p:spPr>
          <a:xfrm>
            <a:off x="2872026" y="4228506"/>
            <a:ext cx="1339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completion inspection certificate</a:t>
            </a:r>
            <a:endParaRPr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48" name="右矢印 47"/>
          <p:cNvSpPr/>
          <p:nvPr/>
        </p:nvSpPr>
        <p:spPr>
          <a:xfrm>
            <a:off x="7740352" y="5537376"/>
            <a:ext cx="402823" cy="15608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9" name="Picture 31" descr="MC900234454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108" y="3894451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テキスト ボックス 49"/>
          <p:cNvSpPr txBox="1"/>
          <p:nvPr/>
        </p:nvSpPr>
        <p:spPr>
          <a:xfrm>
            <a:off x="5831786" y="4298298"/>
            <a:ext cx="1339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completion inspection certificate</a:t>
            </a:r>
            <a:endParaRPr lang="ja-JP" altLang="en-US" sz="1050" dirty="0">
              <a:latin typeface="Arial Narrow" panose="020B0606020202030204" pitchFamily="34" charset="0"/>
            </a:endParaRPr>
          </a:p>
        </p:txBody>
      </p:sp>
      <p:pic>
        <p:nvPicPr>
          <p:cNvPr id="51" name="Picture 127" descr="MCj04348450000[1]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964" y="3906554"/>
            <a:ext cx="716686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8" descr="MCPE01208_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397604"/>
            <a:ext cx="750399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テキスト ボックス 53"/>
          <p:cNvSpPr txBox="1"/>
          <p:nvPr/>
        </p:nvSpPr>
        <p:spPr>
          <a:xfrm>
            <a:off x="6876256" y="5900400"/>
            <a:ext cx="951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Registration office</a:t>
            </a:r>
            <a:endParaRPr kumimoji="1" lang="ja-JP" altLang="en-US" sz="1050" dirty="0"/>
          </a:p>
        </p:txBody>
      </p:sp>
      <p:sp>
        <p:nvSpPr>
          <p:cNvPr id="55" name="右矢印 54"/>
          <p:cNvSpPr/>
          <p:nvPr/>
        </p:nvSpPr>
        <p:spPr>
          <a:xfrm>
            <a:off x="6626572" y="5554027"/>
            <a:ext cx="249684" cy="13943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屈折矢印 63"/>
          <p:cNvSpPr/>
          <p:nvPr/>
        </p:nvSpPr>
        <p:spPr>
          <a:xfrm>
            <a:off x="7192735" y="4129155"/>
            <a:ext cx="332178" cy="1303047"/>
          </a:xfrm>
          <a:prstGeom prst="bentUpArrow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0" name="Picture 4" descr="MCj02808020000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344" y="834772"/>
            <a:ext cx="924582" cy="79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" name="Picture 21" descr="MCj04260560000[1]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299" y="1063185"/>
            <a:ext cx="641898" cy="51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右矢印 71"/>
          <p:cNvSpPr/>
          <p:nvPr/>
        </p:nvSpPr>
        <p:spPr>
          <a:xfrm>
            <a:off x="3317680" y="1223928"/>
            <a:ext cx="3308892" cy="30743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6" name="Picture 2" descr="C:\Users\1210621\AppData\Local\Microsoft\Windows\Temporary Internet Files\Content.IE5\20BNOGH6\MC900278772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8" y="1109259"/>
            <a:ext cx="991685" cy="79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4" name="Picture 127" descr="MCj04348450000[1]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04864"/>
            <a:ext cx="1076672" cy="107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" name="テキスト ボックス 75"/>
          <p:cNvSpPr txBox="1"/>
          <p:nvPr/>
        </p:nvSpPr>
        <p:spPr>
          <a:xfrm>
            <a:off x="2045230" y="854596"/>
            <a:ext cx="47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(1)</a:t>
            </a:r>
            <a:endParaRPr kumimoji="1" lang="ja-JP" altLang="en-US" dirty="0"/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337229" y="1557543"/>
            <a:ext cx="102351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logistics</a:t>
            </a:r>
            <a:endParaRPr kumimoji="1" lang="ja-JP" altLang="en-US" sz="1050" dirty="0"/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6529176" y="735087"/>
            <a:ext cx="2341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e.g. distributors</a:t>
            </a:r>
            <a:r>
              <a:rPr kumimoji="1" lang="en-US" altLang="ja-JP" sz="1200" dirty="0" smtClean="0">
                <a:solidFill>
                  <a:srgbClr val="FF0000"/>
                </a:solidFill>
              </a:rPr>
              <a:t>, dealers</a:t>
            </a:r>
            <a:r>
              <a:rPr lang="ja-JP" altLang="en-US" sz="1200" dirty="0" smtClean="0">
                <a:solidFill>
                  <a:srgbClr val="FF0000"/>
                </a:solidFill>
              </a:rPr>
              <a:t> </a:t>
            </a:r>
            <a:r>
              <a:rPr lang="en-US" altLang="ja-JP" sz="1200" dirty="0" smtClean="0"/>
              <a:t/>
            </a:r>
            <a:br>
              <a:rPr lang="en-US" altLang="ja-JP" sz="1200" dirty="0" smtClean="0"/>
            </a:br>
            <a:r>
              <a:rPr lang="en-US" altLang="ja-JP" sz="1200" dirty="0" smtClean="0"/>
              <a:t>(approximately  6000)</a:t>
            </a:r>
            <a:endParaRPr kumimoji="1" lang="ja-JP" altLang="en-US" sz="1200" dirty="0"/>
          </a:p>
        </p:txBody>
      </p:sp>
      <p:pic>
        <p:nvPicPr>
          <p:cNvPr id="79" name="Picture 125" descr="MCj04289450000[1]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289" y="2026676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210621\AppData\Local\Microsoft\Windows\Temporary Internet Files\Content.IE5\H65Q3TJ8\MC900429613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1" y="1125119"/>
            <a:ext cx="942501" cy="58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" name="Picture 125" descr="MCj04289450000[1]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308" y="2533893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" name="Picture 125" descr="MCj04289450000[1]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160" y="3022871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テキスト ボックス 82"/>
          <p:cNvSpPr txBox="1"/>
          <p:nvPr/>
        </p:nvSpPr>
        <p:spPr>
          <a:xfrm>
            <a:off x="3646503" y="1811459"/>
            <a:ext cx="116707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Sales department</a:t>
            </a:r>
            <a:endParaRPr kumimoji="1" lang="ja-JP" altLang="en-US" sz="1050" dirty="0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4610185" y="834940"/>
            <a:ext cx="455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(2)</a:t>
            </a:r>
            <a:endParaRPr kumimoji="1" lang="ja-JP" altLang="en-US" dirty="0"/>
          </a:p>
        </p:txBody>
      </p:sp>
      <p:pic>
        <p:nvPicPr>
          <p:cNvPr id="85" name="Picture 125" descr="MCj04289450000[1]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213" y="2026675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6" name="Picture 125" descr="MCj04289450000[1]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213" y="2504874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7" name="Picture 125" descr="MCj04289450000[1]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213" y="2964650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テキスト ボックス 88"/>
          <p:cNvSpPr txBox="1"/>
          <p:nvPr/>
        </p:nvSpPr>
        <p:spPr>
          <a:xfrm>
            <a:off x="8106194" y="1346700"/>
            <a:ext cx="5212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(5)</a:t>
            </a:r>
            <a:endParaRPr kumimoji="1" lang="ja-JP" altLang="en-US" dirty="0"/>
          </a:p>
        </p:txBody>
      </p:sp>
      <p:sp>
        <p:nvSpPr>
          <p:cNvPr id="90" name="右矢印 89"/>
          <p:cNvSpPr/>
          <p:nvPr/>
        </p:nvSpPr>
        <p:spPr>
          <a:xfrm>
            <a:off x="1551479" y="2675553"/>
            <a:ext cx="402823" cy="15608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91" name="Picture 31" descr="MC900234454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142" y="2222147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テキスト ボックス 91"/>
          <p:cNvSpPr txBox="1"/>
          <p:nvPr/>
        </p:nvSpPr>
        <p:spPr>
          <a:xfrm>
            <a:off x="971600" y="2924944"/>
            <a:ext cx="182841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-  Vehicle Type (</a:t>
            </a:r>
            <a:r>
              <a:rPr lang="en-US" altLang="ja-JP" sz="1050" dirty="0" err="1" smtClean="0"/>
              <a:t>Katashiki</a:t>
            </a:r>
            <a:r>
              <a:rPr lang="en-US" altLang="ja-JP" sz="1050" dirty="0" smtClean="0"/>
              <a:t>)</a:t>
            </a:r>
            <a:endParaRPr kumimoji="1" lang="en-US" altLang="ja-JP" sz="1050" dirty="0" smtClean="0"/>
          </a:p>
          <a:p>
            <a:r>
              <a:rPr lang="en-US" altLang="ja-JP" sz="1050" dirty="0" smtClean="0"/>
              <a:t>- Approval number</a:t>
            </a:r>
            <a:endParaRPr kumimoji="1" lang="en-US" altLang="ja-JP" sz="1050" dirty="0" smtClean="0"/>
          </a:p>
          <a:p>
            <a:r>
              <a:rPr lang="en-US" altLang="ja-JP" sz="1050" dirty="0" smtClean="0"/>
              <a:t>- Frame number</a:t>
            </a:r>
            <a:endParaRPr kumimoji="1" lang="ja-JP" altLang="en-US" sz="1050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1199344" y="1890428"/>
            <a:ext cx="47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(3)</a:t>
            </a:r>
            <a:endParaRPr kumimoji="1" lang="ja-JP" altLang="en-US" dirty="0"/>
          </a:p>
        </p:txBody>
      </p:sp>
      <p:cxnSp>
        <p:nvCxnSpPr>
          <p:cNvPr id="80" name="カギ線コネクタ 79"/>
          <p:cNvCxnSpPr>
            <a:stCxn id="74" idx="3"/>
            <a:endCxn id="79" idx="1"/>
          </p:cNvCxnSpPr>
          <p:nvPr/>
        </p:nvCxnSpPr>
        <p:spPr>
          <a:xfrm flipV="1">
            <a:off x="3272408" y="2222148"/>
            <a:ext cx="952881" cy="521052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カギ線コネクタ 95"/>
          <p:cNvCxnSpPr>
            <a:stCxn id="74" idx="3"/>
            <a:endCxn id="81" idx="1"/>
          </p:cNvCxnSpPr>
          <p:nvPr/>
        </p:nvCxnSpPr>
        <p:spPr>
          <a:xfrm flipV="1">
            <a:off x="3272408" y="2729365"/>
            <a:ext cx="928900" cy="13835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カギ線コネクタ 98"/>
          <p:cNvCxnSpPr>
            <a:stCxn id="74" idx="3"/>
            <a:endCxn id="82" idx="1"/>
          </p:cNvCxnSpPr>
          <p:nvPr/>
        </p:nvCxnSpPr>
        <p:spPr>
          <a:xfrm>
            <a:off x="3272408" y="2743200"/>
            <a:ext cx="922752" cy="475143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カギ線コネクタ 101"/>
          <p:cNvCxnSpPr>
            <a:stCxn id="79" idx="3"/>
            <a:endCxn id="85" idx="1"/>
          </p:cNvCxnSpPr>
          <p:nvPr/>
        </p:nvCxnSpPr>
        <p:spPr>
          <a:xfrm flipV="1">
            <a:off x="4768266" y="2222147"/>
            <a:ext cx="2374947" cy="1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カギ線コネクタ 104"/>
          <p:cNvCxnSpPr>
            <a:stCxn id="79" idx="3"/>
            <a:endCxn id="86" idx="1"/>
          </p:cNvCxnSpPr>
          <p:nvPr/>
        </p:nvCxnSpPr>
        <p:spPr>
          <a:xfrm>
            <a:off x="4768266" y="2222148"/>
            <a:ext cx="2374947" cy="478198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カギ線コネクタ 107"/>
          <p:cNvCxnSpPr>
            <a:stCxn id="79" idx="3"/>
            <a:endCxn id="87" idx="1"/>
          </p:cNvCxnSpPr>
          <p:nvPr/>
        </p:nvCxnSpPr>
        <p:spPr>
          <a:xfrm>
            <a:off x="4768266" y="2222148"/>
            <a:ext cx="2374947" cy="937974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カギ線コネクタ 110"/>
          <p:cNvCxnSpPr>
            <a:stCxn id="81" idx="3"/>
          </p:cNvCxnSpPr>
          <p:nvPr/>
        </p:nvCxnSpPr>
        <p:spPr>
          <a:xfrm flipV="1">
            <a:off x="4744285" y="2691135"/>
            <a:ext cx="1087707" cy="38230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カギ線コネクタ 113"/>
          <p:cNvCxnSpPr>
            <a:stCxn id="81" idx="3"/>
          </p:cNvCxnSpPr>
          <p:nvPr/>
        </p:nvCxnSpPr>
        <p:spPr>
          <a:xfrm flipV="1">
            <a:off x="4744285" y="2504874"/>
            <a:ext cx="1076435" cy="224491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カギ線コネクタ 117"/>
          <p:cNvCxnSpPr>
            <a:stCxn id="81" idx="3"/>
          </p:cNvCxnSpPr>
          <p:nvPr/>
        </p:nvCxnSpPr>
        <p:spPr>
          <a:xfrm>
            <a:off x="4744285" y="2729365"/>
            <a:ext cx="1076435" cy="166452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カギ線コネクタ 120"/>
          <p:cNvCxnSpPr>
            <a:stCxn id="82" idx="3"/>
          </p:cNvCxnSpPr>
          <p:nvPr/>
        </p:nvCxnSpPr>
        <p:spPr>
          <a:xfrm flipV="1">
            <a:off x="4738137" y="3120179"/>
            <a:ext cx="1082583" cy="98164"/>
          </a:xfrm>
          <a:prstGeom prst="bentConnector3">
            <a:avLst>
              <a:gd name="adj1" fmla="val 50000"/>
            </a:avLst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カギ線コネクタ 123"/>
          <p:cNvCxnSpPr>
            <a:stCxn id="82" idx="3"/>
          </p:cNvCxnSpPr>
          <p:nvPr/>
        </p:nvCxnSpPr>
        <p:spPr>
          <a:xfrm>
            <a:off x="4738137" y="3218343"/>
            <a:ext cx="1082583" cy="135201"/>
          </a:xfrm>
          <a:prstGeom prst="bentConnector3">
            <a:avLst>
              <a:gd name="adj1" fmla="val 50000"/>
            </a:avLst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右矢印 126"/>
          <p:cNvSpPr/>
          <p:nvPr/>
        </p:nvSpPr>
        <p:spPr>
          <a:xfrm rot="5400000">
            <a:off x="7151859" y="3653226"/>
            <a:ext cx="556115" cy="15608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3291197" y="1791930"/>
            <a:ext cx="473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(4)</a:t>
            </a:r>
            <a:endParaRPr kumimoji="1" lang="ja-JP" altLang="en-US" dirty="0"/>
          </a:p>
        </p:txBody>
      </p:sp>
      <p:sp>
        <p:nvSpPr>
          <p:cNvPr id="130" name="角丸四角形 129"/>
          <p:cNvSpPr/>
          <p:nvPr/>
        </p:nvSpPr>
        <p:spPr>
          <a:xfrm>
            <a:off x="6449856" y="789260"/>
            <a:ext cx="2554507" cy="2829681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671661" y="1628800"/>
            <a:ext cx="2494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Frame </a:t>
            </a:r>
            <a:r>
              <a:rPr lang="en-US" altLang="ja-JP" sz="1200" dirty="0"/>
              <a:t>number </a:t>
            </a:r>
            <a:r>
              <a:rPr lang="ja-JP" altLang="en-US" sz="1200" dirty="0" smtClean="0"/>
              <a:t>：</a:t>
            </a:r>
            <a:r>
              <a:rPr kumimoji="1" lang="en-US" altLang="ja-JP" sz="1200" dirty="0" smtClean="0"/>
              <a:t>GRS120-0000001</a:t>
            </a:r>
            <a:endParaRPr kumimoji="1" lang="ja-JP" altLang="en-US" sz="1200" dirty="0"/>
          </a:p>
        </p:txBody>
      </p:sp>
      <p:sp>
        <p:nvSpPr>
          <p:cNvPr id="133" name="テキスト ボックス 132"/>
          <p:cNvSpPr txBox="1"/>
          <p:nvPr/>
        </p:nvSpPr>
        <p:spPr>
          <a:xfrm>
            <a:off x="1108023" y="3461240"/>
            <a:ext cx="2544108" cy="276999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Frame number </a:t>
            </a:r>
            <a:r>
              <a:rPr lang="ja-JP" altLang="en-US" sz="1200" dirty="0" smtClean="0"/>
              <a:t>：</a:t>
            </a:r>
            <a:r>
              <a:rPr kumimoji="1" lang="en-US" altLang="ja-JP" sz="1200" dirty="0" smtClean="0"/>
              <a:t>GRS120-0000001</a:t>
            </a:r>
            <a:endParaRPr kumimoji="1" lang="ja-JP" altLang="en-US" sz="1200" dirty="0"/>
          </a:p>
        </p:txBody>
      </p:sp>
      <p:sp>
        <p:nvSpPr>
          <p:cNvPr id="134" name="テキスト ボックス 133"/>
          <p:cNvSpPr txBox="1"/>
          <p:nvPr/>
        </p:nvSpPr>
        <p:spPr>
          <a:xfrm>
            <a:off x="6888774" y="6235797"/>
            <a:ext cx="142080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Frame number </a:t>
            </a:r>
            <a:r>
              <a:rPr lang="ja-JP" altLang="en-US" sz="1200" dirty="0" smtClean="0"/>
              <a:t>：</a:t>
            </a:r>
            <a:endParaRPr lang="en-US" altLang="ja-JP" sz="1200" dirty="0" smtClean="0"/>
          </a:p>
          <a:p>
            <a:r>
              <a:rPr kumimoji="1" lang="en-US" altLang="ja-JP" sz="1200" dirty="0" smtClean="0"/>
              <a:t>GRS120-0000001</a:t>
            </a:r>
            <a:endParaRPr kumimoji="1" lang="ja-JP" altLang="en-US" sz="1200" dirty="0"/>
          </a:p>
        </p:txBody>
      </p:sp>
      <p:sp>
        <p:nvSpPr>
          <p:cNvPr id="135" name="テキスト ボックス 134"/>
          <p:cNvSpPr txBox="1"/>
          <p:nvPr/>
        </p:nvSpPr>
        <p:spPr>
          <a:xfrm>
            <a:off x="4472796" y="4808185"/>
            <a:ext cx="233474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Frame number </a:t>
            </a:r>
            <a:r>
              <a:rPr lang="ja-JP" altLang="en-US" sz="1200" dirty="0" smtClean="0"/>
              <a:t>：</a:t>
            </a:r>
            <a:r>
              <a:rPr kumimoji="1" lang="en-US" altLang="ja-JP" sz="1200" dirty="0" smtClean="0"/>
              <a:t>GRS120-0000001</a:t>
            </a:r>
            <a:endParaRPr kumimoji="1" lang="ja-JP" altLang="en-US" sz="1200" dirty="0"/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6914775" y="3387170"/>
            <a:ext cx="1710054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200" dirty="0"/>
              <a:t>Frame number </a:t>
            </a:r>
            <a:r>
              <a:rPr lang="ja-JP" altLang="en-US" sz="1200" dirty="0" smtClean="0"/>
              <a:t>：</a:t>
            </a:r>
            <a:endParaRPr lang="en-US" altLang="ja-JP" sz="1200" dirty="0" smtClean="0"/>
          </a:p>
          <a:p>
            <a:r>
              <a:rPr kumimoji="1" lang="en-US" altLang="ja-JP" sz="1200" dirty="0" smtClean="0"/>
              <a:t>GRS120-0000001</a:t>
            </a:r>
            <a:endParaRPr kumimoji="1" lang="ja-JP" altLang="en-US" sz="1200" dirty="0"/>
          </a:p>
        </p:txBody>
      </p:sp>
      <p:sp>
        <p:nvSpPr>
          <p:cNvPr id="137" name="テキスト ボックス 136"/>
          <p:cNvSpPr txBox="1"/>
          <p:nvPr/>
        </p:nvSpPr>
        <p:spPr>
          <a:xfrm>
            <a:off x="203096" y="3842261"/>
            <a:ext cx="1573735" cy="21929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*1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Vehicle </a:t>
            </a:r>
            <a:r>
              <a:rPr lang="en-US" altLang="ja-JP" sz="1050" dirty="0">
                <a:latin typeface="Arial Narrow" panose="020B0606020202030204" pitchFamily="34" charset="0"/>
              </a:rPr>
              <a:t>Inspection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Certificate information</a:t>
            </a:r>
            <a:endParaRPr kumimoji="1" lang="en-US" altLang="ja-JP" sz="1050" dirty="0" smtClean="0"/>
          </a:p>
          <a:p>
            <a:r>
              <a:rPr kumimoji="1" lang="ja-JP" altLang="en-US" sz="1050" dirty="0" smtClean="0"/>
              <a:t>・</a:t>
            </a:r>
            <a:r>
              <a:rPr lang="en-US" altLang="ja-JP" sz="1050" dirty="0"/>
              <a:t> </a:t>
            </a:r>
            <a:r>
              <a:rPr lang="en-US" altLang="ja-JP" sz="1050" dirty="0" smtClean="0"/>
              <a:t>Vehicle type</a:t>
            </a:r>
            <a:r>
              <a:rPr kumimoji="1" lang="ja-JP" altLang="en-US" sz="1050" dirty="0" smtClean="0"/>
              <a:t>：</a:t>
            </a:r>
            <a:endParaRPr kumimoji="1" lang="en-US" altLang="ja-JP" sz="1050" dirty="0" smtClean="0"/>
          </a:p>
          <a:p>
            <a:r>
              <a:rPr lang="ja-JP" altLang="en-US" sz="1050" dirty="0" smtClean="0"/>
              <a:t> </a:t>
            </a:r>
            <a:r>
              <a:rPr lang="en-US" altLang="ja-JP" sz="1050" b="1" u="sng" dirty="0" smtClean="0"/>
              <a:t>DBA-GRS120</a:t>
            </a:r>
            <a:endParaRPr kumimoji="1" lang="en-US" altLang="ja-JP" sz="1050" b="1" u="sng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 smtClean="0"/>
              <a:t>NTA</a:t>
            </a:r>
            <a:r>
              <a:rPr lang="ja-JP" altLang="en-US" sz="1050" dirty="0"/>
              <a:t> </a:t>
            </a:r>
            <a:r>
              <a:rPr lang="en-US" altLang="ja-JP" sz="1050" dirty="0" smtClean="0"/>
              <a:t>/certification number</a:t>
            </a:r>
            <a:r>
              <a:rPr lang="ja-JP" altLang="en-US" sz="1050" dirty="0" smtClean="0"/>
              <a:t>：</a:t>
            </a:r>
            <a:r>
              <a:rPr lang="en-US" altLang="ja-JP" sz="1050" dirty="0" smtClean="0"/>
              <a:t>15789</a:t>
            </a:r>
          </a:p>
          <a:p>
            <a:r>
              <a:rPr kumimoji="1" lang="ja-JP" altLang="en-US" sz="1050" b="1" u="sng" dirty="0" smtClean="0"/>
              <a:t>・</a:t>
            </a:r>
            <a:r>
              <a:rPr lang="en-US" altLang="ja-JP" sz="1050" b="1" u="sng" dirty="0" smtClean="0"/>
              <a:t>Frame Number</a:t>
            </a:r>
            <a:endParaRPr kumimoji="1" lang="en-US" altLang="ja-JP" sz="1050" b="1" u="sng" dirty="0" smtClean="0"/>
          </a:p>
          <a:p>
            <a:r>
              <a:rPr lang="ja-JP" altLang="en-US" sz="1050" b="1" u="sng" dirty="0" smtClean="0"/>
              <a:t> </a:t>
            </a:r>
            <a:r>
              <a:rPr lang="en-US" altLang="ja-JP" sz="1050" b="1" u="sng" dirty="0" smtClean="0"/>
              <a:t>GRS120-0000001</a:t>
            </a:r>
            <a:endParaRPr kumimoji="1" lang="en-US" altLang="ja-JP" sz="1050" b="1" u="sng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 smtClean="0"/>
              <a:t>Dimension defined in Japan</a:t>
            </a:r>
          </a:p>
          <a:p>
            <a:r>
              <a:rPr kumimoji="1" lang="ja-JP" altLang="en-US" sz="1050" dirty="0" smtClean="0"/>
              <a:t>・</a:t>
            </a:r>
            <a:r>
              <a:rPr kumimoji="1" lang="en-US" altLang="ja-JP" sz="1050" dirty="0" smtClean="0"/>
              <a:t>mass defined </a:t>
            </a:r>
            <a:r>
              <a:rPr lang="en-US" altLang="ja-JP" sz="1050" dirty="0" smtClean="0"/>
              <a:t>in Japan</a:t>
            </a:r>
            <a:endParaRPr kumimoji="1" lang="en-US" altLang="ja-JP" sz="1050" dirty="0" smtClean="0"/>
          </a:p>
          <a:p>
            <a:r>
              <a:rPr lang="ja-JP" altLang="en-US" sz="1050" dirty="0" smtClean="0"/>
              <a:t>・</a:t>
            </a:r>
            <a:r>
              <a:rPr lang="en-US" altLang="ja-JP" sz="1050" dirty="0"/>
              <a:t> Fuel </a:t>
            </a:r>
            <a:r>
              <a:rPr lang="en-US" altLang="ja-JP" sz="1050" dirty="0" smtClean="0"/>
              <a:t>consumption value, ...etc.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889783" y="5665837"/>
            <a:ext cx="9462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>
                <a:latin typeface="Arial Narrow" panose="020B0606020202030204" pitchFamily="34" charset="0"/>
              </a:rPr>
              <a:t>Vehicle </a:t>
            </a:r>
            <a:r>
              <a:rPr lang="en-US" altLang="ja-JP" sz="1050" dirty="0">
                <a:latin typeface="Arial Narrow" panose="020B0606020202030204" pitchFamily="34" charset="0"/>
              </a:rPr>
              <a:t>Inspection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Certificate</a:t>
            </a:r>
            <a:r>
              <a:rPr lang="ja-JP" altLang="en-US" sz="1050" dirty="0" smtClean="0">
                <a:latin typeface="Arial Narrow" panose="020B0606020202030204" pitchFamily="34" charset="0"/>
              </a:rPr>
              <a:t> </a:t>
            </a:r>
            <a:r>
              <a:rPr lang="en-US" altLang="ja-JP" sz="1050" dirty="0" smtClean="0">
                <a:latin typeface="Arial Narrow" panose="020B0606020202030204" pitchFamily="34" charset="0"/>
              </a:rPr>
              <a:t>data information</a:t>
            </a:r>
            <a:endParaRPr kumimoji="1" lang="ja-JP" altLang="en-US" sz="1050" dirty="0">
              <a:latin typeface="Arial Narrow" panose="020B060602020203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6856" y="6423719"/>
            <a:ext cx="49652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Procedure is based on frame number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8052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屈折矢印 3"/>
          <p:cNvSpPr/>
          <p:nvPr/>
        </p:nvSpPr>
        <p:spPr>
          <a:xfrm rot="5400000" flipH="1">
            <a:off x="2974100" y="2795002"/>
            <a:ext cx="418679" cy="2428645"/>
          </a:xfrm>
          <a:prstGeom prst="bentUpArrow">
            <a:avLst>
              <a:gd name="adj1" fmla="val 25000"/>
              <a:gd name="adj2" fmla="val 26476"/>
              <a:gd name="adj3" fmla="val 25000"/>
            </a:avLst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5612430" y="4143955"/>
            <a:ext cx="2363573" cy="8455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右矢印 5"/>
          <p:cNvSpPr/>
          <p:nvPr/>
        </p:nvSpPr>
        <p:spPr>
          <a:xfrm>
            <a:off x="4744285" y="5137001"/>
            <a:ext cx="916724" cy="117863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79512" y="44624"/>
            <a:ext cx="8866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400" b="1" dirty="0" smtClean="0"/>
              <a:t>Future procedure if the process would have to be based on  ISO VIN</a:t>
            </a:r>
            <a:endParaRPr kumimoji="1" lang="en-US" altLang="ja-JP" sz="2400" b="1" dirty="0" smtClean="0"/>
          </a:p>
        </p:txBody>
      </p:sp>
      <p:pic>
        <p:nvPicPr>
          <p:cNvPr id="8" name="Picture 7" descr="MCj0202496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1942" y="4697175"/>
            <a:ext cx="1266825" cy="118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1210621\AppData\Local\Microsoft\Windows\Temporary Internet Files\Content.IE5\G9TSJ8O7\MC90044638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712" y="2276872"/>
            <a:ext cx="993743" cy="953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0" y="834772"/>
            <a:ext cx="11958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200" dirty="0" smtClean="0"/>
              <a:t>Vehicle MFR</a:t>
            </a:r>
            <a:endParaRPr kumimoji="1" lang="ja-JP" altLang="en-US" sz="1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49434" y="5872676"/>
            <a:ext cx="87815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MLIT</a:t>
            </a:r>
            <a:endParaRPr kumimoji="1" lang="ja-JP" altLang="en-US" sz="1050" dirty="0"/>
          </a:p>
        </p:txBody>
      </p:sp>
      <p:sp>
        <p:nvSpPr>
          <p:cNvPr id="12" name="角丸四角形 11"/>
          <p:cNvSpPr/>
          <p:nvPr/>
        </p:nvSpPr>
        <p:spPr>
          <a:xfrm>
            <a:off x="179512" y="690432"/>
            <a:ext cx="6132337" cy="295285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Group 93"/>
          <p:cNvGrpSpPr>
            <a:grpSpLocks/>
          </p:cNvGrpSpPr>
          <p:nvPr/>
        </p:nvGrpSpPr>
        <p:grpSpPr bwMode="auto">
          <a:xfrm>
            <a:off x="3850228" y="4817253"/>
            <a:ext cx="685308" cy="410996"/>
            <a:chOff x="-1141" y="1361"/>
            <a:chExt cx="577" cy="342"/>
          </a:xfrm>
        </p:grpSpPr>
        <p:pic>
          <p:nvPicPr>
            <p:cNvPr id="14" name="Picture 55" descr="日本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141" y="1361"/>
              <a:ext cx="510" cy="3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Text Box 90"/>
            <p:cNvSpPr txBox="1">
              <a:spLocks noChangeArrowheads="1"/>
            </p:cNvSpPr>
            <p:nvPr/>
          </p:nvSpPr>
          <p:spPr bwMode="auto">
            <a:xfrm>
              <a:off x="-680" y="1416"/>
              <a:ext cx="1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dirty="0"/>
            </a:p>
          </p:txBody>
        </p:sp>
      </p:grpSp>
      <p:pic>
        <p:nvPicPr>
          <p:cNvPr id="16" name="Picture 2" descr="C:\Users\1146964\AppData\Local\Microsoft\Windows\Temporary Internet Files\Content.IE5\193M8PSP\MC90043422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1635" y="3525670"/>
            <a:ext cx="711521" cy="9443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4606747" y="4437112"/>
            <a:ext cx="90135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AIRAC</a:t>
            </a:r>
            <a:endParaRPr kumimoji="1" lang="ja-JP" altLang="en-US" sz="1050" dirty="0"/>
          </a:p>
        </p:txBody>
      </p:sp>
      <p:pic>
        <p:nvPicPr>
          <p:cNvPr id="18" name="Picture 10" descr="MCj04348470000[1]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720" y="4933010"/>
            <a:ext cx="849472" cy="849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5628355" y="5877702"/>
            <a:ext cx="112305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MOTAS</a:t>
            </a:r>
            <a:endParaRPr kumimoji="1" lang="ja-JP" altLang="en-US" sz="1050" dirty="0"/>
          </a:p>
        </p:txBody>
      </p:sp>
      <p:pic>
        <p:nvPicPr>
          <p:cNvPr id="20" name="Picture 127" descr="MCj0434845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3506" y="5240326"/>
            <a:ext cx="716686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1146964\AppData\Local\Microsoft\Windows\Temporary Internet Files\Content.IE5\TLZLVDY6\MC900279106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175" y="4999651"/>
            <a:ext cx="727798" cy="533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8052460" y="5379931"/>
            <a:ext cx="1091540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/>
              <a:t>Motor vehicle inspection certificate</a:t>
            </a:r>
            <a:endParaRPr kumimoji="1" lang="ja-JP" altLang="en-US" sz="1050" dirty="0"/>
          </a:p>
        </p:txBody>
      </p:sp>
      <p:pic>
        <p:nvPicPr>
          <p:cNvPr id="23" name="Picture 31" descr="MC90023445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682" y="4956427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テキスト ボックス 23"/>
          <p:cNvSpPr txBox="1"/>
          <p:nvPr/>
        </p:nvSpPr>
        <p:spPr>
          <a:xfrm>
            <a:off x="4827589" y="5229200"/>
            <a:ext cx="124745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Vehicle inspection certificate information</a:t>
            </a:r>
            <a:endParaRPr kumimoji="1" lang="en-US" altLang="ja-JP" sz="1050" dirty="0" smtClean="0"/>
          </a:p>
          <a:p>
            <a:r>
              <a:rPr lang="en-US" altLang="ja-JP" sz="1050" b="1" u="sng" dirty="0" smtClean="0"/>
              <a:t>*1</a:t>
            </a:r>
            <a:endParaRPr kumimoji="1" lang="ja-JP" altLang="en-US" sz="1050" b="1" u="sng" dirty="0"/>
          </a:p>
        </p:txBody>
      </p:sp>
      <p:pic>
        <p:nvPicPr>
          <p:cNvPr id="25" name="Picture 31" descr="MC90023445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348" y="3824659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テキスト ボックス 25"/>
          <p:cNvSpPr txBox="1"/>
          <p:nvPr/>
        </p:nvSpPr>
        <p:spPr>
          <a:xfrm>
            <a:off x="2872026" y="4228506"/>
            <a:ext cx="1339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comple</a:t>
            </a:r>
            <a:r>
              <a:rPr kumimoji="1" lang="en-US" altLang="ja-JP" sz="1050" dirty="0" smtClean="0"/>
              <a:t>tion </a:t>
            </a:r>
            <a:r>
              <a:rPr lang="en-US" altLang="ja-JP" sz="1050" dirty="0" smtClean="0"/>
              <a:t>inspection certificate</a:t>
            </a:r>
            <a:endParaRPr kumimoji="1" lang="ja-JP" altLang="en-US" sz="1050" dirty="0"/>
          </a:p>
        </p:txBody>
      </p:sp>
      <p:sp>
        <p:nvSpPr>
          <p:cNvPr id="27" name="右矢印 26"/>
          <p:cNvSpPr/>
          <p:nvPr/>
        </p:nvSpPr>
        <p:spPr>
          <a:xfrm>
            <a:off x="7740352" y="5179281"/>
            <a:ext cx="402823" cy="15608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8" name="Picture 31" descr="MC90023445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6108" y="3894451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テキスト ボックス 28"/>
          <p:cNvSpPr txBox="1"/>
          <p:nvPr/>
        </p:nvSpPr>
        <p:spPr>
          <a:xfrm>
            <a:off x="5831786" y="4298298"/>
            <a:ext cx="133986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/>
              <a:t>completion inspection certificate</a:t>
            </a:r>
            <a:endParaRPr lang="ja-JP" altLang="en-US" sz="1050" dirty="0"/>
          </a:p>
        </p:txBody>
      </p:sp>
      <p:pic>
        <p:nvPicPr>
          <p:cNvPr id="30" name="Picture 127" descr="MCj0434845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964" y="3906554"/>
            <a:ext cx="716686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8" descr="MCPE01208_0000[1]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5039509"/>
            <a:ext cx="750399" cy="504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テキスト ボックス 31"/>
          <p:cNvSpPr txBox="1"/>
          <p:nvPr/>
        </p:nvSpPr>
        <p:spPr>
          <a:xfrm>
            <a:off x="6876256" y="5542305"/>
            <a:ext cx="95123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050" dirty="0" smtClean="0"/>
              <a:t>Registration office</a:t>
            </a:r>
            <a:endParaRPr kumimoji="1" lang="ja-JP" altLang="en-US" sz="1050" dirty="0"/>
          </a:p>
        </p:txBody>
      </p:sp>
      <p:sp>
        <p:nvSpPr>
          <p:cNvPr id="33" name="右矢印 32"/>
          <p:cNvSpPr/>
          <p:nvPr/>
        </p:nvSpPr>
        <p:spPr>
          <a:xfrm>
            <a:off x="6626572" y="5195932"/>
            <a:ext cx="249684" cy="139435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屈折矢印 33"/>
          <p:cNvSpPr/>
          <p:nvPr/>
        </p:nvSpPr>
        <p:spPr>
          <a:xfrm>
            <a:off x="7686190" y="4129156"/>
            <a:ext cx="332178" cy="910353"/>
          </a:xfrm>
          <a:prstGeom prst="bentUpArrow">
            <a:avLst/>
          </a:prstGeo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10800000" lon="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Picture 4" descr="MCj02808020000[1]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344" y="834772"/>
            <a:ext cx="924582" cy="794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21" descr="MCj04260560000[1]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299" y="1063185"/>
            <a:ext cx="641898" cy="51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右矢印 36"/>
          <p:cNvSpPr/>
          <p:nvPr/>
        </p:nvSpPr>
        <p:spPr>
          <a:xfrm>
            <a:off x="3317680" y="1223928"/>
            <a:ext cx="3308892" cy="307438"/>
          </a:xfrm>
          <a:prstGeom prst="rightArrow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8" name="Picture 2" descr="C:\Users\1210621\AppData\Local\Microsoft\Windows\Temporary Internet Files\Content.IE5\20BNOGH6\MC900278772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0078" y="1109259"/>
            <a:ext cx="991685" cy="798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27" descr="MCj04348450000[1]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509" y="2276872"/>
            <a:ext cx="1076672" cy="107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テキスト ボックス 40"/>
          <p:cNvSpPr txBox="1"/>
          <p:nvPr/>
        </p:nvSpPr>
        <p:spPr>
          <a:xfrm>
            <a:off x="4153094" y="1557543"/>
            <a:ext cx="73639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logistics</a:t>
            </a:r>
            <a:endParaRPr kumimoji="1" lang="ja-JP" altLang="en-US" sz="1050" dirty="0"/>
          </a:p>
        </p:txBody>
      </p:sp>
      <p:pic>
        <p:nvPicPr>
          <p:cNvPr id="43" name="Picture 125" descr="MCj04289450000[1]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5289" y="2026676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3" descr="C:\Users\1210621\AppData\Local\Microsoft\Windows\Temporary Internet Files\Content.IE5\H65Q3TJ8\MC900429613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491" y="1125119"/>
            <a:ext cx="942501" cy="581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125" descr="MCj04289450000[1]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1308" y="2533893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25" descr="MCj04289450000[1]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5160" y="3022871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テキスト ボックス 46"/>
          <p:cNvSpPr txBox="1"/>
          <p:nvPr/>
        </p:nvSpPr>
        <p:spPr>
          <a:xfrm>
            <a:off x="3646502" y="1844824"/>
            <a:ext cx="175665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Sales department</a:t>
            </a:r>
            <a:endParaRPr kumimoji="1" lang="ja-JP" altLang="en-US" sz="1050" dirty="0"/>
          </a:p>
        </p:txBody>
      </p:sp>
      <p:pic>
        <p:nvPicPr>
          <p:cNvPr id="49" name="Picture 125" descr="MCj04289450000[1]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213" y="2026675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125" descr="MCj04289450000[1]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213" y="2504874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25" descr="MCj04289450000[1]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213" y="2964650"/>
            <a:ext cx="542977" cy="39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右矢印 52"/>
          <p:cNvSpPr/>
          <p:nvPr/>
        </p:nvSpPr>
        <p:spPr>
          <a:xfrm>
            <a:off x="1551479" y="2551526"/>
            <a:ext cx="402823" cy="15608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4" name="Picture 31" descr="MC90023445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013" y="2068257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7" name="カギ線コネクタ 56"/>
          <p:cNvCxnSpPr>
            <a:stCxn id="39" idx="3"/>
            <a:endCxn id="43" idx="1"/>
          </p:cNvCxnSpPr>
          <p:nvPr/>
        </p:nvCxnSpPr>
        <p:spPr>
          <a:xfrm flipV="1">
            <a:off x="3109181" y="2222148"/>
            <a:ext cx="1116108" cy="593060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カギ線コネクタ 57"/>
          <p:cNvCxnSpPr>
            <a:stCxn id="39" idx="3"/>
            <a:endCxn id="45" idx="1"/>
          </p:cNvCxnSpPr>
          <p:nvPr/>
        </p:nvCxnSpPr>
        <p:spPr>
          <a:xfrm flipV="1">
            <a:off x="3109181" y="2729365"/>
            <a:ext cx="1092127" cy="85843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カギ線コネクタ 58"/>
          <p:cNvCxnSpPr>
            <a:stCxn id="39" idx="3"/>
            <a:endCxn id="46" idx="1"/>
          </p:cNvCxnSpPr>
          <p:nvPr/>
        </p:nvCxnSpPr>
        <p:spPr>
          <a:xfrm>
            <a:off x="3109181" y="2815208"/>
            <a:ext cx="1085979" cy="403135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カギ線コネクタ 59"/>
          <p:cNvCxnSpPr>
            <a:stCxn id="43" idx="3"/>
            <a:endCxn id="49" idx="1"/>
          </p:cNvCxnSpPr>
          <p:nvPr/>
        </p:nvCxnSpPr>
        <p:spPr>
          <a:xfrm flipV="1">
            <a:off x="4768266" y="2222147"/>
            <a:ext cx="2374947" cy="1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カギ線コネクタ 60"/>
          <p:cNvCxnSpPr>
            <a:stCxn id="43" idx="3"/>
            <a:endCxn id="50" idx="1"/>
          </p:cNvCxnSpPr>
          <p:nvPr/>
        </p:nvCxnSpPr>
        <p:spPr>
          <a:xfrm>
            <a:off x="4768266" y="2222148"/>
            <a:ext cx="2374947" cy="478198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カギ線コネクタ 61"/>
          <p:cNvCxnSpPr>
            <a:stCxn id="43" idx="3"/>
            <a:endCxn id="51" idx="1"/>
          </p:cNvCxnSpPr>
          <p:nvPr/>
        </p:nvCxnSpPr>
        <p:spPr>
          <a:xfrm>
            <a:off x="4768266" y="2222148"/>
            <a:ext cx="2374947" cy="937974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カギ線コネクタ 62"/>
          <p:cNvCxnSpPr>
            <a:stCxn id="45" idx="3"/>
          </p:cNvCxnSpPr>
          <p:nvPr/>
        </p:nvCxnSpPr>
        <p:spPr>
          <a:xfrm flipV="1">
            <a:off x="4744285" y="2691135"/>
            <a:ext cx="1087707" cy="38230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カギ線コネクタ 63"/>
          <p:cNvCxnSpPr>
            <a:stCxn id="45" idx="3"/>
          </p:cNvCxnSpPr>
          <p:nvPr/>
        </p:nvCxnSpPr>
        <p:spPr>
          <a:xfrm flipV="1">
            <a:off x="4744285" y="2504874"/>
            <a:ext cx="1076435" cy="224491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カギ線コネクタ 64"/>
          <p:cNvCxnSpPr>
            <a:stCxn id="45" idx="3"/>
          </p:cNvCxnSpPr>
          <p:nvPr/>
        </p:nvCxnSpPr>
        <p:spPr>
          <a:xfrm>
            <a:off x="4744285" y="2729365"/>
            <a:ext cx="1076435" cy="166452"/>
          </a:xfrm>
          <a:prstGeom prst="bentConnector3">
            <a:avLst/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カギ線コネクタ 65"/>
          <p:cNvCxnSpPr>
            <a:stCxn id="46" idx="3"/>
          </p:cNvCxnSpPr>
          <p:nvPr/>
        </p:nvCxnSpPr>
        <p:spPr>
          <a:xfrm flipV="1">
            <a:off x="4738137" y="3120179"/>
            <a:ext cx="1082583" cy="98164"/>
          </a:xfrm>
          <a:prstGeom prst="bentConnector3">
            <a:avLst>
              <a:gd name="adj1" fmla="val 50000"/>
            </a:avLst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カギ線コネクタ 66"/>
          <p:cNvCxnSpPr>
            <a:stCxn id="46" idx="3"/>
          </p:cNvCxnSpPr>
          <p:nvPr/>
        </p:nvCxnSpPr>
        <p:spPr>
          <a:xfrm>
            <a:off x="4738137" y="3218343"/>
            <a:ext cx="1082583" cy="135201"/>
          </a:xfrm>
          <a:prstGeom prst="bentConnector3">
            <a:avLst>
              <a:gd name="adj1" fmla="val 50000"/>
            </a:avLst>
          </a:prstGeom>
          <a:ln w="69850" cmpd="sng">
            <a:solidFill>
              <a:schemeClr val="tx2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右矢印 67"/>
          <p:cNvSpPr/>
          <p:nvPr/>
        </p:nvSpPr>
        <p:spPr>
          <a:xfrm rot="5400000">
            <a:off x="7151859" y="3653226"/>
            <a:ext cx="556115" cy="156086"/>
          </a:xfrm>
          <a:prstGeom prst="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角丸四角形 69"/>
          <p:cNvSpPr/>
          <p:nvPr/>
        </p:nvSpPr>
        <p:spPr>
          <a:xfrm>
            <a:off x="6449856" y="789260"/>
            <a:ext cx="2554507" cy="2829681"/>
          </a:xfrm>
          <a:prstGeom prst="round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3940810" y="2093899"/>
            <a:ext cx="151050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Narrow" panose="020B0606020202030204" pitchFamily="34" charset="0"/>
              </a:rPr>
              <a:t>System amendment</a:t>
            </a:r>
            <a:endParaRPr kumimoji="1" lang="ja-JP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940119" y="1628800"/>
            <a:ext cx="1848228" cy="5232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 smtClean="0"/>
              <a:t>Stamping machine modification </a:t>
            </a:r>
            <a:endParaRPr kumimoji="1" lang="ja-JP" altLang="en-US" sz="1400" dirty="0"/>
          </a:p>
        </p:txBody>
      </p:sp>
      <p:pic>
        <p:nvPicPr>
          <p:cNvPr id="82" name="Picture 127" descr="MCj04348450000[1]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067" y="5946913"/>
            <a:ext cx="1800552" cy="716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3" name="テキスト ボックス 82"/>
          <p:cNvSpPr txBox="1"/>
          <p:nvPr/>
        </p:nvSpPr>
        <p:spPr>
          <a:xfrm>
            <a:off x="2823316" y="5642846"/>
            <a:ext cx="47598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DETA</a:t>
            </a:r>
            <a:endParaRPr kumimoji="1" lang="ja-JP" altLang="en-US" sz="1050" dirty="0"/>
          </a:p>
        </p:txBody>
      </p:sp>
      <p:sp>
        <p:nvSpPr>
          <p:cNvPr id="85" name="右矢印 84"/>
          <p:cNvSpPr/>
          <p:nvPr/>
        </p:nvSpPr>
        <p:spPr>
          <a:xfrm rot="5400000">
            <a:off x="1729385" y="4468919"/>
            <a:ext cx="2039147" cy="27212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屈折矢印 85"/>
          <p:cNvSpPr/>
          <p:nvPr/>
        </p:nvSpPr>
        <p:spPr>
          <a:xfrm>
            <a:off x="7581084" y="5620304"/>
            <a:ext cx="349590" cy="684952"/>
          </a:xfrm>
          <a:prstGeom prst="bentUpArrow">
            <a:avLst/>
          </a:prstGeom>
          <a:solidFill>
            <a:srgbClr val="FF0000"/>
          </a:solidFill>
          <a:scene3d>
            <a:camera prst="orthographicFront">
              <a:rot lat="0" lon="600000" rev="21594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7" name="正方形/長方形 86"/>
          <p:cNvSpPr/>
          <p:nvPr/>
        </p:nvSpPr>
        <p:spPr>
          <a:xfrm>
            <a:off x="3646504" y="6233249"/>
            <a:ext cx="4003754" cy="7200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8" name="Picture 31" descr="MC900234454[1]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9909" y="6056139"/>
            <a:ext cx="647496" cy="426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" name="テキスト ボックス 88"/>
          <p:cNvSpPr txBox="1"/>
          <p:nvPr/>
        </p:nvSpPr>
        <p:spPr>
          <a:xfrm>
            <a:off x="4738138" y="6355407"/>
            <a:ext cx="13129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050" dirty="0" smtClean="0"/>
              <a:t>VIN</a:t>
            </a:r>
            <a:r>
              <a:rPr lang="ja-JP" altLang="en-US" sz="1050" dirty="0"/>
              <a:t> </a:t>
            </a:r>
            <a:r>
              <a:rPr lang="en-US" altLang="ja-JP" sz="1050" dirty="0" smtClean="0"/>
              <a:t>Information</a:t>
            </a:r>
            <a:endParaRPr kumimoji="1" lang="en-US" altLang="ja-JP" sz="1050" dirty="0" smtClean="0"/>
          </a:p>
          <a:p>
            <a:r>
              <a:rPr lang="en-US" altLang="ja-JP" sz="1050" b="1" u="sng" dirty="0" smtClean="0"/>
              <a:t>*2</a:t>
            </a:r>
            <a:endParaRPr kumimoji="1" lang="ja-JP" altLang="en-US" sz="1050" b="1" u="sng" dirty="0"/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5496" y="3789040"/>
            <a:ext cx="2535349" cy="304698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・</a:t>
            </a:r>
            <a:r>
              <a:rPr kumimoji="1" lang="en-US" altLang="ja-JP" sz="1200" dirty="0" smtClean="0"/>
              <a:t>The </a:t>
            </a:r>
            <a:r>
              <a:rPr lang="en-US" altLang="ja-JP" sz="1200" b="1" u="sng" dirty="0"/>
              <a:t>Stamping</a:t>
            </a:r>
            <a:r>
              <a:rPr kumimoji="1" lang="en-US" altLang="ja-JP" sz="1200" b="1" u="sng" dirty="0" smtClean="0"/>
              <a:t> machine </a:t>
            </a:r>
            <a:r>
              <a:rPr kumimoji="1" lang="en-US" altLang="ja-JP" sz="1200" dirty="0" smtClean="0"/>
              <a:t>needs to be </a:t>
            </a:r>
            <a:r>
              <a:rPr kumimoji="1" lang="en-US" altLang="ja-JP" sz="1200" b="1" u="sng" dirty="0" smtClean="0"/>
              <a:t>modified </a:t>
            </a:r>
            <a:r>
              <a:rPr kumimoji="1" lang="en-US" altLang="ja-JP" sz="1200" dirty="0" smtClean="0"/>
              <a:t>at the production plant of the </a:t>
            </a:r>
            <a:r>
              <a:rPr kumimoji="1" lang="en-US" altLang="ja-JP" sz="1200" b="1" u="sng" dirty="0" smtClean="0"/>
              <a:t>vehicle MFR </a:t>
            </a:r>
          </a:p>
          <a:p>
            <a:r>
              <a:rPr lang="ja-JP" altLang="en-US" sz="1200" dirty="0" smtClean="0"/>
              <a:t>・</a:t>
            </a:r>
            <a:r>
              <a:rPr lang="en-US" altLang="ja-JP" sz="1200" b="1" u="sng" dirty="0" smtClean="0"/>
              <a:t>The vehicle MFR </a:t>
            </a:r>
            <a:r>
              <a:rPr lang="en-US" altLang="ja-JP" sz="1200" dirty="0" smtClean="0"/>
              <a:t>needs to </a:t>
            </a:r>
            <a:r>
              <a:rPr lang="en-US" altLang="ja-JP" sz="1200" b="1" u="sng" dirty="0" smtClean="0"/>
              <a:t>amend the system of </a:t>
            </a:r>
            <a:r>
              <a:rPr lang="en-US" altLang="ja-JP" sz="1200" dirty="0" smtClean="0"/>
              <a:t>development, production, logistics system regarding the vehicles designed for Japan for VIN </a:t>
            </a:r>
            <a:r>
              <a:rPr lang="en-US" altLang="ja-JP" sz="1200" dirty="0"/>
              <a:t>stamping </a:t>
            </a:r>
            <a:endParaRPr lang="en-US" altLang="ja-JP" sz="1200" dirty="0" smtClean="0"/>
          </a:p>
          <a:p>
            <a:r>
              <a:rPr kumimoji="1" lang="ja-JP" altLang="en-US" sz="1200" dirty="0" smtClean="0"/>
              <a:t>・</a:t>
            </a:r>
            <a:r>
              <a:rPr kumimoji="1" lang="en-US" altLang="ja-JP" sz="1200" b="1" u="sng" dirty="0" smtClean="0"/>
              <a:t>distributors from all over Japan </a:t>
            </a:r>
            <a:r>
              <a:rPr kumimoji="1" lang="en-US" altLang="ja-JP" sz="1200" dirty="0" smtClean="0"/>
              <a:t>need to </a:t>
            </a:r>
            <a:r>
              <a:rPr kumimoji="1" lang="en-US" altLang="ja-JP" sz="1200" b="1" u="sng" dirty="0" smtClean="0"/>
              <a:t>amend the system </a:t>
            </a:r>
            <a:r>
              <a:rPr kumimoji="1" lang="en-US" altLang="ja-JP" sz="1200" dirty="0" smtClean="0"/>
              <a:t>regarding the system that uses sales, registration, control for the VIN stamping</a:t>
            </a:r>
          </a:p>
          <a:p>
            <a:r>
              <a:rPr lang="ja-JP" altLang="en-US" sz="1200" dirty="0" smtClean="0"/>
              <a:t>・</a:t>
            </a:r>
            <a:r>
              <a:rPr lang="en-US" altLang="ja-JP" sz="1200" dirty="0" smtClean="0"/>
              <a:t>The DETA, AIRAC need to </a:t>
            </a:r>
            <a:r>
              <a:rPr lang="en-US" altLang="ja-JP" sz="1200" b="1" u="sng" dirty="0" smtClean="0"/>
              <a:t>provide and manage </a:t>
            </a:r>
            <a:r>
              <a:rPr lang="en-US" altLang="ja-JP" sz="1200" dirty="0" smtClean="0"/>
              <a:t>the vehicle production information </a:t>
            </a:r>
            <a:r>
              <a:rPr lang="en-US" altLang="ja-JP" sz="1200" b="1" u="sng" dirty="0" smtClean="0"/>
              <a:t>twice</a:t>
            </a:r>
            <a:r>
              <a:rPr lang="en-US" altLang="ja-JP" sz="1200" dirty="0" smtClean="0"/>
              <a:t>.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872331" y="6386600"/>
            <a:ext cx="1979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/>
              <a:t>VIN</a:t>
            </a:r>
            <a:r>
              <a:rPr lang="ja-JP" altLang="en-US" sz="1200" dirty="0" smtClean="0"/>
              <a:t>：</a:t>
            </a:r>
            <a:r>
              <a:rPr lang="en-US" altLang="ja-JP" sz="1200" dirty="0" smtClean="0"/>
              <a:t>JT153AEB10305911X</a:t>
            </a:r>
            <a:endParaRPr kumimoji="1" lang="ja-JP" altLang="en-US" sz="1200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7755879" y="3622963"/>
            <a:ext cx="1388121" cy="20313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*1 Possession information</a:t>
            </a:r>
          </a:p>
          <a:p>
            <a:r>
              <a:rPr lang="en-US" altLang="ja-JP" sz="1050" dirty="0" smtClean="0"/>
              <a:t>- </a:t>
            </a:r>
            <a:r>
              <a:rPr lang="en-US" altLang="ja-JP" sz="1050" b="1" u="sng" dirty="0" smtClean="0"/>
              <a:t>Vehicle type</a:t>
            </a:r>
            <a:endParaRPr kumimoji="1" lang="en-US" altLang="ja-JP" sz="1050" b="1" u="sng" dirty="0" smtClean="0"/>
          </a:p>
          <a:p>
            <a:r>
              <a:rPr lang="en-US" altLang="ja-JP" sz="1050" dirty="0" smtClean="0"/>
              <a:t>- NTA number</a:t>
            </a:r>
          </a:p>
          <a:p>
            <a:pPr marL="171450" indent="-171450">
              <a:buFontTx/>
              <a:buChar char="-"/>
            </a:pPr>
            <a:r>
              <a:rPr lang="en-US" altLang="ja-JP" sz="1050" dirty="0" smtClean="0"/>
              <a:t>Dimension defined</a:t>
            </a:r>
          </a:p>
          <a:p>
            <a:r>
              <a:rPr lang="en-US" altLang="ja-JP" sz="1050" dirty="0"/>
              <a:t> </a:t>
            </a:r>
            <a:r>
              <a:rPr lang="en-US" altLang="ja-JP" sz="1050" dirty="0" smtClean="0"/>
              <a:t>     in Japan</a:t>
            </a:r>
            <a:endParaRPr kumimoji="1" lang="en-US" altLang="ja-JP" sz="1050" dirty="0" smtClean="0"/>
          </a:p>
          <a:p>
            <a:pPr marL="171450" indent="-171450">
              <a:buFontTx/>
              <a:buChar char="-"/>
            </a:pPr>
            <a:r>
              <a:rPr lang="en-US" altLang="ja-JP" sz="1050" dirty="0" smtClean="0"/>
              <a:t>Mass defined</a:t>
            </a:r>
          </a:p>
          <a:p>
            <a:r>
              <a:rPr lang="en-US" altLang="ja-JP" sz="1050" dirty="0"/>
              <a:t> </a:t>
            </a:r>
            <a:r>
              <a:rPr lang="en-US" altLang="ja-JP" sz="1050" dirty="0" smtClean="0"/>
              <a:t>     in Japan</a:t>
            </a:r>
          </a:p>
          <a:p>
            <a:r>
              <a:rPr lang="en-US" altLang="ja-JP" sz="1050" dirty="0" smtClean="0"/>
              <a:t>- Fuel consumption value</a:t>
            </a:r>
            <a:endParaRPr kumimoji="1" lang="en-US" altLang="ja-JP" sz="1050" dirty="0" smtClean="0"/>
          </a:p>
          <a:p>
            <a:r>
              <a:rPr lang="en-US" altLang="ja-JP" sz="1050" dirty="0" smtClean="0"/>
              <a:t>...</a:t>
            </a:r>
          </a:p>
          <a:p>
            <a:r>
              <a:rPr lang="en-US" altLang="ja-JP" sz="1050" dirty="0" smtClean="0"/>
              <a:t>...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7581085" y="5905284"/>
            <a:ext cx="1465414" cy="9002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1050" dirty="0" smtClean="0"/>
              <a:t>*2 Possession information</a:t>
            </a:r>
          </a:p>
          <a:p>
            <a:r>
              <a:rPr lang="en-US" altLang="ja-JP" sz="1050" dirty="0" smtClean="0"/>
              <a:t>- </a:t>
            </a:r>
            <a:r>
              <a:rPr kumimoji="1" lang="en-US" altLang="ja-JP" sz="1050" b="1" u="sng" dirty="0" smtClean="0"/>
              <a:t>Vehicle Type</a:t>
            </a:r>
          </a:p>
          <a:p>
            <a:r>
              <a:rPr lang="en-US" altLang="ja-JP" sz="1050" dirty="0" smtClean="0"/>
              <a:t>- Approval information</a:t>
            </a:r>
          </a:p>
          <a:p>
            <a:r>
              <a:rPr lang="en-US" altLang="ja-JP" sz="1050" dirty="0" smtClean="0"/>
              <a:t>- VIN</a:t>
            </a:r>
          </a:p>
        </p:txBody>
      </p:sp>
      <p:grpSp>
        <p:nvGrpSpPr>
          <p:cNvPr id="84" name="Group 99"/>
          <p:cNvGrpSpPr>
            <a:grpSpLocks/>
          </p:cNvGrpSpPr>
          <p:nvPr/>
        </p:nvGrpSpPr>
        <p:grpSpPr bwMode="auto">
          <a:xfrm>
            <a:off x="3253004" y="5867419"/>
            <a:ext cx="608138" cy="420882"/>
            <a:chOff x="1020" y="2696"/>
            <a:chExt cx="583" cy="375"/>
          </a:xfrm>
        </p:grpSpPr>
        <p:pic>
          <p:nvPicPr>
            <p:cNvPr id="94" name="Picture 98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0" y="2696"/>
              <a:ext cx="499" cy="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" name="Text Box 88"/>
            <p:cNvSpPr txBox="1">
              <a:spLocks noChangeArrowheads="1"/>
            </p:cNvSpPr>
            <p:nvPr/>
          </p:nvSpPr>
          <p:spPr bwMode="auto">
            <a:xfrm>
              <a:off x="1487" y="2768"/>
              <a:ext cx="11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 dirty="0"/>
            </a:p>
          </p:txBody>
        </p:sp>
      </p:grpSp>
      <p:sp>
        <p:nvSpPr>
          <p:cNvPr id="96" name="テキスト ボックス 95"/>
          <p:cNvSpPr txBox="1"/>
          <p:nvPr/>
        </p:nvSpPr>
        <p:spPr>
          <a:xfrm>
            <a:off x="6915178" y="3076432"/>
            <a:ext cx="151050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Narrow" panose="020B0606020202030204" pitchFamily="34" charset="0"/>
              </a:rPr>
              <a:t>System amendment</a:t>
            </a:r>
            <a:endParaRPr kumimoji="1" lang="ja-JP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6895004" y="2560511"/>
            <a:ext cx="151050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Narrow" panose="020B0606020202030204" pitchFamily="34" charset="0"/>
              </a:rPr>
              <a:t>System amendment</a:t>
            </a:r>
            <a:endParaRPr kumimoji="1" lang="ja-JP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6876256" y="2068257"/>
            <a:ext cx="151050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Narrow" panose="020B0606020202030204" pitchFamily="34" charset="0"/>
              </a:rPr>
              <a:t>System amendment</a:t>
            </a:r>
            <a:endParaRPr kumimoji="1" lang="ja-JP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031452" y="3052901"/>
            <a:ext cx="151050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Narrow" panose="020B0606020202030204" pitchFamily="34" charset="0"/>
              </a:rPr>
              <a:t>System amendment</a:t>
            </a:r>
            <a:endParaRPr kumimoji="1" lang="ja-JP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3902256" y="3011276"/>
            <a:ext cx="1549062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Narrow" panose="020B0606020202030204" pitchFamily="34" charset="0"/>
              </a:rPr>
              <a:t>System amendment</a:t>
            </a:r>
            <a:endParaRPr kumimoji="1" lang="ja-JP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3928497" y="2543815"/>
            <a:ext cx="151050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Narrow" panose="020B0606020202030204" pitchFamily="34" charset="0"/>
              </a:rPr>
              <a:t>System amendment</a:t>
            </a:r>
            <a:endParaRPr kumimoji="1" lang="ja-JP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4889491" y="949500"/>
            <a:ext cx="1510507" cy="30777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latin typeface="Arial Narrow" panose="020B0606020202030204" pitchFamily="34" charset="0"/>
              </a:rPr>
              <a:t>System amendment</a:t>
            </a:r>
            <a:endParaRPr kumimoji="1" lang="ja-JP" altLang="en-US" sz="1400" dirty="0">
              <a:latin typeface="Arial Narrow" panose="020B0606020202030204" pitchFamily="34" charset="0"/>
            </a:endParaRP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511335" y="2996952"/>
            <a:ext cx="182841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50" dirty="0" smtClean="0"/>
              <a:t>- Vehicle Type (</a:t>
            </a:r>
            <a:r>
              <a:rPr lang="en-US" altLang="ja-JP" sz="1050" dirty="0" err="1" smtClean="0"/>
              <a:t>Katashiki</a:t>
            </a:r>
            <a:r>
              <a:rPr lang="en-US" altLang="ja-JP" sz="1050" dirty="0" smtClean="0"/>
              <a:t>)</a:t>
            </a:r>
            <a:endParaRPr kumimoji="1" lang="en-US" altLang="ja-JP" sz="1050" dirty="0" smtClean="0"/>
          </a:p>
          <a:p>
            <a:r>
              <a:rPr lang="en-US" altLang="ja-JP" sz="1050" dirty="0" smtClean="0"/>
              <a:t>- Approval number</a:t>
            </a:r>
          </a:p>
          <a:p>
            <a:r>
              <a:rPr kumimoji="1" lang="en-US" altLang="ja-JP" sz="1050" dirty="0" smtClean="0"/>
              <a:t>- NTA number</a:t>
            </a:r>
          </a:p>
          <a:p>
            <a:r>
              <a:rPr lang="en-US" altLang="ja-JP" sz="1050" dirty="0" smtClean="0"/>
              <a:t>- VIN</a:t>
            </a:r>
            <a:endParaRPr kumimoji="1" lang="ja-JP" altLang="en-US" sz="1050" dirty="0"/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6529176" y="795612"/>
            <a:ext cx="23417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200" dirty="0" smtClean="0"/>
              <a:t>e.g. distributors</a:t>
            </a:r>
            <a:r>
              <a:rPr lang="en-US" altLang="ja-JP" sz="1200" dirty="0" smtClean="0">
                <a:solidFill>
                  <a:srgbClr val="FF0000"/>
                </a:solidFill>
              </a:rPr>
              <a:t>, </a:t>
            </a:r>
            <a:r>
              <a:rPr lang="en-US" altLang="ja-JP" sz="1200" dirty="0">
                <a:solidFill>
                  <a:srgbClr val="FF0000"/>
                </a:solidFill>
              </a:rPr>
              <a:t>dealers</a:t>
            </a:r>
            <a:r>
              <a:rPr lang="ja-JP" altLang="en-US" sz="1200" dirty="0" smtClean="0"/>
              <a:t> </a:t>
            </a:r>
            <a:r>
              <a:rPr lang="en-US" altLang="ja-JP" sz="1200" dirty="0" smtClean="0"/>
              <a:t>(approximately  6000)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02540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Conclusions</a:t>
            </a:r>
            <a:endParaRPr lang="en-US" sz="32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DOC proposal is based on use of VIN number</a:t>
            </a:r>
          </a:p>
          <a:p>
            <a:r>
              <a:rPr lang="en-US" sz="3100" dirty="0" smtClean="0"/>
              <a:t>Japanese registration process is based on frame number</a:t>
            </a:r>
          </a:p>
          <a:p>
            <a:r>
              <a:rPr lang="en-US" sz="3100" dirty="0" smtClean="0"/>
              <a:t>Modification of the Japanese process would require changes in numerous systems and tools of manufacturers, distributors, and dealers </a:t>
            </a:r>
          </a:p>
          <a:p>
            <a:pPr lvl="1"/>
            <a:r>
              <a:rPr lang="en-US" sz="3100" dirty="0" smtClean="0"/>
              <a:t>This would imply significant cost </a:t>
            </a:r>
            <a:br>
              <a:rPr lang="en-US" sz="3100" dirty="0" smtClean="0"/>
            </a:br>
            <a:r>
              <a:rPr lang="en-US" sz="3100" dirty="0" smtClean="0"/>
              <a:t>(x Billion Yen = </a:t>
            </a:r>
            <a:r>
              <a:rPr lang="en-US" sz="3100" dirty="0" err="1" smtClean="0"/>
              <a:t>yy</a:t>
            </a:r>
            <a:r>
              <a:rPr lang="en-US" sz="3100" dirty="0" smtClean="0"/>
              <a:t> Million €)</a:t>
            </a:r>
          </a:p>
          <a:p>
            <a:pPr lvl="1"/>
            <a:r>
              <a:rPr lang="en-US" sz="3100" dirty="0" smtClean="0"/>
              <a:t>Modifications would have to be performed in a synchronized manner thus complicating the process</a:t>
            </a:r>
          </a:p>
          <a:p>
            <a:r>
              <a:rPr lang="en-US" sz="3100" dirty="0" smtClean="0"/>
              <a:t>DOC adds significant complexity and cost without creating any benefits for the Japanese process</a:t>
            </a:r>
          </a:p>
          <a:p>
            <a:r>
              <a:rPr lang="en-US" sz="3100" dirty="0" smtClean="0"/>
              <a:t>The concept should be reviewed and considered for introduction in conjunction with a later step of IWVTA implementation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0121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988</Words>
  <Application>Microsoft Office PowerPoint</Application>
  <PresentationFormat>画面に合わせる (4:3)</PresentationFormat>
  <Paragraphs>202</Paragraphs>
  <Slides>6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Conclusions</vt:lpstr>
    </vt:vector>
  </TitlesOfParts>
  <Company>トヨタ自動車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松井　健治</dc:creator>
  <cp:lastModifiedBy>mobile</cp:lastModifiedBy>
  <cp:revision>186</cp:revision>
  <cp:lastPrinted>2014-10-19T23:03:15Z</cp:lastPrinted>
  <dcterms:created xsi:type="dcterms:W3CDTF">2014-09-25T06:45:48Z</dcterms:created>
  <dcterms:modified xsi:type="dcterms:W3CDTF">2014-11-01T10:00:24Z</dcterms:modified>
</cp:coreProperties>
</file>