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80"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262127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630846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41396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3DE86B-6F9B-43B3-B5C0-5C1D6C8089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835301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3DE86B-6F9B-43B3-B5C0-5C1D6C8089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276594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3DE86B-6F9B-43B3-B5C0-5C1D6C808923}"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363168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3DE86B-6F9B-43B3-B5C0-5C1D6C808923}" type="datetimeFigureOut">
              <a:rPr lang="en-US" smtClean="0"/>
              <a:t>11/17/2014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3931380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3DE86B-6F9B-43B3-B5C0-5C1D6C808923}" type="datetimeFigureOut">
              <a:rPr lang="en-US" smtClean="0"/>
              <a:t>11/17/2014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2170055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3DE86B-6F9B-43B3-B5C0-5C1D6C808923}" type="datetimeFigureOut">
              <a:rPr lang="en-US" smtClean="0"/>
              <a:t>11/17/2014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1346239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DE86B-6F9B-43B3-B5C0-5C1D6C808923}"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4067792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3DE86B-6F9B-43B3-B5C0-5C1D6C808923}"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909342-F8E9-4D2E-B62B-30751B564FD1}" type="slidenum">
              <a:rPr lang="en-US" smtClean="0"/>
              <a:t>‹#›</a:t>
            </a:fld>
            <a:endParaRPr lang="en-US"/>
          </a:p>
        </p:txBody>
      </p:sp>
    </p:spTree>
    <p:extLst>
      <p:ext uri="{BB962C8B-B14F-4D97-AF65-F5344CB8AC3E}">
        <p14:creationId xmlns:p14="http://schemas.microsoft.com/office/powerpoint/2010/main" val="986896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3DE86B-6F9B-43B3-B5C0-5C1D6C808923}" type="datetimeFigureOut">
              <a:rPr lang="en-US" smtClean="0"/>
              <a:t>11/17/2014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09342-F8E9-4D2E-B62B-30751B564FD1}" type="slidenum">
              <a:rPr lang="en-US" smtClean="0"/>
              <a:t>‹#›</a:t>
            </a:fld>
            <a:endParaRPr lang="en-US"/>
          </a:p>
        </p:txBody>
      </p:sp>
    </p:spTree>
    <p:extLst>
      <p:ext uri="{BB962C8B-B14F-4D97-AF65-F5344CB8AC3E}">
        <p14:creationId xmlns:p14="http://schemas.microsoft.com/office/powerpoint/2010/main" val="2088925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 Safety GTR Task Force Group #2 – Low Electric Energy</a:t>
            </a:r>
            <a:endParaRPr lang="en-US" dirty="0"/>
          </a:p>
        </p:txBody>
      </p:sp>
      <p:sp>
        <p:nvSpPr>
          <p:cNvPr id="3" name="Subtitle 2"/>
          <p:cNvSpPr>
            <a:spLocks noGrp="1"/>
          </p:cNvSpPr>
          <p:nvPr>
            <p:ph type="subTitle" idx="1"/>
          </p:nvPr>
        </p:nvSpPr>
        <p:spPr/>
        <p:txBody>
          <a:bodyPr/>
          <a:lstStyle/>
          <a:p>
            <a:r>
              <a:rPr lang="en-US" dirty="0" smtClean="0"/>
              <a:t>#6 EVS GTR Status Briefing</a:t>
            </a:r>
          </a:p>
          <a:p>
            <a:r>
              <a:rPr lang="en-US" dirty="0" smtClean="0"/>
              <a:t>November</a:t>
            </a:r>
            <a:r>
              <a:rPr lang="en-US" smtClean="0"/>
              <a:t>, 2014</a:t>
            </a:r>
            <a:endParaRPr lang="en-US" dirty="0" smtClean="0"/>
          </a:p>
        </p:txBody>
      </p:sp>
      <p:sp>
        <p:nvSpPr>
          <p:cNvPr id="4" name="テキスト ボックス 3"/>
          <p:cNvSpPr txBox="1"/>
          <p:nvPr/>
        </p:nvSpPr>
        <p:spPr>
          <a:xfrm>
            <a:off x="6934200" y="762000"/>
            <a:ext cx="1257332" cy="369332"/>
          </a:xfrm>
          <a:prstGeom prst="rect">
            <a:avLst/>
          </a:prstGeom>
          <a:noFill/>
        </p:spPr>
        <p:txBody>
          <a:bodyPr wrap="none" rtlCol="0">
            <a:spAutoFit/>
          </a:bodyPr>
          <a:lstStyle/>
          <a:p>
            <a:r>
              <a:rPr kumimoji="1" lang="en-US" altLang="ja-JP" dirty="0" smtClean="0"/>
              <a:t>EVS-06-18e</a:t>
            </a:r>
            <a:endParaRPr kumimoji="1" lang="ja-JP" altLang="en-US" dirty="0"/>
          </a:p>
        </p:txBody>
      </p:sp>
    </p:spTree>
    <p:extLst>
      <p:ext uri="{BB962C8B-B14F-4D97-AF65-F5344CB8AC3E}">
        <p14:creationId xmlns:p14="http://schemas.microsoft.com/office/powerpoint/2010/main" val="2616061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TF #2 Activities</a:t>
            </a:r>
            <a:endParaRPr lang="en-US" dirty="0"/>
          </a:p>
        </p:txBody>
      </p:sp>
      <p:sp>
        <p:nvSpPr>
          <p:cNvPr id="3" name="Content Placeholder 2"/>
          <p:cNvSpPr>
            <a:spLocks noGrp="1"/>
          </p:cNvSpPr>
          <p:nvPr>
            <p:ph idx="1"/>
          </p:nvPr>
        </p:nvSpPr>
        <p:spPr>
          <a:xfrm>
            <a:off x="457200" y="1265237"/>
            <a:ext cx="8229600" cy="4525963"/>
          </a:xfrm>
        </p:spPr>
        <p:txBody>
          <a:bodyPr>
            <a:noAutofit/>
          </a:bodyPr>
          <a:lstStyle/>
          <a:p>
            <a:r>
              <a:rPr lang="en-US" sz="1900" dirty="0" smtClean="0"/>
              <a:t>TF leader assembled all relevant supporting technical material for TF review and comment (Primarily the 2013 revision of the US DOE Electrical Safety Handbook and details from the supporting IEEE technical paper).</a:t>
            </a:r>
          </a:p>
          <a:p>
            <a:r>
              <a:rPr lang="en-US" sz="1900" dirty="0" smtClean="0"/>
              <a:t>Material was sent out to the TF for review and comment.</a:t>
            </a:r>
          </a:p>
          <a:p>
            <a:r>
              <a:rPr lang="en-US" sz="1900" dirty="0" smtClean="0"/>
              <a:t>To date, there have not been any formal comments received regarding this information.</a:t>
            </a:r>
          </a:p>
          <a:p>
            <a:r>
              <a:rPr lang="en-US" sz="1900" dirty="0" smtClean="0"/>
              <a:t>One member of the TF has indicated that it is still evaluating the information and may provide comments in the future.</a:t>
            </a:r>
          </a:p>
          <a:p>
            <a:r>
              <a:rPr lang="en-US" sz="1900" dirty="0" smtClean="0"/>
              <a:t>Once these comments are received the TF will schedule a meeting to discuss them and determine next steps.</a:t>
            </a:r>
          </a:p>
          <a:p>
            <a:r>
              <a:rPr lang="en-US" sz="1900" dirty="0" smtClean="0"/>
              <a:t>At the October 2014 Task Force #2 meeting, OICA proposed a modification to the low electrical energy calculation formulas to modify the integration limits for the total energy calculation from the post impact voltage of the capacitor to zero.</a:t>
            </a:r>
          </a:p>
          <a:p>
            <a:r>
              <a:rPr lang="en-US" sz="1900" dirty="0" smtClean="0"/>
              <a:t>Task Force #2 approved the proposed OICA modification of the low electrical energy calculation and brings this modification to the EVS GTR for consideration. </a:t>
            </a:r>
          </a:p>
        </p:txBody>
      </p:sp>
    </p:spTree>
    <p:extLst>
      <p:ext uri="{BB962C8B-B14F-4D97-AF65-F5344CB8AC3E}">
        <p14:creationId xmlns:p14="http://schemas.microsoft.com/office/powerpoint/2010/main" val="2954483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1044000"/>
            <a:ext cx="7772400" cy="5509200"/>
          </a:xfrm>
          <a:prstGeom prst="rect">
            <a:avLst/>
          </a:prstGeom>
          <a:noFill/>
        </p:spPr>
        <p:txBody>
          <a:bodyPr wrap="square" rtlCol="0">
            <a:spAutoFit/>
          </a:bodyPr>
          <a:lstStyle/>
          <a:p>
            <a:pPr>
              <a:spcAft>
                <a:spcPts val="1200"/>
              </a:spcAft>
            </a:pPr>
            <a:r>
              <a:rPr lang="en-GB" sz="1200" dirty="0" smtClean="0"/>
              <a:t>6.1.5.2.3</a:t>
            </a:r>
            <a:r>
              <a:rPr lang="en-GB" sz="1200" dirty="0"/>
              <a:t>.     	Assessment procedure for low electrical energy</a:t>
            </a:r>
            <a:endParaRPr lang="en-US" sz="1200" dirty="0"/>
          </a:p>
          <a:p>
            <a:pPr lvl="1">
              <a:spcAft>
                <a:spcPts val="1200"/>
              </a:spcAft>
            </a:pPr>
            <a:r>
              <a:rPr lang="en-GB" sz="1200" dirty="0"/>
              <a:t>Prior to the impact a switch S1 and a known discharge resistor Re is connected in parallel to the relevant capacitance (ref. Figure 8).</a:t>
            </a:r>
            <a:endParaRPr lang="en-US" sz="1200" dirty="0"/>
          </a:p>
          <a:p>
            <a:pPr lvl="1">
              <a:spcAft>
                <a:spcPts val="1200"/>
              </a:spcAft>
            </a:pPr>
            <a:r>
              <a:rPr lang="en-GB" sz="1200" dirty="0"/>
              <a:t>Not earlier than 5 seconds and not later than 60 seconds after the impact the switch S1 shall be closed while the voltage </a:t>
            </a:r>
            <a:r>
              <a:rPr lang="en-GB" sz="1200" dirty="0" err="1"/>
              <a:t>Vb</a:t>
            </a:r>
            <a:r>
              <a:rPr lang="en-GB" sz="1200" dirty="0"/>
              <a:t> and the current </a:t>
            </a:r>
            <a:r>
              <a:rPr lang="en-GB" sz="1200" dirty="0" err="1"/>
              <a:t>Ie</a:t>
            </a:r>
            <a:r>
              <a:rPr lang="en-GB" sz="1200" dirty="0"/>
              <a:t> are measured and recorded. The product of the voltage </a:t>
            </a:r>
            <a:r>
              <a:rPr lang="en-GB" sz="1200" dirty="0" err="1"/>
              <a:t>Vb</a:t>
            </a:r>
            <a:r>
              <a:rPr lang="en-GB" sz="1200" dirty="0"/>
              <a:t> and the current </a:t>
            </a:r>
            <a:r>
              <a:rPr lang="en-GB" sz="1200" dirty="0" err="1"/>
              <a:t>Ie</a:t>
            </a:r>
            <a:r>
              <a:rPr lang="en-GB" sz="1200" dirty="0"/>
              <a:t> shall be integrated over the period of time, starting from the moment when the switch S1 is closed (</a:t>
            </a:r>
            <a:r>
              <a:rPr lang="en-GB" sz="1200" dirty="0" err="1"/>
              <a:t>tc</a:t>
            </a:r>
            <a:r>
              <a:rPr lang="en-GB" sz="1200" dirty="0"/>
              <a:t>) until the voltage </a:t>
            </a:r>
            <a:r>
              <a:rPr lang="en-GB" sz="1200" dirty="0" err="1"/>
              <a:t>Vb</a:t>
            </a:r>
            <a:r>
              <a:rPr lang="en-GB" sz="1200" dirty="0"/>
              <a:t> falls </a:t>
            </a:r>
            <a:r>
              <a:rPr lang="en-GB" sz="1200" strike="sngStrike" dirty="0">
                <a:solidFill>
                  <a:srgbClr val="C00000"/>
                </a:solidFill>
              </a:rPr>
              <a:t>below the high voltage threshold of 60 V DC (</a:t>
            </a:r>
            <a:r>
              <a:rPr lang="en-GB" sz="1200" strike="sngStrike" dirty="0" err="1">
                <a:solidFill>
                  <a:srgbClr val="C00000"/>
                </a:solidFill>
              </a:rPr>
              <a:t>th</a:t>
            </a:r>
            <a:r>
              <a:rPr lang="en-GB" sz="1200" strike="sngStrike" dirty="0">
                <a:solidFill>
                  <a:srgbClr val="C00000"/>
                </a:solidFill>
              </a:rPr>
              <a:t>),</a:t>
            </a:r>
            <a:r>
              <a:rPr lang="en-GB" sz="1200" dirty="0">
                <a:solidFill>
                  <a:srgbClr val="C00000"/>
                </a:solidFill>
              </a:rPr>
              <a:t> </a:t>
            </a:r>
            <a:r>
              <a:rPr lang="en-GB" sz="1200" u="sng" dirty="0">
                <a:solidFill>
                  <a:srgbClr val="C00000"/>
                </a:solidFill>
              </a:rPr>
              <a:t>to zero</a:t>
            </a:r>
            <a:r>
              <a:rPr lang="en-GB" sz="1200" dirty="0"/>
              <a:t>. The resulting integration equals the total energy (TE) in joules.</a:t>
            </a:r>
            <a:endParaRPr lang="en-US" sz="1200" dirty="0"/>
          </a:p>
          <a:p>
            <a:pPr marL="685800" lvl="1" indent="-228600">
              <a:spcAft>
                <a:spcPts val="1200"/>
              </a:spcAft>
              <a:buFont typeface="+mj-lt"/>
              <a:buAutoNum type="alphaLcParenR"/>
            </a:pPr>
            <a:r>
              <a:rPr lang="en-GB" sz="1200" dirty="0" smtClean="0"/>
              <a:t> </a:t>
            </a:r>
          </a:p>
          <a:p>
            <a:pPr lvl="1">
              <a:spcAft>
                <a:spcPts val="1200"/>
              </a:spcAft>
            </a:pPr>
            <a:endParaRPr lang="en-GB" sz="1200" dirty="0" smtClean="0"/>
          </a:p>
          <a:p>
            <a:pPr marL="685800" lvl="2">
              <a:spcAft>
                <a:spcPts val="1200"/>
              </a:spcAft>
            </a:pPr>
            <a:r>
              <a:rPr lang="en-GB" sz="1200" dirty="0" smtClean="0"/>
              <a:t>When </a:t>
            </a:r>
            <a:r>
              <a:rPr lang="en-GB" sz="1200" dirty="0" err="1"/>
              <a:t>Vb</a:t>
            </a:r>
            <a:r>
              <a:rPr lang="en-GB" sz="1200" dirty="0"/>
              <a:t> is measured at a point in time between 5 seconds and 60 seconds after the impact and the capacitance of the X-capacitors (</a:t>
            </a:r>
            <a:r>
              <a:rPr lang="en-GB" sz="1200" dirty="0" err="1"/>
              <a:t>Cx</a:t>
            </a:r>
            <a:r>
              <a:rPr lang="en-GB" sz="1200" dirty="0"/>
              <a:t>) is specified by the manufacturer, total energy (TE) shall be calculated according to the following </a:t>
            </a:r>
            <a:r>
              <a:rPr lang="en-GB" sz="1200" dirty="0" smtClean="0"/>
              <a:t>formula:</a:t>
            </a:r>
            <a:endParaRPr lang="en-US" sz="1200" dirty="0"/>
          </a:p>
          <a:p>
            <a:pPr marL="685800" lvl="1" indent="-228600">
              <a:spcAft>
                <a:spcPts val="1200"/>
              </a:spcAft>
              <a:buFont typeface="+mj-lt"/>
              <a:buAutoNum type="alphaLcParenR"/>
            </a:pPr>
            <a:r>
              <a:rPr lang="en-GB" sz="1200" dirty="0" smtClean="0"/>
              <a:t>TE </a:t>
            </a:r>
            <a:r>
              <a:rPr lang="en-GB" sz="1200" dirty="0"/>
              <a:t>= 0.5 x </a:t>
            </a:r>
            <a:r>
              <a:rPr lang="en-GB" sz="1200" dirty="0" err="1"/>
              <a:t>Cx</a:t>
            </a:r>
            <a:r>
              <a:rPr lang="en-GB" sz="1200" dirty="0"/>
              <a:t> x(Vb2</a:t>
            </a:r>
            <a:r>
              <a:rPr lang="en-GB" sz="1200" strike="sngStrike" dirty="0"/>
              <a:t> </a:t>
            </a:r>
            <a:r>
              <a:rPr lang="en-GB" sz="1200" strike="sngStrike" dirty="0">
                <a:solidFill>
                  <a:srgbClr val="C00000"/>
                </a:solidFill>
              </a:rPr>
              <a:t>– 3 600</a:t>
            </a:r>
            <a:r>
              <a:rPr lang="en-GB" sz="1200" dirty="0"/>
              <a:t>)</a:t>
            </a:r>
            <a:endParaRPr lang="en-US" sz="1200" dirty="0"/>
          </a:p>
          <a:p>
            <a:pPr marL="685800" lvl="1">
              <a:spcAft>
                <a:spcPts val="1200"/>
              </a:spcAft>
            </a:pPr>
            <a:r>
              <a:rPr lang="en-GB" sz="1200" dirty="0" smtClean="0"/>
              <a:t>When </a:t>
            </a:r>
            <a:r>
              <a:rPr lang="en-GB" sz="1200" dirty="0"/>
              <a:t>V1 and V2 (see Figure 8) are measured at a point in time between 5 seconds and 60 seconds after the impact and the capacitances of the Y-capacitors (Cy1, Cy2) are specified by the manufacturer, total energy (TEy1, TEy2) shall be calculated according to the following formulas: </a:t>
            </a:r>
            <a:endParaRPr lang="en-US" sz="1200" dirty="0"/>
          </a:p>
          <a:p>
            <a:pPr marL="685800" lvl="1" indent="-228600">
              <a:spcAft>
                <a:spcPts val="1200"/>
              </a:spcAft>
              <a:buFont typeface="+mj-lt"/>
              <a:buAutoNum type="alphaLcParenR" startAt="3"/>
            </a:pPr>
            <a:r>
              <a:rPr lang="en-GB" sz="1200" dirty="0" smtClean="0"/>
              <a:t>TEy1 </a:t>
            </a:r>
            <a:r>
              <a:rPr lang="en-GB" sz="1200" dirty="0"/>
              <a:t>= 0.5 x Cy1 x (V12</a:t>
            </a:r>
            <a:r>
              <a:rPr lang="en-GB" sz="1200" strike="sngStrike" dirty="0"/>
              <a:t> </a:t>
            </a:r>
            <a:r>
              <a:rPr lang="en-GB" sz="1200" strike="sngStrike" dirty="0">
                <a:solidFill>
                  <a:srgbClr val="C00000"/>
                </a:solidFill>
              </a:rPr>
              <a:t>-3 600</a:t>
            </a:r>
            <a:r>
              <a:rPr lang="en-GB" sz="1200" dirty="0"/>
              <a:t>)</a:t>
            </a:r>
            <a:endParaRPr lang="en-US" sz="1200" dirty="0"/>
          </a:p>
          <a:p>
            <a:pPr marL="685800" lvl="2">
              <a:spcAft>
                <a:spcPts val="1200"/>
              </a:spcAft>
            </a:pPr>
            <a:r>
              <a:rPr lang="en-GB" sz="1200" dirty="0"/>
              <a:t>TEy2 = 0.5 x Cy2 </a:t>
            </a:r>
            <a:r>
              <a:rPr lang="en-GB" sz="1200" dirty="0" smtClean="0"/>
              <a:t>x </a:t>
            </a:r>
            <a:r>
              <a:rPr lang="en-GB" sz="1200" dirty="0"/>
              <a:t>(V22</a:t>
            </a:r>
            <a:r>
              <a:rPr lang="en-GB" sz="1200" strike="sngStrike" dirty="0">
                <a:solidFill>
                  <a:srgbClr val="C00000"/>
                </a:solidFill>
              </a:rPr>
              <a:t>- 3 600</a:t>
            </a:r>
            <a:r>
              <a:rPr lang="en-GB" sz="1200" dirty="0"/>
              <a:t>)</a:t>
            </a:r>
            <a:endParaRPr lang="en-US" sz="1200" dirty="0"/>
          </a:p>
          <a:p>
            <a:pPr marL="685800" lvl="1">
              <a:spcAft>
                <a:spcPts val="1200"/>
              </a:spcAft>
            </a:pPr>
            <a:r>
              <a:rPr lang="en-GB" sz="1200" dirty="0" smtClean="0"/>
              <a:t>This </a:t>
            </a:r>
            <a:r>
              <a:rPr lang="en-GB" sz="1200" dirty="0"/>
              <a:t>procedure is not applicable if the test is performed under the condition where the electric power train is not energized</a:t>
            </a:r>
            <a:r>
              <a:rPr lang="en-GB" sz="1200" dirty="0" smtClean="0"/>
              <a:t>.</a:t>
            </a:r>
            <a:endParaRPr lang="en-US" sz="1200" dirty="0"/>
          </a:p>
        </p:txBody>
      </p:sp>
      <p:pic>
        <p:nvPicPr>
          <p:cNvPr id="103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017837"/>
            <a:ext cx="9144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itle 1"/>
          <p:cNvSpPr>
            <a:spLocks noGrp="1"/>
          </p:cNvSpPr>
          <p:nvPr>
            <p:ph type="title"/>
          </p:nvPr>
        </p:nvSpPr>
        <p:spPr>
          <a:xfrm>
            <a:off x="457200" y="152400"/>
            <a:ext cx="8229600" cy="838200"/>
          </a:xfrm>
        </p:spPr>
        <p:txBody>
          <a:bodyPr>
            <a:normAutofit/>
          </a:bodyPr>
          <a:lstStyle/>
          <a:p>
            <a:r>
              <a:rPr lang="en-US" sz="2400" dirty="0" smtClean="0"/>
              <a:t>Proposed Modification to EVS GTR Text</a:t>
            </a:r>
            <a:endParaRPr lang="en-US" sz="2400" dirty="0"/>
          </a:p>
        </p:txBody>
      </p:sp>
    </p:spTree>
    <p:extLst>
      <p:ext uri="{BB962C8B-B14F-4D97-AF65-F5344CB8AC3E}">
        <p14:creationId xmlns:p14="http://schemas.microsoft.com/office/powerpoint/2010/main" val="3198130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524</TotalTime>
  <Words>204</Words>
  <Application>Microsoft Office PowerPoint</Application>
  <PresentationFormat>画面に合わせる (4:3)</PresentationFormat>
  <Paragraphs>24</Paragraphs>
  <Slides>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ＭＳ Ｐゴシック</vt:lpstr>
      <vt:lpstr>Arial</vt:lpstr>
      <vt:lpstr>Calibri</vt:lpstr>
      <vt:lpstr>Office Theme</vt:lpstr>
      <vt:lpstr>EV Safety GTR Task Force Group #2 – Low Electric Energy</vt:lpstr>
      <vt:lpstr>TF #2 Activities</vt:lpstr>
      <vt:lpstr>Proposed Modification to EVS GTR Text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 Safety GTR Task Force Group #2 – Low Electric Energy</dc:title>
  <dc:creator>Scott Schmidt</dc:creator>
  <cp:lastModifiedBy>NTSEL</cp:lastModifiedBy>
  <cp:revision>32</cp:revision>
  <cp:lastPrinted>2014-05-06T13:59:35Z</cp:lastPrinted>
  <dcterms:created xsi:type="dcterms:W3CDTF">2014-05-05T17:18:49Z</dcterms:created>
  <dcterms:modified xsi:type="dcterms:W3CDTF">2014-11-17T07:58:46Z</dcterms:modified>
</cp:coreProperties>
</file>