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0" r:id="rId3"/>
    <p:sldId id="279" r:id="rId4"/>
    <p:sldId id="265" r:id="rId5"/>
    <p:sldId id="264" r:id="rId6"/>
    <p:sldId id="276" r:id="rId7"/>
    <p:sldId id="289" r:id="rId8"/>
    <p:sldId id="272" r:id="rId9"/>
    <p:sldId id="271" r:id="rId10"/>
    <p:sldId id="286" r:id="rId11"/>
    <p:sldId id="280" r:id="rId12"/>
    <p:sldId id="282" r:id="rId13"/>
    <p:sldId id="273" r:id="rId14"/>
    <p:sldId id="293" r:id="rId15"/>
    <p:sldId id="283" r:id="rId16"/>
    <p:sldId id="288"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14" autoAdjust="0"/>
    <p:restoredTop sz="94660"/>
  </p:normalViewPr>
  <p:slideViewPr>
    <p:cSldViewPr>
      <p:cViewPr varScale="1">
        <p:scale>
          <a:sx n="109" d="100"/>
          <a:sy n="109" d="100"/>
        </p:scale>
        <p:origin x="222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4171D2-68E5-4B01-B028-A64CE3FF4CCD}" type="datetimeFigureOut">
              <a:rPr lang="en-US" smtClean="0"/>
              <a:t>11/17/2014</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B2202C-40EB-41C2-B7A7-D43E3736C858}" type="slidenum">
              <a:rPr lang="en-US" smtClean="0"/>
              <a:t>‹#›</a:t>
            </a:fld>
            <a:endParaRPr lang="en-US"/>
          </a:p>
        </p:txBody>
      </p:sp>
    </p:spTree>
    <p:extLst>
      <p:ext uri="{BB962C8B-B14F-4D97-AF65-F5344CB8AC3E}">
        <p14:creationId xmlns:p14="http://schemas.microsoft.com/office/powerpoint/2010/main" val="416063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These</a:t>
            </a:r>
            <a:r>
              <a:rPr lang="fr-FR" baseline="0" dirty="0" smtClean="0"/>
              <a:t> </a:t>
            </a:r>
            <a:r>
              <a:rPr lang="fr-FR" baseline="0" dirty="0" err="1" smtClean="0"/>
              <a:t>definitions</a:t>
            </a:r>
            <a:r>
              <a:rPr lang="fr-FR" baseline="0" dirty="0" smtClean="0"/>
              <a:t> are </a:t>
            </a:r>
            <a:r>
              <a:rPr lang="fr-FR" baseline="0" dirty="0" err="1" smtClean="0"/>
              <a:t>provided</a:t>
            </a:r>
            <a:r>
              <a:rPr lang="fr-FR" baseline="0" dirty="0" smtClean="0"/>
              <a:t> by </a:t>
            </a:r>
            <a:r>
              <a:rPr lang="en-US" sz="1200" kern="1200" dirty="0" err="1" smtClean="0">
                <a:solidFill>
                  <a:schemeClr val="tx1"/>
                </a:solidFill>
                <a:effectLst/>
                <a:latin typeface="+mn-lt"/>
                <a:ea typeface="+mn-ea"/>
                <a:cs typeface="+mn-cs"/>
              </a:rPr>
              <a:t>Komatsuki</a:t>
            </a:r>
            <a:r>
              <a:rPr lang="en-US" sz="1200" kern="1200" dirty="0" smtClean="0">
                <a:solidFill>
                  <a:schemeClr val="tx1"/>
                </a:solidFill>
                <a:effectLst/>
                <a:latin typeface="+mn-lt"/>
                <a:ea typeface="+mn-ea"/>
                <a:cs typeface="+mn-cs"/>
              </a:rPr>
              <a:t>-san on 04/06/2014  and modification</a:t>
            </a:r>
            <a:r>
              <a:rPr lang="en-US" sz="1200" kern="1200" baseline="0" dirty="0" smtClean="0">
                <a:solidFill>
                  <a:schemeClr val="tx1"/>
                </a:solidFill>
                <a:effectLst/>
                <a:latin typeface="+mn-lt"/>
                <a:ea typeface="+mn-ea"/>
                <a:cs typeface="+mn-cs"/>
              </a:rPr>
              <a:t> suggested </a:t>
            </a:r>
            <a:r>
              <a:rPr lang="en-US" sz="1200" kern="1200" baseline="0" smtClean="0">
                <a:solidFill>
                  <a:schemeClr val="tx1"/>
                </a:solidFill>
                <a:effectLst/>
                <a:latin typeface="+mn-lt"/>
                <a:ea typeface="+mn-ea"/>
                <a:cs typeface="+mn-cs"/>
              </a:rPr>
              <a:t>by Annika </a:t>
            </a:r>
            <a:endParaRPr lang="en-US" dirty="0"/>
          </a:p>
        </p:txBody>
      </p:sp>
      <p:sp>
        <p:nvSpPr>
          <p:cNvPr id="4" name="Espace réservé du numéro de diapositive 3"/>
          <p:cNvSpPr>
            <a:spLocks noGrp="1"/>
          </p:cNvSpPr>
          <p:nvPr>
            <p:ph type="sldNum" sz="quarter" idx="10"/>
          </p:nvPr>
        </p:nvSpPr>
        <p:spPr/>
        <p:txBody>
          <a:bodyPr/>
          <a:lstStyle/>
          <a:p>
            <a:fld id="{27B2202C-40EB-41C2-B7A7-D43E3736C858}" type="slidenum">
              <a:rPr lang="en-US" smtClean="0"/>
              <a:t>10</a:t>
            </a:fld>
            <a:endParaRPr lang="en-US"/>
          </a:p>
        </p:txBody>
      </p:sp>
    </p:spTree>
    <p:extLst>
      <p:ext uri="{BB962C8B-B14F-4D97-AF65-F5344CB8AC3E}">
        <p14:creationId xmlns:p14="http://schemas.microsoft.com/office/powerpoint/2010/main" val="399979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Justification (</a:t>
            </a:r>
            <a:r>
              <a:rPr lang="fr-FR" dirty="0" err="1" smtClean="0"/>
              <a:t>leakage</a:t>
            </a:r>
            <a:r>
              <a:rPr lang="fr-FR" dirty="0" smtClean="0"/>
              <a:t> </a:t>
            </a:r>
            <a:r>
              <a:rPr lang="fr-FR" dirty="0" err="1" smtClean="0"/>
              <a:t>amount</a:t>
            </a:r>
            <a:r>
              <a:rPr lang="fr-FR" dirty="0" smtClean="0"/>
              <a:t>):</a:t>
            </a:r>
            <a:r>
              <a:rPr lang="fr-FR" baseline="0" dirty="0" smtClean="0"/>
              <a:t> the 7% </a:t>
            </a:r>
            <a:r>
              <a:rPr lang="fr-FR" baseline="0" dirty="0" err="1" smtClean="0"/>
              <a:t>criteria</a:t>
            </a:r>
            <a:r>
              <a:rPr lang="fr-FR" baseline="0" dirty="0" smtClean="0"/>
              <a:t> </a:t>
            </a:r>
            <a:r>
              <a:rPr lang="fr-FR" baseline="0" dirty="0" err="1" smtClean="0"/>
              <a:t>from</a:t>
            </a:r>
            <a:r>
              <a:rPr lang="fr-FR" baseline="0" dirty="0" smtClean="0"/>
              <a:t> </a:t>
            </a:r>
            <a:r>
              <a:rPr lang="fr-FR" baseline="0" dirty="0" err="1" smtClean="0"/>
              <a:t>present</a:t>
            </a:r>
            <a:r>
              <a:rPr lang="fr-FR" baseline="0" dirty="0" smtClean="0"/>
              <a:t> R100.02 </a:t>
            </a:r>
            <a:r>
              <a:rPr lang="fr-FR" baseline="0" dirty="0" err="1" smtClean="0"/>
              <a:t>is</a:t>
            </a:r>
            <a:r>
              <a:rPr lang="fr-FR" baseline="0" dirty="0" smtClean="0"/>
              <a:t> more </a:t>
            </a:r>
            <a:r>
              <a:rPr lang="fr-FR" baseline="0" dirty="0" err="1" smtClean="0"/>
              <a:t>stringent</a:t>
            </a:r>
            <a:r>
              <a:rPr lang="fr-FR" baseline="0" dirty="0" smtClean="0"/>
              <a:t> </a:t>
            </a:r>
            <a:r>
              <a:rPr lang="fr-FR" baseline="0" dirty="0" err="1" smtClean="0"/>
              <a:t>then</a:t>
            </a:r>
            <a:r>
              <a:rPr lang="fr-FR" baseline="0" dirty="0" smtClean="0"/>
              <a:t> the 5 </a:t>
            </a:r>
            <a:r>
              <a:rPr lang="fr-FR" baseline="0" dirty="0" err="1" smtClean="0"/>
              <a:t>littres</a:t>
            </a:r>
            <a:r>
              <a:rPr lang="fr-FR" baseline="0" dirty="0" smtClean="0"/>
              <a:t> </a:t>
            </a:r>
            <a:endParaRPr lang="en-US" dirty="0"/>
          </a:p>
        </p:txBody>
      </p:sp>
      <p:sp>
        <p:nvSpPr>
          <p:cNvPr id="4" name="Espace réservé du numéro de diapositive 3"/>
          <p:cNvSpPr>
            <a:spLocks noGrp="1"/>
          </p:cNvSpPr>
          <p:nvPr>
            <p:ph type="sldNum" sz="quarter" idx="10"/>
          </p:nvPr>
        </p:nvSpPr>
        <p:spPr/>
        <p:txBody>
          <a:bodyPr/>
          <a:lstStyle/>
          <a:p>
            <a:fld id="{ABE6798F-F7C5-4C2E-A184-FCCFC530567C}" type="slidenum">
              <a:rPr lang="en-US" smtClean="0"/>
              <a:t>11</a:t>
            </a:fld>
            <a:endParaRPr lang="en-US"/>
          </a:p>
        </p:txBody>
      </p:sp>
    </p:spTree>
    <p:extLst>
      <p:ext uri="{BB962C8B-B14F-4D97-AF65-F5344CB8AC3E}">
        <p14:creationId xmlns:p14="http://schemas.microsoft.com/office/powerpoint/2010/main" val="3943774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ABE6798F-F7C5-4C2E-A184-FCCFC530567C}" type="slidenum">
              <a:rPr lang="en-US" smtClean="0"/>
              <a:t>13</a:t>
            </a:fld>
            <a:endParaRPr lang="en-US"/>
          </a:p>
        </p:txBody>
      </p:sp>
    </p:spTree>
    <p:extLst>
      <p:ext uri="{BB962C8B-B14F-4D97-AF65-F5344CB8AC3E}">
        <p14:creationId xmlns:p14="http://schemas.microsoft.com/office/powerpoint/2010/main" val="3943774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EBE09656-087D-47F1-90C4-AE31A319D1A7}" type="datetime1">
              <a:rPr lang="fr-FR" smtClean="0"/>
              <a:t>17/11/2014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EEFC8036-D8F4-4634-80C6-C67424A8854F}" type="datetime1">
              <a:rPr lang="fr-FR" smtClean="0"/>
              <a:t>17/11/2014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C9A367E-4DA1-4CCD-8862-96CD70537672}" type="datetime1">
              <a:rPr lang="fr-FR" smtClean="0"/>
              <a:t>17/11/2014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2C0AC852-D1A5-4D8F-BA16-20E254B74A96}" type="datetime1">
              <a:rPr lang="fr-FR" smtClean="0"/>
              <a:t>17/11/2014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9D0C771-059D-499A-B60B-030B7290781C}" type="datetime1">
              <a:rPr lang="fr-FR" smtClean="0"/>
              <a:t>17/11/2014</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9EA1E5F0-0E01-4CFC-AF1F-22F7A6FF4B85}" type="datetime1">
              <a:rPr lang="fr-FR" smtClean="0"/>
              <a:t>17/11/2014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FC7B11EC-E384-45BA-8959-A91CD6EF3D21}" type="datetime1">
              <a:rPr lang="fr-FR" smtClean="0"/>
              <a:t>17/11/2014</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2B8C7F8A-043B-42BD-806C-B5F45E5623B2}" type="datetime1">
              <a:rPr lang="fr-FR" smtClean="0"/>
              <a:t>17/11/2014</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33DA85E-0053-4181-9BE4-241767E51F47}" type="datetime1">
              <a:rPr lang="fr-FR" smtClean="0"/>
              <a:t>17/11/2014</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2BA5354E-CBF3-42A8-A24D-699CE8A70D40}" type="datetime1">
              <a:rPr lang="fr-FR" smtClean="0"/>
              <a:t>17/11/2014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C92C7B4C-C9EB-41A3-83C9-E8F36A1C2582}" type="datetime1">
              <a:rPr lang="fr-FR" smtClean="0"/>
              <a:t>17/11/2014</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t>‹#›</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DDC3A8-3F02-49F4-890E-774E8186CCAF}" type="datetime1">
              <a:rPr lang="fr-FR" smtClean="0"/>
              <a:t>17/11/2014</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t>‹#›</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35696" y="3140968"/>
            <a:ext cx="5904656" cy="830997"/>
          </a:xfrm>
          <a:prstGeom prst="rect">
            <a:avLst/>
          </a:prstGeom>
          <a:noFill/>
        </p:spPr>
        <p:txBody>
          <a:bodyPr wrap="square" rtlCol="0">
            <a:spAutoFit/>
          </a:bodyPr>
          <a:lstStyle/>
          <a:p>
            <a:r>
              <a:rPr lang="en-US" sz="3200" dirty="0" smtClean="0"/>
              <a:t>Task Force 3: Electrolyte leakage </a:t>
            </a:r>
          </a:p>
          <a:p>
            <a:r>
              <a:rPr lang="fr-FR" sz="1400" dirty="0" smtClean="0"/>
              <a:t>Last update- 11/11/2014</a:t>
            </a:r>
            <a:endParaRPr lang="en-US" sz="1400" dirty="0"/>
          </a:p>
        </p:txBody>
      </p:sp>
      <p:sp>
        <p:nvSpPr>
          <p:cNvPr id="3" name="Espace réservé du numéro de diapositive 2"/>
          <p:cNvSpPr>
            <a:spLocks noGrp="1"/>
          </p:cNvSpPr>
          <p:nvPr>
            <p:ph type="sldNum" sz="quarter" idx="12"/>
          </p:nvPr>
        </p:nvSpPr>
        <p:spPr/>
        <p:txBody>
          <a:bodyPr/>
          <a:lstStyle/>
          <a:p>
            <a:fld id="{CF4668DC-857F-487D-BFFA-8C0CA5037977}" type="slidenum">
              <a:rPr lang="fr-BE" smtClean="0"/>
              <a:t>1</a:t>
            </a:fld>
            <a:endParaRPr lang="fr-BE"/>
          </a:p>
        </p:txBody>
      </p:sp>
      <p:sp>
        <p:nvSpPr>
          <p:cNvPr id="4" name="テキスト ボックス 3"/>
          <p:cNvSpPr txBox="1"/>
          <p:nvPr/>
        </p:nvSpPr>
        <p:spPr>
          <a:xfrm>
            <a:off x="6804248" y="1124744"/>
            <a:ext cx="1257332" cy="369332"/>
          </a:xfrm>
          <a:prstGeom prst="rect">
            <a:avLst/>
          </a:prstGeom>
          <a:noFill/>
        </p:spPr>
        <p:txBody>
          <a:bodyPr wrap="none" rtlCol="0">
            <a:spAutoFit/>
          </a:bodyPr>
          <a:lstStyle/>
          <a:p>
            <a:r>
              <a:rPr kumimoji="1" lang="en-US" altLang="ja-JP" smtClean="0"/>
              <a:t>EVS-06-19e</a:t>
            </a:r>
            <a:endParaRPr kumimoji="1" lang="ja-JP" altLang="en-US"/>
          </a:p>
        </p:txBody>
      </p:sp>
    </p:spTree>
    <p:extLst>
      <p:ext uri="{BB962C8B-B14F-4D97-AF65-F5344CB8AC3E}">
        <p14:creationId xmlns:p14="http://schemas.microsoft.com/office/powerpoint/2010/main" val="1982562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5496" y="1022113"/>
            <a:ext cx="8784976" cy="2308324"/>
          </a:xfrm>
          <a:prstGeom prst="rect">
            <a:avLst/>
          </a:prstGeom>
          <a:noFill/>
        </p:spPr>
        <p:txBody>
          <a:bodyPr wrap="square" rtlCol="0">
            <a:spAutoFit/>
          </a:bodyPr>
          <a:lstStyle/>
          <a:p>
            <a:pPr marL="742950" lvl="1" indent="-285750" algn="just">
              <a:buFont typeface="Arial" panose="020B0604020202020204" pitchFamily="34" charset="0"/>
              <a:buChar char="•"/>
            </a:pPr>
            <a:endParaRPr lang="en-US" dirty="0" smtClean="0"/>
          </a:p>
          <a:p>
            <a:pPr marL="742950" lvl="1" indent="-285750" algn="just">
              <a:buFont typeface="Arial" panose="020B0604020202020204" pitchFamily="34" charset="0"/>
              <a:buChar char="•"/>
            </a:pPr>
            <a:r>
              <a:rPr lang="en-US" dirty="0" smtClean="0"/>
              <a:t>Aqueous electrolyte: An aqueous electrolyte is an electrolyte based on water solvent for the compounds (e.g. acids, bases) providing conducting ions after its dissociation. </a:t>
            </a:r>
            <a:endParaRPr lang="en-US" dirty="0" smtClean="0">
              <a:solidFill>
                <a:srgbClr val="FF0000"/>
              </a:solidFill>
            </a:endParaRPr>
          </a:p>
          <a:p>
            <a:pPr marL="742950" lvl="1" indent="-285750" algn="just">
              <a:buFont typeface="Arial" panose="020B0604020202020204" pitchFamily="34" charset="0"/>
              <a:buChar char="•"/>
            </a:pPr>
            <a:endParaRPr lang="en-US" dirty="0" smtClean="0"/>
          </a:p>
          <a:p>
            <a:pPr marL="742950" lvl="1" indent="-285750" algn="just">
              <a:buFont typeface="Arial" panose="020B0604020202020204" pitchFamily="34" charset="0"/>
              <a:buChar char="•"/>
            </a:pPr>
            <a:r>
              <a:rPr lang="en-US" dirty="0" smtClean="0"/>
              <a:t>Non-aqueous electrolyte: </a:t>
            </a:r>
            <a:r>
              <a:rPr lang="en-US" dirty="0" smtClean="0">
                <a:ea typeface="Calibri"/>
                <a:cs typeface="Times New Roman"/>
              </a:rPr>
              <a:t>A </a:t>
            </a:r>
            <a:r>
              <a:rPr lang="en-US" dirty="0">
                <a:ea typeface="Calibri"/>
                <a:cs typeface="Times New Roman"/>
              </a:rPr>
              <a:t>non-aqueous electrolyte is an electrolyte not based on water as the </a:t>
            </a:r>
            <a:r>
              <a:rPr lang="en-US" dirty="0" smtClean="0">
                <a:ea typeface="Calibri"/>
                <a:cs typeface="Times New Roman"/>
              </a:rPr>
              <a:t>solvent</a:t>
            </a:r>
            <a:endParaRPr lang="en-US" dirty="0" smtClean="0"/>
          </a:p>
          <a:p>
            <a:pPr marL="742950" lvl="1" indent="-285750" algn="just">
              <a:buFont typeface="Arial" panose="020B0604020202020204" pitchFamily="34" charset="0"/>
              <a:buChar char="•"/>
            </a:pPr>
            <a:endParaRPr lang="en-US" dirty="0" smtClean="0">
              <a:solidFill>
                <a:srgbClr val="FF0000"/>
              </a:solidFill>
            </a:endParaRPr>
          </a:p>
        </p:txBody>
      </p:sp>
      <p:sp>
        <p:nvSpPr>
          <p:cNvPr id="4" name="ZoneTexte 3"/>
          <p:cNvSpPr txBox="1"/>
          <p:nvPr/>
        </p:nvSpPr>
        <p:spPr>
          <a:xfrm>
            <a:off x="395536" y="116632"/>
            <a:ext cx="3960440" cy="461665"/>
          </a:xfrm>
          <a:prstGeom prst="rect">
            <a:avLst/>
          </a:prstGeom>
          <a:noFill/>
        </p:spPr>
        <p:txBody>
          <a:bodyPr wrap="square" rtlCol="0">
            <a:spAutoFit/>
          </a:bodyPr>
          <a:lstStyle/>
          <a:p>
            <a:r>
              <a:rPr lang="en-US" sz="2400" b="1" dirty="0" smtClean="0"/>
              <a:t>Definitions :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10</a:t>
            </a:fld>
            <a:endParaRPr lang="fr-BE"/>
          </a:p>
        </p:txBody>
      </p:sp>
      <p:sp>
        <p:nvSpPr>
          <p:cNvPr id="5" name="Rectangle à coins arrondis 4"/>
          <p:cNvSpPr/>
          <p:nvPr/>
        </p:nvSpPr>
        <p:spPr>
          <a:xfrm>
            <a:off x="2123728" y="239452"/>
            <a:ext cx="720000" cy="21602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200" dirty="0" smtClean="0">
                <a:solidFill>
                  <a:schemeClr val="tx1"/>
                </a:solidFill>
              </a:rPr>
              <a:t>NEW</a:t>
            </a:r>
            <a:endParaRPr lang="en-US" sz="1200" baseline="30000" dirty="0">
              <a:solidFill>
                <a:schemeClr val="tx1"/>
              </a:solidFill>
            </a:endParaRPr>
          </a:p>
        </p:txBody>
      </p:sp>
    </p:spTree>
    <p:extLst>
      <p:ext uri="{BB962C8B-B14F-4D97-AF65-F5344CB8AC3E}">
        <p14:creationId xmlns:p14="http://schemas.microsoft.com/office/powerpoint/2010/main" val="26902064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7"/>
          <p:cNvGraphicFramePr>
            <a:graphicFrameLocks noGrp="1"/>
          </p:cNvGraphicFramePr>
          <p:nvPr>
            <p:extLst>
              <p:ext uri="{D42A27DB-BD31-4B8C-83A1-F6EECF244321}">
                <p14:modId xmlns:p14="http://schemas.microsoft.com/office/powerpoint/2010/main" val="5396451"/>
              </p:ext>
            </p:extLst>
          </p:nvPr>
        </p:nvGraphicFramePr>
        <p:xfrm>
          <a:off x="512914" y="810838"/>
          <a:ext cx="8091534" cy="5139321"/>
        </p:xfrm>
        <a:graphic>
          <a:graphicData uri="http://schemas.openxmlformats.org/drawingml/2006/table">
            <a:tbl>
              <a:tblPr firstRow="1" bandRow="1">
                <a:tableStyleId>{5C22544A-7EE6-4342-B048-85BDC9FD1C3A}</a:tableStyleId>
              </a:tblPr>
              <a:tblGrid>
                <a:gridCol w="209912"/>
                <a:gridCol w="1333647"/>
                <a:gridCol w="2806275"/>
                <a:gridCol w="3741700"/>
              </a:tblGrid>
              <a:tr h="267282">
                <a:tc>
                  <a:txBody>
                    <a:bodyPr/>
                    <a:lstStyle/>
                    <a:p>
                      <a:endParaRPr lang="en-US" sz="1300" noProof="0" dirty="0"/>
                    </a:p>
                  </a:txBody>
                  <a:tcPr/>
                </a:tc>
                <a:tc>
                  <a:txBody>
                    <a:bodyPr/>
                    <a:lstStyle/>
                    <a:p>
                      <a:r>
                        <a:rPr lang="fr-FR" sz="1300" noProof="0" dirty="0" smtClean="0"/>
                        <a:t>Issue</a:t>
                      </a:r>
                      <a:r>
                        <a:rPr lang="fr-FR" sz="1300" baseline="0" noProof="0" dirty="0" smtClean="0"/>
                        <a:t> </a:t>
                      </a:r>
                      <a:endParaRPr lang="en-US" sz="1300" noProof="0" dirty="0"/>
                    </a:p>
                  </a:txBody>
                  <a:tcPr/>
                </a:tc>
                <a:tc>
                  <a:txBody>
                    <a:bodyPr/>
                    <a:lstStyle/>
                    <a:p>
                      <a:r>
                        <a:rPr lang="en-US" sz="1300" b="1" noProof="0" dirty="0" smtClean="0"/>
                        <a:t>Potential Risk</a:t>
                      </a:r>
                      <a:endParaRPr lang="en-US" sz="1300" b="1" noProof="0" dirty="0"/>
                    </a:p>
                  </a:txBody>
                  <a:tcPr/>
                </a:tc>
                <a:tc>
                  <a:txBody>
                    <a:bodyPr/>
                    <a:lstStyle/>
                    <a:p>
                      <a:r>
                        <a:rPr lang="en-US" sz="1300" b="1" noProof="0" dirty="0" smtClean="0"/>
                        <a:t>Proposed</a:t>
                      </a:r>
                      <a:r>
                        <a:rPr lang="en-US" sz="1300" b="1" baseline="0" noProof="0" dirty="0" smtClean="0"/>
                        <a:t> </a:t>
                      </a:r>
                      <a:r>
                        <a:rPr lang="en-US" sz="1300" b="1" noProof="0" dirty="0" smtClean="0"/>
                        <a:t>Solution</a:t>
                      </a:r>
                      <a:endParaRPr lang="en-US" sz="1300" b="1" noProof="0" dirty="0"/>
                    </a:p>
                  </a:txBody>
                  <a:tcPr/>
                </a:tc>
              </a:tr>
              <a:tr h="1364545">
                <a:tc>
                  <a:txBody>
                    <a:bodyPr/>
                    <a:lstStyle/>
                    <a:p>
                      <a:pPr algn="l"/>
                      <a:r>
                        <a:rPr lang="en-US" sz="1300" noProof="0" dirty="0" smtClean="0"/>
                        <a:t>1</a:t>
                      </a:r>
                      <a:endParaRPr lang="en-US" sz="1300" noProof="0" dirty="0"/>
                    </a:p>
                  </a:txBody>
                  <a:tcPr/>
                </a:tc>
                <a:tc>
                  <a:txBody>
                    <a:bodyPr/>
                    <a:lstStyle/>
                    <a:p>
                      <a:r>
                        <a:rPr lang="en-US" sz="1300" baseline="0" noProof="0" dirty="0" smtClean="0"/>
                        <a:t>Leakage in liquid form</a:t>
                      </a:r>
                      <a:br>
                        <a:rPr lang="en-US" sz="1300" baseline="0" noProof="0" dirty="0" smtClean="0"/>
                      </a:br>
                      <a:endParaRPr lang="en-US" sz="1300" baseline="0" noProof="0" dirty="0" smtClean="0"/>
                    </a:p>
                  </a:txBody>
                  <a:tcPr/>
                </a:tc>
                <a:tc>
                  <a:txBody>
                    <a:bodyPr/>
                    <a:lstStyle/>
                    <a:p>
                      <a:pPr marL="285750" indent="-285750">
                        <a:buFont typeface="Arial" panose="020B0604020202020204" pitchFamily="34" charset="0"/>
                        <a:buChar char="•"/>
                      </a:pPr>
                      <a:r>
                        <a:rPr lang="en-US" sz="1300" b="0" baseline="0" noProof="0" dirty="0" smtClean="0"/>
                        <a:t>Irritant, Corrosive</a:t>
                      </a:r>
                    </a:p>
                    <a:p>
                      <a:pPr marL="285750" indent="-285750">
                        <a:buFont typeface="Arial" panose="020B0604020202020204" pitchFamily="34" charset="0"/>
                        <a:buChar char="•"/>
                      </a:pPr>
                      <a:r>
                        <a:rPr lang="en-US" sz="1300" b="0" baseline="0" noProof="0" dirty="0" smtClean="0"/>
                        <a:t>Large amounts, order of liters,  expected</a:t>
                      </a:r>
                    </a:p>
                  </a:txBody>
                  <a:tcPr marL="90000" marR="90000" marT="36000" marB="36000"/>
                </a:tc>
                <a:tc>
                  <a:txBody>
                    <a:bodyPr/>
                    <a:lstStyle/>
                    <a:p>
                      <a:pPr marL="285750" indent="-285750">
                        <a:buFont typeface="Arial" panose="020B0604020202020204" pitchFamily="34" charset="0"/>
                        <a:buChar char="•"/>
                      </a:pPr>
                      <a:r>
                        <a:rPr lang="en-US" sz="1300" b="0" baseline="0" noProof="0" dirty="0" smtClean="0">
                          <a:solidFill>
                            <a:schemeClr val="tx1"/>
                          </a:solidFill>
                        </a:rPr>
                        <a:t>No evidence of electrolyte leakage</a:t>
                      </a:r>
                    </a:p>
                    <a:p>
                      <a:pPr marL="285750" indent="-285750">
                        <a:buFont typeface="Arial" panose="020B0604020202020204" pitchFamily="34" charset="0"/>
                        <a:buChar char="•"/>
                      </a:pPr>
                      <a:r>
                        <a:rPr lang="en-US" sz="1300" b="0" baseline="0" noProof="0" dirty="0" smtClean="0">
                          <a:solidFill>
                            <a:schemeClr val="tx1"/>
                          </a:solidFill>
                        </a:rPr>
                        <a:t>Well understood and documented, e.g. FMVSS 305, UNECE R100.02, UNECE R94/95/12, </a:t>
                      </a:r>
                      <a:br>
                        <a:rPr lang="en-US" sz="1300" b="0" baseline="0" noProof="0" dirty="0" smtClean="0">
                          <a:solidFill>
                            <a:schemeClr val="tx1"/>
                          </a:solidFill>
                        </a:rPr>
                      </a:br>
                      <a:r>
                        <a:rPr lang="en-US" sz="1300" b="0" baseline="0" noProof="0" dirty="0" smtClean="0">
                          <a:solidFill>
                            <a:schemeClr val="tx1"/>
                          </a:solidFill>
                        </a:rPr>
                        <a:t>IEEE 1578</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baseline="0" noProof="0" dirty="0" smtClean="0">
                          <a:solidFill>
                            <a:schemeClr val="tx1"/>
                          </a:solidFill>
                        </a:rPr>
                        <a:t>Visual inspection as described in the current GTR text may be used for electrolyte leakage detection</a:t>
                      </a:r>
                    </a:p>
                  </a:txBody>
                  <a:tcPr/>
                </a:tc>
              </a:tr>
              <a:tr h="464939">
                <a:tc>
                  <a:txBody>
                    <a:bodyPr/>
                    <a:lstStyle/>
                    <a:p>
                      <a:pPr algn="l"/>
                      <a:r>
                        <a:rPr lang="en-US" sz="1300" noProof="0" dirty="0" smtClean="0"/>
                        <a:t>2</a:t>
                      </a:r>
                      <a:endParaRPr lang="en-US" sz="13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noProof="0" dirty="0" smtClean="0"/>
                        <a:t>Vapor from l</a:t>
                      </a:r>
                      <a:r>
                        <a:rPr lang="en-US" sz="1300" baseline="0" noProof="0" dirty="0" smtClean="0"/>
                        <a:t>eakage</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significant amount expected</a:t>
                      </a:r>
                      <a:endParaRPr lang="en-US" sz="1300" b="0" baseline="0" noProof="0" dirty="0" smtClean="0">
                        <a:solidFill>
                          <a:schemeClr val="tx1"/>
                        </a:solidFill>
                      </a:endParaRPr>
                    </a:p>
                  </a:txBody>
                  <a:tcPr/>
                </a:tc>
                <a:tc>
                  <a:txBody>
                    <a:bodyPr/>
                    <a:lstStyle/>
                    <a:p>
                      <a:pPr marL="285750" indent="-285750">
                        <a:buFont typeface="Arial" panose="020B0604020202020204" pitchFamily="34" charset="0"/>
                        <a:buChar char="•"/>
                      </a:pPr>
                      <a:r>
                        <a:rPr lang="en-US" sz="1300" b="0" noProof="0" dirty="0" smtClean="0">
                          <a:solidFill>
                            <a:schemeClr val="tx1"/>
                          </a:solidFill>
                        </a:rPr>
                        <a:t>No action needed</a:t>
                      </a:r>
                      <a:r>
                        <a:rPr lang="en-US" sz="1300" b="0" baseline="0" noProof="0" dirty="0" smtClean="0">
                          <a:solidFill>
                            <a:schemeClr val="tx1"/>
                          </a:solidFill>
                        </a:rPr>
                        <a:t> (</a:t>
                      </a:r>
                      <a:r>
                        <a:rPr lang="en-US" sz="1300" b="0" noProof="0" dirty="0" smtClean="0">
                          <a:solidFill>
                            <a:schemeClr val="tx1"/>
                          </a:solidFill>
                        </a:rPr>
                        <a:t>low volatility of water)</a:t>
                      </a:r>
                      <a:endParaRPr lang="en-US" sz="1300" b="0" noProof="0" dirty="0">
                        <a:solidFill>
                          <a:schemeClr val="tx1"/>
                        </a:solidFill>
                      </a:endParaRPr>
                    </a:p>
                  </a:txBody>
                  <a:tcPr/>
                </a:tc>
              </a:tr>
              <a:tr h="658746">
                <a:tc>
                  <a:txBody>
                    <a:bodyPr/>
                    <a:lstStyle/>
                    <a:p>
                      <a:pPr algn="l"/>
                      <a:r>
                        <a:rPr lang="en-US" sz="1300" noProof="0" dirty="0" smtClean="0"/>
                        <a:t>3</a:t>
                      </a:r>
                      <a:endParaRPr lang="en-US" sz="1300" noProof="0" dirty="0"/>
                    </a:p>
                  </a:txBody>
                  <a:tcPr/>
                </a:tc>
                <a:tc>
                  <a:txBody>
                    <a:bodyPr/>
                    <a:lstStyle/>
                    <a:p>
                      <a:r>
                        <a:rPr lang="en-US" sz="1300" noProof="0" dirty="0" smtClean="0"/>
                        <a:t>Volatile gas </a:t>
                      </a:r>
                    </a:p>
                    <a:p>
                      <a:endParaRPr lang="en-US" sz="1300" baseline="0" noProof="0" dirty="0" smtClean="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Expected in normal operation</a:t>
                      </a:r>
                    </a:p>
                    <a:p>
                      <a:pPr marL="285750" indent="-285750">
                        <a:buFont typeface="Arial" panose="020B0604020202020204" pitchFamily="34" charset="0"/>
                        <a:buChar char="•"/>
                      </a:pPr>
                      <a:r>
                        <a:rPr lang="en-US" sz="1300" b="0" noProof="0" dirty="0" smtClean="0">
                          <a:solidFill>
                            <a:schemeClr val="tx1"/>
                          </a:solidFill>
                        </a:rPr>
                        <a:t>Flammable gas (e.g.H</a:t>
                      </a:r>
                      <a:r>
                        <a:rPr lang="en-US" sz="1300" b="0" baseline="-25000" noProof="0" dirty="0" smtClean="0">
                          <a:solidFill>
                            <a:schemeClr val="tx1"/>
                          </a:solidFill>
                        </a:rPr>
                        <a:t>2</a:t>
                      </a:r>
                      <a:r>
                        <a:rPr lang="en-US" sz="1300" b="0" noProof="0" dirty="0" smtClean="0">
                          <a:solidFill>
                            <a:schemeClr val="tx1"/>
                          </a:solidFill>
                        </a:rPr>
                        <a:t>)</a:t>
                      </a:r>
                      <a:endParaRPr lang="en-US" sz="1300" b="0" noProof="0" dirty="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baseline="0" noProof="0" dirty="0" smtClean="0">
                          <a:solidFill>
                            <a:schemeClr val="tx1"/>
                          </a:solidFill>
                        </a:rPr>
                        <a:t>Well understood and documented (e.g. UNECER100.02, EN62485-3, SAEJ1718)</a:t>
                      </a:r>
                      <a:endParaRPr lang="en-US" sz="1300" b="0" noProof="0" dirty="0" smtClean="0">
                        <a:solidFill>
                          <a:schemeClr val="tx1"/>
                        </a:solidFill>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rgbClr val="FF0000"/>
                          </a:solidFill>
                        </a:rPr>
                        <a:t>Venting </a:t>
                      </a:r>
                      <a:r>
                        <a:rPr lang="en-US" sz="1300" b="0" baseline="0" noProof="0" dirty="0" smtClean="0">
                          <a:solidFill>
                            <a:srgbClr val="FF0000"/>
                          </a:solidFill>
                        </a:rPr>
                        <a:t> (proposal from Japan) </a:t>
                      </a:r>
                      <a:endParaRPr lang="en-US" sz="1300" b="1" noProof="0" dirty="0" smtClean="0">
                        <a:solidFill>
                          <a:srgbClr val="FF0000"/>
                        </a:solidFill>
                      </a:endParaRPr>
                    </a:p>
                  </a:txBody>
                  <a:tcPr/>
                </a:tc>
              </a:tr>
              <a:tr h="1547422">
                <a:tc>
                  <a:txBody>
                    <a:bodyPr/>
                    <a:lstStyle/>
                    <a:p>
                      <a:pPr algn="l"/>
                      <a:r>
                        <a:rPr lang="fr-FR" sz="1300" noProof="0" dirty="0" smtClean="0"/>
                        <a:t>4</a:t>
                      </a:r>
                      <a:endParaRPr lang="en-US" sz="1300" noProof="0" dirty="0"/>
                    </a:p>
                  </a:txBody>
                  <a:tcPr/>
                </a:tc>
                <a:tc>
                  <a:txBody>
                    <a:bodyPr/>
                    <a:lstStyle/>
                    <a:p>
                      <a:r>
                        <a:rPr lang="en-US" sz="1300" baseline="0" noProof="0" dirty="0" smtClean="0"/>
                        <a:t>Leakage in liquid form</a:t>
                      </a:r>
                      <a:endParaRPr lang="en-US" sz="1300" noProof="0" dirty="0"/>
                    </a:p>
                  </a:txBody>
                  <a:tcPr/>
                </a:tc>
                <a:tc>
                  <a:txBody>
                    <a:bodyPr/>
                    <a:lstStyle/>
                    <a:p>
                      <a:pPr marL="285750" indent="-285750">
                        <a:buFont typeface="Arial" panose="020B0604020202020204" pitchFamily="34" charset="0"/>
                        <a:buChar char="•"/>
                      </a:pPr>
                      <a:r>
                        <a:rPr lang="en-US" sz="1300" b="0" baseline="0" noProof="0" dirty="0" smtClean="0"/>
                        <a:t>Irritant, Corrosive</a:t>
                      </a:r>
                    </a:p>
                    <a:p>
                      <a:pPr marL="285750" indent="-285750">
                        <a:buFont typeface="Arial" panose="020B0604020202020204" pitchFamily="34" charset="0"/>
                        <a:buChar char="•"/>
                      </a:pPr>
                      <a:r>
                        <a:rPr lang="en-US" sz="1300" b="0" baseline="0" noProof="0" dirty="0" smtClean="0"/>
                        <a:t>Large amounts, order of liters,  expected</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Until 30 min after the impact, there shall be no electrolyte leakage from the REESS into the passenger compartment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more than 7 % by volume of the REESS electrolyte capacity spilled from the REESS to the outside of the passenger compartment.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Visual inspection may be used for electrolyte leakage</a:t>
                      </a:r>
                      <a:r>
                        <a:rPr lang="en-US" sz="1300" b="0" baseline="0" noProof="0" dirty="0" smtClean="0">
                          <a:solidFill>
                            <a:schemeClr val="tx1"/>
                          </a:solidFill>
                        </a:rPr>
                        <a:t> </a:t>
                      </a:r>
                      <a:r>
                        <a:rPr lang="en-US" sz="1300" b="0" noProof="0" dirty="0" smtClean="0">
                          <a:solidFill>
                            <a:schemeClr val="tx1"/>
                          </a:solidFill>
                        </a:rPr>
                        <a:t> detection</a:t>
                      </a:r>
                    </a:p>
                  </a:txBody>
                  <a:tcPr/>
                </a:tc>
              </a:tr>
              <a:tr h="521601">
                <a:tc>
                  <a:txBody>
                    <a:bodyPr/>
                    <a:lstStyle/>
                    <a:p>
                      <a:pPr algn="l"/>
                      <a:r>
                        <a:rPr lang="fr-FR" sz="1300" noProof="0" dirty="0" smtClean="0"/>
                        <a:t>5</a:t>
                      </a:r>
                      <a:endParaRPr lang="en-US" sz="13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noProof="0" dirty="0" smtClean="0"/>
                        <a:t>Vapor from l</a:t>
                      </a:r>
                      <a:r>
                        <a:rPr lang="en-US" sz="1300" baseline="0" noProof="0" dirty="0" smtClean="0"/>
                        <a:t>eakage</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significant amount expected</a:t>
                      </a:r>
                      <a:endParaRPr lang="en-US" sz="1300" b="0" baseline="0" noProof="0" dirty="0" smtClean="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300" b="0" noProof="0" dirty="0" smtClean="0">
                          <a:solidFill>
                            <a:schemeClr val="tx1"/>
                          </a:solidFill>
                        </a:rPr>
                        <a:t>No action needed</a:t>
                      </a:r>
                      <a:r>
                        <a:rPr lang="en-US" sz="1300" b="0" baseline="0" noProof="0" dirty="0" smtClean="0">
                          <a:solidFill>
                            <a:schemeClr val="tx1"/>
                          </a:solidFill>
                        </a:rPr>
                        <a:t> (</a:t>
                      </a:r>
                      <a:r>
                        <a:rPr lang="en-US" sz="1300" b="0" noProof="0" dirty="0" smtClean="0">
                          <a:solidFill>
                            <a:schemeClr val="tx1"/>
                          </a:solidFill>
                        </a:rPr>
                        <a:t>low volatility of water)</a:t>
                      </a:r>
                    </a:p>
                  </a:txBody>
                  <a:tcPr/>
                </a:tc>
              </a:tr>
            </a:tbl>
          </a:graphicData>
        </a:graphic>
      </p:graphicFrame>
      <p:sp>
        <p:nvSpPr>
          <p:cNvPr id="4" name="ZoneTexte 3"/>
          <p:cNvSpPr txBox="1"/>
          <p:nvPr/>
        </p:nvSpPr>
        <p:spPr>
          <a:xfrm>
            <a:off x="395535" y="116632"/>
            <a:ext cx="8397227" cy="461665"/>
          </a:xfrm>
          <a:prstGeom prst="rect">
            <a:avLst/>
          </a:prstGeom>
          <a:noFill/>
        </p:spPr>
        <p:txBody>
          <a:bodyPr wrap="square" rtlCol="0">
            <a:spAutoFit/>
          </a:bodyPr>
          <a:lstStyle/>
          <a:p>
            <a:r>
              <a:rPr lang="en-US" sz="2400" b="1" dirty="0" smtClean="0"/>
              <a:t>Aqueous Electrolytes :</a:t>
            </a:r>
            <a:r>
              <a:rPr lang="en-US" sz="2400" b="1" dirty="0"/>
              <a:t>Issues </a:t>
            </a:r>
          </a:p>
        </p:txBody>
      </p:sp>
      <p:sp>
        <p:nvSpPr>
          <p:cNvPr id="5" name="Rectangle à coins arrondis 4"/>
          <p:cNvSpPr/>
          <p:nvPr/>
        </p:nvSpPr>
        <p:spPr>
          <a:xfrm>
            <a:off x="244870" y="1089879"/>
            <a:ext cx="269776" cy="262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In-use</a:t>
            </a:r>
            <a:endParaRPr lang="en-US" dirty="0"/>
          </a:p>
        </p:txBody>
      </p:sp>
      <p:sp>
        <p:nvSpPr>
          <p:cNvPr id="6" name="Rectangle à coins arrondis 5"/>
          <p:cNvSpPr/>
          <p:nvPr/>
        </p:nvSpPr>
        <p:spPr>
          <a:xfrm>
            <a:off x="257886" y="3768907"/>
            <a:ext cx="269776" cy="219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Post-crash</a:t>
            </a:r>
            <a:endParaRPr lang="en-US" dirty="0"/>
          </a:p>
        </p:txBody>
      </p:sp>
      <p:sp>
        <p:nvSpPr>
          <p:cNvPr id="8" name="ZoneTexte 7"/>
          <p:cNvSpPr txBox="1"/>
          <p:nvPr/>
        </p:nvSpPr>
        <p:spPr>
          <a:xfrm>
            <a:off x="514646" y="6095037"/>
            <a:ext cx="8161810" cy="584775"/>
          </a:xfrm>
          <a:prstGeom prst="rect">
            <a:avLst/>
          </a:prstGeom>
          <a:noFill/>
          <a:ln>
            <a:solidFill>
              <a:schemeClr val="tx2"/>
            </a:solidFill>
          </a:ln>
        </p:spPr>
        <p:txBody>
          <a:bodyPr wrap="square" rtlCol="0">
            <a:spAutoFit/>
          </a:bodyPr>
          <a:lstStyle/>
          <a:p>
            <a:pPr marL="285750" indent="-285750">
              <a:buFont typeface="Arial" panose="020B0604020202020204" pitchFamily="34" charset="0"/>
              <a:buChar char="•"/>
            </a:pPr>
            <a:r>
              <a:rPr lang="en-US" sz="1600" i="1" dirty="0" smtClean="0"/>
              <a:t>TF3 experts agrees that proposed solutions are adequate for issues </a:t>
            </a:r>
            <a:r>
              <a:rPr lang="en-US" sz="1600" i="1" dirty="0"/>
              <a:t>related to Aqueous Electrolytes  </a:t>
            </a:r>
          </a:p>
        </p:txBody>
      </p:sp>
    </p:spTree>
    <p:extLst>
      <p:ext uri="{BB962C8B-B14F-4D97-AF65-F5344CB8AC3E}">
        <p14:creationId xmlns:p14="http://schemas.microsoft.com/office/powerpoint/2010/main" val="39366861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3970318"/>
          </a:xfrm>
          <a:prstGeom prst="rect">
            <a:avLst/>
          </a:prstGeom>
          <a:noFill/>
        </p:spPr>
        <p:txBody>
          <a:bodyPr wrap="square" rtlCol="0">
            <a:spAutoFit/>
          </a:bodyPr>
          <a:lstStyle/>
          <a:p>
            <a:r>
              <a:rPr lang="en-US" b="1" dirty="0" smtClean="0"/>
              <a:t>Add </a:t>
            </a:r>
            <a:r>
              <a:rPr lang="en-US" b="1" dirty="0"/>
              <a:t>the following clarification on the leakage </a:t>
            </a:r>
            <a:r>
              <a:rPr lang="en-US" b="1" dirty="0" smtClean="0"/>
              <a:t>detection (REESS  based tests): </a:t>
            </a:r>
            <a:r>
              <a:rPr lang="en-US" dirty="0" smtClean="0"/>
              <a:t>[Based </a:t>
            </a:r>
            <a:r>
              <a:rPr lang="en-US" dirty="0"/>
              <a:t>on FMVSS </a:t>
            </a:r>
            <a:r>
              <a:rPr lang="en-US" dirty="0" smtClean="0"/>
              <a:t>305]</a:t>
            </a:r>
            <a:endParaRPr lang="en-US" b="1" dirty="0" smtClean="0"/>
          </a:p>
          <a:p>
            <a:pPr algn="just"/>
            <a:r>
              <a:rPr lang="en-US" dirty="0" smtClean="0">
                <a:solidFill>
                  <a:srgbClr val="17365D"/>
                </a:solidFill>
              </a:rPr>
              <a:t>Good </a:t>
            </a:r>
            <a:r>
              <a:rPr lang="en-US" dirty="0">
                <a:solidFill>
                  <a:srgbClr val="17365D"/>
                </a:solidFill>
              </a:rPr>
              <a:t>engineering judgment should be used to fulfil the requirement of an appropriate coating. One of the possible solutions might be an absorbent paper which surrounds the REESS casing. </a:t>
            </a:r>
            <a:r>
              <a:rPr lang="en-US" dirty="0" smtClean="0">
                <a:solidFill>
                  <a:srgbClr val="17365D"/>
                </a:solidFill>
              </a:rPr>
              <a:t>In </a:t>
            </a:r>
            <a:r>
              <a:rPr lang="en-US" dirty="0">
                <a:solidFill>
                  <a:srgbClr val="17365D"/>
                </a:solidFill>
              </a:rPr>
              <a:t>this </a:t>
            </a:r>
            <a:r>
              <a:rPr lang="en-US" dirty="0" smtClean="0">
                <a:solidFill>
                  <a:srgbClr val="17365D"/>
                </a:solidFill>
              </a:rPr>
              <a:t>case, if an </a:t>
            </a:r>
            <a:r>
              <a:rPr lang="en-US" dirty="0">
                <a:solidFill>
                  <a:srgbClr val="17365D"/>
                </a:solidFill>
              </a:rPr>
              <a:t>electrolyte leakage occurs, the absorbent paper would get stains and wetted. </a:t>
            </a:r>
          </a:p>
          <a:p>
            <a:endParaRPr lang="fr-FR" dirty="0" smtClean="0">
              <a:solidFill>
                <a:srgbClr val="17365D"/>
              </a:solidFill>
            </a:endParaRPr>
          </a:p>
          <a:p>
            <a:endParaRPr lang="en-US" dirty="0">
              <a:solidFill>
                <a:srgbClr val="17365D"/>
              </a:solidFill>
            </a:endParaRPr>
          </a:p>
          <a:p>
            <a:r>
              <a:rPr lang="en-US" b="1" dirty="0"/>
              <a:t>Add the following clarification on </a:t>
            </a:r>
            <a:r>
              <a:rPr lang="en-US" b="1" dirty="0" smtClean="0"/>
              <a:t>leakage measurement (post crash): </a:t>
            </a:r>
            <a:r>
              <a:rPr lang="en-US" dirty="0" smtClean="0"/>
              <a:t>[Based </a:t>
            </a:r>
            <a:r>
              <a:rPr lang="en-US" dirty="0"/>
              <a:t>on FMVSS </a:t>
            </a:r>
            <a:r>
              <a:rPr lang="en-US" dirty="0" smtClean="0"/>
              <a:t>305]</a:t>
            </a:r>
            <a:endParaRPr lang="en-US" b="1" dirty="0"/>
          </a:p>
          <a:p>
            <a:pPr algn="just"/>
            <a:r>
              <a:rPr lang="en-US" dirty="0" smtClean="0">
                <a:solidFill>
                  <a:srgbClr val="17365D"/>
                </a:solidFill>
              </a:rPr>
              <a:t>The </a:t>
            </a:r>
            <a:r>
              <a:rPr lang="en-US" dirty="0">
                <a:solidFill>
                  <a:srgbClr val="17365D"/>
                </a:solidFill>
              </a:rPr>
              <a:t>spilled amount of electrolyte can be measured by usual techniques of determination of liquid volumes after collecting the spillage. For containers containing both Stoddard (colored coolant) and electrolyte, the fluids shall be allowed to separate by specific gravity then measured</a:t>
            </a:r>
            <a:r>
              <a:rPr lang="en-US" dirty="0" smtClean="0">
                <a:solidFill>
                  <a:srgbClr val="17365D"/>
                </a:solidFill>
              </a:rPr>
              <a:t>.</a:t>
            </a:r>
          </a:p>
        </p:txBody>
      </p:sp>
      <p:sp>
        <p:nvSpPr>
          <p:cNvPr id="4" name="ZoneTexte 3"/>
          <p:cNvSpPr txBox="1"/>
          <p:nvPr/>
        </p:nvSpPr>
        <p:spPr>
          <a:xfrm>
            <a:off x="395536" y="116632"/>
            <a:ext cx="7704856" cy="830997"/>
          </a:xfrm>
          <a:prstGeom prst="rect">
            <a:avLst/>
          </a:prstGeom>
          <a:noFill/>
        </p:spPr>
        <p:txBody>
          <a:bodyPr wrap="square" rtlCol="0">
            <a:spAutoFit/>
          </a:bodyPr>
          <a:lstStyle/>
          <a:p>
            <a:r>
              <a:rPr lang="en-US" sz="2400" b="1" dirty="0"/>
              <a:t>Aqueous Electrolytes </a:t>
            </a:r>
            <a:r>
              <a:rPr lang="en-US" sz="2400" b="1" dirty="0" smtClean="0"/>
              <a:t>: Proposal</a:t>
            </a:r>
            <a:endParaRPr lang="en-US" b="1" dirty="0">
              <a:solidFill>
                <a:srgbClr val="FF0000"/>
              </a:solidFill>
            </a:endParaRPr>
          </a:p>
          <a:p>
            <a:r>
              <a:rPr lang="en-US" sz="2400" b="1" dirty="0" smtClean="0">
                <a:solidFill>
                  <a:srgbClr val="C00000"/>
                </a:solidFill>
              </a:rPr>
              <a:t> </a:t>
            </a:r>
            <a:endParaRPr lang="en-US" sz="2400" dirty="0">
              <a:solidFill>
                <a:srgbClr val="C00000"/>
              </a:solidFill>
            </a:endParaRPr>
          </a:p>
        </p:txBody>
      </p:sp>
    </p:spTree>
    <p:extLst>
      <p:ext uri="{BB962C8B-B14F-4D97-AF65-F5344CB8AC3E}">
        <p14:creationId xmlns:p14="http://schemas.microsoft.com/office/powerpoint/2010/main" val="3799914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7"/>
          <p:cNvGraphicFramePr>
            <a:graphicFrameLocks noGrp="1"/>
          </p:cNvGraphicFramePr>
          <p:nvPr>
            <p:extLst>
              <p:ext uri="{D42A27DB-BD31-4B8C-83A1-F6EECF244321}">
                <p14:modId xmlns:p14="http://schemas.microsoft.com/office/powerpoint/2010/main" val="1100976353"/>
              </p:ext>
            </p:extLst>
          </p:nvPr>
        </p:nvGraphicFramePr>
        <p:xfrm>
          <a:off x="539552" y="1035981"/>
          <a:ext cx="8208912" cy="3749040"/>
        </p:xfrm>
        <a:graphic>
          <a:graphicData uri="http://schemas.openxmlformats.org/drawingml/2006/table">
            <a:tbl>
              <a:tblPr firstRow="1" bandRow="1">
                <a:tableStyleId>{5C22544A-7EE6-4342-B048-85BDC9FD1C3A}</a:tableStyleId>
              </a:tblPr>
              <a:tblGrid>
                <a:gridCol w="209912"/>
                <a:gridCol w="1446272"/>
                <a:gridCol w="2693650"/>
                <a:gridCol w="3859078"/>
              </a:tblGrid>
              <a:tr h="283295">
                <a:tc>
                  <a:txBody>
                    <a:bodyPr/>
                    <a:lstStyle/>
                    <a:p>
                      <a:endParaRPr lang="en-US" sz="1400" noProof="0" dirty="0"/>
                    </a:p>
                  </a:txBody>
                  <a:tcPr/>
                </a:tc>
                <a:tc>
                  <a:txBody>
                    <a:bodyPr/>
                    <a:lstStyle/>
                    <a:p>
                      <a:r>
                        <a:rPr lang="en-US" sz="1400" noProof="0" dirty="0" smtClean="0"/>
                        <a:t>Issue</a:t>
                      </a:r>
                      <a:r>
                        <a:rPr lang="en-US" sz="1400" baseline="0" noProof="0" dirty="0" smtClean="0"/>
                        <a:t> </a:t>
                      </a:r>
                      <a:endParaRPr lang="en-US" sz="1400" noProof="0" dirty="0"/>
                    </a:p>
                  </a:txBody>
                  <a:tcPr/>
                </a:tc>
                <a:tc>
                  <a:txBody>
                    <a:bodyPr/>
                    <a:lstStyle/>
                    <a:p>
                      <a:r>
                        <a:rPr lang="en-US" sz="1400" b="1" noProof="0" dirty="0" smtClean="0"/>
                        <a:t>Potential Risk</a:t>
                      </a:r>
                      <a:endParaRPr lang="en-US" sz="1400" b="1" noProof="0" dirty="0"/>
                    </a:p>
                  </a:txBody>
                  <a:tcPr/>
                </a:tc>
                <a:tc>
                  <a:txBody>
                    <a:bodyPr/>
                    <a:lstStyle/>
                    <a:p>
                      <a:r>
                        <a:rPr lang="en-US" sz="1400" b="1" noProof="0" dirty="0" smtClean="0"/>
                        <a:t>Proposed</a:t>
                      </a:r>
                      <a:r>
                        <a:rPr lang="en-US" sz="1400" b="1" baseline="0" noProof="0" dirty="0" smtClean="0"/>
                        <a:t> </a:t>
                      </a:r>
                      <a:r>
                        <a:rPr lang="en-US" sz="1400" b="1" noProof="0" dirty="0" smtClean="0"/>
                        <a:t>Solution</a:t>
                      </a:r>
                      <a:endParaRPr lang="en-US" sz="1400" b="1" noProof="0" dirty="0"/>
                    </a:p>
                  </a:txBody>
                  <a:tcPr/>
                </a:tc>
              </a:tr>
              <a:tr h="591291">
                <a:tc>
                  <a:txBody>
                    <a:bodyPr/>
                    <a:lstStyle/>
                    <a:p>
                      <a:pPr algn="l"/>
                      <a:r>
                        <a:rPr lang="en-US" sz="1400" noProof="0" dirty="0" smtClean="0"/>
                        <a:t>1</a:t>
                      </a:r>
                      <a:endParaRPr lang="en-US" sz="1400" noProof="0" dirty="0"/>
                    </a:p>
                  </a:txBody>
                  <a:tcPr/>
                </a:tc>
                <a:tc>
                  <a:txBody>
                    <a:bodyPr/>
                    <a:lstStyle/>
                    <a:p>
                      <a:r>
                        <a:rPr lang="en-US" sz="1400" baseline="0" noProof="0" dirty="0" smtClean="0"/>
                        <a:t>Leakage  in liquid form</a:t>
                      </a:r>
                      <a:br>
                        <a:rPr lang="en-US" sz="1400" baseline="0" noProof="0" dirty="0" smtClean="0"/>
                      </a:br>
                      <a:endParaRPr lang="en-US" sz="1400" baseline="0" noProof="0" dirty="0" smtClean="0"/>
                    </a:p>
                  </a:txBody>
                  <a:tcPr/>
                </a:tc>
                <a:tc>
                  <a:txBody>
                    <a:bodyPr/>
                    <a:lstStyle/>
                    <a:p>
                      <a:pPr marL="285750" indent="-285750">
                        <a:buFont typeface="Arial" panose="020B0604020202020204" pitchFamily="34" charset="0"/>
                        <a:buChar char="•"/>
                      </a:pPr>
                      <a:r>
                        <a:rPr lang="en-US" sz="1400" b="0" baseline="0" noProof="0" dirty="0" smtClean="0">
                          <a:solidFill>
                            <a:schemeClr val="tx1"/>
                          </a:solidFill>
                        </a:rPr>
                        <a:t>Flammable, Toxic, Corrosive </a:t>
                      </a:r>
                      <a:endParaRPr lang="en-US" sz="1400" b="1" baseline="0" noProof="0" dirty="0" smtClean="0">
                        <a:solidFill>
                          <a:schemeClr val="tx1"/>
                        </a:solidFill>
                      </a:endParaRPr>
                    </a:p>
                    <a:p>
                      <a:pPr marL="285750" indent="-285750">
                        <a:buFont typeface="Arial" panose="020B0604020202020204" pitchFamily="34" charset="0"/>
                        <a:buChar char="•"/>
                      </a:pPr>
                      <a:r>
                        <a:rPr lang="en-US" sz="1400" b="0" baseline="0" noProof="0" dirty="0" smtClean="0">
                          <a:solidFill>
                            <a:schemeClr val="tx1"/>
                          </a:solidFill>
                        </a:rPr>
                        <a:t>Small amounts, order of </a:t>
                      </a:r>
                      <a:r>
                        <a:rPr lang="en-US" sz="1400" b="0" baseline="0" noProof="0" dirty="0" err="1" smtClean="0">
                          <a:solidFill>
                            <a:schemeClr val="tx1"/>
                          </a:solidFill>
                        </a:rPr>
                        <a:t>millilitres</a:t>
                      </a:r>
                      <a:r>
                        <a:rPr lang="en-US" sz="1400" b="0" baseline="0" noProof="0" dirty="0" smtClean="0">
                          <a:solidFill>
                            <a:schemeClr val="tx1"/>
                          </a:solidFill>
                        </a:rPr>
                        <a:t>,  expected</a:t>
                      </a:r>
                    </a:p>
                  </a:txBody>
                  <a:tcPr marL="90000" marR="90000" marT="36000" marB="36000"/>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noProof="0" dirty="0" smtClean="0">
                          <a:solidFill>
                            <a:schemeClr val="tx1"/>
                          </a:solidFill>
                        </a:rPr>
                        <a:t>No evidence of electrolyte leakage </a:t>
                      </a:r>
                    </a:p>
                  </a:txBody>
                  <a:tcPr/>
                </a:tc>
              </a:tr>
              <a:tr h="348587">
                <a:tc>
                  <a:txBody>
                    <a:bodyPr/>
                    <a:lstStyle/>
                    <a:p>
                      <a:pPr algn="l"/>
                      <a:r>
                        <a:rPr lang="en-US" sz="1400" noProof="0" dirty="0" smtClean="0"/>
                        <a:t>2</a:t>
                      </a:r>
                      <a:endParaRPr lang="en-US" sz="14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Vapor from l</a:t>
                      </a:r>
                      <a:r>
                        <a:rPr lang="en-US" sz="1400" baseline="0" noProof="0" dirty="0" smtClean="0"/>
                        <a:t>eakage</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noProof="0" dirty="0" smtClean="0">
                          <a:solidFill>
                            <a:schemeClr val="tx1"/>
                          </a:solidFill>
                        </a:rPr>
                        <a:t>Toxic / flammable gas</a:t>
                      </a:r>
                      <a:endParaRPr lang="en-US" sz="1400" b="1" noProof="0" dirty="0" smtClean="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noProof="0" dirty="0" smtClean="0">
                          <a:solidFill>
                            <a:schemeClr val="tx1"/>
                          </a:solidFill>
                        </a:rPr>
                        <a:t>No vapors are expected as no electrolyte leakage is allowed  </a:t>
                      </a:r>
                      <a:r>
                        <a:rPr lang="en-US" sz="1400" b="0" baseline="0" noProof="0" dirty="0" smtClean="0">
                          <a:solidFill>
                            <a:srgbClr val="FF0000"/>
                          </a:solidFill>
                        </a:rPr>
                        <a:t>[under discussion ] </a:t>
                      </a:r>
                    </a:p>
                  </a:txBody>
                  <a:tcPr/>
                </a:tc>
              </a:tr>
              <a:tr h="395607">
                <a:tc>
                  <a:txBody>
                    <a:bodyPr/>
                    <a:lstStyle/>
                    <a:p>
                      <a:pPr algn="l"/>
                      <a:r>
                        <a:rPr lang="en-US" sz="1400" noProof="0" dirty="0" smtClean="0"/>
                        <a:t>3</a:t>
                      </a:r>
                      <a:endParaRPr lang="en-US" sz="1400" noProof="0" dirty="0"/>
                    </a:p>
                  </a:txBody>
                  <a:tcPr/>
                </a:tc>
                <a:tc>
                  <a:txBody>
                    <a:bodyPr/>
                    <a:lstStyle/>
                    <a:p>
                      <a:r>
                        <a:rPr lang="en-US" sz="1400" noProof="0" dirty="0" smtClean="0"/>
                        <a:t>Volatile gas </a:t>
                      </a:r>
                    </a:p>
                    <a:p>
                      <a:endParaRPr lang="en-US" sz="1400" noProof="0" dirty="0"/>
                    </a:p>
                  </a:txBody>
                  <a:tcPr/>
                </a:tc>
                <a:tc>
                  <a:txBody>
                    <a:bodyPr/>
                    <a:lstStyle/>
                    <a:p>
                      <a:pPr marL="285750" indent="-285750">
                        <a:buFont typeface="Arial" panose="020B0604020202020204" pitchFamily="34" charset="0"/>
                        <a:buChar char="•"/>
                      </a:pPr>
                      <a:r>
                        <a:rPr lang="en-US" sz="1400" b="0" noProof="0" dirty="0" smtClean="0">
                          <a:solidFill>
                            <a:schemeClr val="tx1"/>
                          </a:solidFill>
                        </a:rPr>
                        <a:t>Not expected in normal operation</a:t>
                      </a:r>
                      <a:endParaRPr lang="en-US" sz="1400" b="0" noProof="0" dirty="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noProof="0" dirty="0" smtClean="0">
                          <a:solidFill>
                            <a:schemeClr val="tx1"/>
                          </a:solidFill>
                        </a:rPr>
                        <a:t>Venting  (proposal from Japan) </a:t>
                      </a:r>
                    </a:p>
                  </a:txBody>
                  <a:tcPr/>
                </a:tc>
              </a:tr>
              <a:tr h="395607">
                <a:tc>
                  <a:txBody>
                    <a:bodyPr/>
                    <a:lstStyle/>
                    <a:p>
                      <a:pPr algn="l"/>
                      <a:r>
                        <a:rPr lang="en-US" sz="1400" noProof="0" dirty="0" smtClean="0"/>
                        <a:t>4</a:t>
                      </a:r>
                      <a:endParaRPr lang="en-US" sz="1400" noProof="0" dirty="0"/>
                    </a:p>
                  </a:txBody>
                  <a:tcPr/>
                </a:tc>
                <a:tc>
                  <a:txBody>
                    <a:bodyPr/>
                    <a:lstStyle/>
                    <a:p>
                      <a:r>
                        <a:rPr lang="en-US" sz="1400" noProof="0" dirty="0" smtClean="0"/>
                        <a:t>Leakage in liquid form</a:t>
                      </a:r>
                      <a:endParaRPr lang="en-US" sz="1400" noProof="0" dirty="0"/>
                    </a:p>
                  </a:txBody>
                  <a:tcPr/>
                </a:tc>
                <a:tc>
                  <a:txBody>
                    <a:bodyPr/>
                    <a:lstStyle/>
                    <a:p>
                      <a:pPr marL="285750" indent="-285750">
                        <a:buFont typeface="Arial" panose="020B0604020202020204" pitchFamily="34" charset="0"/>
                        <a:buChar char="•"/>
                      </a:pPr>
                      <a:r>
                        <a:rPr lang="en-US" sz="1400" b="0" noProof="0" dirty="0" smtClean="0">
                          <a:solidFill>
                            <a:schemeClr val="tx1"/>
                          </a:solidFill>
                        </a:rPr>
                        <a:t>Flammable, Toxic, Corrosive </a:t>
                      </a:r>
                    </a:p>
                    <a:p>
                      <a:pPr marL="285750" indent="-285750">
                        <a:buFont typeface="Arial" panose="020B0604020202020204" pitchFamily="34" charset="0"/>
                        <a:buChar char="•"/>
                      </a:pPr>
                      <a:r>
                        <a:rPr lang="en-US" sz="1400" b="0" noProof="0" dirty="0" smtClean="0">
                          <a:solidFill>
                            <a:schemeClr val="tx1"/>
                          </a:solidFill>
                        </a:rPr>
                        <a:t>Small amounts, order of </a:t>
                      </a:r>
                      <a:r>
                        <a:rPr lang="en-US" sz="1400" b="0" noProof="0" dirty="0" err="1" smtClean="0">
                          <a:solidFill>
                            <a:schemeClr val="tx1"/>
                          </a:solidFill>
                        </a:rPr>
                        <a:t>millilitres</a:t>
                      </a:r>
                      <a:r>
                        <a:rPr lang="en-US" sz="1400" b="0" noProof="0" dirty="0" smtClean="0">
                          <a:solidFill>
                            <a:schemeClr val="tx1"/>
                          </a:solidFill>
                        </a:rPr>
                        <a:t>,  expected</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noProof="0" dirty="0" smtClean="0">
                          <a:solidFill>
                            <a:schemeClr val="tx1"/>
                          </a:solidFill>
                        </a:rPr>
                        <a:t>For REESS based on non-aqueous electrolytes, there should </a:t>
                      </a:r>
                      <a:r>
                        <a:rPr lang="en-US" sz="1400" b="0" u="sng" baseline="0" noProof="0" dirty="0" smtClean="0">
                          <a:solidFill>
                            <a:srgbClr val="FF0000"/>
                          </a:solidFill>
                        </a:rPr>
                        <a:t>not be any leakage  </a:t>
                      </a:r>
                      <a:r>
                        <a:rPr lang="en-US" sz="1400" b="0" baseline="0" noProof="0" dirty="0" smtClean="0">
                          <a:solidFill>
                            <a:schemeClr val="tx1"/>
                          </a:solidFill>
                        </a:rPr>
                        <a:t>‘outside vehicle’ or ‘inside passenger’ compartment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noProof="0" dirty="0" smtClean="0">
                          <a:solidFill>
                            <a:schemeClr val="tx1"/>
                          </a:solidFill>
                        </a:rPr>
                        <a:t>Visual inspection may be used for electrolyte leakage detection</a:t>
                      </a:r>
                    </a:p>
                  </a:txBody>
                  <a:tcPr/>
                </a:tc>
              </a:tr>
              <a:tr h="395607">
                <a:tc>
                  <a:txBody>
                    <a:bodyPr/>
                    <a:lstStyle/>
                    <a:p>
                      <a:pPr algn="l"/>
                      <a:r>
                        <a:rPr lang="en-US" sz="1400" noProof="0" dirty="0" smtClean="0"/>
                        <a:t>5</a:t>
                      </a:r>
                      <a:endParaRPr lang="en-US" sz="1400" noProof="0" dirty="0"/>
                    </a:p>
                  </a:txBody>
                  <a:tcPr/>
                </a:tc>
                <a:tc>
                  <a:txBody>
                    <a:bodyPr/>
                    <a:lstStyle/>
                    <a:p>
                      <a:r>
                        <a:rPr lang="en-US" sz="1400" noProof="0" dirty="0" smtClean="0"/>
                        <a:t>Vapor from leakage</a:t>
                      </a:r>
                    </a:p>
                  </a:txBody>
                  <a:tcPr/>
                </a:tc>
                <a:tc>
                  <a:txBody>
                    <a:bodyPr/>
                    <a:lstStyle/>
                    <a:p>
                      <a:pPr marL="285750" indent="-285750">
                        <a:buFont typeface="Arial" panose="020B0604020202020204" pitchFamily="34" charset="0"/>
                        <a:buChar char="•"/>
                      </a:pPr>
                      <a:r>
                        <a:rPr lang="en-US" sz="1400" b="0" noProof="0" dirty="0" smtClean="0">
                          <a:solidFill>
                            <a:schemeClr val="tx1"/>
                          </a:solidFill>
                        </a:rPr>
                        <a:t>Toxic / flammable gas</a:t>
                      </a: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1" baseline="0" noProof="0" dirty="0" smtClean="0">
                          <a:solidFill>
                            <a:srgbClr val="FF0000"/>
                          </a:solidFill>
                        </a:rPr>
                        <a:t>Under discussion </a:t>
                      </a:r>
                    </a:p>
                  </a:txBody>
                  <a:tcPr/>
                </a:tc>
              </a:tr>
            </a:tbl>
          </a:graphicData>
        </a:graphic>
      </p:graphicFrame>
      <p:sp>
        <p:nvSpPr>
          <p:cNvPr id="4" name="ZoneTexte 3"/>
          <p:cNvSpPr txBox="1"/>
          <p:nvPr/>
        </p:nvSpPr>
        <p:spPr>
          <a:xfrm>
            <a:off x="395535" y="116632"/>
            <a:ext cx="8397227" cy="461665"/>
          </a:xfrm>
          <a:prstGeom prst="rect">
            <a:avLst/>
          </a:prstGeom>
          <a:noFill/>
        </p:spPr>
        <p:txBody>
          <a:bodyPr wrap="square" rtlCol="0">
            <a:spAutoFit/>
          </a:bodyPr>
          <a:lstStyle/>
          <a:p>
            <a:r>
              <a:rPr lang="en-US" sz="2400" b="1" dirty="0" smtClean="0"/>
              <a:t>Non-Aqueous </a:t>
            </a:r>
            <a:r>
              <a:rPr lang="en-US" sz="2400" b="1" dirty="0"/>
              <a:t>Electrolytes </a:t>
            </a:r>
            <a:r>
              <a:rPr lang="en-US" sz="2400" b="1" dirty="0" smtClean="0"/>
              <a:t>: Issues</a:t>
            </a:r>
            <a:endParaRPr lang="en-US" sz="2400" b="1" dirty="0"/>
          </a:p>
        </p:txBody>
      </p:sp>
      <p:sp>
        <p:nvSpPr>
          <p:cNvPr id="5" name="Rectangle à coins arrondis 4"/>
          <p:cNvSpPr/>
          <p:nvPr/>
        </p:nvSpPr>
        <p:spPr>
          <a:xfrm>
            <a:off x="244870" y="1342500"/>
            <a:ext cx="269776" cy="176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In-use</a:t>
            </a:r>
            <a:endParaRPr lang="en-US" dirty="0"/>
          </a:p>
        </p:txBody>
      </p:sp>
      <p:sp>
        <p:nvSpPr>
          <p:cNvPr id="6" name="Rectangle à coins arrondis 5"/>
          <p:cNvSpPr/>
          <p:nvPr/>
        </p:nvSpPr>
        <p:spPr>
          <a:xfrm>
            <a:off x="257886" y="3177160"/>
            <a:ext cx="269776" cy="180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Post-crash</a:t>
            </a:r>
            <a:endParaRPr lang="en-US" dirty="0"/>
          </a:p>
        </p:txBody>
      </p:sp>
      <p:sp>
        <p:nvSpPr>
          <p:cNvPr id="2" name="Rectangle à coins arrondis 1"/>
          <p:cNvSpPr/>
          <p:nvPr/>
        </p:nvSpPr>
        <p:spPr>
          <a:xfrm>
            <a:off x="8460512" y="3386488"/>
            <a:ext cx="720000" cy="21602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200" dirty="0" smtClean="0">
                <a:solidFill>
                  <a:schemeClr val="tx1"/>
                </a:solidFill>
              </a:rPr>
              <a:t>NEW</a:t>
            </a:r>
            <a:r>
              <a:rPr lang="fr-FR" sz="1200" baseline="30000" dirty="0" smtClean="0">
                <a:solidFill>
                  <a:schemeClr val="tx1"/>
                </a:solidFill>
              </a:rPr>
              <a:t>1</a:t>
            </a:r>
            <a:endParaRPr lang="en-US" sz="1200" baseline="30000" dirty="0">
              <a:solidFill>
                <a:schemeClr val="tx1"/>
              </a:solidFill>
            </a:endParaRPr>
          </a:p>
        </p:txBody>
      </p:sp>
      <p:sp>
        <p:nvSpPr>
          <p:cNvPr id="3" name="ZoneTexte 2"/>
          <p:cNvSpPr txBox="1"/>
          <p:nvPr/>
        </p:nvSpPr>
        <p:spPr>
          <a:xfrm>
            <a:off x="527662" y="5374957"/>
            <a:ext cx="8076786" cy="646331"/>
          </a:xfrm>
          <a:prstGeom prst="rect">
            <a:avLst/>
          </a:prstGeom>
          <a:noFill/>
        </p:spPr>
        <p:txBody>
          <a:bodyPr wrap="square" rtlCol="0">
            <a:spAutoFit/>
          </a:bodyPr>
          <a:lstStyle/>
          <a:p>
            <a:r>
              <a:rPr lang="fr-FR" sz="1200" dirty="0" smtClean="0"/>
              <a:t>Justification: </a:t>
            </a:r>
          </a:p>
          <a:p>
            <a:pPr lvl="1"/>
            <a:r>
              <a:rPr lang="fr-FR" sz="1200" dirty="0" smtClean="0"/>
              <a:t>1. JRC </a:t>
            </a:r>
            <a:r>
              <a:rPr lang="fr-FR" sz="1200" dirty="0" err="1" smtClean="0"/>
              <a:t>analysis</a:t>
            </a:r>
            <a:r>
              <a:rPr lang="fr-FR" sz="1200" dirty="0" smtClean="0"/>
              <a:t> shows </a:t>
            </a:r>
            <a:r>
              <a:rPr lang="fr-FR" sz="1200" dirty="0" err="1" smtClean="0"/>
              <a:t>that</a:t>
            </a:r>
            <a:r>
              <a:rPr lang="fr-FR" sz="1200" dirty="0" smtClean="0"/>
              <a:t> 7% </a:t>
            </a:r>
            <a:r>
              <a:rPr lang="fr-FR" sz="1200" dirty="0" err="1" smtClean="0"/>
              <a:t>criteria</a:t>
            </a:r>
            <a:r>
              <a:rPr lang="fr-FR" sz="1200" dirty="0" smtClean="0"/>
              <a:t> for li-ion </a:t>
            </a:r>
            <a:r>
              <a:rPr lang="fr-FR" sz="1200" dirty="0" err="1" smtClean="0"/>
              <a:t>battery</a:t>
            </a:r>
            <a:r>
              <a:rPr lang="fr-FR" sz="1200" dirty="0" smtClean="0"/>
              <a:t> </a:t>
            </a:r>
            <a:r>
              <a:rPr lang="fr-FR" sz="1200" dirty="0" err="1" smtClean="0"/>
              <a:t>may</a:t>
            </a:r>
            <a:r>
              <a:rPr lang="fr-FR" sz="1200" dirty="0" smtClean="0"/>
              <a:t> lead to </a:t>
            </a:r>
            <a:r>
              <a:rPr lang="fr-FR" sz="1200" dirty="0" err="1" smtClean="0"/>
              <a:t>dangourouse</a:t>
            </a:r>
            <a:r>
              <a:rPr lang="fr-FR" sz="1200" dirty="0" smtClean="0"/>
              <a:t> situation. S</a:t>
            </a:r>
            <a:r>
              <a:rPr lang="en-US" sz="1200" dirty="0" smtClean="0"/>
              <a:t>pilling </a:t>
            </a:r>
            <a:r>
              <a:rPr lang="en-US" sz="1200" dirty="0"/>
              <a:t>ca. 1 L of dimethyl carbonate results in a PAC-3 concentration level in a volume of vehicle +3 m-thick layer around </a:t>
            </a:r>
            <a:r>
              <a:rPr lang="en-US" sz="1200" dirty="0" smtClean="0"/>
              <a:t>it. </a:t>
            </a:r>
            <a:endParaRPr lang="en-US" sz="1200" dirty="0"/>
          </a:p>
        </p:txBody>
      </p:sp>
    </p:spTree>
    <p:extLst>
      <p:ext uri="{BB962C8B-B14F-4D97-AF65-F5344CB8AC3E}">
        <p14:creationId xmlns:p14="http://schemas.microsoft.com/office/powerpoint/2010/main" val="230988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5" y="116632"/>
            <a:ext cx="8397227" cy="461665"/>
          </a:xfrm>
          <a:prstGeom prst="rect">
            <a:avLst/>
          </a:prstGeom>
          <a:noFill/>
        </p:spPr>
        <p:txBody>
          <a:bodyPr wrap="square" rtlCol="0">
            <a:spAutoFit/>
          </a:bodyPr>
          <a:lstStyle/>
          <a:p>
            <a:r>
              <a:rPr lang="en-US" sz="2400" b="1" dirty="0" smtClean="0"/>
              <a:t>Conclusion and future work </a:t>
            </a:r>
            <a:endParaRPr lang="en-US" sz="2400" b="1" dirty="0"/>
          </a:p>
        </p:txBody>
      </p:sp>
      <p:sp>
        <p:nvSpPr>
          <p:cNvPr id="4" name="ZoneTexte 3"/>
          <p:cNvSpPr txBox="1"/>
          <p:nvPr/>
        </p:nvSpPr>
        <p:spPr>
          <a:xfrm>
            <a:off x="583851" y="1022113"/>
            <a:ext cx="8208912" cy="3416320"/>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Contribution of TF3 so far:  </a:t>
            </a:r>
          </a:p>
          <a:p>
            <a:pPr marL="742950" lvl="1" indent="-285750" algn="just">
              <a:buFont typeface="Arial" panose="020B0604020202020204" pitchFamily="34" charset="0"/>
              <a:buChar char="•"/>
            </a:pPr>
            <a:r>
              <a:rPr lang="en-US" dirty="0" smtClean="0"/>
              <a:t>New definitions : types of electrolytes (aqueous  and non-aqueous)</a:t>
            </a:r>
          </a:p>
          <a:p>
            <a:pPr marL="742950" lvl="1" indent="-285750" algn="just">
              <a:buFont typeface="Arial" panose="020B0604020202020204" pitchFamily="34" charset="0"/>
              <a:buChar char="•"/>
            </a:pPr>
            <a:r>
              <a:rPr lang="en-US" dirty="0" smtClean="0"/>
              <a:t>Clarification on liquid leakage detection for </a:t>
            </a:r>
            <a:r>
              <a:rPr lang="en-US" dirty="0"/>
              <a:t>aqueous </a:t>
            </a:r>
            <a:r>
              <a:rPr lang="en-US" dirty="0" smtClean="0"/>
              <a:t>electrolyte batteries </a:t>
            </a:r>
          </a:p>
          <a:p>
            <a:pPr marL="742950" lvl="1" indent="-285750" algn="just">
              <a:buFont typeface="Arial" panose="020B0604020202020204" pitchFamily="34" charset="0"/>
              <a:buChar char="•"/>
            </a:pPr>
            <a:r>
              <a:rPr lang="en-US" dirty="0" smtClean="0"/>
              <a:t>New requirement for non-aqueous electrolytes on liquid leakage: </a:t>
            </a:r>
            <a:r>
              <a:rPr lang="en-US" i="1" dirty="0" smtClean="0">
                <a:solidFill>
                  <a:srgbClr val="FF0000"/>
                </a:solidFill>
              </a:rPr>
              <a:t>no liquid leakage outside the vehicle (instead of 7%)</a:t>
            </a:r>
          </a:p>
          <a:p>
            <a:pPr marL="285750" indent="-285750" algn="just">
              <a:buFont typeface="Arial" panose="020B0604020202020204" pitchFamily="34" charset="0"/>
              <a:buChar char="•"/>
            </a:pPr>
            <a:endParaRPr lang="en-US" dirty="0" smtClean="0"/>
          </a:p>
          <a:p>
            <a:pPr marL="285750" indent="-285750" algn="just">
              <a:buFont typeface="Arial" panose="020B0604020202020204" pitchFamily="34" charset="0"/>
              <a:buChar char="•"/>
            </a:pPr>
            <a:r>
              <a:rPr lang="en-US" dirty="0" smtClean="0"/>
              <a:t>Future work : </a:t>
            </a:r>
          </a:p>
          <a:p>
            <a:pPr marL="742950" lvl="1" indent="-285750" algn="just">
              <a:buFont typeface="Arial" panose="020B0604020202020204" pitchFamily="34" charset="0"/>
              <a:buChar char="•"/>
            </a:pPr>
            <a:r>
              <a:rPr lang="en-US" dirty="0" smtClean="0"/>
              <a:t>Discussions on risk associated with non-aqueous electrolytes =&gt; JRC is planning to do some experiment on single cell. Initial results expected after the 6</a:t>
            </a:r>
            <a:r>
              <a:rPr lang="en-US" baseline="30000" dirty="0" smtClean="0"/>
              <a:t>th</a:t>
            </a:r>
            <a:r>
              <a:rPr lang="en-US" dirty="0" smtClean="0"/>
              <a:t> EVS meeting </a:t>
            </a:r>
          </a:p>
          <a:p>
            <a:pPr marL="742950" lvl="1" indent="-285750" algn="just">
              <a:buFont typeface="Arial" panose="020B0604020202020204" pitchFamily="34" charset="0"/>
              <a:buChar char="•"/>
            </a:pPr>
            <a:r>
              <a:rPr lang="en-US" dirty="0" smtClean="0"/>
              <a:t>Propose final text for agreed topics </a:t>
            </a:r>
          </a:p>
          <a:p>
            <a:pPr marL="742950" lvl="1" indent="-285750" algn="just">
              <a:buFont typeface="Arial" panose="020B0604020202020204" pitchFamily="34" charset="0"/>
              <a:buChar char="•"/>
            </a:pPr>
            <a:r>
              <a:rPr lang="en-US" dirty="0" smtClean="0"/>
              <a:t>Required time: April 2015 (tentative) </a:t>
            </a:r>
          </a:p>
        </p:txBody>
      </p:sp>
    </p:spTree>
    <p:extLst>
      <p:ext uri="{BB962C8B-B14F-4D97-AF65-F5344CB8AC3E}">
        <p14:creationId xmlns:p14="http://schemas.microsoft.com/office/powerpoint/2010/main" val="1316901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75565" y="3140968"/>
            <a:ext cx="8397227" cy="461665"/>
          </a:xfrm>
          <a:prstGeom prst="rect">
            <a:avLst/>
          </a:prstGeom>
          <a:noFill/>
        </p:spPr>
        <p:txBody>
          <a:bodyPr wrap="square" rtlCol="0">
            <a:spAutoFit/>
          </a:bodyPr>
          <a:lstStyle/>
          <a:p>
            <a:pPr algn="ctr"/>
            <a:r>
              <a:rPr lang="en-US" sz="2400" b="1" dirty="0" smtClean="0"/>
              <a:t>Annex</a:t>
            </a:r>
            <a:endParaRPr lang="en-US" sz="2400" b="1" dirty="0"/>
          </a:p>
        </p:txBody>
      </p:sp>
    </p:spTree>
    <p:extLst>
      <p:ext uri="{BB962C8B-B14F-4D97-AF65-F5344CB8AC3E}">
        <p14:creationId xmlns:p14="http://schemas.microsoft.com/office/powerpoint/2010/main" val="38145121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5" y="116632"/>
            <a:ext cx="8397227" cy="461665"/>
          </a:xfrm>
          <a:prstGeom prst="rect">
            <a:avLst/>
          </a:prstGeom>
          <a:noFill/>
        </p:spPr>
        <p:txBody>
          <a:bodyPr wrap="square" rtlCol="0">
            <a:spAutoFit/>
          </a:bodyPr>
          <a:lstStyle/>
          <a:p>
            <a:r>
              <a:rPr lang="en-US" sz="2400" b="1" dirty="0" smtClean="0"/>
              <a:t>Electrolyte Leakage: Additional issues raised during TF3 meetings </a:t>
            </a:r>
            <a:endParaRPr lang="en-US" sz="2400" b="1" dirty="0"/>
          </a:p>
        </p:txBody>
      </p:sp>
      <p:graphicFrame>
        <p:nvGraphicFramePr>
          <p:cNvPr id="3" name="Tableau 2"/>
          <p:cNvGraphicFramePr>
            <a:graphicFrameLocks noGrp="1"/>
          </p:cNvGraphicFramePr>
          <p:nvPr>
            <p:extLst>
              <p:ext uri="{D42A27DB-BD31-4B8C-83A1-F6EECF244321}">
                <p14:modId xmlns:p14="http://schemas.microsoft.com/office/powerpoint/2010/main" val="2228496073"/>
              </p:ext>
            </p:extLst>
          </p:nvPr>
        </p:nvGraphicFramePr>
        <p:xfrm>
          <a:off x="395534" y="1196752"/>
          <a:ext cx="8280921" cy="3296920"/>
        </p:xfrm>
        <a:graphic>
          <a:graphicData uri="http://schemas.openxmlformats.org/drawingml/2006/table">
            <a:tbl>
              <a:tblPr firstRow="1" bandRow="1">
                <a:tableStyleId>{5C22544A-7EE6-4342-B048-85BDC9FD1C3A}</a:tableStyleId>
              </a:tblPr>
              <a:tblGrid>
                <a:gridCol w="1798719"/>
                <a:gridCol w="3241101"/>
                <a:gridCol w="3241101"/>
              </a:tblGrid>
              <a:tr h="370840">
                <a:tc>
                  <a:txBody>
                    <a:bodyPr/>
                    <a:lstStyle/>
                    <a:p>
                      <a:r>
                        <a:rPr lang="en-US" sz="1400" noProof="0" dirty="0" smtClean="0">
                          <a:solidFill>
                            <a:schemeClr val="tx1"/>
                          </a:solidFill>
                        </a:rPr>
                        <a:t>Topic </a:t>
                      </a:r>
                      <a:endParaRPr lang="en-US" sz="1400" noProof="0" dirty="0">
                        <a:solidFill>
                          <a:schemeClr val="tx1"/>
                        </a:solidFill>
                      </a:endParaRPr>
                    </a:p>
                  </a:txBody>
                  <a:tcPr/>
                </a:tc>
                <a:tc>
                  <a:txBody>
                    <a:bodyPr/>
                    <a:lstStyle/>
                    <a:p>
                      <a:r>
                        <a:rPr lang="en-US" sz="1400" noProof="0" dirty="0" smtClean="0">
                          <a:solidFill>
                            <a:schemeClr val="tx1"/>
                          </a:solidFill>
                        </a:rPr>
                        <a:t>Issue </a:t>
                      </a:r>
                      <a:endParaRPr lang="en-US" sz="1400" noProof="0" dirty="0">
                        <a:solidFill>
                          <a:schemeClr val="tx1"/>
                        </a:solidFill>
                      </a:endParaRPr>
                    </a:p>
                  </a:txBody>
                  <a:tcPr/>
                </a:tc>
                <a:tc>
                  <a:txBody>
                    <a:bodyPr/>
                    <a:lstStyle/>
                    <a:p>
                      <a:r>
                        <a:rPr lang="en-US" sz="1400" noProof="0" dirty="0" smtClean="0">
                          <a:solidFill>
                            <a:schemeClr val="tx1"/>
                          </a:solidFill>
                        </a:rPr>
                        <a:t>Comments</a:t>
                      </a:r>
                      <a:r>
                        <a:rPr lang="en-US" sz="1400" baseline="0" noProof="0" dirty="0" smtClean="0">
                          <a:solidFill>
                            <a:schemeClr val="tx1"/>
                          </a:solidFill>
                        </a:rPr>
                        <a:t> </a:t>
                      </a:r>
                      <a:endParaRPr lang="en-US" sz="1400" noProof="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1"/>
                          </a:solidFill>
                        </a:rPr>
                        <a:t>Observation period:</a:t>
                      </a:r>
                    </a:p>
                  </a:txBody>
                  <a:tcPr/>
                </a:tc>
                <a:tc>
                  <a:txBody>
                    <a:bodyPr/>
                    <a:lstStyle/>
                    <a:p>
                      <a:r>
                        <a:rPr lang="en-US" sz="1400" noProof="0" dirty="0" smtClean="0">
                          <a:solidFill>
                            <a:schemeClr val="tx1"/>
                          </a:solidFill>
                        </a:rPr>
                        <a:t>JRC proposed to increase the observation period from 30 minutes to 60 minutes </a:t>
                      </a:r>
                    </a:p>
                  </a:txBody>
                  <a:tcPr/>
                </a:tc>
                <a:tc>
                  <a:txBody>
                    <a:bodyPr/>
                    <a:lstStyle/>
                    <a:p>
                      <a:r>
                        <a:rPr lang="en-US" sz="1400" noProof="0" dirty="0" smtClean="0">
                          <a:solidFill>
                            <a:schemeClr val="tx1"/>
                          </a:solidFill>
                        </a:rPr>
                        <a:t>This issue is not specific to this  task force and  need  feedback from other experts (TF4 for example ) </a:t>
                      </a:r>
                      <a:endParaRPr lang="en-US" sz="1400" noProof="0" dirty="0">
                        <a:solidFill>
                          <a:schemeClr val="tx1"/>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1"/>
                          </a:solidFill>
                        </a:rPr>
                        <a:t>Roll-over test </a:t>
                      </a:r>
                    </a:p>
                    <a:p>
                      <a:endParaRPr lang="en-US" sz="1400" noProof="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1"/>
                          </a:solidFill>
                        </a:rPr>
                        <a:t>Korean proposal: The electrolyte leakage requirement shall be met in case of rollover after vehicle impact tests (same as that of FMVSS 305)</a:t>
                      </a:r>
                    </a:p>
                  </a:txBody>
                  <a:tcPr/>
                </a:tc>
                <a:tc>
                  <a:txBody>
                    <a:bodyPr/>
                    <a:lstStyle/>
                    <a:p>
                      <a:r>
                        <a:rPr lang="en-US" sz="1400" noProof="0" dirty="0" smtClean="0">
                          <a:solidFill>
                            <a:schemeClr val="tx1"/>
                          </a:solidFill>
                        </a:rPr>
                        <a:t>This comments is related to vehicle crash test procedure and this is not part of</a:t>
                      </a:r>
                      <a:r>
                        <a:rPr lang="en-US" sz="1400" baseline="0" noProof="0" dirty="0" smtClean="0">
                          <a:solidFill>
                            <a:schemeClr val="tx1"/>
                          </a:solidFill>
                        </a:rPr>
                        <a:t> this GTR-EVS </a:t>
                      </a:r>
                      <a:endParaRPr lang="en-US" sz="1400" noProof="0" dirty="0">
                        <a:solidFill>
                          <a:schemeClr val="tx1"/>
                        </a:solidFill>
                      </a:endParaRPr>
                    </a:p>
                  </a:txBody>
                  <a:tcPr/>
                </a:tc>
              </a:tr>
              <a:tr h="370840">
                <a:tc>
                  <a:txBody>
                    <a:bodyPr/>
                    <a:lstStyle/>
                    <a:p>
                      <a:r>
                        <a:rPr lang="en-US" sz="1400" noProof="0" dirty="0" smtClean="0">
                          <a:solidFill>
                            <a:schemeClr val="tx1"/>
                          </a:solidFill>
                        </a:rPr>
                        <a:t>‘No</a:t>
                      </a:r>
                      <a:r>
                        <a:rPr lang="en-US" sz="1400" baseline="0" noProof="0" dirty="0" smtClean="0">
                          <a:solidFill>
                            <a:schemeClr val="tx1"/>
                          </a:solidFill>
                        </a:rPr>
                        <a:t> fire’ requirement </a:t>
                      </a:r>
                      <a:endParaRPr lang="en-US" sz="1400" noProof="0" dirty="0">
                        <a:solidFill>
                          <a:schemeClr val="tx1"/>
                        </a:solidFill>
                      </a:endParaRPr>
                    </a:p>
                  </a:txBody>
                  <a:tcPr/>
                </a:tc>
                <a:tc>
                  <a:txBody>
                    <a:bodyPr/>
                    <a:lstStyle/>
                    <a:p>
                      <a:r>
                        <a:rPr lang="en-US" sz="1400" noProof="0" dirty="0" smtClean="0">
                          <a:solidFill>
                            <a:schemeClr val="tx1"/>
                          </a:solidFill>
                        </a:rPr>
                        <a:t>JRC proposed to use ignition source to check potential flammability of the emitted gas from leaked</a:t>
                      </a:r>
                      <a:r>
                        <a:rPr lang="en-US" sz="1400" baseline="0" noProof="0" dirty="0" smtClean="0">
                          <a:solidFill>
                            <a:schemeClr val="tx1"/>
                          </a:solidFill>
                        </a:rPr>
                        <a:t> electrolyte </a:t>
                      </a:r>
                      <a:endParaRPr lang="en-US" sz="1400" noProof="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1"/>
                          </a:solidFill>
                        </a:rPr>
                        <a:t>This issue is not specific to this  task force and  is more related to test procedure </a:t>
                      </a:r>
                    </a:p>
                  </a:txBody>
                  <a:tcPr/>
                </a:tc>
              </a:tr>
              <a:tr h="370840">
                <a:tc>
                  <a:txBody>
                    <a:bodyPr/>
                    <a:lstStyle/>
                    <a:p>
                      <a:r>
                        <a:rPr lang="en-US" sz="1400" noProof="0" dirty="0" smtClean="0">
                          <a:solidFill>
                            <a:schemeClr val="tx1"/>
                          </a:solidFill>
                        </a:rPr>
                        <a:t>Spillage/leakage</a:t>
                      </a:r>
                      <a:r>
                        <a:rPr lang="en-US" sz="1400" baseline="0" noProof="0" dirty="0" smtClean="0">
                          <a:solidFill>
                            <a:schemeClr val="tx1"/>
                          </a:solidFill>
                        </a:rPr>
                        <a:t> </a:t>
                      </a:r>
                      <a:endParaRPr lang="en-US" sz="1400" noProof="0" dirty="0">
                        <a:solidFill>
                          <a:schemeClr val="tx1"/>
                        </a:solidFill>
                      </a:endParaRPr>
                    </a:p>
                  </a:txBody>
                  <a:tcPr/>
                </a:tc>
                <a:tc>
                  <a:txBody>
                    <a:bodyPr/>
                    <a:lstStyle/>
                    <a:p>
                      <a:r>
                        <a:rPr lang="en-US" sz="1400" noProof="0" dirty="0" smtClean="0">
                          <a:solidFill>
                            <a:schemeClr val="tx1"/>
                          </a:solidFill>
                        </a:rPr>
                        <a:t>China and JRC proposed to use only one definition </a:t>
                      </a:r>
                      <a:endParaRPr lang="en-US" sz="1400" noProof="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1"/>
                          </a:solidFill>
                        </a:rPr>
                        <a:t>Only leakage will be used </a:t>
                      </a:r>
                    </a:p>
                  </a:txBody>
                  <a:tcPr/>
                </a:tc>
              </a:tr>
            </a:tbl>
          </a:graphicData>
        </a:graphic>
      </p:graphicFrame>
    </p:spTree>
    <p:extLst>
      <p:ext uri="{BB962C8B-B14F-4D97-AF65-F5344CB8AC3E}">
        <p14:creationId xmlns:p14="http://schemas.microsoft.com/office/powerpoint/2010/main" val="281918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4093428"/>
          </a:xfrm>
          <a:prstGeom prst="rect">
            <a:avLst/>
          </a:prstGeom>
          <a:noFill/>
        </p:spPr>
        <p:txBody>
          <a:bodyPr wrap="square" rtlCol="0">
            <a:spAutoFit/>
          </a:bodyPr>
          <a:lstStyle/>
          <a:p>
            <a:pPr marL="285750" indent="-285750">
              <a:buFont typeface="Wingdings" panose="05000000000000000000" pitchFamily="2" charset="2"/>
              <a:buChar char="§"/>
            </a:pPr>
            <a:r>
              <a:rPr lang="en-US" sz="2000" dirty="0" smtClean="0"/>
              <a:t>Organization of Task force </a:t>
            </a:r>
          </a:p>
          <a:p>
            <a:pPr marL="285750" indent="-285750">
              <a:buFont typeface="Wingdings" panose="05000000000000000000" pitchFamily="2" charset="2"/>
              <a:buChar char="§"/>
            </a:pPr>
            <a:r>
              <a:rPr lang="en-US" sz="2000" dirty="0" smtClean="0"/>
              <a:t>Issues raised during China EVS meeting </a:t>
            </a:r>
          </a:p>
          <a:p>
            <a:pPr marL="285750" indent="-285750">
              <a:buFont typeface="Wingdings" panose="05000000000000000000" pitchFamily="2" charset="2"/>
              <a:buChar char="§"/>
            </a:pPr>
            <a:r>
              <a:rPr lang="en-US" sz="2000" dirty="0" smtClean="0"/>
              <a:t>Present requirement and purpose </a:t>
            </a:r>
          </a:p>
          <a:p>
            <a:pPr marL="285750" indent="-285750">
              <a:buFont typeface="Wingdings" panose="05000000000000000000" pitchFamily="2" charset="2"/>
              <a:buChar char="§"/>
            </a:pPr>
            <a:r>
              <a:rPr lang="en-US" sz="2000" dirty="0" smtClean="0"/>
              <a:t>Approach of Task Force</a:t>
            </a:r>
          </a:p>
          <a:p>
            <a:pPr marL="285750" indent="-285750">
              <a:buFont typeface="Wingdings" panose="05000000000000000000" pitchFamily="2" charset="2"/>
              <a:buChar char="§"/>
            </a:pPr>
            <a:r>
              <a:rPr lang="en-US" sz="2000" dirty="0" smtClean="0"/>
              <a:t>Definitions </a:t>
            </a:r>
          </a:p>
          <a:p>
            <a:pPr marL="285750" indent="-285750">
              <a:buFont typeface="Wingdings" panose="05000000000000000000" pitchFamily="2" charset="2"/>
              <a:buChar char="§"/>
            </a:pPr>
            <a:r>
              <a:rPr lang="en-US" sz="2000" dirty="0" smtClean="0"/>
              <a:t>Aqueous Electrolytes</a:t>
            </a:r>
          </a:p>
          <a:p>
            <a:pPr marL="742950" lvl="1" indent="-285750">
              <a:buFont typeface="Wingdings" panose="05000000000000000000" pitchFamily="2" charset="2"/>
              <a:buChar char="§"/>
            </a:pPr>
            <a:r>
              <a:rPr lang="en-US" sz="2000" dirty="0" smtClean="0"/>
              <a:t>Issues</a:t>
            </a:r>
          </a:p>
          <a:p>
            <a:pPr marL="742950" lvl="1" indent="-285750">
              <a:buFont typeface="Wingdings" panose="05000000000000000000" pitchFamily="2" charset="2"/>
              <a:buChar char="§"/>
            </a:pPr>
            <a:r>
              <a:rPr lang="en-US" sz="2000" dirty="0" smtClean="0"/>
              <a:t>Proposal</a:t>
            </a:r>
          </a:p>
          <a:p>
            <a:pPr marL="285750" indent="-285750">
              <a:buFont typeface="Wingdings" panose="05000000000000000000" pitchFamily="2" charset="2"/>
              <a:buChar char="§"/>
            </a:pPr>
            <a:r>
              <a:rPr lang="en-US" sz="2000" dirty="0" smtClean="0"/>
              <a:t>Non-Aqueous Electrolytes</a:t>
            </a:r>
          </a:p>
          <a:p>
            <a:pPr marL="742950" lvl="1" indent="-285750">
              <a:buFont typeface="Wingdings" panose="05000000000000000000" pitchFamily="2" charset="2"/>
              <a:buChar char="§"/>
            </a:pPr>
            <a:r>
              <a:rPr lang="en-US" sz="2000" dirty="0" smtClean="0"/>
              <a:t>Issues</a:t>
            </a:r>
          </a:p>
          <a:p>
            <a:pPr marL="742950" lvl="1" indent="-285750">
              <a:buFont typeface="Wingdings" panose="05000000000000000000" pitchFamily="2" charset="2"/>
              <a:buChar char="§"/>
            </a:pPr>
            <a:r>
              <a:rPr lang="en-US" sz="2000" dirty="0" smtClean="0"/>
              <a:t>Proposal</a:t>
            </a:r>
          </a:p>
          <a:p>
            <a:pPr marL="285750" indent="-285750">
              <a:buFont typeface="Wingdings" panose="05000000000000000000" pitchFamily="2" charset="2"/>
              <a:buChar char="§"/>
            </a:pPr>
            <a:r>
              <a:rPr lang="en-US" sz="2000" dirty="0" smtClean="0"/>
              <a:t>Conclusion and future work </a:t>
            </a:r>
          </a:p>
          <a:p>
            <a:pPr marL="285750" indent="-285750">
              <a:buFont typeface="Arial" panose="020B0604020202020204" pitchFamily="34" charset="0"/>
              <a:buChar char="•"/>
            </a:pPr>
            <a:endParaRPr lang="en-US" sz="2000" dirty="0" smtClean="0"/>
          </a:p>
        </p:txBody>
      </p:sp>
      <p:sp>
        <p:nvSpPr>
          <p:cNvPr id="4" name="ZoneTexte 3"/>
          <p:cNvSpPr txBox="1"/>
          <p:nvPr/>
        </p:nvSpPr>
        <p:spPr>
          <a:xfrm>
            <a:off x="395536" y="116632"/>
            <a:ext cx="3960440" cy="461665"/>
          </a:xfrm>
          <a:prstGeom prst="rect">
            <a:avLst/>
          </a:prstGeom>
          <a:noFill/>
        </p:spPr>
        <p:txBody>
          <a:bodyPr wrap="square" rtlCol="0">
            <a:spAutoFit/>
          </a:bodyPr>
          <a:lstStyle/>
          <a:p>
            <a:r>
              <a:rPr lang="en-US" sz="2400" b="1" dirty="0" smtClean="0"/>
              <a:t>Content: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2</a:t>
            </a:fld>
            <a:endParaRPr lang="fr-BE"/>
          </a:p>
        </p:txBody>
      </p:sp>
    </p:spTree>
    <p:extLst>
      <p:ext uri="{BB962C8B-B14F-4D97-AF65-F5344CB8AC3E}">
        <p14:creationId xmlns:p14="http://schemas.microsoft.com/office/powerpoint/2010/main" val="2273017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2585323"/>
          </a:xfrm>
          <a:prstGeom prst="rect">
            <a:avLst/>
          </a:prstGeom>
          <a:noFill/>
        </p:spPr>
        <p:txBody>
          <a:bodyPr wrap="square" rtlCol="0">
            <a:spAutoFit/>
          </a:bodyPr>
          <a:lstStyle/>
          <a:p>
            <a:r>
              <a:rPr lang="en-US" b="1" dirty="0" smtClean="0"/>
              <a:t>Scope</a:t>
            </a:r>
            <a:r>
              <a:rPr lang="en-US" dirty="0" smtClean="0"/>
              <a:t>:  </a:t>
            </a:r>
          </a:p>
          <a:p>
            <a:pPr marL="742950" lvl="1" indent="-285750">
              <a:buFont typeface="Arial" panose="020B0604020202020204" pitchFamily="34" charset="0"/>
              <a:buChar char="•"/>
            </a:pPr>
            <a:r>
              <a:rPr lang="en-US" dirty="0" smtClean="0"/>
              <a:t>Issues related to electrolyte leakage  (except venting) </a:t>
            </a:r>
          </a:p>
          <a:p>
            <a:pPr marL="285750" indent="-285750">
              <a:buFont typeface="Arial" panose="020B0604020202020204" pitchFamily="34" charset="0"/>
              <a:buChar char="•"/>
            </a:pPr>
            <a:endParaRPr lang="en-US" dirty="0" smtClean="0"/>
          </a:p>
          <a:p>
            <a:r>
              <a:rPr lang="en-US" b="1" dirty="0" smtClean="0"/>
              <a:t>Objective : </a:t>
            </a:r>
          </a:p>
          <a:p>
            <a:pPr marL="742950" lvl="1" indent="-285750">
              <a:buFont typeface="Arial" panose="020B0604020202020204" pitchFamily="34" charset="0"/>
              <a:buChar char="•"/>
            </a:pPr>
            <a:r>
              <a:rPr lang="en-US" dirty="0" smtClean="0"/>
              <a:t>Reply all the queries on this issue , provide justification for the requirements in GTR draft and if required propose test procedure. </a:t>
            </a:r>
          </a:p>
          <a:p>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4" name="ZoneTexte 3"/>
          <p:cNvSpPr txBox="1"/>
          <p:nvPr/>
        </p:nvSpPr>
        <p:spPr>
          <a:xfrm>
            <a:off x="395536" y="116632"/>
            <a:ext cx="6768752" cy="461665"/>
          </a:xfrm>
          <a:prstGeom prst="rect">
            <a:avLst/>
          </a:prstGeom>
          <a:noFill/>
        </p:spPr>
        <p:txBody>
          <a:bodyPr wrap="square" rtlCol="0">
            <a:spAutoFit/>
          </a:bodyPr>
          <a:lstStyle/>
          <a:p>
            <a:r>
              <a:rPr lang="en-US" sz="2400" b="1" dirty="0"/>
              <a:t>Organization of Task </a:t>
            </a:r>
            <a:r>
              <a:rPr lang="en-US" sz="2400" b="1" dirty="0" smtClean="0"/>
              <a:t>force: Scope &amp; Objective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3</a:t>
            </a:fld>
            <a:endParaRPr lang="fr-BE" dirty="0"/>
          </a:p>
        </p:txBody>
      </p:sp>
    </p:spTree>
    <p:extLst>
      <p:ext uri="{BB962C8B-B14F-4D97-AF65-F5344CB8AC3E}">
        <p14:creationId xmlns:p14="http://schemas.microsoft.com/office/powerpoint/2010/main" val="3262513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1" y="1022113"/>
            <a:ext cx="8208912" cy="2585323"/>
          </a:xfrm>
          <a:prstGeom prst="rect">
            <a:avLst/>
          </a:prstGeom>
          <a:noFill/>
        </p:spPr>
        <p:txBody>
          <a:bodyPr wrap="square" rtlCol="0">
            <a:spAutoFit/>
          </a:bodyPr>
          <a:lstStyle/>
          <a:p>
            <a:pPr marL="285750" indent="-285750" algn="just">
              <a:buFont typeface="Arial" panose="020B0604020202020204" pitchFamily="34" charset="0"/>
              <a:buChar char="•"/>
            </a:pPr>
            <a:r>
              <a:rPr lang="en-US" b="1" dirty="0" smtClean="0"/>
              <a:t>China </a:t>
            </a:r>
            <a:r>
              <a:rPr lang="en-US" dirty="0" smtClean="0"/>
              <a:t>(CATARC) </a:t>
            </a:r>
            <a:endParaRPr lang="en-US" dirty="0" smtClean="0">
              <a:solidFill>
                <a:schemeClr val="tx2"/>
              </a:solidFill>
            </a:endParaRPr>
          </a:p>
          <a:p>
            <a:pPr marL="285750" indent="-285750" algn="just">
              <a:buFont typeface="Arial" panose="020B0604020202020204" pitchFamily="34" charset="0"/>
              <a:buChar char="•"/>
            </a:pPr>
            <a:r>
              <a:rPr lang="en-US" b="1" dirty="0" smtClean="0"/>
              <a:t>European Union </a:t>
            </a:r>
            <a:r>
              <a:rPr lang="en-US" dirty="0" smtClean="0"/>
              <a:t>(JRC)</a:t>
            </a:r>
            <a:endParaRPr lang="en-US" dirty="0" smtClean="0">
              <a:solidFill>
                <a:schemeClr val="tx2"/>
              </a:solidFill>
            </a:endParaRPr>
          </a:p>
          <a:p>
            <a:pPr marL="285750" indent="-285750" algn="just">
              <a:buFont typeface="Arial" panose="020B0604020202020204" pitchFamily="34" charset="0"/>
              <a:buChar char="•"/>
            </a:pPr>
            <a:r>
              <a:rPr lang="en-US" b="1" dirty="0" smtClean="0"/>
              <a:t>USA </a:t>
            </a:r>
            <a:r>
              <a:rPr lang="en-US" dirty="0" smtClean="0"/>
              <a:t>(NHTSA) </a:t>
            </a:r>
            <a:endParaRPr lang="en-US" dirty="0" smtClean="0">
              <a:solidFill>
                <a:schemeClr val="tx2"/>
              </a:solidFill>
            </a:endParaRPr>
          </a:p>
          <a:p>
            <a:pPr marL="285750" indent="-285750" algn="just">
              <a:buFont typeface="Arial" panose="020B0604020202020204" pitchFamily="34" charset="0"/>
              <a:buChar char="•"/>
            </a:pPr>
            <a:r>
              <a:rPr lang="en-US" b="1" dirty="0" smtClean="0"/>
              <a:t>South Korea </a:t>
            </a:r>
            <a:r>
              <a:rPr lang="en-US" dirty="0" smtClean="0"/>
              <a:t>( KATRI)</a:t>
            </a:r>
            <a:endParaRPr lang="en-US" dirty="0" smtClean="0">
              <a:solidFill>
                <a:schemeClr val="tx2"/>
              </a:solidFill>
            </a:endParaRPr>
          </a:p>
          <a:p>
            <a:pPr marL="285750" indent="-285750" algn="just">
              <a:buFont typeface="Arial" panose="020B0604020202020204" pitchFamily="34" charset="0"/>
              <a:buChar char="•"/>
            </a:pPr>
            <a:r>
              <a:rPr lang="en-US" b="1" dirty="0" smtClean="0"/>
              <a:t>France</a:t>
            </a:r>
            <a:r>
              <a:rPr lang="en-US" dirty="0" smtClean="0"/>
              <a:t> (UTAC)</a:t>
            </a:r>
            <a:endParaRPr lang="en-US" dirty="0" smtClean="0">
              <a:solidFill>
                <a:schemeClr val="tx2"/>
              </a:solidFill>
            </a:endParaRPr>
          </a:p>
          <a:p>
            <a:pPr marL="285750" indent="-285750" algn="just">
              <a:buFont typeface="Arial" panose="020B0604020202020204" pitchFamily="34" charset="0"/>
              <a:buChar char="•"/>
            </a:pPr>
            <a:r>
              <a:rPr lang="en-US" b="1" dirty="0" smtClean="0"/>
              <a:t>OICA</a:t>
            </a:r>
            <a:r>
              <a:rPr lang="en-US" dirty="0" smtClean="0"/>
              <a:t>  (Alliance, Daimler, JLR, PSA, GM, Toyota, Nissan, JAMA, VW, Scania, SK   	   Continental , Volvo, Renault) </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
        <p:nvSpPr>
          <p:cNvPr id="2" name="ZoneTexte 1"/>
          <p:cNvSpPr txBox="1"/>
          <p:nvPr/>
        </p:nvSpPr>
        <p:spPr>
          <a:xfrm>
            <a:off x="395536" y="116632"/>
            <a:ext cx="7488832" cy="461665"/>
          </a:xfrm>
          <a:prstGeom prst="rect">
            <a:avLst/>
          </a:prstGeom>
          <a:noFill/>
        </p:spPr>
        <p:txBody>
          <a:bodyPr wrap="square" rtlCol="0">
            <a:spAutoFit/>
          </a:bodyPr>
          <a:lstStyle/>
          <a:p>
            <a:r>
              <a:rPr lang="en-US" sz="2400" b="1" dirty="0"/>
              <a:t>Organization of Task </a:t>
            </a:r>
            <a:r>
              <a:rPr lang="en-US" sz="2400" b="1" dirty="0" smtClean="0"/>
              <a:t>force: Members </a:t>
            </a:r>
            <a:endParaRPr lang="en-US" sz="2400" b="1"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t>4</a:t>
            </a:fld>
            <a:endParaRPr lang="fr-BE"/>
          </a:p>
        </p:txBody>
      </p:sp>
      <p:sp>
        <p:nvSpPr>
          <p:cNvPr id="5" name="ZoneTexte 4"/>
          <p:cNvSpPr txBox="1"/>
          <p:nvPr/>
        </p:nvSpPr>
        <p:spPr>
          <a:xfrm>
            <a:off x="395536" y="3789040"/>
            <a:ext cx="3960440" cy="400110"/>
          </a:xfrm>
          <a:prstGeom prst="rect">
            <a:avLst/>
          </a:prstGeom>
          <a:noFill/>
        </p:spPr>
        <p:txBody>
          <a:bodyPr wrap="square" rtlCol="0">
            <a:spAutoFit/>
          </a:bodyPr>
          <a:lstStyle/>
          <a:p>
            <a:r>
              <a:rPr lang="en-US" sz="2000" b="1" dirty="0" smtClean="0"/>
              <a:t>Contributions  </a:t>
            </a:r>
            <a:endParaRPr lang="en-US" sz="2000" b="1" dirty="0"/>
          </a:p>
        </p:txBody>
      </p:sp>
      <p:sp>
        <p:nvSpPr>
          <p:cNvPr id="6" name="ZoneTexte 5"/>
          <p:cNvSpPr txBox="1"/>
          <p:nvPr/>
        </p:nvSpPr>
        <p:spPr>
          <a:xfrm>
            <a:off x="583796" y="4311094"/>
            <a:ext cx="8208912"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t>Research data /analysis: </a:t>
            </a:r>
            <a:r>
              <a:rPr lang="en-US" dirty="0" smtClean="0"/>
              <a:t>JRC </a:t>
            </a:r>
          </a:p>
          <a:p>
            <a:pPr marL="285750" indent="-285750">
              <a:buFont typeface="Arial" panose="020B0604020202020204" pitchFamily="34" charset="0"/>
              <a:buChar char="•"/>
            </a:pPr>
            <a:r>
              <a:rPr lang="en-US" b="1" dirty="0" smtClean="0"/>
              <a:t>Comments: </a:t>
            </a:r>
            <a:r>
              <a:rPr lang="en-US" dirty="0" smtClean="0"/>
              <a:t>JRC, NHTSA, KATRI, CATARC , OICA</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1499048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583850" y="1022113"/>
            <a:ext cx="8380637" cy="4524315"/>
          </a:xfrm>
          <a:prstGeom prst="rect">
            <a:avLst/>
          </a:prstGeom>
          <a:noFill/>
        </p:spPr>
        <p:txBody>
          <a:bodyPr wrap="square" rtlCol="0">
            <a:spAutoFit/>
          </a:bodyPr>
          <a:lstStyle/>
          <a:p>
            <a:pPr algn="just"/>
            <a:endParaRPr lang="en-US" b="1" dirty="0" smtClean="0"/>
          </a:p>
          <a:p>
            <a:pPr marL="285750" indent="-285750" algn="just">
              <a:buFont typeface="Arial" panose="020B0604020202020204" pitchFamily="34" charset="0"/>
              <a:buChar char="•"/>
            </a:pPr>
            <a:r>
              <a:rPr lang="en-US" i="1" dirty="0" smtClean="0"/>
              <a:t>End of January 2014: </a:t>
            </a:r>
            <a:r>
              <a:rPr lang="en-US" dirty="0" smtClean="0"/>
              <a:t>Initial comments on the issue by exchange of emails </a:t>
            </a:r>
          </a:p>
          <a:p>
            <a:pPr marL="285750" indent="-285750" algn="just">
              <a:buFont typeface="Arial" panose="020B0604020202020204" pitchFamily="34" charset="0"/>
              <a:buChar char="•"/>
            </a:pPr>
            <a:r>
              <a:rPr lang="en-US" i="1" dirty="0" smtClean="0"/>
              <a:t>28</a:t>
            </a:r>
            <a:r>
              <a:rPr lang="en-US" i="1" baseline="30000" dirty="0" smtClean="0"/>
              <a:t>th</a:t>
            </a:r>
            <a:r>
              <a:rPr lang="en-US" i="1" dirty="0" smtClean="0"/>
              <a:t> February 2014: </a:t>
            </a:r>
            <a:r>
              <a:rPr lang="en-US" dirty="0" smtClean="0"/>
              <a:t>1st meeting with co-sponsors on progress of task force </a:t>
            </a:r>
          </a:p>
          <a:p>
            <a:pPr marL="285750" indent="-285750" algn="just">
              <a:buFont typeface="Arial" panose="020B0604020202020204" pitchFamily="34" charset="0"/>
              <a:buChar char="•"/>
            </a:pPr>
            <a:r>
              <a:rPr lang="en-US" i="1" dirty="0" smtClean="0"/>
              <a:t>11</a:t>
            </a:r>
            <a:r>
              <a:rPr lang="en-US" i="1" baseline="30000" dirty="0" smtClean="0"/>
              <a:t>th</a:t>
            </a:r>
            <a:r>
              <a:rPr lang="en-US" i="1" dirty="0" smtClean="0"/>
              <a:t> March 2014: </a:t>
            </a:r>
            <a:r>
              <a:rPr lang="en-US" dirty="0" smtClean="0"/>
              <a:t>1st  audio meeting of TF to discuss the initial proposals </a:t>
            </a:r>
          </a:p>
          <a:p>
            <a:pPr marL="285750" indent="-285750" algn="just">
              <a:buFont typeface="Arial" panose="020B0604020202020204" pitchFamily="34" charset="0"/>
              <a:buChar char="•"/>
            </a:pPr>
            <a:r>
              <a:rPr lang="en-US" i="1" dirty="0" smtClean="0"/>
              <a:t>21</a:t>
            </a:r>
            <a:r>
              <a:rPr lang="en-US" i="1" baseline="30000" dirty="0" smtClean="0"/>
              <a:t>st</a:t>
            </a:r>
            <a:r>
              <a:rPr lang="en-US" i="1" dirty="0" smtClean="0"/>
              <a:t> March 2014: </a:t>
            </a:r>
            <a:r>
              <a:rPr lang="en-US" dirty="0" smtClean="0"/>
              <a:t>1st  face to face meeting in Paris </a:t>
            </a:r>
          </a:p>
          <a:p>
            <a:pPr marL="285750" indent="-285750" algn="just">
              <a:buFont typeface="Arial" panose="020B0604020202020204" pitchFamily="34" charset="0"/>
              <a:buChar char="•"/>
            </a:pPr>
            <a:r>
              <a:rPr lang="en-US" i="1" dirty="0" smtClean="0"/>
              <a:t>11</a:t>
            </a:r>
            <a:r>
              <a:rPr lang="en-US" i="1" baseline="30000" dirty="0" smtClean="0"/>
              <a:t>th</a:t>
            </a:r>
            <a:r>
              <a:rPr lang="en-US" i="1" dirty="0" smtClean="0"/>
              <a:t> April 2014: </a:t>
            </a:r>
            <a:r>
              <a:rPr lang="en-US" dirty="0" smtClean="0"/>
              <a:t>2nd  audio meeting of TF to finalize the task force conclusion  on aqueous electrolyte REESS </a:t>
            </a:r>
          </a:p>
          <a:p>
            <a:pPr marL="285750" indent="-285750" algn="just">
              <a:buFont typeface="Arial" panose="020B0604020202020204" pitchFamily="34" charset="0"/>
              <a:buChar char="•"/>
            </a:pPr>
            <a:r>
              <a:rPr lang="en-US" i="1" dirty="0" smtClean="0"/>
              <a:t>25</a:t>
            </a:r>
            <a:r>
              <a:rPr lang="en-US" i="1" baseline="30000" dirty="0" smtClean="0"/>
              <a:t>th</a:t>
            </a:r>
            <a:r>
              <a:rPr lang="en-US" i="1" dirty="0" smtClean="0"/>
              <a:t> April 2014: </a:t>
            </a:r>
            <a:r>
              <a:rPr lang="en-US" dirty="0" smtClean="0"/>
              <a:t>2</a:t>
            </a:r>
            <a:r>
              <a:rPr lang="en-US" baseline="30000" dirty="0" smtClean="0"/>
              <a:t>nd</a:t>
            </a:r>
            <a:r>
              <a:rPr lang="en-US" dirty="0" smtClean="0"/>
              <a:t> meeting with co-sponsors on progress of task force </a:t>
            </a:r>
          </a:p>
          <a:p>
            <a:pPr marL="285750" indent="-285750" algn="just">
              <a:buFont typeface="Arial" panose="020B0604020202020204" pitchFamily="34" charset="0"/>
              <a:buChar char="•"/>
            </a:pPr>
            <a:r>
              <a:rPr lang="en-US" i="1" dirty="0" smtClean="0"/>
              <a:t>8th of May 2014: </a:t>
            </a:r>
            <a:r>
              <a:rPr lang="en-US" dirty="0" smtClean="0"/>
              <a:t>Comments on the ‘status report’ by exchange of emails </a:t>
            </a:r>
          </a:p>
          <a:p>
            <a:pPr marL="285750" indent="-285750" algn="just">
              <a:buFont typeface="Arial" panose="020B0604020202020204" pitchFamily="34" charset="0"/>
              <a:buChar char="•"/>
            </a:pPr>
            <a:r>
              <a:rPr lang="en-US" i="1" dirty="0" smtClean="0"/>
              <a:t>12</a:t>
            </a:r>
            <a:r>
              <a:rPr lang="en-US" i="1" baseline="30000" dirty="0" smtClean="0"/>
              <a:t>th</a:t>
            </a:r>
            <a:r>
              <a:rPr lang="en-US" i="1" dirty="0" smtClean="0"/>
              <a:t> May 2014: </a:t>
            </a:r>
            <a:r>
              <a:rPr lang="en-US" dirty="0" smtClean="0"/>
              <a:t>2</a:t>
            </a:r>
            <a:r>
              <a:rPr lang="en-US" baseline="30000" dirty="0" smtClean="0"/>
              <a:t>nd</a:t>
            </a:r>
            <a:r>
              <a:rPr lang="en-US" dirty="0" smtClean="0"/>
              <a:t> face to face meeting in Washington (validation of conclusion)</a:t>
            </a:r>
          </a:p>
          <a:p>
            <a:pPr marL="285750" indent="-285750" algn="just">
              <a:buFont typeface="Arial" panose="020B0604020202020204" pitchFamily="34" charset="0"/>
              <a:buChar char="•"/>
            </a:pPr>
            <a:r>
              <a:rPr lang="en-US" i="1" dirty="0" smtClean="0"/>
              <a:t>13</a:t>
            </a:r>
            <a:r>
              <a:rPr lang="en-US" i="1" baseline="30000" dirty="0" smtClean="0"/>
              <a:t>th</a:t>
            </a:r>
            <a:r>
              <a:rPr lang="en-US" i="1" dirty="0" smtClean="0"/>
              <a:t> May 2014: </a:t>
            </a:r>
            <a:r>
              <a:rPr lang="en-US" dirty="0" smtClean="0"/>
              <a:t>Presentation of task force progress report in the  5</a:t>
            </a:r>
            <a:r>
              <a:rPr lang="en-US" baseline="30000" dirty="0" smtClean="0"/>
              <a:t>th</a:t>
            </a:r>
            <a:r>
              <a:rPr lang="en-US" dirty="0" smtClean="0"/>
              <a:t> GTR-EVS meeting</a:t>
            </a:r>
          </a:p>
          <a:p>
            <a:pPr marL="285750" indent="-285750" algn="just">
              <a:buFont typeface="Arial" panose="020B0604020202020204" pitchFamily="34" charset="0"/>
              <a:buChar char="•"/>
            </a:pPr>
            <a:r>
              <a:rPr lang="en-US" dirty="0" smtClean="0"/>
              <a:t>15</a:t>
            </a:r>
            <a:r>
              <a:rPr lang="en-US" baseline="30000" dirty="0" smtClean="0"/>
              <a:t>th</a:t>
            </a:r>
            <a:r>
              <a:rPr lang="en-US" dirty="0" smtClean="0"/>
              <a:t> October 2014: 3</a:t>
            </a:r>
            <a:r>
              <a:rPr lang="en-US" baseline="30000" dirty="0" smtClean="0"/>
              <a:t>rd</a:t>
            </a:r>
            <a:r>
              <a:rPr lang="en-US" dirty="0" smtClean="0"/>
              <a:t> face to face meeting in Brussels </a:t>
            </a:r>
          </a:p>
          <a:p>
            <a:pPr marL="285750" indent="-285750" algn="just">
              <a:buFont typeface="Arial" panose="020B0604020202020204" pitchFamily="34" charset="0"/>
              <a:buChar char="•"/>
            </a:pPr>
            <a:r>
              <a:rPr lang="en-US" b="1" dirty="0" smtClean="0">
                <a:solidFill>
                  <a:schemeClr val="tx2"/>
                </a:solidFill>
              </a:rPr>
              <a:t>18</a:t>
            </a:r>
            <a:r>
              <a:rPr lang="en-US" b="1" baseline="30000" dirty="0" smtClean="0">
                <a:solidFill>
                  <a:schemeClr val="tx2"/>
                </a:solidFill>
              </a:rPr>
              <a:t>th</a:t>
            </a:r>
            <a:r>
              <a:rPr lang="en-US" b="1" dirty="0" smtClean="0">
                <a:solidFill>
                  <a:schemeClr val="tx2"/>
                </a:solidFill>
              </a:rPr>
              <a:t> November 2014</a:t>
            </a:r>
            <a:r>
              <a:rPr lang="en-US" b="1" dirty="0">
                <a:solidFill>
                  <a:schemeClr val="tx2"/>
                </a:solidFill>
              </a:rPr>
              <a:t>: Presentation of task force progress report in the  </a:t>
            </a:r>
            <a:r>
              <a:rPr lang="en-US" b="1" dirty="0" smtClean="0">
                <a:solidFill>
                  <a:schemeClr val="tx2"/>
                </a:solidFill>
              </a:rPr>
              <a:t>6</a:t>
            </a:r>
            <a:r>
              <a:rPr lang="en-US" b="1" baseline="30000" dirty="0" smtClean="0">
                <a:solidFill>
                  <a:schemeClr val="tx2"/>
                </a:solidFill>
              </a:rPr>
              <a:t>th</a:t>
            </a:r>
            <a:r>
              <a:rPr lang="en-US" b="1" dirty="0" smtClean="0">
                <a:solidFill>
                  <a:schemeClr val="tx2"/>
                </a:solidFill>
              </a:rPr>
              <a:t>  </a:t>
            </a:r>
            <a:r>
              <a:rPr lang="en-US" b="1" dirty="0">
                <a:solidFill>
                  <a:schemeClr val="tx2"/>
                </a:solidFill>
              </a:rPr>
              <a:t>GTR-EVS meeting</a:t>
            </a:r>
          </a:p>
          <a:p>
            <a:pPr marL="285750" indent="-285750" algn="just">
              <a:buFont typeface="Arial" panose="020B0604020202020204" pitchFamily="34" charset="0"/>
              <a:buChar char="•"/>
            </a:pPr>
            <a:endParaRPr lang="en-US" dirty="0" smtClean="0"/>
          </a:p>
        </p:txBody>
      </p:sp>
      <p:sp>
        <p:nvSpPr>
          <p:cNvPr id="2" name="Espace réservé du numéro de diapositive 1"/>
          <p:cNvSpPr>
            <a:spLocks noGrp="1"/>
          </p:cNvSpPr>
          <p:nvPr>
            <p:ph type="sldNum" sz="quarter" idx="12"/>
          </p:nvPr>
        </p:nvSpPr>
        <p:spPr>
          <a:xfrm>
            <a:off x="6635977" y="6309320"/>
            <a:ext cx="2133600" cy="365125"/>
          </a:xfrm>
        </p:spPr>
        <p:txBody>
          <a:bodyPr/>
          <a:lstStyle/>
          <a:p>
            <a:fld id="{CF4668DC-857F-487D-BFFA-8C0CA5037977}" type="slidenum">
              <a:rPr lang="fr-BE" smtClean="0"/>
              <a:t>5</a:t>
            </a:fld>
            <a:endParaRPr lang="fr-BE"/>
          </a:p>
        </p:txBody>
      </p:sp>
      <p:sp>
        <p:nvSpPr>
          <p:cNvPr id="4" name="ZoneTexte 3"/>
          <p:cNvSpPr txBox="1"/>
          <p:nvPr/>
        </p:nvSpPr>
        <p:spPr>
          <a:xfrm>
            <a:off x="395536" y="116632"/>
            <a:ext cx="6264696" cy="461665"/>
          </a:xfrm>
          <a:prstGeom prst="rect">
            <a:avLst/>
          </a:prstGeom>
          <a:noFill/>
        </p:spPr>
        <p:txBody>
          <a:bodyPr wrap="square" rtlCol="0">
            <a:spAutoFit/>
          </a:bodyPr>
          <a:lstStyle/>
          <a:p>
            <a:r>
              <a:rPr lang="en-US" sz="2400" b="1" dirty="0"/>
              <a:t>Organization of Task </a:t>
            </a:r>
            <a:r>
              <a:rPr lang="en-US" sz="2400" b="1" dirty="0" smtClean="0"/>
              <a:t>force: Work plan</a:t>
            </a:r>
            <a:endParaRPr lang="en-US" sz="2400" b="1" dirty="0"/>
          </a:p>
        </p:txBody>
      </p:sp>
    </p:spTree>
    <p:extLst>
      <p:ext uri="{BB962C8B-B14F-4D97-AF65-F5344CB8AC3E}">
        <p14:creationId xmlns:p14="http://schemas.microsoft.com/office/powerpoint/2010/main" val="2362104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6" y="116632"/>
            <a:ext cx="7776864" cy="461665"/>
          </a:xfrm>
          <a:prstGeom prst="rect">
            <a:avLst/>
          </a:prstGeom>
          <a:noFill/>
        </p:spPr>
        <p:txBody>
          <a:bodyPr wrap="square" rtlCol="0">
            <a:spAutoFit/>
          </a:bodyPr>
          <a:lstStyle/>
          <a:p>
            <a:r>
              <a:rPr lang="en-US" sz="2400" b="1" dirty="0" smtClean="0"/>
              <a:t>Electrolyte Leakage: Issues raised during last EVS meeting </a:t>
            </a:r>
            <a:endParaRPr lang="en-US" sz="2400" b="1"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6</a:t>
            </a:fld>
            <a:endParaRPr lang="fr-BE"/>
          </a:p>
        </p:txBody>
      </p:sp>
      <p:sp>
        <p:nvSpPr>
          <p:cNvPr id="6" name="ZoneTexte 5"/>
          <p:cNvSpPr txBox="1"/>
          <p:nvPr/>
        </p:nvSpPr>
        <p:spPr>
          <a:xfrm>
            <a:off x="583851" y="1022113"/>
            <a:ext cx="8208912" cy="5355312"/>
          </a:xfrm>
          <a:prstGeom prst="rect">
            <a:avLst/>
          </a:prstGeom>
          <a:noFill/>
        </p:spPr>
        <p:txBody>
          <a:bodyPr wrap="square" rtlCol="0">
            <a:spAutoFit/>
          </a:bodyPr>
          <a:lstStyle/>
          <a:p>
            <a:pPr marL="285750" indent="-285750" algn="just">
              <a:buFont typeface="Wingdings" panose="05000000000000000000" pitchFamily="2" charset="2"/>
              <a:buChar char="§"/>
            </a:pPr>
            <a:r>
              <a:rPr lang="en-US" dirty="0" smtClean="0"/>
              <a:t>Three category of questions </a:t>
            </a:r>
          </a:p>
          <a:p>
            <a:pPr marL="285750" indent="-285750" algn="just">
              <a:buFont typeface="Wingdings" panose="05000000000000000000" pitchFamily="2" charset="2"/>
              <a:buChar char="§"/>
            </a:pPr>
            <a:endParaRPr lang="en-US" dirty="0" smtClean="0"/>
          </a:p>
          <a:p>
            <a:pPr marL="342900" indent="-342900" algn="just">
              <a:buFont typeface="+mj-lt"/>
              <a:buAutoNum type="arabicPeriod"/>
            </a:pPr>
            <a:r>
              <a:rPr lang="en-US" b="1" i="1" dirty="0" smtClean="0"/>
              <a:t>Leakage detection: </a:t>
            </a:r>
          </a:p>
          <a:p>
            <a:pPr marL="800100" lvl="1" indent="-342900" algn="just">
              <a:buFont typeface="Arial" panose="020B0604020202020204" pitchFamily="34" charset="0"/>
              <a:buChar char="•"/>
            </a:pPr>
            <a:r>
              <a:rPr lang="en-US" dirty="0" smtClean="0"/>
              <a:t>How to distinguish leakage? </a:t>
            </a:r>
          </a:p>
          <a:p>
            <a:pPr marL="800100" lvl="1" indent="-342900" algn="just">
              <a:buFont typeface="Arial" panose="020B0604020202020204" pitchFamily="34" charset="0"/>
              <a:buChar char="•"/>
            </a:pPr>
            <a:r>
              <a:rPr lang="en-US" dirty="0" smtClean="0"/>
              <a:t>What is an appropriate coating?  </a:t>
            </a:r>
          </a:p>
          <a:p>
            <a:pPr marL="342900" indent="-342900" algn="just">
              <a:buFont typeface="+mj-lt"/>
              <a:buAutoNum type="arabicPeriod"/>
            </a:pPr>
            <a:endParaRPr lang="en-US" dirty="0" smtClean="0"/>
          </a:p>
          <a:p>
            <a:pPr marL="342900" indent="-342900" algn="just">
              <a:buFont typeface="+mj-lt"/>
              <a:buAutoNum type="arabicPeriod"/>
            </a:pPr>
            <a:r>
              <a:rPr lang="en-US" b="1" i="1" dirty="0" smtClean="0"/>
              <a:t>Leakage (spillage) amount measurement : </a:t>
            </a:r>
          </a:p>
          <a:p>
            <a:pPr marL="800100" lvl="1" indent="-342900" algn="just">
              <a:buFont typeface="Arial" panose="020B0604020202020204" pitchFamily="34" charset="0"/>
              <a:buChar char="•"/>
            </a:pPr>
            <a:r>
              <a:rPr lang="en-US" dirty="0" smtClean="0"/>
              <a:t>How is leakage measured? </a:t>
            </a:r>
          </a:p>
          <a:p>
            <a:pPr marL="800100" lvl="1" indent="-342900" algn="just">
              <a:buFont typeface="Arial" panose="020B0604020202020204" pitchFamily="34" charset="0"/>
              <a:buChar char="•"/>
            </a:pPr>
            <a:r>
              <a:rPr lang="en-US" dirty="0" smtClean="0"/>
              <a:t>How to quantify electrolyte leakage amount (7 % volume or 5 litters)? </a:t>
            </a:r>
          </a:p>
          <a:p>
            <a:pPr marL="800100" lvl="1" indent="-342900" algn="just">
              <a:buFont typeface="Arial" panose="020B0604020202020204" pitchFamily="34" charset="0"/>
              <a:buChar char="•"/>
            </a:pPr>
            <a:r>
              <a:rPr lang="en-US" dirty="0"/>
              <a:t>How to differentiate ‘electrolyte leakage’ from ‘coolant’? </a:t>
            </a:r>
            <a:endParaRPr lang="en-US" dirty="0" smtClean="0"/>
          </a:p>
          <a:p>
            <a:pPr marL="800100" lvl="1" indent="-342900" algn="just">
              <a:buFont typeface="Arial" panose="020B0604020202020204" pitchFamily="34" charset="0"/>
              <a:buChar char="•"/>
            </a:pPr>
            <a:r>
              <a:rPr lang="en-US" dirty="0" smtClean="0"/>
              <a:t>How to measure the electrolyte vapor (in case required to)? </a:t>
            </a:r>
          </a:p>
          <a:p>
            <a:pPr marL="800100" lvl="1" indent="-342900" algn="just">
              <a:buFont typeface="Arial" panose="020B0604020202020204" pitchFamily="34" charset="0"/>
              <a:buChar char="•"/>
            </a:pPr>
            <a:r>
              <a:rPr lang="en-US" dirty="0" smtClean="0"/>
              <a:t>Electrolyte leakage currently defined as liquid leakage. This poses possible difficulty for batteries using volatile electrolytes (e.g. Li-ion). How is liquid electrolyte leakage measured and distinguished from electrolyte lost due to vapors or evaporation of spilled electrolyte?</a:t>
            </a:r>
          </a:p>
          <a:p>
            <a:pPr marL="342900" indent="-342900" algn="just">
              <a:buFont typeface="+mj-lt"/>
              <a:buAutoNum type="arabicPeriod"/>
            </a:pPr>
            <a:endParaRPr lang="en-US" dirty="0" smtClean="0"/>
          </a:p>
          <a:p>
            <a:pPr marL="342900" indent="-342900" algn="just">
              <a:buFont typeface="+mj-lt"/>
              <a:buAutoNum type="arabicPeriod"/>
            </a:pPr>
            <a:r>
              <a:rPr lang="en-US" b="1" i="1" dirty="0" smtClean="0"/>
              <a:t>Venting gas: </a:t>
            </a:r>
          </a:p>
          <a:p>
            <a:pPr marL="800100" lvl="1" indent="-342900" algn="just">
              <a:buFont typeface="Arial" panose="020B0604020202020204" pitchFamily="34" charset="0"/>
              <a:buChar char="•"/>
            </a:pPr>
            <a:r>
              <a:rPr lang="en-US" dirty="0" smtClean="0"/>
              <a:t>How to differentiate smoke from combustion with electrolyte vapors at venting, for example in the thermal cycling test?</a:t>
            </a:r>
          </a:p>
        </p:txBody>
      </p:sp>
    </p:spTree>
    <p:extLst>
      <p:ext uri="{BB962C8B-B14F-4D97-AF65-F5344CB8AC3E}">
        <p14:creationId xmlns:p14="http://schemas.microsoft.com/office/powerpoint/2010/main" val="2750860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6" y="116632"/>
            <a:ext cx="7776864" cy="461665"/>
          </a:xfrm>
          <a:prstGeom prst="rect">
            <a:avLst/>
          </a:prstGeom>
          <a:noFill/>
        </p:spPr>
        <p:txBody>
          <a:bodyPr wrap="square" rtlCol="0">
            <a:spAutoFit/>
          </a:bodyPr>
          <a:lstStyle/>
          <a:p>
            <a:r>
              <a:rPr lang="en-US" sz="2400" b="1" dirty="0" smtClean="0"/>
              <a:t>Acceptance criteria in present GTR draft </a:t>
            </a:r>
            <a:r>
              <a:rPr lang="en-US" sz="2400" b="1" dirty="0"/>
              <a:t>: </a:t>
            </a:r>
            <a:r>
              <a:rPr lang="en-US" sz="2400" b="1" dirty="0" smtClean="0"/>
              <a:t> </a:t>
            </a:r>
            <a:endParaRPr lang="en-US" sz="2400" b="1"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t>7</a:t>
            </a:fld>
            <a:endParaRPr lang="fr-BE"/>
          </a:p>
        </p:txBody>
      </p:sp>
      <p:graphicFrame>
        <p:nvGraphicFramePr>
          <p:cNvPr id="3" name="Tableau 2"/>
          <p:cNvGraphicFramePr>
            <a:graphicFrameLocks noGrp="1"/>
          </p:cNvGraphicFramePr>
          <p:nvPr>
            <p:extLst>
              <p:ext uri="{D42A27DB-BD31-4B8C-83A1-F6EECF244321}">
                <p14:modId xmlns:p14="http://schemas.microsoft.com/office/powerpoint/2010/main" val="523255248"/>
              </p:ext>
            </p:extLst>
          </p:nvPr>
        </p:nvGraphicFramePr>
        <p:xfrm>
          <a:off x="683568" y="1006976"/>
          <a:ext cx="6626824" cy="2926080"/>
        </p:xfrm>
        <a:graphic>
          <a:graphicData uri="http://schemas.openxmlformats.org/drawingml/2006/table">
            <a:tbl>
              <a:tblPr firstRow="1" bandRow="1">
                <a:tableStyleId>{5C22544A-7EE6-4342-B048-85BDC9FD1C3A}</a:tableStyleId>
              </a:tblPr>
              <a:tblGrid>
                <a:gridCol w="1512168"/>
                <a:gridCol w="792088"/>
                <a:gridCol w="819976"/>
                <a:gridCol w="504057"/>
                <a:gridCol w="971868"/>
                <a:gridCol w="1040194"/>
                <a:gridCol w="986473"/>
              </a:tblGrid>
              <a:tr h="370840">
                <a:tc>
                  <a:txBody>
                    <a:bodyPr/>
                    <a:lstStyle/>
                    <a:p>
                      <a:r>
                        <a:rPr lang="en-US" sz="1200" noProof="0" dirty="0" smtClean="0"/>
                        <a:t>Test item </a:t>
                      </a:r>
                      <a:endParaRPr lang="en-US" sz="1200" noProof="0" dirty="0"/>
                    </a:p>
                  </a:txBody>
                  <a:tcPr/>
                </a:tc>
                <a:tc>
                  <a:txBody>
                    <a:bodyPr/>
                    <a:lstStyle/>
                    <a:p>
                      <a:r>
                        <a:rPr lang="en-US" sz="1200" noProof="0" dirty="0" smtClean="0"/>
                        <a:t>Leakage </a:t>
                      </a:r>
                      <a:endParaRPr lang="en-US" sz="1200" noProof="0" dirty="0"/>
                    </a:p>
                  </a:txBody>
                  <a:tcPr/>
                </a:tc>
                <a:tc>
                  <a:txBody>
                    <a:bodyPr/>
                    <a:lstStyle/>
                    <a:p>
                      <a:r>
                        <a:rPr lang="en-US" sz="1200" noProof="0" dirty="0" smtClean="0"/>
                        <a:t>Rupture</a:t>
                      </a:r>
                      <a:endParaRPr lang="en-US" sz="1200" noProof="0" dirty="0"/>
                    </a:p>
                  </a:txBody>
                  <a:tcPr/>
                </a:tc>
                <a:tc>
                  <a:txBody>
                    <a:bodyPr/>
                    <a:lstStyle/>
                    <a:p>
                      <a:r>
                        <a:rPr lang="en-US" sz="1200" noProof="0" dirty="0" smtClean="0"/>
                        <a:t>Fire </a:t>
                      </a:r>
                      <a:endParaRPr lang="en-US" sz="1200" noProof="0" dirty="0"/>
                    </a:p>
                  </a:txBody>
                  <a:tcPr/>
                </a:tc>
                <a:tc>
                  <a:txBody>
                    <a:bodyPr/>
                    <a:lstStyle/>
                    <a:p>
                      <a:r>
                        <a:rPr lang="en-US" sz="1200" noProof="0" dirty="0" smtClean="0"/>
                        <a:t>Explosion </a:t>
                      </a:r>
                      <a:endParaRPr lang="en-US" sz="1200" noProof="0" dirty="0"/>
                    </a:p>
                  </a:txBody>
                  <a:tcPr/>
                </a:tc>
                <a:tc>
                  <a:txBody>
                    <a:bodyPr/>
                    <a:lstStyle/>
                    <a:p>
                      <a:r>
                        <a:rPr lang="en-US" sz="1200" noProof="0" dirty="0" smtClean="0"/>
                        <a:t>Isolation </a:t>
                      </a:r>
                    </a:p>
                    <a:p>
                      <a:r>
                        <a:rPr lang="en-US" sz="1200" noProof="0" dirty="0" smtClean="0"/>
                        <a:t>Resistance</a:t>
                      </a:r>
                      <a:r>
                        <a:rPr lang="en-US" sz="1200" baseline="0" noProof="0" dirty="0" smtClean="0"/>
                        <a:t> </a:t>
                      </a:r>
                      <a:endParaRPr lang="en-US" sz="1200" noProof="0" dirty="0"/>
                    </a:p>
                  </a:txBody>
                  <a:tcPr/>
                </a:tc>
                <a:tc>
                  <a:txBody>
                    <a:bodyPr/>
                    <a:lstStyle/>
                    <a:p>
                      <a:r>
                        <a:rPr lang="en-US" sz="1200" noProof="0" dirty="0" smtClean="0"/>
                        <a:t>Retention </a:t>
                      </a:r>
                      <a:endParaRPr lang="en-US" sz="1200" noProof="0" dirty="0"/>
                    </a:p>
                  </a:txBody>
                  <a:tcPr/>
                </a:tc>
              </a:tr>
              <a:tr h="118864">
                <a:tc>
                  <a:txBody>
                    <a:bodyPr/>
                    <a:lstStyle/>
                    <a:p>
                      <a:r>
                        <a:rPr lang="en-US" sz="1200" noProof="0" dirty="0" smtClean="0"/>
                        <a:t>Vibration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132576">
                <a:tc>
                  <a:txBody>
                    <a:bodyPr/>
                    <a:lstStyle/>
                    <a:p>
                      <a:r>
                        <a:rPr lang="en-US" sz="1200" noProof="0" dirty="0" smtClean="0"/>
                        <a:t>Thermal choc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146288">
                <a:tc>
                  <a:txBody>
                    <a:bodyPr/>
                    <a:lstStyle/>
                    <a:p>
                      <a:r>
                        <a:rPr lang="en-US" sz="1200" noProof="0" dirty="0" smtClean="0"/>
                        <a:t>Fire resistance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0">
                <a:tc>
                  <a:txBody>
                    <a:bodyPr/>
                    <a:lstStyle/>
                    <a:p>
                      <a:r>
                        <a:rPr lang="en-US" sz="1200" noProof="0" dirty="0" smtClean="0"/>
                        <a:t>External</a:t>
                      </a:r>
                      <a:r>
                        <a:rPr lang="en-US" sz="1200" baseline="0" noProof="0" dirty="0" smtClean="0"/>
                        <a:t> short circuit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0">
                <a:tc>
                  <a:txBody>
                    <a:bodyPr/>
                    <a:lstStyle/>
                    <a:p>
                      <a:r>
                        <a:rPr lang="en-US" sz="1200" noProof="0" dirty="0" smtClean="0"/>
                        <a:t>Over discharge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0">
                <a:tc>
                  <a:txBody>
                    <a:bodyPr/>
                    <a:lstStyle/>
                    <a:p>
                      <a:r>
                        <a:rPr lang="en-US" sz="1200" noProof="0" dirty="0" smtClean="0"/>
                        <a:t>Over charge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129128">
                <a:tc>
                  <a:txBody>
                    <a:bodyPr/>
                    <a:lstStyle/>
                    <a:p>
                      <a:r>
                        <a:rPr lang="en-US" sz="1200" noProof="0" dirty="0" smtClean="0"/>
                        <a:t>Mechanical shock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142840">
                <a:tc>
                  <a:txBody>
                    <a:bodyPr/>
                    <a:lstStyle/>
                    <a:p>
                      <a:r>
                        <a:rPr lang="en-US" sz="1200" noProof="0" dirty="0" smtClean="0"/>
                        <a:t>Mechanical integrity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r h="0">
                <a:tc>
                  <a:txBody>
                    <a:bodyPr/>
                    <a:lstStyle/>
                    <a:p>
                      <a:r>
                        <a:rPr lang="en-US" sz="1200" noProof="0" dirty="0" smtClean="0"/>
                        <a:t>Post-crash Vehicle </a:t>
                      </a:r>
                      <a:endParaRPr lang="en-US" sz="1200"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c>
                  <a:txBody>
                    <a:bodyPr/>
                    <a:lstStyle/>
                    <a:p>
                      <a:pPr algn="ctr"/>
                      <a:r>
                        <a:rPr lang="en-US" sz="1200" b="1" noProof="0" dirty="0" smtClean="0"/>
                        <a:t>√</a:t>
                      </a:r>
                      <a:endParaRPr lang="en-US" sz="1200" b="1" noProof="0" dirty="0"/>
                    </a:p>
                  </a:txBody>
                  <a:tcPr/>
                </a:tc>
              </a:tr>
            </a:tbl>
          </a:graphicData>
        </a:graphic>
      </p:graphicFrame>
      <p:sp>
        <p:nvSpPr>
          <p:cNvPr id="4" name="ZoneTexte 3"/>
          <p:cNvSpPr txBox="1"/>
          <p:nvPr/>
        </p:nvSpPr>
        <p:spPr>
          <a:xfrm>
            <a:off x="395536" y="4149080"/>
            <a:ext cx="8352928"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fire test does not require leakage  criteria and hence out of scope of this TF </a:t>
            </a:r>
          </a:p>
          <a:p>
            <a:pPr marL="285750" indent="-285750">
              <a:buFont typeface="Arial" panose="020B0604020202020204" pitchFamily="34" charset="0"/>
              <a:buChar char="•"/>
            </a:pPr>
            <a:r>
              <a:rPr lang="en-US" dirty="0"/>
              <a:t>The ‘flammability aspect’ and the ‘electric choc aspect’ of electrolyte is already covered in the GTR draft</a:t>
            </a:r>
          </a:p>
          <a:p>
            <a:pPr marL="285750" indent="-285750">
              <a:buFont typeface="Arial" panose="020B0604020202020204" pitchFamily="34" charset="0"/>
              <a:buChar char="•"/>
            </a:pPr>
            <a:r>
              <a:rPr lang="en-US" dirty="0" smtClean="0"/>
              <a:t>Hence the objective of the task force is to look in to the chemical risk (corrosive &amp; toxic nature of electrolytes)</a:t>
            </a:r>
            <a:endParaRPr lang="en-US" dirty="0"/>
          </a:p>
        </p:txBody>
      </p:sp>
      <p:sp>
        <p:nvSpPr>
          <p:cNvPr id="6" name="Rectangle à coins arrondis 5"/>
          <p:cNvSpPr/>
          <p:nvPr/>
        </p:nvSpPr>
        <p:spPr>
          <a:xfrm>
            <a:off x="576408" y="1988840"/>
            <a:ext cx="6804000" cy="288032"/>
          </a:xfrm>
          <a:prstGeom prst="roundRect">
            <a:avLst/>
          </a:prstGeom>
          <a:solidFill>
            <a:schemeClr val="accent2">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91672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2956629363"/>
              </p:ext>
            </p:extLst>
          </p:nvPr>
        </p:nvGraphicFramePr>
        <p:xfrm>
          <a:off x="611560" y="764704"/>
          <a:ext cx="8208912" cy="5730240"/>
        </p:xfrm>
        <a:graphic>
          <a:graphicData uri="http://schemas.openxmlformats.org/drawingml/2006/table">
            <a:tbl>
              <a:tblPr firstRow="1" bandRow="1">
                <a:tableStyleId>{5C22544A-7EE6-4342-B048-85BDC9FD1C3A}</a:tableStyleId>
              </a:tblPr>
              <a:tblGrid>
                <a:gridCol w="2315334"/>
                <a:gridCol w="3134279"/>
                <a:gridCol w="2759299"/>
              </a:tblGrid>
              <a:tr h="117790">
                <a:tc>
                  <a:txBody>
                    <a:bodyPr/>
                    <a:lstStyle/>
                    <a:p>
                      <a:r>
                        <a:rPr lang="en-US" sz="1400" noProof="0" dirty="0" smtClean="0"/>
                        <a:t>Test items </a:t>
                      </a:r>
                      <a:endParaRPr lang="en-US" sz="1400" noProof="0" dirty="0"/>
                    </a:p>
                  </a:txBody>
                  <a:tcPr/>
                </a:tc>
                <a:tc>
                  <a:txBody>
                    <a:bodyPr/>
                    <a:lstStyle/>
                    <a:p>
                      <a:r>
                        <a:rPr lang="en-US" sz="1400" noProof="0" dirty="0" smtClean="0"/>
                        <a:t>Purpose of the test </a:t>
                      </a:r>
                      <a:endParaRPr lang="en-US" sz="14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Present Requirements </a:t>
                      </a:r>
                    </a:p>
                  </a:txBody>
                  <a:tcPr/>
                </a:tc>
              </a:tr>
              <a:tr h="134527">
                <a:tc>
                  <a:txBody>
                    <a:bodyPr/>
                    <a:lstStyle/>
                    <a:p>
                      <a:r>
                        <a:rPr lang="en-US" sz="1400" noProof="0" dirty="0" smtClean="0"/>
                        <a:t>Vibration</a:t>
                      </a:r>
                    </a:p>
                  </a:txBody>
                  <a:tcPr/>
                </a:tc>
                <a:tc rowSpan="2">
                  <a:txBody>
                    <a:bodyPr/>
                    <a:lstStyle/>
                    <a:p>
                      <a:r>
                        <a:rPr lang="en-US" sz="1400" noProof="0" dirty="0" smtClean="0"/>
                        <a:t>-The user is supposed to </a:t>
                      </a:r>
                      <a:r>
                        <a:rPr lang="en-US" sz="1400" noProof="0" dirty="0" smtClean="0">
                          <a:solidFill>
                            <a:srgbClr val="FF0000"/>
                          </a:solidFill>
                        </a:rPr>
                        <a:t>continue to use the vehicle after the event.</a:t>
                      </a:r>
                      <a:r>
                        <a:rPr lang="en-US" sz="1400" noProof="0" dirty="0" smtClean="0"/>
                        <a:t> </a:t>
                      </a:r>
                    </a:p>
                    <a:p>
                      <a:r>
                        <a:rPr lang="en-US" sz="1400" noProof="0" dirty="0" smtClean="0"/>
                        <a:t>-In this case, </a:t>
                      </a:r>
                      <a:r>
                        <a:rPr lang="en-US" sz="1400" noProof="0" dirty="0" smtClean="0">
                          <a:solidFill>
                            <a:srgbClr val="FF0000"/>
                          </a:solidFill>
                        </a:rPr>
                        <a:t>stringent requirements</a:t>
                      </a:r>
                      <a:r>
                        <a:rPr lang="en-US" sz="1400" noProof="0" dirty="0" smtClean="0"/>
                        <a:t>  should be applied </a:t>
                      </a:r>
                      <a:endParaRPr lang="en-US" sz="1400" noProof="0" dirty="0"/>
                    </a:p>
                  </a:txBody>
                  <a:tcPr>
                    <a:solidFill>
                      <a:schemeClr val="bg1">
                        <a:lumMod val="85000"/>
                      </a:schemeClr>
                    </a:solidFill>
                  </a:tcPr>
                </a:tc>
                <a:tc row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-No evidence of electrolyte leakage</a:t>
                      </a:r>
                    </a:p>
                    <a:p>
                      <a:endParaRPr lang="en-US" sz="1400" noProof="0" dirty="0"/>
                    </a:p>
                  </a:txBody>
                  <a:tcPr>
                    <a:solidFill>
                      <a:schemeClr val="bg1">
                        <a:lumMod val="85000"/>
                      </a:schemeClr>
                    </a:solidFill>
                  </a:tcPr>
                </a:tc>
              </a:tr>
              <a:tr h="315456">
                <a:tc>
                  <a:txBody>
                    <a:bodyPr/>
                    <a:lstStyle/>
                    <a:p>
                      <a:r>
                        <a:rPr lang="en-US" sz="1400" noProof="0" dirty="0" smtClean="0"/>
                        <a:t>Thermal shock and cycling</a:t>
                      </a:r>
                    </a:p>
                  </a:txBody>
                  <a:tcPr/>
                </a:tc>
                <a:tc vMerge="1">
                  <a:txBody>
                    <a:bodyPr/>
                    <a:lstStyle/>
                    <a:p>
                      <a:endParaRPr lang="en-US" sz="1400" noProof="0" dirty="0"/>
                    </a:p>
                  </a:txBody>
                  <a:tcPr/>
                </a:tc>
                <a:tc vMerge="1">
                  <a:txBody>
                    <a:bodyPr/>
                    <a:lstStyle/>
                    <a:p>
                      <a:endParaRPr lang="en-US" sz="1400" noProof="0" dirty="0"/>
                    </a:p>
                  </a:txBody>
                  <a:tcPr/>
                </a:tc>
              </a:tr>
              <a:tr h="126856">
                <a:tc>
                  <a:txBody>
                    <a:bodyPr/>
                    <a:lstStyle/>
                    <a:p>
                      <a:r>
                        <a:rPr lang="en-US" sz="1400" noProof="0" dirty="0" smtClean="0"/>
                        <a:t>External short circuit protection</a:t>
                      </a:r>
                    </a:p>
                  </a:txBody>
                  <a:tcPr/>
                </a:tc>
                <a:tc rowSpan="4">
                  <a:txBody>
                    <a:bodyPr/>
                    <a:lstStyle/>
                    <a:p>
                      <a:r>
                        <a:rPr lang="en-US" sz="1400" noProof="0" dirty="0" smtClean="0"/>
                        <a:t>-The proposed test procedure is to confirm the operation of protective function.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-In this case, </a:t>
                      </a:r>
                      <a:r>
                        <a:rPr lang="en-US" sz="1400" noProof="0" dirty="0" smtClean="0">
                          <a:solidFill>
                            <a:srgbClr val="FF0000"/>
                          </a:solidFill>
                        </a:rPr>
                        <a:t>stringent requirements</a:t>
                      </a:r>
                      <a:r>
                        <a:rPr lang="en-US" sz="1400" noProof="0" dirty="0" smtClean="0"/>
                        <a:t>  should be applied </a:t>
                      </a:r>
                    </a:p>
                  </a:txBody>
                  <a:tcPr>
                    <a:solidFill>
                      <a:schemeClr val="bg1">
                        <a:lumMod val="85000"/>
                      </a:schemeClr>
                    </a:solidFill>
                  </a:tcPr>
                </a:tc>
                <a:tc vMerge="1">
                  <a:txBody>
                    <a:bodyPr/>
                    <a:lstStyle/>
                    <a:p>
                      <a:endParaRPr lang="en-US" sz="1400" noProof="0" dirty="0"/>
                    </a:p>
                  </a:txBody>
                  <a:tcPr/>
                </a:tc>
              </a:tr>
              <a:tr h="0">
                <a:tc>
                  <a:txBody>
                    <a:bodyPr/>
                    <a:lstStyle/>
                    <a:p>
                      <a:r>
                        <a:rPr lang="en-US" sz="1400" noProof="0" dirty="0" smtClean="0"/>
                        <a:t>Overcharge protection</a:t>
                      </a:r>
                      <a:endParaRPr lang="en-US" sz="1400" noProof="0" dirty="0"/>
                    </a:p>
                  </a:txBody>
                  <a:tcPr/>
                </a:tc>
                <a:tc vMerge="1">
                  <a:txBody>
                    <a:bodyPr/>
                    <a:lstStyle/>
                    <a:p>
                      <a:endParaRPr lang="en-US"/>
                    </a:p>
                  </a:txBody>
                  <a:tcPr/>
                </a:tc>
                <a:tc vMerge="1">
                  <a:txBody>
                    <a:bodyPr/>
                    <a:lstStyle/>
                    <a:p>
                      <a:endParaRPr lang="en-US"/>
                    </a:p>
                  </a:txBody>
                  <a:tcPr/>
                </a:tc>
              </a:tr>
              <a:tr h="0">
                <a:tc>
                  <a:txBody>
                    <a:bodyPr/>
                    <a:lstStyle/>
                    <a:p>
                      <a:r>
                        <a:rPr lang="en-US" sz="1400" noProof="0" dirty="0" smtClean="0"/>
                        <a:t>Over-discharge protection</a:t>
                      </a:r>
                    </a:p>
                  </a:txBody>
                  <a:tcPr/>
                </a:tc>
                <a:tc vMerge="1">
                  <a:txBody>
                    <a:bodyPr/>
                    <a:lstStyle/>
                    <a:p>
                      <a:endParaRPr lang="en-US" sz="1400" noProof="0" dirty="0"/>
                    </a:p>
                  </a:txBody>
                  <a:tcPr/>
                </a:tc>
                <a:tc vMerge="1">
                  <a:txBody>
                    <a:bodyPr/>
                    <a:lstStyle/>
                    <a:p>
                      <a:endParaRPr lang="en-US" sz="1400" noProof="0" dirty="0"/>
                    </a:p>
                  </a:txBody>
                  <a:tcPr/>
                </a:tc>
              </a:tr>
              <a:tr h="0">
                <a:tc>
                  <a:txBody>
                    <a:bodyPr/>
                    <a:lstStyle/>
                    <a:p>
                      <a:r>
                        <a:rPr lang="en-US" sz="1400" noProof="0" dirty="0" smtClean="0"/>
                        <a:t>Over-temperature protection</a:t>
                      </a:r>
                      <a:endParaRPr lang="en-US" sz="1400" noProof="0" dirty="0"/>
                    </a:p>
                  </a:txBody>
                  <a:tcPr/>
                </a:tc>
                <a:tc vMerge="1">
                  <a:txBody>
                    <a:bodyPr/>
                    <a:lstStyle/>
                    <a:p>
                      <a:endParaRPr lang="en-US" sz="1400" noProof="0" dirty="0"/>
                    </a:p>
                  </a:txBody>
                  <a:tcPr/>
                </a:tc>
                <a:tc vMerge="1">
                  <a:txBody>
                    <a:bodyPr/>
                    <a:lstStyle/>
                    <a:p>
                      <a:endParaRPr lang="en-US" sz="1400" noProof="0" dirty="0"/>
                    </a:p>
                  </a:txBody>
                  <a:tcPr/>
                </a:tc>
              </a:tr>
              <a:tr h="270088">
                <a:tc>
                  <a:txBody>
                    <a:bodyPr/>
                    <a:lstStyle/>
                    <a:p>
                      <a:r>
                        <a:rPr lang="en-US" sz="1400" noProof="0" dirty="0" smtClean="0"/>
                        <a:t>Mechanical  integrity </a:t>
                      </a:r>
                    </a:p>
                  </a:txBody>
                  <a:tcPr/>
                </a:tc>
                <a:tc rowSpan="2">
                  <a:txBody>
                    <a:bodyPr/>
                    <a:lstStyle/>
                    <a:p>
                      <a:r>
                        <a:rPr lang="en-US" sz="1400" noProof="0" dirty="0" smtClean="0"/>
                        <a:t>-Same as vehicle post-crash </a:t>
                      </a:r>
                      <a:endParaRPr lang="en-US" sz="1400" noProof="0" dirty="0"/>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t>-No evidence of electrolyte leakage</a:t>
                      </a:r>
                    </a:p>
                  </a:txBody>
                  <a:tcPr/>
                </a:tc>
              </a:tr>
              <a:tr h="270088">
                <a:tc>
                  <a:txBody>
                    <a:bodyPr/>
                    <a:lstStyle/>
                    <a:p>
                      <a:r>
                        <a:rPr lang="en-US" sz="1400" noProof="0" dirty="0" smtClean="0"/>
                        <a:t>Mechanical</a:t>
                      </a:r>
                      <a:r>
                        <a:rPr lang="en-US" sz="1400" baseline="0" noProof="0" dirty="0" smtClean="0"/>
                        <a:t> shock </a:t>
                      </a:r>
                      <a:endParaRPr lang="en-US" sz="1400" noProof="0" dirty="0" smtClean="0"/>
                    </a:p>
                  </a:txBody>
                  <a:tcPr/>
                </a:tc>
                <a:tc vMerge="1">
                  <a:txBody>
                    <a:bodyPr/>
                    <a:lstStyle/>
                    <a:p>
                      <a:endParaRPr lang="en-US" sz="1400" noProof="0" dirty="0"/>
                    </a:p>
                  </a:txBody>
                  <a:tcPr/>
                </a:tc>
                <a:tc vMerge="1">
                  <a:txBody>
                    <a:bodyPr/>
                    <a:lstStyle/>
                    <a:p>
                      <a:endParaRPr lang="en-US" sz="1400" noProof="0" dirty="0" smtClean="0"/>
                    </a:p>
                  </a:txBody>
                  <a:tcPr/>
                </a:tc>
              </a:tr>
              <a:tr h="1210437">
                <a:tc>
                  <a:txBody>
                    <a:bodyPr/>
                    <a:lstStyle/>
                    <a:p>
                      <a:r>
                        <a:rPr lang="en-US" sz="1400" noProof="0" dirty="0" smtClean="0"/>
                        <a:t>REESS requirements for whole  vehicle post-crash</a:t>
                      </a:r>
                    </a:p>
                  </a:txBody>
                  <a:tcPr/>
                </a:tc>
                <a:tc>
                  <a:txBody>
                    <a:bodyPr/>
                    <a:lstStyle/>
                    <a:p>
                      <a:r>
                        <a:rPr lang="en-US" sz="1400" noProof="0" dirty="0" smtClean="0"/>
                        <a:t>-The user is supposed to </a:t>
                      </a:r>
                      <a:r>
                        <a:rPr lang="en-US" sz="1400" noProof="0" dirty="0" smtClean="0">
                          <a:solidFill>
                            <a:srgbClr val="FF0000"/>
                          </a:solidFill>
                        </a:rPr>
                        <a:t>stop using the vehicle until certain repair/maintenance is conducted</a:t>
                      </a:r>
                      <a:r>
                        <a:rPr lang="en-US" sz="1400" noProof="0" dirty="0" smtClean="0"/>
                        <a:t> once subject to the event, presuming the battery would not be re-used for any other purpose than vehicle propulsion. </a:t>
                      </a:r>
                    </a:p>
                    <a:p>
                      <a:r>
                        <a:rPr lang="en-US" sz="1400" noProof="0" dirty="0" smtClean="0"/>
                        <a:t>-In this case, the requirement relevant to the accident situation, in order to avoid additional risk </a:t>
                      </a:r>
                      <a:r>
                        <a:rPr lang="en-US" sz="1400" noProof="0" dirty="0" smtClean="0">
                          <a:solidFill>
                            <a:srgbClr val="FF0000"/>
                          </a:solidFill>
                        </a:rPr>
                        <a:t>to the occupants</a:t>
                      </a:r>
                      <a:r>
                        <a:rPr lang="en-US" sz="1400" noProof="0" dirty="0" smtClean="0"/>
                        <a:t> and the </a:t>
                      </a:r>
                      <a:r>
                        <a:rPr lang="en-US" sz="1400" noProof="0" dirty="0" smtClean="0">
                          <a:solidFill>
                            <a:srgbClr val="FF0000"/>
                          </a:solidFill>
                        </a:rPr>
                        <a:t>surrounding people</a:t>
                      </a:r>
                      <a:r>
                        <a:rPr lang="en-US" sz="1400" noProof="0" dirty="0" smtClean="0"/>
                        <a:t>, should be applied.</a:t>
                      </a:r>
                      <a:endParaRPr lang="en-US" sz="1400" noProof="0" dirty="0"/>
                    </a:p>
                  </a:txBody>
                  <a:tcPr/>
                </a:tc>
                <a:tc>
                  <a:txBody>
                    <a:bodyPr/>
                    <a:lstStyle/>
                    <a:p>
                      <a:r>
                        <a:rPr lang="en-US" sz="1400" noProof="0" dirty="0" smtClean="0"/>
                        <a:t>-Until </a:t>
                      </a:r>
                      <a:r>
                        <a:rPr lang="en-US" sz="1400" u="sng" noProof="0" dirty="0" smtClean="0"/>
                        <a:t>30 min</a:t>
                      </a:r>
                      <a:r>
                        <a:rPr lang="en-US" sz="1400" noProof="0" dirty="0" smtClean="0"/>
                        <a:t> after the impact, there shall be no </a:t>
                      </a:r>
                      <a:r>
                        <a:rPr lang="en-US" sz="1400" u="sng" noProof="0" dirty="0" smtClean="0">
                          <a:solidFill>
                            <a:srgbClr val="FF0000"/>
                          </a:solidFill>
                        </a:rPr>
                        <a:t>electrolyte leakage</a:t>
                      </a:r>
                      <a:r>
                        <a:rPr lang="en-US" sz="1400" noProof="0" dirty="0" smtClean="0"/>
                        <a:t> from the REESS into the passenger compartment </a:t>
                      </a:r>
                    </a:p>
                    <a:p>
                      <a:r>
                        <a:rPr lang="en-US" sz="1400" noProof="0" dirty="0" smtClean="0"/>
                        <a:t>-no more than 7 % by volume of the REESS electrolyte capacity </a:t>
                      </a:r>
                      <a:r>
                        <a:rPr lang="en-US" sz="1400" u="sng" noProof="0" dirty="0" smtClean="0">
                          <a:solidFill>
                            <a:srgbClr val="FF0000"/>
                          </a:solidFill>
                        </a:rPr>
                        <a:t>spilled</a:t>
                      </a:r>
                      <a:r>
                        <a:rPr lang="en-US" sz="1400" noProof="0" dirty="0" smtClean="0"/>
                        <a:t> from the REESS to the outside of the passenger compartment.</a:t>
                      </a:r>
                    </a:p>
                  </a:txBody>
                  <a:tcPr/>
                </a:tc>
              </a:tr>
            </a:tbl>
          </a:graphicData>
        </a:graphic>
      </p:graphicFrame>
      <p:sp>
        <p:nvSpPr>
          <p:cNvPr id="5" name="ZoneTexte 4"/>
          <p:cNvSpPr txBox="1"/>
          <p:nvPr/>
        </p:nvSpPr>
        <p:spPr>
          <a:xfrm>
            <a:off x="395536" y="116632"/>
            <a:ext cx="7776864" cy="461665"/>
          </a:xfrm>
          <a:prstGeom prst="rect">
            <a:avLst/>
          </a:prstGeom>
          <a:noFill/>
        </p:spPr>
        <p:txBody>
          <a:bodyPr wrap="square" rtlCol="0">
            <a:spAutoFit/>
          </a:bodyPr>
          <a:lstStyle/>
          <a:p>
            <a:r>
              <a:rPr lang="en-US" sz="2400" b="1" dirty="0" smtClean="0"/>
              <a:t>Electrolyte Leakage: Present </a:t>
            </a:r>
            <a:r>
              <a:rPr lang="en-US" sz="2400" b="1" dirty="0"/>
              <a:t>requirement </a:t>
            </a:r>
            <a:r>
              <a:rPr lang="en-US" sz="2400" b="1" dirty="0" smtClean="0"/>
              <a:t>&amp; Purpose</a:t>
            </a:r>
            <a:endParaRPr lang="en-US" sz="2400" b="1" dirty="0"/>
          </a:p>
        </p:txBody>
      </p:sp>
      <p:sp>
        <p:nvSpPr>
          <p:cNvPr id="2" name="Rectangle à coins arrondis 1"/>
          <p:cNvSpPr/>
          <p:nvPr/>
        </p:nvSpPr>
        <p:spPr>
          <a:xfrm>
            <a:off x="314020" y="1089000"/>
            <a:ext cx="269776" cy="2340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In-use</a:t>
            </a:r>
            <a:endParaRPr lang="en-US" dirty="0"/>
          </a:p>
        </p:txBody>
      </p:sp>
      <p:sp>
        <p:nvSpPr>
          <p:cNvPr id="6" name="Rectangle à coins arrondis 5"/>
          <p:cNvSpPr/>
          <p:nvPr/>
        </p:nvSpPr>
        <p:spPr>
          <a:xfrm>
            <a:off x="327036" y="3501008"/>
            <a:ext cx="269776" cy="295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t>Post-crash</a:t>
            </a:r>
            <a:endParaRPr lang="en-US" dirty="0"/>
          </a:p>
        </p:txBody>
      </p:sp>
    </p:spTree>
    <p:extLst>
      <p:ext uri="{BB962C8B-B14F-4D97-AF65-F5344CB8AC3E}">
        <p14:creationId xmlns:p14="http://schemas.microsoft.com/office/powerpoint/2010/main" val="34839046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07504" y="1022113"/>
            <a:ext cx="8784976" cy="3970318"/>
          </a:xfrm>
          <a:prstGeom prst="rect">
            <a:avLst/>
          </a:prstGeom>
          <a:noFill/>
        </p:spPr>
        <p:txBody>
          <a:bodyPr wrap="square" rtlCol="0">
            <a:spAutoFit/>
          </a:bodyPr>
          <a:lstStyle/>
          <a:p>
            <a:pPr marL="742950" lvl="1" indent="-285750">
              <a:buFont typeface="Arial" panose="020B0604020202020204" pitchFamily="34" charset="0"/>
              <a:buChar char="•"/>
            </a:pPr>
            <a:endParaRPr lang="en-US" dirty="0" smtClean="0"/>
          </a:p>
          <a:p>
            <a:pPr marL="742950" lvl="1" indent="-285750">
              <a:buFont typeface="Arial" panose="020B0604020202020204" pitchFamily="34" charset="0"/>
              <a:buChar char="•"/>
            </a:pPr>
            <a:r>
              <a:rPr lang="en-US" dirty="0" smtClean="0"/>
              <a:t>Prepare a list of potential risks associated with existing </a:t>
            </a:r>
            <a:r>
              <a:rPr lang="en-US" dirty="0"/>
              <a:t>electrolytes =&gt; </a:t>
            </a:r>
            <a:r>
              <a:rPr lang="en-US" b="1" dirty="0">
                <a:solidFill>
                  <a:schemeClr val="tx2">
                    <a:lumMod val="50000"/>
                  </a:schemeClr>
                </a:solidFill>
              </a:rPr>
              <a:t>discussion completed</a:t>
            </a:r>
          </a:p>
          <a:p>
            <a:pPr marL="742950" lvl="1" indent="-285750">
              <a:buFont typeface="Arial" panose="020B0604020202020204" pitchFamily="34" charset="0"/>
              <a:buChar char="•"/>
            </a:pPr>
            <a:r>
              <a:rPr lang="en-US" dirty="0" smtClean="0"/>
              <a:t>TF members agreed to distinguish the REESS in to two categories based on the types of electrolytes </a:t>
            </a:r>
          </a:p>
          <a:p>
            <a:pPr marL="1200150" lvl="2" indent="-285750">
              <a:buFont typeface="Arial" panose="020B0604020202020204" pitchFamily="34" charset="0"/>
              <a:buChar char="•"/>
            </a:pPr>
            <a:r>
              <a:rPr lang="en-US" dirty="0" smtClean="0"/>
              <a:t>Aqueous electrolyte</a:t>
            </a:r>
          </a:p>
          <a:p>
            <a:pPr marL="1200150" lvl="2" indent="-285750">
              <a:buFont typeface="Arial" panose="020B0604020202020204" pitchFamily="34" charset="0"/>
              <a:buChar char="•"/>
            </a:pPr>
            <a:r>
              <a:rPr lang="en-US" dirty="0" smtClean="0"/>
              <a:t>Non-aqueous electrolyte</a:t>
            </a:r>
          </a:p>
          <a:p>
            <a:pPr marL="742950" lvl="1" indent="-285750">
              <a:buFont typeface="Arial" panose="020B0604020202020204" pitchFamily="34" charset="0"/>
              <a:buChar char="•"/>
            </a:pPr>
            <a:r>
              <a:rPr lang="en-US" dirty="0" smtClean="0"/>
              <a:t>TF member agreed to distinguish in-use and post-crash requirements </a:t>
            </a:r>
          </a:p>
          <a:p>
            <a:pPr marL="742950" lvl="1" indent="-285750">
              <a:buFont typeface="Arial" panose="020B0604020202020204" pitchFamily="34" charset="0"/>
              <a:buChar char="•"/>
            </a:pPr>
            <a:r>
              <a:rPr lang="en-US" dirty="0" smtClean="0"/>
              <a:t>The discussions will be in two steps: </a:t>
            </a:r>
          </a:p>
          <a:p>
            <a:pPr marL="1200150" lvl="2" indent="-285750">
              <a:buFont typeface="Arial" panose="020B0604020202020204" pitchFamily="34" charset="0"/>
              <a:buChar char="•"/>
            </a:pPr>
            <a:r>
              <a:rPr lang="en-US" dirty="0" smtClean="0"/>
              <a:t>first complete the discussion on REESS based on aqueous electrolytes (by end March) =&gt; </a:t>
            </a:r>
            <a:r>
              <a:rPr lang="en-US" b="1" dirty="0" smtClean="0">
                <a:solidFill>
                  <a:schemeClr val="tx2">
                    <a:lumMod val="50000"/>
                  </a:schemeClr>
                </a:solidFill>
              </a:rPr>
              <a:t>discussion completed and  final text proposed</a:t>
            </a:r>
          </a:p>
          <a:p>
            <a:pPr marL="1200150" lvl="2" indent="-285750">
              <a:buFont typeface="Arial" panose="020B0604020202020204" pitchFamily="34" charset="0"/>
              <a:buChar char="•"/>
            </a:pPr>
            <a:r>
              <a:rPr lang="en-US" dirty="0" smtClean="0"/>
              <a:t>and then discuss the particularities of REESS with non-aqueous electrolytes . =&gt; </a:t>
            </a:r>
            <a:r>
              <a:rPr lang="en-US" b="1" dirty="0" smtClean="0">
                <a:solidFill>
                  <a:srgbClr val="FF0000"/>
                </a:solidFill>
              </a:rPr>
              <a:t>still under discussion</a:t>
            </a:r>
            <a:endParaRPr lang="en-US" dirty="0" smtClean="0"/>
          </a:p>
          <a:p>
            <a:pPr marL="1200150" lvl="2" indent="-285750">
              <a:buFont typeface="Arial" panose="020B0604020202020204" pitchFamily="34" charset="0"/>
              <a:buChar char="•"/>
            </a:pPr>
            <a:endParaRPr lang="en-US" b="1" dirty="0">
              <a:solidFill>
                <a:srgbClr val="FF0000"/>
              </a:solidFill>
            </a:endParaRPr>
          </a:p>
        </p:txBody>
      </p:sp>
      <p:sp>
        <p:nvSpPr>
          <p:cNvPr id="4" name="ZoneTexte 3"/>
          <p:cNvSpPr txBox="1"/>
          <p:nvPr/>
        </p:nvSpPr>
        <p:spPr>
          <a:xfrm>
            <a:off x="395536" y="116632"/>
            <a:ext cx="3960440" cy="461665"/>
          </a:xfrm>
          <a:prstGeom prst="rect">
            <a:avLst/>
          </a:prstGeom>
          <a:noFill/>
        </p:spPr>
        <p:txBody>
          <a:bodyPr wrap="square" rtlCol="0">
            <a:spAutoFit/>
          </a:bodyPr>
          <a:lstStyle/>
          <a:p>
            <a:r>
              <a:rPr lang="en-US" sz="2400" b="1" dirty="0" smtClean="0"/>
              <a:t>Approach :  </a:t>
            </a:r>
            <a:endParaRPr lang="en-US" sz="2400" b="1" dirty="0"/>
          </a:p>
        </p:txBody>
      </p:sp>
      <p:sp>
        <p:nvSpPr>
          <p:cNvPr id="2" name="Espace réservé du numéro de diapositive 1"/>
          <p:cNvSpPr>
            <a:spLocks noGrp="1"/>
          </p:cNvSpPr>
          <p:nvPr>
            <p:ph type="sldNum" sz="quarter" idx="12"/>
          </p:nvPr>
        </p:nvSpPr>
        <p:spPr/>
        <p:txBody>
          <a:bodyPr/>
          <a:lstStyle/>
          <a:p>
            <a:fld id="{CF4668DC-857F-487D-BFFA-8C0CA5037977}" type="slidenum">
              <a:rPr lang="fr-BE" smtClean="0"/>
              <a:t>9</a:t>
            </a:fld>
            <a:endParaRPr lang="fr-BE"/>
          </a:p>
        </p:txBody>
      </p:sp>
    </p:spTree>
    <p:extLst>
      <p:ext uri="{BB962C8B-B14F-4D97-AF65-F5344CB8AC3E}">
        <p14:creationId xmlns:p14="http://schemas.microsoft.com/office/powerpoint/2010/main" val="3218894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4048</TotalTime>
  <Words>1765</Words>
  <Application>Microsoft Office PowerPoint</Application>
  <PresentationFormat>画面に合わせる (4:3)</PresentationFormat>
  <Paragraphs>295</Paragraphs>
  <Slides>16</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ＭＳ Ｐゴシック</vt:lpstr>
      <vt:lpstr>Arial</vt:lpstr>
      <vt:lpstr>Calibri</vt:lpstr>
      <vt:lpstr>Times New Roman</vt:lpstr>
      <vt:lpstr>Wingdings</vt:lpstr>
      <vt:lpstr>Thème Office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TRIPATHY Samarendra</dc:creator>
  <cp:lastModifiedBy>NTSEL</cp:lastModifiedBy>
  <cp:revision>166</cp:revision>
  <dcterms:created xsi:type="dcterms:W3CDTF">2014-02-11T08:26:04Z</dcterms:created>
  <dcterms:modified xsi:type="dcterms:W3CDTF">2014-11-17T08:01:39Z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-853348913</vt:i4>
  </property>
  <property fmtid="{D5CDD505-2E9C-101B-9397-08002B2CF9AE}" pid="3" name="_NewReviewCycle">
    <vt:lpwstr/>
  </property>
  <property fmtid="{D5CDD505-2E9C-101B-9397-08002B2CF9AE}" pid="4" name="_EmailSubject">
    <vt:lpwstr>6th EVS meeting agenda updates</vt:lpwstr>
  </property>
  <property fmtid="{D5CDD505-2E9C-101B-9397-08002B2CF9AE}" pid="5" name="_AuthorEmail">
    <vt:lpwstr>samarendra.tripathy@renault.com</vt:lpwstr>
  </property>
  <property fmtid="{D5CDD505-2E9C-101B-9397-08002B2CF9AE}" pid="6" name="_AuthorEmailDisplayName">
    <vt:lpwstr>TRIPATHY Samarendra</vt:lpwstr>
  </property>
  <property fmtid="{D5CDD505-2E9C-101B-9397-08002B2CF9AE}" pid="7" name="_PreviousAdHocReviewCycleID">
    <vt:i4>-853348913</vt:i4>
  </property>
</Properties>
</file>