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8" r:id="rId2"/>
    <p:sldId id="277" r:id="rId3"/>
    <p:sldId id="292" r:id="rId4"/>
    <p:sldId id="293" r:id="rId5"/>
    <p:sldId id="291" r:id="rId6"/>
    <p:sldId id="294" r:id="rId7"/>
    <p:sldId id="297" r:id="rId8"/>
    <p:sldId id="298" r:id="rId9"/>
    <p:sldId id="299" r:id="rId1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050" y="-10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3187"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02C74A59-7D2B-456D-A077-E63C57A6D6C6}" type="datetimeFigureOut">
              <a:rPr lang="zh-CN" altLang="en-US"/>
              <a:pPr>
                <a:defRPr/>
              </a:pPr>
              <a:t>2014/11/19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72F068DB-4CB6-4437-97A2-0C9364CB382A}" type="slidenum">
              <a:rPr lang="zh-CN" altLang="en-US"/>
              <a:pPr>
                <a:defRPr/>
              </a:pPr>
              <a:t>‹#›</a:t>
            </a:fld>
            <a:endParaRPr lang="zh-CN" altLang="en-US"/>
          </a:p>
        </p:txBody>
      </p:sp>
    </p:spTree>
    <p:extLst>
      <p:ext uri="{BB962C8B-B14F-4D97-AF65-F5344CB8AC3E}">
        <p14:creationId xmlns:p14="http://schemas.microsoft.com/office/powerpoint/2010/main" val="25202431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AC33E93-2623-4365-B95E-7328C16F9470}" type="datetimeFigureOut">
              <a:rPr lang="zh-CN" altLang="en-US"/>
              <a:pPr>
                <a:defRPr/>
              </a:pPr>
              <a:t>2014/11/19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2D490774-C76F-45F1-BE69-248ACDD7BF27}" type="slidenum">
              <a:rPr lang="zh-CN" altLang="en-US"/>
              <a:pPr>
                <a:defRPr/>
              </a:pPr>
              <a:t>‹#›</a:t>
            </a:fld>
            <a:endParaRPr lang="zh-CN" altLang="en-US"/>
          </a:p>
        </p:txBody>
      </p:sp>
    </p:spTree>
    <p:extLst>
      <p:ext uri="{BB962C8B-B14F-4D97-AF65-F5344CB8AC3E}">
        <p14:creationId xmlns:p14="http://schemas.microsoft.com/office/powerpoint/2010/main" val="21112868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7</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p:spPr>
      </p:sp>
      <p:sp>
        <p:nvSpPr>
          <p:cNvPr id="266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35D11D2-7605-4481-AA10-E9EBEAEF34D7}" type="slidenum">
              <a:rPr lang="zh-CN" altLang="en-US" smtClean="0"/>
              <a:pPr>
                <a:defRPr/>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3" name="Picture 3" descr="F:\交接工作——展厅\公司画册相关备份文件夹\“公司画册最新12.27最新”文件夹\Links\储能电站新P.jpg"/>
          <p:cNvPicPr>
            <a:picLocks noChangeAspect="1" noChangeArrowheads="1"/>
          </p:cNvPicPr>
          <p:nvPr userDrawn="1"/>
        </p:nvPicPr>
        <p:blipFill>
          <a:blip r:embed="rId2"/>
          <a:srcRect l="7483" t="1958" r="3719" b="9618"/>
          <a:stretch>
            <a:fillRect/>
          </a:stretch>
        </p:blipFill>
        <p:spPr bwMode="auto">
          <a:xfrm>
            <a:off x="6156325" y="4705350"/>
            <a:ext cx="2987675" cy="1793875"/>
          </a:xfrm>
          <a:prstGeom prst="rect">
            <a:avLst/>
          </a:prstGeom>
          <a:noFill/>
          <a:ln w="9525">
            <a:noFill/>
            <a:miter lim="800000"/>
            <a:headEnd/>
            <a:tailEnd/>
          </a:ln>
        </p:spPr>
      </p:pic>
      <p:sp>
        <p:nvSpPr>
          <p:cNvPr id="4" name="矩形 3"/>
          <p:cNvSpPr/>
          <p:nvPr userDrawn="1"/>
        </p:nvSpPr>
        <p:spPr>
          <a:xfrm>
            <a:off x="0" y="2854325"/>
            <a:ext cx="2976563" cy="1773238"/>
          </a:xfrm>
          <a:prstGeom prst="rect">
            <a:avLst/>
          </a:prstGeom>
          <a:solidFill>
            <a:schemeClr val="bg1">
              <a:lumMod val="95000"/>
            </a:schemeClr>
          </a:solidFill>
        </p:spPr>
        <p:txBody>
          <a:bodyPr/>
          <a:lstStyle/>
          <a:p>
            <a:pPr fontAlgn="auto">
              <a:lnSpc>
                <a:spcPct val="150000"/>
              </a:lnSpc>
              <a:spcBef>
                <a:spcPts val="0"/>
              </a:spcBef>
              <a:spcAft>
                <a:spcPts val="0"/>
              </a:spcAft>
              <a:defRPr/>
            </a:pPr>
            <a:endParaRPr lang="zh-CN" altLang="en-US" sz="1400" dirty="0">
              <a:latin typeface="微软雅黑" pitchFamily="34" charset="-122"/>
              <a:ea typeface="微软雅黑" pitchFamily="34" charset="-122"/>
            </a:endParaRPr>
          </a:p>
        </p:txBody>
      </p:sp>
      <p:sp>
        <p:nvSpPr>
          <p:cNvPr id="5" name="矩形 4"/>
          <p:cNvSpPr/>
          <p:nvPr userDrawn="1"/>
        </p:nvSpPr>
        <p:spPr>
          <a:xfrm>
            <a:off x="6167438" y="2854325"/>
            <a:ext cx="2976562" cy="1773238"/>
          </a:xfrm>
          <a:prstGeom prst="rect">
            <a:avLst/>
          </a:prstGeom>
          <a:solidFill>
            <a:schemeClr val="bg1">
              <a:lumMod val="95000"/>
            </a:schemeClr>
          </a:solidFill>
        </p:spPr>
        <p:txBody>
          <a:bodyPr/>
          <a:lstStyle/>
          <a:p>
            <a:pPr fontAlgn="auto">
              <a:lnSpc>
                <a:spcPct val="150000"/>
              </a:lnSpc>
              <a:spcBef>
                <a:spcPts val="0"/>
              </a:spcBef>
              <a:spcAft>
                <a:spcPts val="0"/>
              </a:spcAft>
              <a:defRPr/>
            </a:pPr>
            <a:endParaRPr lang="zh-CN" altLang="en-US" sz="1400" dirty="0">
              <a:latin typeface="微软雅黑" pitchFamily="34" charset="-122"/>
              <a:ea typeface="微软雅黑" pitchFamily="34" charset="-122"/>
            </a:endParaRPr>
          </a:p>
        </p:txBody>
      </p:sp>
      <p:sp>
        <p:nvSpPr>
          <p:cNvPr id="6" name="矩形 5"/>
          <p:cNvSpPr/>
          <p:nvPr userDrawn="1"/>
        </p:nvSpPr>
        <p:spPr>
          <a:xfrm>
            <a:off x="3095625" y="4699000"/>
            <a:ext cx="2978150" cy="1800225"/>
          </a:xfrm>
          <a:prstGeom prst="rect">
            <a:avLst/>
          </a:prstGeom>
          <a:solidFill>
            <a:schemeClr val="bg1">
              <a:lumMod val="95000"/>
            </a:schemeClr>
          </a:solidFill>
        </p:spPr>
        <p:txBody>
          <a:bodyPr/>
          <a:lstStyle/>
          <a:p>
            <a:pPr fontAlgn="auto">
              <a:lnSpc>
                <a:spcPct val="150000"/>
              </a:lnSpc>
              <a:spcBef>
                <a:spcPts val="0"/>
              </a:spcBef>
              <a:spcAft>
                <a:spcPts val="0"/>
              </a:spcAft>
              <a:defRPr/>
            </a:pPr>
            <a:endParaRPr lang="zh-CN" altLang="en-US" sz="1400" dirty="0">
              <a:latin typeface="微软雅黑" pitchFamily="34" charset="-122"/>
              <a:ea typeface="微软雅黑" pitchFamily="34" charset="-122"/>
            </a:endParaRPr>
          </a:p>
        </p:txBody>
      </p:sp>
      <p:pic>
        <p:nvPicPr>
          <p:cNvPr id="7" name="Picture 4" descr="F:\交接工作——展厅\公司画册相关备份文件夹\“公司画册最新12.27最新”文件夹\Links\太阳能.jpg"/>
          <p:cNvPicPr>
            <a:picLocks noChangeAspect="1" noChangeArrowheads="1"/>
          </p:cNvPicPr>
          <p:nvPr userDrawn="1"/>
        </p:nvPicPr>
        <p:blipFill>
          <a:blip r:embed="rId3"/>
          <a:srcRect t="1947" b="8340"/>
          <a:stretch>
            <a:fillRect/>
          </a:stretch>
        </p:blipFill>
        <p:spPr bwMode="auto">
          <a:xfrm>
            <a:off x="0" y="4705350"/>
            <a:ext cx="2987675" cy="1793875"/>
          </a:xfrm>
          <a:prstGeom prst="rect">
            <a:avLst/>
          </a:prstGeom>
          <a:noFill/>
          <a:ln w="9525">
            <a:noFill/>
            <a:miter lim="800000"/>
            <a:headEnd/>
            <a:tailEnd/>
          </a:ln>
        </p:spPr>
      </p:pic>
      <p:grpSp>
        <p:nvGrpSpPr>
          <p:cNvPr id="8" name="组合 12"/>
          <p:cNvGrpSpPr>
            <a:grpSpLocks/>
          </p:cNvGrpSpPr>
          <p:nvPr userDrawn="1"/>
        </p:nvGrpSpPr>
        <p:grpSpPr bwMode="auto">
          <a:xfrm>
            <a:off x="4859338" y="2636838"/>
            <a:ext cx="4284662" cy="84137"/>
            <a:chOff x="-36512" y="6525344"/>
            <a:chExt cx="9180512" cy="332656"/>
          </a:xfrm>
        </p:grpSpPr>
        <p:sp>
          <p:nvSpPr>
            <p:cNvPr id="9" name="矩形 8"/>
            <p:cNvSpPr/>
            <p:nvPr/>
          </p:nvSpPr>
          <p:spPr>
            <a:xfrm>
              <a:off x="-36512" y="6525344"/>
              <a:ext cx="2244957" cy="3326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266268" y="6525344"/>
              <a:ext cx="2248359" cy="3326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4572451" y="6525344"/>
              <a:ext cx="2244957" cy="33265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6899043" y="6525344"/>
              <a:ext cx="2244957" cy="332656"/>
            </a:xfrm>
            <a:prstGeom prst="rect">
              <a:avLst/>
            </a:prstGeom>
            <a:solidFill>
              <a:srgbClr val="4AAB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13" name="Picture 2" descr="C:\Documents and Settings\lw1146453\桌面\车.jpg"/>
          <p:cNvPicPr>
            <a:picLocks noChangeAspect="1" noChangeArrowheads="1"/>
          </p:cNvPicPr>
          <p:nvPr userDrawn="1"/>
        </p:nvPicPr>
        <p:blipFill>
          <a:blip r:embed="rId4"/>
          <a:srcRect/>
          <a:stretch>
            <a:fillRect/>
          </a:stretch>
        </p:blipFill>
        <p:spPr bwMode="auto">
          <a:xfrm>
            <a:off x="3095625" y="2852738"/>
            <a:ext cx="2974975" cy="1776412"/>
          </a:xfrm>
          <a:prstGeom prst="rect">
            <a:avLst/>
          </a:prstGeom>
          <a:noFill/>
          <a:ln w="9525">
            <a:noFill/>
            <a:miter lim="800000"/>
            <a:headEnd/>
            <a:tailEnd/>
          </a:ln>
        </p:spPr>
      </p:pic>
      <p:sp>
        <p:nvSpPr>
          <p:cNvPr id="2" name="标题 1"/>
          <p:cNvSpPr>
            <a:spLocks noGrp="1"/>
          </p:cNvSpPr>
          <p:nvPr>
            <p:ph type="ctrTitle"/>
          </p:nvPr>
        </p:nvSpPr>
        <p:spPr>
          <a:xfrm>
            <a:off x="4860032" y="1916832"/>
            <a:ext cx="4283968" cy="648072"/>
          </a:xfrm>
        </p:spPr>
        <p:txBody>
          <a:bodyPr>
            <a:noAutofit/>
          </a:bodyPr>
          <a:lstStyle>
            <a:lvl1pPr>
              <a:defRPr sz="3600" b="0">
                <a:latin typeface="宋体" pitchFamily="2" charset="-122"/>
                <a:ea typeface="宋体" pitchFamily="2" charset="-122"/>
              </a:defRPr>
            </a:lvl1pPr>
          </a:lstStyle>
          <a:p>
            <a:r>
              <a:rPr lang="zh-CN" altLang="en-US" smtClean="0"/>
              <a:t>单击此处编辑母版标题样式</a:t>
            </a:r>
            <a:endParaRPr lang="en-US"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灯片编号占位符 5"/>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4362FF2A-C774-412A-AE3C-38210A4C11A1}"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灯片编号占位符 5"/>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36F81DE5-9D87-4C18-9FB9-56FE7D68FC8B}"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grpSp>
        <p:nvGrpSpPr>
          <p:cNvPr id="4" name="组合 30"/>
          <p:cNvGrpSpPr>
            <a:grpSpLocks/>
          </p:cNvGrpSpPr>
          <p:nvPr userDrawn="1"/>
        </p:nvGrpSpPr>
        <p:grpSpPr bwMode="auto">
          <a:xfrm>
            <a:off x="5868988" y="549275"/>
            <a:ext cx="2879725" cy="44450"/>
            <a:chOff x="-36512" y="6525344"/>
            <a:chExt cx="9180512" cy="332656"/>
          </a:xfrm>
        </p:grpSpPr>
        <p:sp>
          <p:nvSpPr>
            <p:cNvPr id="5" name="矩形 4"/>
            <p:cNvSpPr/>
            <p:nvPr/>
          </p:nvSpPr>
          <p:spPr>
            <a:xfrm>
              <a:off x="-36512" y="6525344"/>
              <a:ext cx="2247049" cy="3326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2266206" y="6525344"/>
              <a:ext cx="2247049" cy="3326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4573986" y="6525344"/>
              <a:ext cx="2241990" cy="33265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6896951" y="6525344"/>
              <a:ext cx="2247049" cy="332656"/>
            </a:xfrm>
            <a:prstGeom prst="rect">
              <a:avLst/>
            </a:prstGeom>
            <a:solidFill>
              <a:srgbClr val="4AAB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标题 1"/>
          <p:cNvSpPr>
            <a:spLocks noGrp="1"/>
          </p:cNvSpPr>
          <p:nvPr>
            <p:ph type="title"/>
          </p:nvPr>
        </p:nvSpPr>
        <p:spPr>
          <a:xfrm>
            <a:off x="5004048" y="116632"/>
            <a:ext cx="3816424" cy="432048"/>
          </a:xfrm>
          <a:prstGeom prst="rect">
            <a:avLst/>
          </a:prstGeom>
        </p:spPr>
        <p:txBody>
          <a:bodyPr>
            <a:noAutofit/>
          </a:bodyPr>
          <a:lstStyle>
            <a:lvl1pPr algn="r">
              <a:defRPr sz="2800" b="1"/>
            </a:lvl1pPr>
          </a:lstStyle>
          <a:p>
            <a:r>
              <a:rPr lang="zh-CN" altLang="en-US" dirty="0" smtClean="0"/>
              <a:t>单击此处编辑母版标题</a:t>
            </a:r>
            <a:endParaRPr lang="zh-CN" altLang="en-US" dirty="0"/>
          </a:p>
        </p:txBody>
      </p:sp>
      <p:sp>
        <p:nvSpPr>
          <p:cNvPr id="24" name="内容占位符 2"/>
          <p:cNvSpPr>
            <a:spLocks noGrp="1"/>
          </p:cNvSpPr>
          <p:nvPr>
            <p:ph idx="1"/>
          </p:nvPr>
        </p:nvSpPr>
        <p:spPr>
          <a:xfrm>
            <a:off x="457200" y="1600200"/>
            <a:ext cx="8229600" cy="4525963"/>
          </a:xfrm>
          <a:prstGeom prst="rect">
            <a:avLst/>
          </a:prstGeom>
        </p:spPr>
        <p:txBody>
          <a:bodyPr/>
          <a:lstStyle>
            <a:lvl1pPr>
              <a:defRPr sz="1600"/>
            </a:lvl1pPr>
            <a:lvl2pPr>
              <a:defRPr sz="1600"/>
            </a:lvl2pPr>
            <a:lvl3pPr>
              <a:defRPr sz="1600"/>
            </a:lvl3pPr>
            <a:lvl4pPr>
              <a:defRPr sz="1600"/>
            </a:lvl4pPr>
            <a:lvl5pPr>
              <a:defRPr sz="1600"/>
            </a:lvl5pPr>
          </a:lstStyle>
          <a:p>
            <a:pPr lvl="0"/>
            <a:r>
              <a:rPr lang="zh-CN" altLang="en-US" dirty="0" smtClean="0"/>
              <a:t>单击此处编辑母版文本</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9" name="灯片编号占位符 5"/>
          <p:cNvSpPr>
            <a:spLocks noGrp="1"/>
          </p:cNvSpPr>
          <p:nvPr>
            <p:ph type="sldNum" sz="quarter" idx="10"/>
          </p:nvPr>
        </p:nvSpPr>
        <p:spPr>
          <a:xfrm>
            <a:off x="6875463" y="6524625"/>
            <a:ext cx="2133600" cy="365125"/>
          </a:xfrm>
          <a:prstGeom prst="rect">
            <a:avLst/>
          </a:prstGeom>
        </p:spPr>
        <p:txBody>
          <a:bodyPr/>
          <a:lstStyle>
            <a:lvl1pPr algn="r" fontAlgn="auto">
              <a:spcBef>
                <a:spcPts val="0"/>
              </a:spcBef>
              <a:spcAft>
                <a:spcPts val="0"/>
              </a:spcAft>
              <a:defRPr sz="1400">
                <a:solidFill>
                  <a:schemeClr val="bg1"/>
                </a:solidFill>
                <a:latin typeface="+mn-lt"/>
                <a:ea typeface="+mn-ea"/>
              </a:defRPr>
            </a:lvl1pPr>
          </a:lstStyle>
          <a:p>
            <a:pPr>
              <a:defRPr/>
            </a:pPr>
            <a:fld id="{82E5B159-78D6-4AD1-9DD5-E6B1C5C01B3D}" type="slidenum">
              <a:rPr lang="zh-CN" altLang="en-US"/>
              <a:pPr>
                <a:defRPr/>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283968" y="188641"/>
            <a:ext cx="4532040" cy="432047"/>
          </a:xfrm>
        </p:spPr>
        <p:txBody>
          <a:bodyPr anchor="b">
            <a:normAutofit/>
          </a:bodyPr>
          <a:lstStyle>
            <a:lvl1pPr marL="0" indent="0">
              <a:buNone/>
              <a:defRPr sz="28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灯片编号占位符 5"/>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25A17063-9E82-428C-AFE5-B244E613B5C5}"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endParaRPr lang="zh-CN" altLang="en-US"/>
          </a:p>
        </p:txBody>
      </p:sp>
      <p:sp>
        <p:nvSpPr>
          <p:cNvPr id="6" name="灯片编号占位符 6"/>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43231CD7-CF55-409F-8D1B-8EF47170FC14}"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endParaRPr lang="zh-CN" altLang="en-US"/>
          </a:p>
        </p:txBody>
      </p:sp>
      <p:sp>
        <p:nvSpPr>
          <p:cNvPr id="8" name="灯片编号占位符 8"/>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5DC7E95E-D1AC-4389-B34C-6CD2B868CB96}"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endParaRPr lang="zh-CN" altLang="en-US"/>
          </a:p>
        </p:txBody>
      </p:sp>
      <p:sp>
        <p:nvSpPr>
          <p:cNvPr id="4" name="灯片编号占位符 4"/>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10C06CC5-DD3D-4A98-B88A-BC1A466737AB}"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r>
              <a:rPr lang="zh-CN" altLang="en-US"/>
              <a:t>最终解释权归比亚迪股份有限公司所有</a:t>
            </a:r>
          </a:p>
        </p:txBody>
      </p:sp>
      <p:sp>
        <p:nvSpPr>
          <p:cNvPr id="4" name="灯片编号占位符 3"/>
          <p:cNvSpPr>
            <a:spLocks noGrp="1"/>
          </p:cNvSpPr>
          <p:nvPr>
            <p:ph type="sldNum" sz="quarter" idx="12"/>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E453A64F-2F25-45F8-B041-AD35C3CCCBF5}"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zh-CN" altLang="en-US"/>
          </a:p>
        </p:txBody>
      </p:sp>
      <p:sp>
        <p:nvSpPr>
          <p:cNvPr id="6" name="灯片编号占位符 6"/>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B7488914-DB5C-4CE3-8A48-0031841F5356}"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zh-CN" altLang="en-US"/>
          </a:p>
        </p:txBody>
      </p:sp>
      <p:sp>
        <p:nvSpPr>
          <p:cNvPr id="6" name="灯片编号占位符 6"/>
          <p:cNvSpPr>
            <a:spLocks noGrp="1"/>
          </p:cNvSpPr>
          <p:nvPr>
            <p:ph type="sldNum" sz="quarter" idx="11"/>
          </p:nvPr>
        </p:nvSpPr>
        <p:spPr>
          <a:xfrm>
            <a:off x="6948488" y="6519863"/>
            <a:ext cx="2133600" cy="365125"/>
          </a:xfrm>
          <a:prstGeom prst="rect">
            <a:avLst/>
          </a:prstGeom>
        </p:spPr>
        <p:txBody>
          <a:bodyPr/>
          <a:lstStyle>
            <a:lvl1pPr fontAlgn="auto">
              <a:spcBef>
                <a:spcPts val="0"/>
              </a:spcBef>
              <a:spcAft>
                <a:spcPts val="0"/>
              </a:spcAft>
              <a:defRPr>
                <a:latin typeface="+mn-lt"/>
                <a:ea typeface="+mn-ea"/>
              </a:defRPr>
            </a:lvl1pPr>
          </a:lstStyle>
          <a:p>
            <a:pPr>
              <a:defRPr/>
            </a:pPr>
            <a:fld id="{EE61B950-B713-4DAF-951D-C85508476E19}"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8" name="矩形 7"/>
          <p:cNvSpPr/>
          <p:nvPr userDrawn="1"/>
        </p:nvSpPr>
        <p:spPr>
          <a:xfrm>
            <a:off x="0" y="6524625"/>
            <a:ext cx="9144000" cy="3333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package" Target="../embeddings/Microsoft_Word___1.docx"/><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4340" name="灯片编号占位符 28"/>
          <p:cNvSpPr>
            <a:spLocks noGrp="1"/>
          </p:cNvSpPr>
          <p:nvPr>
            <p:ph type="sldNum" sz="quarter" idx="10"/>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fontAlgn="base">
              <a:spcBef>
                <a:spcPct val="0"/>
              </a:spcBef>
              <a:spcAft>
                <a:spcPct val="0"/>
              </a:spcAft>
            </a:pPr>
            <a:fld id="{01F026D3-E4B1-4E17-89C5-0E981EE40409}" type="slidenum">
              <a:rPr lang="zh-CN" altLang="en-US" sz="1200" smtClean="0">
                <a:solidFill>
                  <a:schemeClr val="tx1"/>
                </a:solidFill>
                <a:latin typeface="微软雅黑" pitchFamily="34" charset="-122"/>
                <a:ea typeface="微软雅黑" pitchFamily="34" charset="-122"/>
              </a:rPr>
              <a:pPr algn="l" fontAlgn="base">
                <a:spcBef>
                  <a:spcPct val="0"/>
                </a:spcBef>
                <a:spcAft>
                  <a:spcPct val="0"/>
                </a:spcAft>
              </a:pPr>
              <a:t>1</a:t>
            </a:fld>
            <a:endParaRPr lang="zh-CN" altLang="en-US" sz="1200" smtClean="0">
              <a:solidFill>
                <a:schemeClr val="tx1"/>
              </a:solidFill>
              <a:latin typeface="微软雅黑" pitchFamily="34" charset="-122"/>
              <a:ea typeface="微软雅黑" pitchFamily="34" charset="-122"/>
            </a:endParaRPr>
          </a:p>
        </p:txBody>
      </p:sp>
      <p:sp>
        <p:nvSpPr>
          <p:cNvPr id="25" name="标题 1"/>
          <p:cNvSpPr txBox="1">
            <a:spLocks/>
          </p:cNvSpPr>
          <p:nvPr/>
        </p:nvSpPr>
        <p:spPr bwMode="auto">
          <a:xfrm>
            <a:off x="395536" y="1844824"/>
            <a:ext cx="7792393" cy="16430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
            </a:r>
            <a:br>
              <a:rPr kumimoji="0" lang="en-US" altLang="zh-CN"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br>
            <a:r>
              <a:rPr kumimoji="0" lang="en-US" altLang="zh-CN"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TF8: Research</a:t>
            </a:r>
            <a:r>
              <a:rPr kumimoji="0" lang="en-US" altLang="zh-CN" sz="2800" b="1" i="0" u="none" strike="noStrike" kern="1200" cap="none" spc="0" normalizeH="0" noProof="0" dirty="0" smtClean="0">
                <a:ln>
                  <a:noFill/>
                </a:ln>
                <a:solidFill>
                  <a:schemeClr val="tx1"/>
                </a:solidFill>
                <a:effectLst/>
                <a:uLnTx/>
                <a:uFillTx/>
                <a:latin typeface="微软雅黑" pitchFamily="34" charset="-122"/>
                <a:ea typeface="微软雅黑" pitchFamily="34" charset="-122"/>
                <a:cs typeface="+mj-cs"/>
              </a:rPr>
              <a:t> </a:t>
            </a:r>
            <a:r>
              <a:rPr kumimoji="0" lang="en-US" altLang="zh-CN"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IF</a:t>
            </a:r>
            <a:r>
              <a:rPr kumimoji="0" lang="en-US" altLang="zh-CN" sz="2800" b="1" i="0" u="none" strike="noStrike" kern="1200" cap="none" spc="0" normalizeH="0" noProof="0" dirty="0" smtClean="0">
                <a:ln>
                  <a:noFill/>
                </a:ln>
                <a:solidFill>
                  <a:schemeClr val="tx1"/>
                </a:solidFill>
                <a:effectLst/>
                <a:uLnTx/>
                <a:uFillTx/>
                <a:latin typeface="微软雅黑" pitchFamily="34" charset="-122"/>
                <a:ea typeface="微软雅黑" pitchFamily="34" charset="-122"/>
                <a:cs typeface="+mj-cs"/>
              </a:rPr>
              <a:t> </a:t>
            </a:r>
            <a:r>
              <a:rPr kumimoji="0" lang="en-US" altLang="zh-CN"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EVS-GTR Battery System Test Project and Test Methods’ Adaption  to </a:t>
            </a:r>
            <a:r>
              <a:rPr lang="en-US" altLang="zh-CN" sz="2800" b="1" dirty="0" smtClean="0">
                <a:latin typeface="微软雅黑" pitchFamily="34" charset="-122"/>
                <a:ea typeface="微软雅黑" pitchFamily="34" charset="-122"/>
                <a:cs typeface="+mj-cs"/>
              </a:rPr>
              <a:t>heavy</a:t>
            </a:r>
            <a:r>
              <a:rPr kumimoji="0" lang="en-US" altLang="zh-CN"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 </a:t>
            </a:r>
            <a:r>
              <a:rPr lang="en-US" altLang="zh-CN" sz="2800" b="1" dirty="0" smtClean="0">
                <a:latin typeface="微软雅黑" pitchFamily="34" charset="-122"/>
                <a:ea typeface="微软雅黑" pitchFamily="34" charset="-122"/>
                <a:cs typeface="+mj-cs"/>
              </a:rPr>
              <a:t>/commercial </a:t>
            </a:r>
            <a:r>
              <a:rPr kumimoji="0" lang="en-US" altLang="zh-CN"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Vehicles</a:t>
            </a:r>
            <a:endParaRPr kumimoji="0" lang="zh-CN" altLang="en-US" sz="2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2</a:t>
            </a:fld>
            <a:endParaRPr lang="zh-CN" altLang="en-US" sz="1200" smtClean="0">
              <a:solidFill>
                <a:schemeClr val="tx1"/>
              </a:solidFill>
              <a:latin typeface="微软雅黑" pitchFamily="34" charset="-122"/>
              <a:ea typeface="微软雅黑" pitchFamily="34" charset="-122"/>
            </a:endParaRPr>
          </a:p>
        </p:txBody>
      </p:sp>
      <p:sp>
        <p:nvSpPr>
          <p:cNvPr id="6" name="矩形 5"/>
          <p:cNvSpPr>
            <a:spLocks noChangeArrowheads="1"/>
          </p:cNvSpPr>
          <p:nvPr/>
        </p:nvSpPr>
        <p:spPr bwMode="auto">
          <a:xfrm>
            <a:off x="539552" y="671691"/>
            <a:ext cx="8143875" cy="5632311"/>
          </a:xfrm>
          <a:prstGeom prst="rect">
            <a:avLst/>
          </a:prstGeom>
          <a:noFill/>
          <a:ln w="9525">
            <a:noFill/>
            <a:miter lim="800000"/>
            <a:headEnd/>
            <a:tailEnd/>
          </a:ln>
        </p:spPr>
        <p:txBody>
          <a:bodyPr wrap="square">
            <a:spAutoFit/>
          </a:bodyPr>
          <a:lstStyle/>
          <a:p>
            <a:pPr algn="just">
              <a:lnSpc>
                <a:spcPct val="150000"/>
              </a:lnSpc>
            </a:pPr>
            <a:r>
              <a:rPr lang="en-US" altLang="zh-CN" sz="1600" b="1" dirty="0" smtClean="0">
                <a:latin typeface="微软雅黑" pitchFamily="34" charset="-122"/>
                <a:ea typeface="微软雅黑" pitchFamily="34" charset="-122"/>
                <a:cs typeface="Times New Roman" pitchFamily="18" charset="0"/>
              </a:rPr>
              <a:t>The task  of TF8 </a:t>
            </a:r>
            <a:r>
              <a:rPr lang="zh-CN" altLang="en-US" sz="1600" b="1" dirty="0" smtClean="0">
                <a:latin typeface="微软雅黑" pitchFamily="34" charset="-122"/>
                <a:ea typeface="微软雅黑" pitchFamily="34" charset="-122"/>
                <a:cs typeface="Times New Roman" pitchFamily="18" charset="0"/>
              </a:rPr>
              <a:t>：</a:t>
            </a:r>
            <a:r>
              <a:rPr lang="en-US" altLang="zh-CN" sz="1600" b="1" dirty="0">
                <a:latin typeface="微软雅黑" pitchFamily="34" charset="-122"/>
                <a:ea typeface="微软雅黑" pitchFamily="34" charset="-122"/>
              </a:rPr>
              <a:t> </a:t>
            </a:r>
            <a:r>
              <a:rPr lang="en-US" altLang="zh-CN" sz="1600" b="1" dirty="0">
                <a:latin typeface="微软雅黑" pitchFamily="34" charset="-122"/>
                <a:ea typeface="微软雅黑" pitchFamily="34" charset="-122"/>
                <a:cs typeface="Times New Roman" pitchFamily="18" charset="0"/>
              </a:rPr>
              <a:t>Research </a:t>
            </a:r>
            <a:r>
              <a:rPr lang="en-US" altLang="zh-CN" sz="1600" b="1" dirty="0" smtClean="0">
                <a:latin typeface="微软雅黑" pitchFamily="34" charset="-122"/>
                <a:ea typeface="微软雅黑" pitchFamily="34" charset="-122"/>
                <a:cs typeface="Times New Roman" pitchFamily="18" charset="0"/>
              </a:rPr>
              <a:t>if EVS-GTR </a:t>
            </a:r>
            <a:r>
              <a:rPr lang="en-US" altLang="zh-CN" sz="1600" b="1" dirty="0">
                <a:latin typeface="微软雅黑" pitchFamily="34" charset="-122"/>
                <a:ea typeface="微软雅黑" pitchFamily="34" charset="-122"/>
                <a:cs typeface="Times New Roman" pitchFamily="18" charset="0"/>
              </a:rPr>
              <a:t>Battery System Test Project and Test Methods’ Adaption  to </a:t>
            </a:r>
            <a:r>
              <a:rPr lang="en-US" altLang="zh-CN" sz="1600" b="1" dirty="0" smtClean="0">
                <a:latin typeface="微软雅黑" pitchFamily="34" charset="-122"/>
                <a:ea typeface="微软雅黑" pitchFamily="34" charset="-122"/>
              </a:rPr>
              <a:t>heavy /commercial </a:t>
            </a:r>
            <a:r>
              <a:rPr lang="en-US" altLang="zh-CN" sz="1600" b="1" dirty="0" smtClean="0">
                <a:latin typeface="微软雅黑" pitchFamily="34" charset="-122"/>
                <a:ea typeface="微软雅黑" pitchFamily="34" charset="-122"/>
                <a:cs typeface="Times New Roman" pitchFamily="18" charset="0"/>
              </a:rPr>
              <a:t>Vehicles</a:t>
            </a:r>
          </a:p>
          <a:p>
            <a:pPr algn="just">
              <a:lnSpc>
                <a:spcPct val="150000"/>
              </a:lnSpc>
            </a:pPr>
            <a:r>
              <a:rPr lang="en-US" altLang="zh-CN" sz="1600" dirty="0" smtClean="0"/>
              <a:t>October 17, 2014 </a:t>
            </a:r>
            <a:r>
              <a:rPr lang="zh-CN" altLang="en-US" sz="1600" dirty="0" smtClean="0"/>
              <a:t>，</a:t>
            </a:r>
            <a:r>
              <a:rPr lang="en-US" altLang="zh-CN" sz="1600" dirty="0" smtClean="0"/>
              <a:t>TF8 had the first meeting at </a:t>
            </a:r>
            <a:r>
              <a:rPr lang="en-US" sz="1600" dirty="0" smtClean="0"/>
              <a:t>Brussels </a:t>
            </a:r>
            <a:r>
              <a:rPr lang="zh-CN" altLang="en-US" sz="1600" dirty="0" smtClean="0"/>
              <a:t>，</a:t>
            </a:r>
            <a:r>
              <a:rPr lang="en-US" altLang="zh-CN" sz="1600" dirty="0" smtClean="0"/>
              <a:t>all members gave their views for </a:t>
            </a:r>
            <a:r>
              <a:rPr lang="en-US" altLang="zh-CN" sz="1600" dirty="0" smtClean="0">
                <a:latin typeface="微软雅黑" pitchFamily="34" charset="-122"/>
                <a:ea typeface="微软雅黑" pitchFamily="34" charset="-122"/>
                <a:cs typeface="Times New Roman" pitchFamily="18" charset="0"/>
              </a:rPr>
              <a:t>if EVS-GTR Battery System Test Project and Test Methods’ Adaption  to heavy/Commercial Vehicles and</a:t>
            </a:r>
            <a:r>
              <a:rPr lang="en-US" altLang="zh-CN" sz="1600" dirty="0" smtClean="0"/>
              <a:t> conclusions as below</a:t>
            </a:r>
            <a:r>
              <a:rPr lang="en-US" altLang="zh-CN" sz="1600" dirty="0" smtClean="0">
                <a:latin typeface="微软雅黑" pitchFamily="34" charset="-122"/>
                <a:ea typeface="微软雅黑" pitchFamily="34" charset="-122"/>
                <a:cs typeface="Times New Roman" pitchFamily="18" charset="0"/>
              </a:rPr>
              <a:t>.</a:t>
            </a:r>
            <a:endParaRPr lang="en-US" altLang="zh-CN" sz="1600" b="1" dirty="0" smtClean="0">
              <a:latin typeface="微软雅黑" pitchFamily="34" charset="-122"/>
              <a:ea typeface="微软雅黑" pitchFamily="34" charset="-122"/>
              <a:cs typeface="Times New Roman" pitchFamily="18" charset="0"/>
            </a:endParaRPr>
          </a:p>
          <a:p>
            <a:endParaRPr lang="en-US" altLang="zh-CN" sz="1600" dirty="0" smtClean="0"/>
          </a:p>
          <a:p>
            <a:r>
              <a:rPr lang="en-US" altLang="zh-CN" sz="1600" dirty="0" smtClean="0"/>
              <a:t>1:</a:t>
            </a:r>
            <a:r>
              <a:rPr lang="en-US" altLang="zh-CN" sz="1600" dirty="0" smtClean="0">
                <a:latin typeface="微软雅黑" pitchFamily="34" charset="-122"/>
                <a:ea typeface="微软雅黑" pitchFamily="34" charset="-122"/>
                <a:cs typeface="Times New Roman" pitchFamily="18" charset="0"/>
              </a:rPr>
              <a:t> Heavy/Commercial Vehicles</a:t>
            </a:r>
            <a:r>
              <a:rPr lang="zh-CN" altLang="en-US" sz="1600" dirty="0" smtClean="0"/>
              <a:t> </a:t>
            </a:r>
            <a:r>
              <a:rPr lang="en-US" altLang="zh-CN" sz="1600" dirty="0" smtClean="0"/>
              <a:t>includes of buses, coacher, trucks, special </a:t>
            </a:r>
            <a:r>
              <a:rPr lang="en-US" altLang="zh-CN" sz="1600" dirty="0" smtClean="0">
                <a:latin typeface="微软雅黑" pitchFamily="34" charset="-122"/>
                <a:ea typeface="微软雅黑" pitchFamily="34" charset="-122"/>
                <a:cs typeface="Times New Roman" pitchFamily="18" charset="0"/>
              </a:rPr>
              <a:t>vehicles and so on. </a:t>
            </a:r>
            <a:r>
              <a:rPr lang="en-US" altLang="zh-CN" sz="1600" dirty="0" smtClean="0">
                <a:solidFill>
                  <a:srgbClr val="000000"/>
                </a:solidFill>
                <a:latin typeface="Arial"/>
              </a:rPr>
              <a:t>There are big </a:t>
            </a:r>
            <a:r>
              <a:rPr lang="zh-CN" altLang="en-US" sz="1600" dirty="0" smtClean="0">
                <a:solidFill>
                  <a:srgbClr val="000000"/>
                </a:solidFill>
                <a:latin typeface="Arial"/>
              </a:rPr>
              <a:t> </a:t>
            </a:r>
            <a:r>
              <a:rPr lang="en-US" altLang="zh-CN" sz="1600" dirty="0" smtClean="0">
                <a:solidFill>
                  <a:srgbClr val="000000"/>
                </a:solidFill>
                <a:latin typeface="Arial"/>
              </a:rPr>
              <a:t>differences layout and the RESS numbers ,size or the location on the vehicles between the </a:t>
            </a:r>
            <a:r>
              <a:rPr lang="en-US" altLang="zh-CN" sz="1600" dirty="0" smtClean="0">
                <a:latin typeface="微软雅黑" pitchFamily="34" charset="-122"/>
                <a:ea typeface="微软雅黑" pitchFamily="34" charset="-122"/>
                <a:cs typeface="Times New Roman" pitchFamily="18" charset="0"/>
              </a:rPr>
              <a:t>heavy vehicles and the passenger vehicles.</a:t>
            </a:r>
            <a:endParaRPr lang="en-US" altLang="zh-CN" sz="1600" dirty="0" smtClean="0"/>
          </a:p>
          <a:p>
            <a:endParaRPr lang="en-US" altLang="zh-CN" sz="1600" dirty="0" smtClean="0"/>
          </a:p>
          <a:p>
            <a:r>
              <a:rPr lang="en-US" altLang="zh-CN" sz="1600" dirty="0" smtClean="0"/>
              <a:t>2:As an important vehicles standard related to safety performance and RESS, It is possibility for the  EVS-GTR to cover the heavy/commercial vehicles or there is another possibility to have a separate GTR for heavy/commercial vehicles.</a:t>
            </a:r>
          </a:p>
          <a:p>
            <a:endParaRPr lang="en-US" altLang="zh-CN" sz="1600" dirty="0" smtClean="0"/>
          </a:p>
          <a:p>
            <a:r>
              <a:rPr lang="en-US" altLang="zh-CN" sz="1600" dirty="0" smtClean="0"/>
              <a:t>3: Because of the  layout of the RESS difference between the heavy vehicles and the passenger vehicles ,and there is no crash regulations for heavy vehicles </a:t>
            </a:r>
            <a:r>
              <a:rPr lang="zh-CN" altLang="en-US" sz="1600" dirty="0" smtClean="0"/>
              <a:t>，</a:t>
            </a:r>
            <a:r>
              <a:rPr lang="en-US" altLang="zh-CN" sz="1600" dirty="0" smtClean="0"/>
              <a:t>so the crash requirements can  be exempted  for heavy /commercial vehicles.</a:t>
            </a:r>
          </a:p>
          <a:p>
            <a:endParaRPr lang="en-US" altLang="zh-CN" sz="1600" dirty="0" smtClean="0"/>
          </a:p>
          <a:p>
            <a:endParaRPr lang="en-US" altLang="zh-CN" sz="1600" dirty="0" smtClean="0"/>
          </a:p>
          <a:p>
            <a:endParaRPr lang="en-US" altLang="zh-CN" sz="1600" dirty="0" smtClean="0"/>
          </a:p>
        </p:txBody>
      </p:sp>
      <p:sp>
        <p:nvSpPr>
          <p:cNvPr id="7" name="矩形 6"/>
          <p:cNvSpPr>
            <a:spLocks noChangeArrowheads="1"/>
          </p:cNvSpPr>
          <p:nvPr/>
        </p:nvSpPr>
        <p:spPr bwMode="auto">
          <a:xfrm>
            <a:off x="0" y="3645024"/>
            <a:ext cx="8143875" cy="584775"/>
          </a:xfrm>
          <a:prstGeom prst="rect">
            <a:avLst/>
          </a:prstGeom>
          <a:noFill/>
          <a:ln w="9525">
            <a:noFill/>
            <a:miter lim="800000"/>
            <a:headEnd/>
            <a:tailEnd/>
          </a:ln>
        </p:spPr>
        <p:txBody>
          <a:bodyPr wrap="square">
            <a:spAutoFit/>
          </a:bodyPr>
          <a:lstStyle/>
          <a:p>
            <a:pPr lvl="2"/>
            <a:endParaRPr lang="en-US" sz="1600" dirty="0">
              <a:latin typeface="微软雅黑" pitchFamily="34" charset="-122"/>
              <a:ea typeface="微软雅黑" pitchFamily="34" charset="-122"/>
              <a:cs typeface="Times New Roman" pitchFamily="18" charset="0"/>
            </a:endParaRPr>
          </a:p>
          <a:p>
            <a:pPr lvl="2"/>
            <a:endParaRPr lang="en-US"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3</a:t>
            </a:fld>
            <a:endParaRPr lang="zh-CN" altLang="en-US" sz="1200" smtClean="0">
              <a:solidFill>
                <a:schemeClr val="tx1"/>
              </a:solidFill>
              <a:latin typeface="微软雅黑" pitchFamily="34" charset="-122"/>
              <a:ea typeface="微软雅黑" pitchFamily="34" charset="-122"/>
            </a:endParaRPr>
          </a:p>
        </p:txBody>
      </p:sp>
      <p:sp>
        <p:nvSpPr>
          <p:cNvPr id="6" name="矩形 5"/>
          <p:cNvSpPr>
            <a:spLocks noChangeArrowheads="1"/>
          </p:cNvSpPr>
          <p:nvPr/>
        </p:nvSpPr>
        <p:spPr bwMode="auto">
          <a:xfrm>
            <a:off x="539552" y="1124744"/>
            <a:ext cx="7920880" cy="2554545"/>
          </a:xfrm>
          <a:prstGeom prst="rect">
            <a:avLst/>
          </a:prstGeom>
          <a:noFill/>
          <a:ln w="9525">
            <a:noFill/>
            <a:miter lim="800000"/>
            <a:headEnd/>
            <a:tailEnd/>
          </a:ln>
        </p:spPr>
        <p:txBody>
          <a:bodyPr wrap="square">
            <a:spAutoFit/>
          </a:bodyPr>
          <a:lstStyle/>
          <a:p>
            <a:pPr lvl="2"/>
            <a:r>
              <a:rPr lang="en-US" altLang="zh-CN" sz="1600" dirty="0" smtClean="0">
                <a:solidFill>
                  <a:srgbClr val="000000"/>
                </a:solidFill>
                <a:latin typeface="Arial"/>
              </a:rPr>
              <a:t>4: we </a:t>
            </a:r>
            <a:r>
              <a:rPr lang="en-GB" altLang="zh-CN" sz="1600" dirty="0" smtClean="0">
                <a:solidFill>
                  <a:srgbClr val="000000"/>
                </a:solidFill>
                <a:latin typeface="Arial"/>
              </a:rPr>
              <a:t>categorize the proposed tests and requirements into 3 categories</a:t>
            </a:r>
            <a:r>
              <a:rPr lang="zh-CN" altLang="en-US" sz="1600" dirty="0" smtClean="0">
                <a:solidFill>
                  <a:srgbClr val="000000"/>
                </a:solidFill>
                <a:latin typeface="Arial"/>
              </a:rPr>
              <a:t>：</a:t>
            </a:r>
            <a:endParaRPr lang="en-US" altLang="zh-CN" sz="1600" dirty="0" smtClean="0">
              <a:solidFill>
                <a:srgbClr val="000000"/>
              </a:solidFill>
              <a:latin typeface="Arial"/>
            </a:endParaRPr>
          </a:p>
          <a:p>
            <a:pPr lvl="2"/>
            <a:endParaRPr lang="en-US" altLang="zh-CN" sz="1600" dirty="0" smtClean="0">
              <a:solidFill>
                <a:srgbClr val="000000"/>
              </a:solidFill>
              <a:latin typeface="Arial"/>
            </a:endParaRPr>
          </a:p>
          <a:p>
            <a:pPr lvl="2"/>
            <a:r>
              <a:rPr lang="en-US" altLang="zh-CN" sz="1600" dirty="0" smtClean="0">
                <a:solidFill>
                  <a:srgbClr val="000000"/>
                </a:solidFill>
                <a:latin typeface="Arial"/>
              </a:rPr>
              <a:t>1)      Directly applicable to heavy vehicles </a:t>
            </a:r>
          </a:p>
          <a:p>
            <a:pPr lvl="2"/>
            <a:r>
              <a:rPr lang="en-US" altLang="zh-CN" sz="1600" dirty="0" smtClean="0">
                <a:solidFill>
                  <a:srgbClr val="000000"/>
                </a:solidFill>
                <a:latin typeface="Arial"/>
              </a:rPr>
              <a:t>2)      Relevant, but need modification/adaptation in order to be applicable on heavy vehicles </a:t>
            </a:r>
          </a:p>
          <a:p>
            <a:pPr lvl="2"/>
            <a:r>
              <a:rPr lang="en-US" altLang="zh-CN" sz="1600" dirty="0" smtClean="0">
                <a:solidFill>
                  <a:srgbClr val="000000"/>
                </a:solidFill>
                <a:latin typeface="Arial"/>
              </a:rPr>
              <a:t>3)      Not applicable – exemption required for heavy vehicles</a:t>
            </a:r>
          </a:p>
          <a:p>
            <a:pPr lvl="2"/>
            <a:endParaRPr lang="en-US" altLang="zh-CN" sz="2000" dirty="0" smtClean="0"/>
          </a:p>
          <a:p>
            <a:pPr lvl="2"/>
            <a:endParaRPr lang="en-US" altLang="zh-CN" sz="2000" dirty="0" smtClean="0"/>
          </a:p>
          <a:p>
            <a:pPr algn="just">
              <a:lnSpc>
                <a:spcPct val="150000"/>
              </a:lnSpc>
            </a:pPr>
            <a:endParaRPr lang="en-US" altLang="zh-CN" sz="1600" dirty="0" smtClean="0">
              <a:latin typeface="微软雅黑" pitchFamily="34" charset="-122"/>
              <a:ea typeface="微软雅黑" pitchFamily="34" charset="-122"/>
              <a:cs typeface="Times New Roman" pitchFamily="18" charset="0"/>
            </a:endParaRPr>
          </a:p>
        </p:txBody>
      </p:sp>
      <p:sp>
        <p:nvSpPr>
          <p:cNvPr id="7" name="矩形 6"/>
          <p:cNvSpPr>
            <a:spLocks noChangeArrowheads="1"/>
          </p:cNvSpPr>
          <p:nvPr/>
        </p:nvSpPr>
        <p:spPr bwMode="auto">
          <a:xfrm>
            <a:off x="0" y="3645024"/>
            <a:ext cx="8143875" cy="584775"/>
          </a:xfrm>
          <a:prstGeom prst="rect">
            <a:avLst/>
          </a:prstGeom>
          <a:noFill/>
          <a:ln w="9525">
            <a:noFill/>
            <a:miter lim="800000"/>
            <a:headEnd/>
            <a:tailEnd/>
          </a:ln>
        </p:spPr>
        <p:txBody>
          <a:bodyPr wrap="square">
            <a:spAutoFit/>
          </a:bodyPr>
          <a:lstStyle/>
          <a:p>
            <a:pPr lvl="2"/>
            <a:endParaRPr lang="en-US" sz="1600" dirty="0">
              <a:latin typeface="微软雅黑" pitchFamily="34" charset="-122"/>
              <a:ea typeface="微软雅黑" pitchFamily="34" charset="-122"/>
              <a:cs typeface="Times New Roman" pitchFamily="18" charset="0"/>
            </a:endParaRPr>
          </a:p>
          <a:p>
            <a:pPr lvl="2"/>
            <a:endParaRPr lang="en-US" sz="1600" dirty="0" smtClean="0"/>
          </a:p>
        </p:txBody>
      </p:sp>
      <p:graphicFrame>
        <p:nvGraphicFramePr>
          <p:cNvPr id="82946" name="Object 1"/>
          <p:cNvGraphicFramePr>
            <a:graphicFrameLocks noChangeAspect="1"/>
          </p:cNvGraphicFramePr>
          <p:nvPr/>
        </p:nvGraphicFramePr>
        <p:xfrm>
          <a:off x="6228184" y="3789040"/>
          <a:ext cx="1966913" cy="1477962"/>
        </p:xfrm>
        <a:graphic>
          <a:graphicData uri="http://schemas.openxmlformats.org/presentationml/2006/ole">
            <mc:AlternateContent xmlns:mc="http://schemas.openxmlformats.org/markup-compatibility/2006">
              <mc:Choice xmlns:v="urn:schemas-microsoft-com:vml" Requires="v">
                <p:oleObj spid="_x0000_s82954" name="文档" showAsIcon="1" r:id="rId5" imgW="914400" imgH="685800" progId="Word.Document.12">
                  <p:embed/>
                </p:oleObj>
              </mc:Choice>
              <mc:Fallback>
                <p:oleObj name="文档" showAsIcon="1" r:id="rId5" imgW="914400" imgH="685800" progId="Word.Document.12">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8184" y="3789040"/>
                        <a:ext cx="1966913" cy="1477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4</a:t>
            </a:fld>
            <a:endParaRPr lang="zh-CN" altLang="en-US" sz="1200" smtClean="0">
              <a:solidFill>
                <a:schemeClr val="tx1"/>
              </a:solidFill>
              <a:latin typeface="微软雅黑" pitchFamily="34" charset="-122"/>
              <a:ea typeface="微软雅黑" pitchFamily="34" charset="-122"/>
            </a:endParaRPr>
          </a:p>
        </p:txBody>
      </p:sp>
      <p:graphicFrame>
        <p:nvGraphicFramePr>
          <p:cNvPr id="7" name="表格 6"/>
          <p:cNvGraphicFramePr>
            <a:graphicFrameLocks noGrp="1"/>
          </p:cNvGraphicFramePr>
          <p:nvPr/>
        </p:nvGraphicFramePr>
        <p:xfrm>
          <a:off x="251520" y="620688"/>
          <a:ext cx="8712969" cy="5678577"/>
        </p:xfrm>
        <a:graphic>
          <a:graphicData uri="http://schemas.openxmlformats.org/drawingml/2006/table">
            <a:tbl>
              <a:tblPr/>
              <a:tblGrid>
                <a:gridCol w="576064"/>
                <a:gridCol w="3816424"/>
                <a:gridCol w="1060739"/>
                <a:gridCol w="3259742"/>
              </a:tblGrid>
              <a:tr h="647909">
                <a:tc>
                  <a:txBody>
                    <a:bodyPr/>
                    <a:lstStyle/>
                    <a:p>
                      <a:pPr algn="l" fontAlgn="b"/>
                      <a:endParaRPr lang="en-US" sz="1000" b="1" i="0" u="none" strike="noStrike" dirty="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US" sz="1000" b="1" i="0" u="none" strike="noStrike" dirty="0">
                          <a:solidFill>
                            <a:srgbClr val="000000"/>
                          </a:solidFill>
                          <a:latin typeface="Arial"/>
                        </a:rPr>
                        <a:t>Verified safety performance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US" sz="1000" b="1" i="0" u="none" strike="noStrike" kern="1200" dirty="0">
                          <a:solidFill>
                            <a:srgbClr val="000000"/>
                          </a:solidFill>
                          <a:latin typeface="Arial"/>
                          <a:ea typeface="+mn-ea"/>
                          <a:cs typeface="+mn-cs"/>
                        </a:rPr>
                        <a:t>Applicability on heavy vehicles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US" altLang="zh-CN" sz="1000" b="1" i="0" u="none" strike="noStrike" kern="1200" dirty="0" smtClean="0">
                          <a:solidFill>
                            <a:srgbClr val="000000"/>
                          </a:solidFill>
                          <a:latin typeface="Arial"/>
                          <a:ea typeface="+mn-ea"/>
                          <a:cs typeface="+mn-cs"/>
                        </a:rPr>
                        <a:t>Comments about </a:t>
                      </a:r>
                      <a:r>
                        <a:rPr lang="en-US" altLang="zh-CN" sz="1000" b="1" i="0" u="none" strike="noStrike" kern="1200" dirty="0" err="1" smtClean="0">
                          <a:solidFill>
                            <a:srgbClr val="000000"/>
                          </a:solidFill>
                          <a:latin typeface="Arial"/>
                          <a:ea typeface="+mn-ea"/>
                          <a:cs typeface="+mn-cs"/>
                        </a:rPr>
                        <a:t>accessment</a:t>
                      </a:r>
                      <a:r>
                        <a:rPr lang="en-US" altLang="zh-CN" sz="1000" b="1" i="0" u="none" strike="noStrike" kern="1200" dirty="0" smtClean="0">
                          <a:solidFill>
                            <a:srgbClr val="000000"/>
                          </a:solidFill>
                          <a:latin typeface="Arial"/>
                          <a:ea typeface="+mn-ea"/>
                          <a:cs typeface="+mn-cs"/>
                        </a:rPr>
                        <a:t> of applicability</a:t>
                      </a:r>
                      <a:endParaRPr lang="zh-CN" altLang="en-US" sz="1000" b="1" i="0" u="none" strike="noStrike" kern="1200" dirty="0">
                        <a:solidFill>
                          <a:srgbClr val="000000"/>
                        </a:solidFill>
                        <a:latin typeface="Arial"/>
                        <a:ea typeface="+mn-ea"/>
                        <a:cs typeface="+mn-cs"/>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9269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TF1</a:t>
                      </a:r>
                    </a:p>
                    <a:p>
                      <a:pPr algn="l" fontAlgn="t"/>
                      <a:endParaRPr lang="en-US" sz="1000" b="0" i="0" u="none" strike="noStrike" dirty="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Water immersion/water resistance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dirty="0" smtClean="0"/>
                        <a:t>1)  / 2)</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1000" b="0" i="0" u="none" strike="noStrike" dirty="0" smtClean="0">
                          <a:solidFill>
                            <a:srgbClr val="000000"/>
                          </a:solidFill>
                          <a:latin typeface="Arial"/>
                        </a:rPr>
                        <a:t>Base</a:t>
                      </a:r>
                      <a:r>
                        <a:rPr lang="en-US" altLang="zh-CN" sz="1000" b="0" i="0" u="none" strike="noStrike" baseline="0" dirty="0" smtClean="0">
                          <a:solidFill>
                            <a:srgbClr val="000000"/>
                          </a:solidFill>
                          <a:latin typeface="Arial"/>
                        </a:rPr>
                        <a:t> on the final requirements</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731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TF2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Low energy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dirty="0" smtClean="0"/>
                        <a:t>1)  /3)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a:r>
                        <a:rPr lang="en-US" altLang="zh-CN" sz="1000" b="0" i="0" u="none" strike="noStrike" kern="1200" dirty="0" smtClean="0">
                          <a:solidFill>
                            <a:srgbClr val="000000"/>
                          </a:solidFill>
                          <a:latin typeface="Arial"/>
                          <a:ea typeface="+mn-ea"/>
                          <a:cs typeface="+mn-cs"/>
                        </a:rPr>
                        <a:t>Not applicable if it’s b</a:t>
                      </a:r>
                      <a:r>
                        <a:rPr lang="en-US" altLang="zh-CN" sz="1000" b="0" i="0" u="none" strike="noStrike" dirty="0" smtClean="0">
                          <a:solidFill>
                            <a:srgbClr val="000000"/>
                          </a:solidFill>
                          <a:latin typeface="Arial"/>
                        </a:rPr>
                        <a:t>ased</a:t>
                      </a:r>
                      <a:r>
                        <a:rPr lang="en-US" altLang="zh-CN" sz="1000" b="0" i="0" u="none" strike="noStrike" baseline="0" dirty="0" smtClean="0">
                          <a:solidFill>
                            <a:srgbClr val="000000"/>
                          </a:solidFill>
                          <a:latin typeface="Arial"/>
                        </a:rPr>
                        <a:t> on </a:t>
                      </a:r>
                      <a:r>
                        <a:rPr lang="zh-CN" altLang="en-US" sz="1800" b="0" i="0" u="none" strike="noStrike" kern="1200" baseline="0" dirty="0" smtClean="0">
                          <a:solidFill>
                            <a:schemeClr val="tx1"/>
                          </a:solidFill>
                          <a:latin typeface="+mn-lt"/>
                          <a:ea typeface="+mn-ea"/>
                          <a:cs typeface="+mn-cs"/>
                        </a:rPr>
                        <a:t> </a:t>
                      </a:r>
                      <a:r>
                        <a:rPr lang="en-US" altLang="zh-CN" sz="1000" b="0" i="0" u="none" strike="noStrike" kern="1200" dirty="0" smtClean="0">
                          <a:solidFill>
                            <a:srgbClr val="000000"/>
                          </a:solidFill>
                          <a:latin typeface="Arial"/>
                          <a:ea typeface="+mn-ea"/>
                          <a:cs typeface="+mn-cs"/>
                        </a:rPr>
                        <a:t>crash  requirements</a:t>
                      </a:r>
                    </a:p>
                    <a:p>
                      <a:pPr algn="l"/>
                      <a:r>
                        <a:rPr lang="en-US" altLang="zh-CN" sz="1000" b="0" i="0" u="none" strike="noStrike" kern="1200" dirty="0" smtClean="0">
                          <a:solidFill>
                            <a:srgbClr val="000000"/>
                          </a:solidFill>
                          <a:latin typeface="Arial"/>
                          <a:ea typeface="+mn-ea"/>
                          <a:cs typeface="+mn-cs"/>
                        </a:rPr>
                        <a:t>Applicable if it’s based on  electric safety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69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TF3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Leakage requirements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dirty="0" smtClean="0"/>
                        <a:t>1)</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698">
                <a:tc rowSpan="9">
                  <a:txBody>
                    <a:bodyPr/>
                    <a:lstStyle/>
                    <a:p>
                      <a:pPr algn="l" fontAlgn="t"/>
                      <a:r>
                        <a:rPr lang="en-US" sz="1000" b="0" i="0" u="none" strike="noStrike" dirty="0" smtClean="0">
                          <a:solidFill>
                            <a:srgbClr val="000000"/>
                          </a:solidFill>
                          <a:latin typeface="Arial"/>
                        </a:rPr>
                        <a:t>TF4</a:t>
                      </a:r>
                      <a:endParaRPr lang="en-US" sz="1000" b="0" i="0" u="none" strike="noStrike" dirty="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smtClean="0">
                          <a:solidFill>
                            <a:srgbClr val="000000"/>
                          </a:solidFill>
                          <a:latin typeface="Arial"/>
                        </a:rPr>
                        <a:t>Vibration</a:t>
                      </a:r>
                      <a:endParaRPr lang="en-US" sz="1000" b="0" i="0" u="none" strike="noStrike" dirty="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872">
                <a:tc vMerge="1">
                  <a:txBody>
                    <a:bodyPr/>
                    <a:lstStyle/>
                    <a:p>
                      <a:pPr algn="l" fontAlgn="t"/>
                      <a:endParaRPr lang="en-US" sz="14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latin typeface="Arial"/>
                        </a:rPr>
                        <a:t>Thermal shock and cycling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  1)  </a:t>
                      </a:r>
                      <a:endParaRPr lang="zh-CN" altLang="en-US" sz="1000" b="0" i="0" u="none" strike="noStrike" dirty="0" smtClean="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303">
                <a:tc vMerge="1">
                  <a:txBody>
                    <a:bodyPr/>
                    <a:lstStyle/>
                    <a:p>
                      <a:pPr algn="l" fontAlgn="t"/>
                      <a:endParaRPr lang="en-US" sz="14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latin typeface="Arial"/>
                        </a:rPr>
                        <a:t>Mechanical shock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dirty="0" smtClean="0"/>
                        <a:t>3)  </a:t>
                      </a:r>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b"/>
                      <a:r>
                        <a:rPr lang="en-US" altLang="zh-CN" sz="1000" b="0" i="0" u="none" strike="noStrike" kern="1200" baseline="0" dirty="0" smtClean="0">
                          <a:solidFill>
                            <a:srgbClr val="000000"/>
                          </a:solidFill>
                          <a:latin typeface="Arial"/>
                          <a:ea typeface="+mn-ea"/>
                          <a:cs typeface="+mn-cs"/>
                        </a:rPr>
                        <a:t>First, the </a:t>
                      </a:r>
                      <a:r>
                        <a:rPr lang="en-US" altLang="zh-CN" sz="1000" b="0" i="0" u="none" strike="noStrike" baseline="0" dirty="0" smtClean="0">
                          <a:solidFill>
                            <a:srgbClr val="000000"/>
                          </a:solidFill>
                          <a:latin typeface="Arial"/>
                        </a:rPr>
                        <a:t>layout  of </a:t>
                      </a:r>
                      <a:r>
                        <a:rPr lang="en-US" altLang="zh-CN" sz="1000" kern="1200" dirty="0" smtClean="0">
                          <a:solidFill>
                            <a:schemeClr val="tx1"/>
                          </a:solidFill>
                          <a:latin typeface="微软雅黑" pitchFamily="34" charset="-122"/>
                          <a:ea typeface="微软雅黑" pitchFamily="34" charset="-122"/>
                          <a:cs typeface="Times New Roman" pitchFamily="18" charset="0"/>
                        </a:rPr>
                        <a:t>heavy vehicles and</a:t>
                      </a:r>
                      <a:r>
                        <a:rPr lang="en-US" altLang="zh-CN" sz="1000" kern="1200" baseline="0" dirty="0" smtClean="0">
                          <a:solidFill>
                            <a:schemeClr val="tx1"/>
                          </a:solidFill>
                          <a:latin typeface="微软雅黑" pitchFamily="34" charset="-122"/>
                          <a:ea typeface="微软雅黑" pitchFamily="34" charset="-122"/>
                          <a:cs typeface="Times New Roman" pitchFamily="18" charset="0"/>
                        </a:rPr>
                        <a:t> </a:t>
                      </a:r>
                      <a:r>
                        <a:rPr lang="en-US" altLang="zh-CN" sz="1000" kern="1200" dirty="0" smtClean="0">
                          <a:solidFill>
                            <a:schemeClr val="tx1"/>
                          </a:solidFill>
                          <a:latin typeface="微软雅黑" pitchFamily="34" charset="-122"/>
                          <a:ea typeface="微软雅黑" pitchFamily="34" charset="-122"/>
                          <a:cs typeface="Times New Roman" pitchFamily="18" charset="0"/>
                        </a:rPr>
                        <a:t>passenger </a:t>
                      </a:r>
                      <a:r>
                        <a:rPr lang="en-US" altLang="zh-CN" sz="1000" kern="1200" baseline="0" dirty="0" smtClean="0">
                          <a:solidFill>
                            <a:schemeClr val="tx1"/>
                          </a:solidFill>
                          <a:latin typeface="微软雅黑" pitchFamily="34" charset="-122"/>
                          <a:ea typeface="微软雅黑" pitchFamily="34" charset="-122"/>
                          <a:cs typeface="Times New Roman" pitchFamily="18" charset="0"/>
                        </a:rPr>
                        <a:t> cars are different; </a:t>
                      </a:r>
                      <a:r>
                        <a:rPr lang="en-US" altLang="zh-CN" sz="1000" kern="1200" dirty="0" smtClean="0">
                          <a:solidFill>
                            <a:schemeClr val="tx1"/>
                          </a:solidFill>
                          <a:latin typeface="微软雅黑" pitchFamily="34" charset="-122"/>
                          <a:ea typeface="微软雅黑" pitchFamily="34" charset="-122"/>
                          <a:cs typeface="Times New Roman" pitchFamily="18" charset="0"/>
                        </a:rPr>
                        <a:t>Second,</a:t>
                      </a:r>
                      <a:r>
                        <a:rPr lang="en-US" altLang="zh-CN" sz="1000" kern="1200" baseline="0" dirty="0" smtClean="0">
                          <a:solidFill>
                            <a:schemeClr val="tx1"/>
                          </a:solidFill>
                          <a:latin typeface="微软雅黑" pitchFamily="34" charset="-122"/>
                          <a:ea typeface="微软雅黑" pitchFamily="34" charset="-122"/>
                          <a:cs typeface="Times New Roman" pitchFamily="18" charset="0"/>
                        </a:rPr>
                        <a:t> there is no crash regulations for heavy vehicles . Therefore, these two requirements can  be exempted  for heavy vehicles</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6811">
                <a:tc vMerge="1">
                  <a:txBody>
                    <a:bodyPr/>
                    <a:lstStyle/>
                    <a:p>
                      <a:pPr algn="l" fontAlgn="t"/>
                      <a:endParaRPr lang="en-US" sz="14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latin typeface="Arial"/>
                        </a:rPr>
                        <a:t>Mechanical integrity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dirty="0" smtClean="0"/>
                        <a:t>3)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b"/>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998">
                <a:tc vMerge="1">
                  <a:txBody>
                    <a:bodyPr/>
                    <a:lstStyle/>
                    <a:p>
                      <a:pPr algn="l" fontAlgn="t"/>
                      <a:endParaRPr lang="en-US" sz="14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latin typeface="Arial"/>
                        </a:rPr>
                        <a:t>External short circuit protection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endParaRPr lang="zh-CN" altLang="en-US" sz="1000" b="0" i="0" u="none" strike="noStrike" dirty="0" smtClean="0">
                        <a:solidFill>
                          <a:srgbClr val="000000"/>
                        </a:solidFill>
                        <a:latin typeface="Arial"/>
                      </a:endParaRPr>
                    </a:p>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l" fontAlgn="b"/>
                      <a:r>
                        <a:rPr lang="en-US" altLang="zh-CN" sz="1000" dirty="0" smtClean="0">
                          <a:latin typeface="微软雅黑" pitchFamily="34" charset="-122"/>
                          <a:ea typeface="微软雅黑" pitchFamily="34" charset="-122"/>
                          <a:cs typeface="Times New Roman" pitchFamily="18" charset="0"/>
                        </a:rPr>
                        <a:t>F</a:t>
                      </a:r>
                      <a:r>
                        <a:rPr lang="en-US" altLang="zh-CN" sz="1000" kern="1200" dirty="0" smtClean="0">
                          <a:solidFill>
                            <a:schemeClr val="tx1"/>
                          </a:solidFill>
                          <a:latin typeface="微软雅黑" pitchFamily="34" charset="-122"/>
                          <a:ea typeface="微软雅黑" pitchFamily="34" charset="-122"/>
                          <a:cs typeface="Times New Roman" pitchFamily="18" charset="0"/>
                        </a:rPr>
                        <a:t>or the principle of voltage platform , electrical system and RESS, there are no difference between heavy commercial vehicles and passenger cars,</a:t>
                      </a:r>
                      <a:r>
                        <a:rPr lang="en-US" altLang="zh-CN" sz="1000" kern="1200" baseline="0" dirty="0" smtClean="0">
                          <a:solidFill>
                            <a:schemeClr val="tx1"/>
                          </a:solidFill>
                          <a:latin typeface="微软雅黑" pitchFamily="34" charset="-122"/>
                          <a:ea typeface="微软雅黑" pitchFamily="34" charset="-122"/>
                          <a:cs typeface="Times New Roman" pitchFamily="18" charset="0"/>
                        </a:rPr>
                        <a:t> </a:t>
                      </a:r>
                      <a:r>
                        <a:rPr lang="en-US" altLang="zh-CN" sz="1000" kern="1200" dirty="0" smtClean="0">
                          <a:solidFill>
                            <a:schemeClr val="tx1"/>
                          </a:solidFill>
                          <a:latin typeface="微软雅黑" pitchFamily="34" charset="-122"/>
                          <a:ea typeface="微软雅黑" pitchFamily="34" charset="-122"/>
                          <a:cs typeface="Times New Roman" pitchFamily="18" charset="0"/>
                        </a:rPr>
                        <a:t>so these  are directly applicable to heavy vehicles</a:t>
                      </a:r>
                      <a:endParaRPr lang="zh-CN" altLang="en-US" sz="1000" kern="1200" dirty="0" smtClean="0">
                        <a:solidFill>
                          <a:schemeClr val="tx1"/>
                        </a:solidFill>
                        <a:latin typeface="微软雅黑" pitchFamily="34" charset="-122"/>
                        <a:ea typeface="微软雅黑" pitchFamily="34" charset="-122"/>
                        <a:cs typeface="Times New Roman" pitchFamily="18" charset="0"/>
                      </a:endParaRPr>
                    </a:p>
                    <a:p>
                      <a:pPr algn="l" fontAlgn="b"/>
                      <a:r>
                        <a:rPr lang="zh-CN" altLang="en-US" sz="1000" kern="1200" dirty="0" smtClean="0">
                          <a:solidFill>
                            <a:schemeClr val="tx1"/>
                          </a:solidFill>
                          <a:latin typeface="微软雅黑" pitchFamily="34" charset="-122"/>
                          <a:ea typeface="微软雅黑" pitchFamily="34" charset="-122"/>
                          <a:cs typeface="Times New Roman" pitchFamily="18" charset="0"/>
                        </a:rPr>
                        <a:t>　</a:t>
                      </a:r>
                    </a:p>
                    <a:p>
                      <a:pPr algn="l" fontAlgn="b"/>
                      <a:r>
                        <a:rPr lang="zh-CN" altLang="en-US" sz="1000" kern="1200" dirty="0" smtClean="0">
                          <a:solidFill>
                            <a:schemeClr val="tx1"/>
                          </a:solidFill>
                          <a:latin typeface="微软雅黑" pitchFamily="34" charset="-122"/>
                          <a:ea typeface="微软雅黑" pitchFamily="34" charset="-122"/>
                          <a:cs typeface="Times New Roman" pitchFamily="18" charset="0"/>
                        </a:rPr>
                        <a:t>　</a:t>
                      </a:r>
                    </a:p>
                    <a:p>
                      <a:pPr algn="l" fontAlgn="b"/>
                      <a:r>
                        <a:rPr lang="zh-CN" altLang="en-US" sz="800" b="0" i="0" u="none" strike="noStrike" dirty="0" smtClean="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0580">
                <a:tc vMerge="1">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latin typeface="Arial"/>
                        </a:rPr>
                        <a:t>Overcharge protection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endParaRPr lang="zh-CN" altLang="en-US" sz="1000" b="0" i="0" u="none" strike="noStrike" dirty="0" smtClean="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b"/>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994">
                <a:tc vMerge="1">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smtClean="0">
                          <a:solidFill>
                            <a:srgbClr val="000000"/>
                          </a:solidFill>
                          <a:latin typeface="Arial"/>
                        </a:rPr>
                        <a:t>Over discharge </a:t>
                      </a:r>
                      <a:r>
                        <a:rPr lang="en-US" sz="1000" b="0" i="0" u="none" strike="noStrike" dirty="0">
                          <a:solidFill>
                            <a:srgbClr val="000000"/>
                          </a:solidFill>
                          <a:latin typeface="Arial"/>
                        </a:rPr>
                        <a:t>protection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endParaRPr lang="zh-CN" altLang="en-US" sz="1000" b="0" i="0" u="none" strike="noStrike" dirty="0" smtClean="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b"/>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634">
                <a:tc vMerge="1">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Over temperature</a:t>
                      </a:r>
                      <a:r>
                        <a:rPr lang="en-US" sz="1000" b="0" i="0" u="none" strike="noStrike" baseline="0" dirty="0" smtClean="0">
                          <a:solidFill>
                            <a:srgbClr val="000000"/>
                          </a:solidFill>
                          <a:latin typeface="Arial"/>
                        </a:rPr>
                        <a:t> </a:t>
                      </a:r>
                      <a:r>
                        <a:rPr lang="en-US" sz="1000" b="0" i="0" u="none" strike="noStrike" dirty="0" smtClean="0">
                          <a:solidFill>
                            <a:srgbClr val="000000"/>
                          </a:solidFill>
                          <a:latin typeface="Arial"/>
                        </a:rPr>
                        <a:t>protection</a:t>
                      </a:r>
                    </a:p>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endParaRPr lang="zh-CN" altLang="en-US" sz="1000" b="0" i="0" u="none" strike="noStrike" dirty="0" smtClean="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b"/>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061">
                <a:tc vMerge="1">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Thermal propagation</a:t>
                      </a:r>
                    </a:p>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endParaRPr lang="zh-CN" altLang="en-US" sz="1000" b="0" i="0" u="none" strike="noStrike" dirty="0" smtClean="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b"/>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319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TF5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Cell/Module safety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endParaRPr lang="zh-CN" altLang="en-US" sz="1000" b="0" i="0" u="none" strike="noStrike" dirty="0" smtClean="0">
                        <a:solidFill>
                          <a:srgbClr val="000000"/>
                        </a:solidFill>
                        <a:latin typeface="Arial"/>
                      </a:endParaRPr>
                    </a:p>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1000" b="0" i="0" u="none" strike="noStrike" dirty="0" smtClean="0">
                          <a:solidFill>
                            <a:srgbClr val="000000"/>
                          </a:solidFill>
                          <a:latin typeface="Arial"/>
                        </a:rPr>
                        <a:t>But If one of the test methods among "vehicle" or "REESS" or "sub system equivalent to REESS" can prove the safety, other cell/module tests are not necessary anymore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84">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TF6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SOC during test: EV/PHEV and HEV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endParaRPr lang="zh-CN" altLang="en-US" sz="1000" b="0" i="0" u="none" strike="noStrike" dirty="0" smtClean="0">
                        <a:solidFill>
                          <a:srgbClr val="000000"/>
                        </a:solidFill>
                        <a:latin typeface="Arial"/>
                      </a:endParaRPr>
                    </a:p>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026">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TF7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Fire resistance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dirty="0" smtClean="0"/>
                        <a:t>1)  </a:t>
                      </a:r>
                    </a:p>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303">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a:rPr>
                        <a:t>Venting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dirty="0" smtClean="0"/>
                        <a:t> 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矩形 5"/>
          <p:cNvSpPr/>
          <p:nvPr/>
        </p:nvSpPr>
        <p:spPr>
          <a:xfrm>
            <a:off x="251520" y="188640"/>
            <a:ext cx="2031325" cy="369332"/>
          </a:xfrm>
          <a:prstGeom prst="rect">
            <a:avLst/>
          </a:prstGeom>
        </p:spPr>
        <p:txBody>
          <a:bodyPr wrap="none">
            <a:spAutoFit/>
          </a:bodyPr>
          <a:lstStyle/>
          <a:p>
            <a:r>
              <a:rPr lang="en-US" altLang="zh-CN" dirty="0" smtClean="0"/>
              <a:t>The view of </a:t>
            </a:r>
            <a:r>
              <a:rPr lang="en-US" altLang="zh-CN" dirty="0" smtClean="0"/>
              <a:t>China</a:t>
            </a:r>
            <a:endParaRPr lang="en-US" altLang="zh-CN"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5</a:t>
            </a:fld>
            <a:endParaRPr lang="zh-CN" altLang="en-US" sz="1200" smtClean="0">
              <a:solidFill>
                <a:schemeClr val="tx1"/>
              </a:solidFill>
              <a:latin typeface="微软雅黑" pitchFamily="34" charset="-122"/>
              <a:ea typeface="微软雅黑" pitchFamily="34" charset="-122"/>
            </a:endParaRPr>
          </a:p>
        </p:txBody>
      </p:sp>
      <p:sp>
        <p:nvSpPr>
          <p:cNvPr id="5" name="TextBox 4"/>
          <p:cNvSpPr txBox="1"/>
          <p:nvPr/>
        </p:nvSpPr>
        <p:spPr>
          <a:xfrm>
            <a:off x="539552" y="357166"/>
            <a:ext cx="7344816" cy="369332"/>
          </a:xfrm>
          <a:prstGeom prst="rect">
            <a:avLst/>
          </a:prstGeom>
          <a:noFill/>
        </p:spPr>
        <p:txBody>
          <a:bodyPr wrap="square" rtlCol="0">
            <a:spAutoFit/>
          </a:bodyPr>
          <a:lstStyle/>
          <a:p>
            <a:r>
              <a:rPr lang="en-US" altLang="zh-CN" dirty="0" smtClean="0"/>
              <a:t>The view of Japan</a:t>
            </a:r>
          </a:p>
        </p:txBody>
      </p:sp>
      <p:graphicFrame>
        <p:nvGraphicFramePr>
          <p:cNvPr id="7" name="表格 6"/>
          <p:cNvGraphicFramePr>
            <a:graphicFrameLocks noGrp="1"/>
          </p:cNvGraphicFramePr>
          <p:nvPr/>
        </p:nvGraphicFramePr>
        <p:xfrm>
          <a:off x="467544" y="714356"/>
          <a:ext cx="8247860" cy="5302254"/>
        </p:xfrm>
        <a:graphic>
          <a:graphicData uri="http://schemas.openxmlformats.org/drawingml/2006/table">
            <a:tbl>
              <a:tblPr/>
              <a:tblGrid>
                <a:gridCol w="2595941"/>
                <a:gridCol w="1405497"/>
                <a:gridCol w="4246422"/>
              </a:tblGrid>
              <a:tr h="388791">
                <a:tc>
                  <a:txBody>
                    <a:bodyPr/>
                    <a:lstStyle/>
                    <a:p>
                      <a:pPr algn="l" fontAlgn="b"/>
                      <a:r>
                        <a:rPr lang="en-US" sz="1000" b="1" i="0" u="none" strike="noStrike" dirty="0">
                          <a:solidFill>
                            <a:srgbClr val="000000"/>
                          </a:solidFill>
                          <a:latin typeface="Arial"/>
                        </a:rPr>
                        <a:t>Verified safety performance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US" sz="1000" b="1" i="0" u="none" strike="noStrike" kern="1200" dirty="0">
                          <a:solidFill>
                            <a:srgbClr val="000000"/>
                          </a:solidFill>
                          <a:latin typeface="Arial"/>
                          <a:ea typeface="+mn-ea"/>
                          <a:cs typeface="+mn-cs"/>
                        </a:rPr>
                        <a:t>Applicability on heavy vehicles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US" altLang="zh-CN" sz="1000" b="1" i="0" u="none" strike="noStrike" kern="1200" dirty="0" smtClean="0">
                          <a:solidFill>
                            <a:srgbClr val="000000"/>
                          </a:solidFill>
                          <a:latin typeface="Arial"/>
                          <a:ea typeface="+mn-ea"/>
                          <a:cs typeface="+mn-cs"/>
                        </a:rPr>
                        <a:t>Comments about assessment of applicability</a:t>
                      </a:r>
                      <a:endParaRPr lang="zh-CN" altLang="en-US" sz="1000" b="1" i="0" u="none" strike="noStrike" kern="1200" dirty="0">
                        <a:solidFill>
                          <a:srgbClr val="000000"/>
                        </a:solidFill>
                        <a:latin typeface="Arial"/>
                        <a:ea typeface="+mn-ea"/>
                        <a:cs typeface="+mn-cs"/>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25589">
                <a:tc>
                  <a:txBody>
                    <a:bodyPr/>
                    <a:lstStyle/>
                    <a:p>
                      <a:pPr algn="l" fontAlgn="t"/>
                      <a:r>
                        <a:rPr lang="en-US" sz="1000" b="0" i="0" u="none" strike="noStrike" dirty="0">
                          <a:solidFill>
                            <a:srgbClr val="000000"/>
                          </a:solidFill>
                          <a:latin typeface="Arial"/>
                        </a:rPr>
                        <a:t>Vibration</a:t>
                      </a:r>
                      <a:br>
                        <a:rPr lang="en-US" sz="1000" b="0" i="0" u="none" strike="noStrike" dirty="0">
                          <a:solidFill>
                            <a:srgbClr val="000000"/>
                          </a:solidFill>
                          <a:latin typeface="Arial"/>
                        </a:rPr>
                      </a:br>
                      <a:endParaRPr lang="en-US" sz="1000" b="0" i="0" u="none" strike="noStrike" dirty="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Thermal shock and cycling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843">
                <a:tc>
                  <a:txBody>
                    <a:bodyPr/>
                    <a:lstStyle/>
                    <a:p>
                      <a:pPr algn="l" fontAlgn="t"/>
                      <a:r>
                        <a:rPr lang="en-US" sz="1000" b="0" i="0" u="none" strike="noStrike" dirty="0">
                          <a:solidFill>
                            <a:srgbClr val="000000"/>
                          </a:solidFill>
                          <a:latin typeface="Arial"/>
                        </a:rPr>
                        <a:t>Mechanical shock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1000" b="0" i="0" u="none" strike="noStrike" dirty="0">
                          <a:solidFill>
                            <a:srgbClr val="000000"/>
                          </a:solidFill>
                          <a:latin typeface="Arial"/>
                        </a:rPr>
                        <a:t>　</a:t>
                      </a:r>
                      <a:r>
                        <a:rPr lang="en-US" sz="1000" dirty="0" smtClean="0"/>
                        <a:t>1)  </a:t>
                      </a:r>
                      <a:endParaRPr lang="zh-CN" altLang="en-US" sz="1000" b="0" i="0" u="none" strike="noStrike" dirty="0" smtClean="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3296">
                <a:tc>
                  <a:txBody>
                    <a:bodyPr/>
                    <a:lstStyle/>
                    <a:p>
                      <a:pPr algn="l" fontAlgn="t"/>
                      <a:r>
                        <a:rPr lang="en-US" sz="1000" b="0" i="0" u="none" strike="noStrike" dirty="0">
                          <a:solidFill>
                            <a:srgbClr val="000000"/>
                          </a:solidFill>
                          <a:latin typeface="Arial"/>
                        </a:rPr>
                        <a:t>Mechanical integrity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3)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1000" b="0" i="0" u="none" strike="noStrike" dirty="0" smtClean="0">
                          <a:solidFill>
                            <a:srgbClr val="000000"/>
                          </a:solidFill>
                          <a:latin typeface="Arial"/>
                        </a:rPr>
                        <a:t>Passenger cars approach can't  directly apply to HD vehicles due to the fact that there is no vehicle crash regulations for HD vehicles like R12/R94/R95.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Fire resistance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095">
                <a:tc>
                  <a:txBody>
                    <a:bodyPr/>
                    <a:lstStyle/>
                    <a:p>
                      <a:pPr algn="l" fontAlgn="t"/>
                      <a:r>
                        <a:rPr lang="en-US" sz="1000" b="0" i="0" u="none" strike="noStrike" dirty="0">
                          <a:solidFill>
                            <a:srgbClr val="000000"/>
                          </a:solidFill>
                          <a:latin typeface="Arial"/>
                        </a:rPr>
                        <a:t>External short circuit protection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  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Overcharge protection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err="1">
                          <a:solidFill>
                            <a:srgbClr val="000000"/>
                          </a:solidFill>
                          <a:latin typeface="Arial"/>
                        </a:rPr>
                        <a:t>Overdischarge</a:t>
                      </a:r>
                      <a:r>
                        <a:rPr lang="en-US" sz="1000" b="0" i="0" u="none" strike="noStrike" dirty="0">
                          <a:solidFill>
                            <a:srgbClr val="000000"/>
                          </a:solidFill>
                          <a:latin typeface="Arial"/>
                        </a:rPr>
                        <a:t> protection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err="1">
                          <a:solidFill>
                            <a:srgbClr val="000000"/>
                          </a:solidFill>
                          <a:latin typeface="Arial"/>
                        </a:rPr>
                        <a:t>Overtemperature</a:t>
                      </a:r>
                      <a:r>
                        <a:rPr lang="en-US" sz="1000" b="0" i="0" u="none" strike="noStrike" dirty="0">
                          <a:solidFill>
                            <a:srgbClr val="000000"/>
                          </a:solidFill>
                          <a:latin typeface="Arial"/>
                        </a:rPr>
                        <a:t> protection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17113">
                <a:tc>
                  <a:txBody>
                    <a:bodyPr/>
                    <a:lstStyle/>
                    <a:p>
                      <a:pPr algn="l" fontAlgn="t"/>
                      <a:r>
                        <a:rPr lang="en-US" sz="1000" b="0" i="0" u="none" strike="noStrike" dirty="0">
                          <a:solidFill>
                            <a:srgbClr val="000000"/>
                          </a:solidFill>
                          <a:latin typeface="Arial"/>
                        </a:rPr>
                        <a:t>Water immersion/water resistance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dirty="0" smtClean="0"/>
                        <a:t>2)</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r>
                        <a:rPr lang="en-US" altLang="zh-CN" sz="1000" b="0" i="0" u="none" strike="noStrike" dirty="0" smtClean="0">
                          <a:solidFill>
                            <a:srgbClr val="000000"/>
                          </a:solidFill>
                          <a:latin typeface="Arial"/>
                        </a:rPr>
                        <a:t>HD vehicles needs the exemption for the vehicle equipped with an isolation resistance monitoring system from the view that many kinds of rear body variants might affect the water-crossing test result.  And "HV power-off requirement" when the isolation resistance is failed shall not be adopted.</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Low energy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  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Thermal propagation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5205">
                <a:tc>
                  <a:txBody>
                    <a:bodyPr/>
                    <a:lstStyle/>
                    <a:p>
                      <a:pPr algn="l" fontAlgn="t"/>
                      <a:r>
                        <a:rPr lang="en-US" sz="1000" b="0" i="0" u="none" strike="noStrike" dirty="0">
                          <a:solidFill>
                            <a:srgbClr val="000000"/>
                          </a:solidFill>
                          <a:latin typeface="Arial"/>
                        </a:rPr>
                        <a:t>Cell/Module safety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dirty="0" smtClean="0"/>
                        <a:t>3)  </a:t>
                      </a:r>
                      <a:endParaRPr lang="zh-CN" altLang="en-US" sz="1000" b="0" i="0" u="none" strike="noStrike" dirty="0" smtClean="0">
                        <a:solidFill>
                          <a:srgbClr val="000000"/>
                        </a:solidFill>
                        <a:latin typeface="Arial"/>
                      </a:endParaRPr>
                    </a:p>
                    <a:p>
                      <a:pPr marL="0" marR="0" indent="0" algn="l" defTabSz="914400" rtl="0" eaLnBrk="1" fontAlgn="b" latinLnBrk="0" hangingPunct="1">
                        <a:lnSpc>
                          <a:spcPct val="100000"/>
                        </a:lnSpc>
                        <a:spcBef>
                          <a:spcPts val="0"/>
                        </a:spcBef>
                        <a:spcAft>
                          <a:spcPts val="0"/>
                        </a:spcAft>
                        <a:buClrTx/>
                        <a:buSzTx/>
                        <a:buFontTx/>
                        <a:buNone/>
                        <a:tabLst/>
                        <a:defRPr/>
                      </a:pP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r>
                        <a:rPr lang="en-US" altLang="zh-CN" sz="1000" b="0" i="0" u="none" strike="noStrike" dirty="0" smtClean="0">
                          <a:solidFill>
                            <a:srgbClr val="000000"/>
                          </a:solidFill>
                          <a:latin typeface="Arial"/>
                        </a:rPr>
                        <a:t>If one of the test methods among "vehicle" or "REESS" or "sub system equivalent to REESS" can prove the safety, other cell/module tests are not necessary anymore from the certification view.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endParaRPr lang="zh-CN" altLang="en-US" sz="1000" b="0" i="0" u="none" strike="noStrike" dirty="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822">
                <a:tc>
                  <a:txBody>
                    <a:bodyPr/>
                    <a:lstStyle/>
                    <a:p>
                      <a:pPr algn="l" fontAlgn="t"/>
                      <a:r>
                        <a:rPr lang="en-US" sz="1000" b="0" i="0" u="none" strike="noStrike" dirty="0">
                          <a:solidFill>
                            <a:srgbClr val="000000"/>
                          </a:solidFill>
                          <a:latin typeface="Arial"/>
                        </a:rPr>
                        <a:t>SOC during test: EV/PHEV and HEV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Leakage requirements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   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Venting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1) </a:t>
                      </a:r>
                      <a:endParaRPr lang="zh-CN" altLang="en-US" sz="1000" b="0" i="0" u="none" strike="noStrike" dirty="0">
                        <a:solidFill>
                          <a:srgbClr val="000000"/>
                        </a:solidFill>
                        <a:latin typeface="Arial"/>
                      </a:endParaRP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6</a:t>
            </a:fld>
            <a:endParaRPr lang="zh-CN" altLang="en-US" sz="1200" smtClean="0">
              <a:solidFill>
                <a:schemeClr val="tx1"/>
              </a:solidFill>
              <a:latin typeface="微软雅黑" pitchFamily="34" charset="-122"/>
              <a:ea typeface="微软雅黑" pitchFamily="34" charset="-122"/>
            </a:endParaRPr>
          </a:p>
        </p:txBody>
      </p:sp>
      <p:sp>
        <p:nvSpPr>
          <p:cNvPr id="5" name="TextBox 4"/>
          <p:cNvSpPr txBox="1"/>
          <p:nvPr/>
        </p:nvSpPr>
        <p:spPr>
          <a:xfrm>
            <a:off x="251520" y="188640"/>
            <a:ext cx="7344816" cy="369332"/>
          </a:xfrm>
          <a:prstGeom prst="rect">
            <a:avLst/>
          </a:prstGeom>
          <a:noFill/>
        </p:spPr>
        <p:txBody>
          <a:bodyPr wrap="square" rtlCol="0">
            <a:spAutoFit/>
          </a:bodyPr>
          <a:lstStyle/>
          <a:p>
            <a:r>
              <a:rPr lang="en-GB" dirty="0" smtClean="0"/>
              <a:t>T</a:t>
            </a:r>
            <a:r>
              <a:rPr lang="en-US" altLang="zh-CN" dirty="0" smtClean="0"/>
              <a:t>he views of other manufactures (European)</a:t>
            </a:r>
            <a:r>
              <a:rPr lang="en-GB" dirty="0" smtClean="0"/>
              <a:t> :</a:t>
            </a:r>
            <a:endParaRPr lang="en-US" altLang="zh-CN" dirty="0" smtClean="0"/>
          </a:p>
        </p:txBody>
      </p:sp>
      <p:graphicFrame>
        <p:nvGraphicFramePr>
          <p:cNvPr id="4" name="表格 3"/>
          <p:cNvGraphicFramePr>
            <a:graphicFrameLocks noGrp="1"/>
          </p:cNvGraphicFramePr>
          <p:nvPr/>
        </p:nvGraphicFramePr>
        <p:xfrm>
          <a:off x="395536" y="730157"/>
          <a:ext cx="8247860" cy="4627669"/>
        </p:xfrm>
        <a:graphic>
          <a:graphicData uri="http://schemas.openxmlformats.org/drawingml/2006/table">
            <a:tbl>
              <a:tblPr/>
              <a:tblGrid>
                <a:gridCol w="2595941"/>
                <a:gridCol w="1405497"/>
                <a:gridCol w="4246422"/>
              </a:tblGrid>
              <a:tr h="388791">
                <a:tc>
                  <a:txBody>
                    <a:bodyPr/>
                    <a:lstStyle/>
                    <a:p>
                      <a:pPr algn="l" fontAlgn="b"/>
                      <a:r>
                        <a:rPr lang="en-US" sz="1000" b="1" i="0" u="none" strike="noStrike" dirty="0">
                          <a:solidFill>
                            <a:srgbClr val="000000"/>
                          </a:solidFill>
                          <a:latin typeface="Arial"/>
                        </a:rPr>
                        <a:t>Verified safety performance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US" sz="1000" b="1" i="0" u="none" strike="noStrike" kern="1200" dirty="0">
                          <a:solidFill>
                            <a:srgbClr val="000000"/>
                          </a:solidFill>
                          <a:latin typeface="Arial"/>
                          <a:ea typeface="+mn-ea"/>
                          <a:cs typeface="+mn-cs"/>
                        </a:rPr>
                        <a:t>Applicability on heavy vehicles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US" altLang="zh-CN" sz="1000" b="1" i="0" u="none" strike="noStrike" kern="1200" dirty="0" smtClean="0">
                          <a:solidFill>
                            <a:srgbClr val="000000"/>
                          </a:solidFill>
                          <a:latin typeface="Arial"/>
                          <a:ea typeface="+mn-ea"/>
                          <a:cs typeface="+mn-cs"/>
                        </a:rPr>
                        <a:t>Comments about assessment of applicability</a:t>
                      </a:r>
                      <a:endParaRPr lang="zh-CN" altLang="en-US" sz="1000" b="1" i="0" u="none" strike="noStrike" kern="1200" dirty="0">
                        <a:solidFill>
                          <a:srgbClr val="000000"/>
                        </a:solidFill>
                        <a:latin typeface="Arial"/>
                        <a:ea typeface="+mn-ea"/>
                        <a:cs typeface="+mn-cs"/>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86869">
                <a:tc>
                  <a:txBody>
                    <a:bodyPr/>
                    <a:lstStyle/>
                    <a:p>
                      <a:pPr algn="l" fontAlgn="t"/>
                      <a:r>
                        <a:rPr lang="en-US" sz="1000" b="0" i="0" u="none" strike="noStrike" dirty="0">
                          <a:solidFill>
                            <a:srgbClr val="000000"/>
                          </a:solidFill>
                          <a:latin typeface="Arial"/>
                        </a:rPr>
                        <a:t>Vibration</a:t>
                      </a:r>
                      <a:br>
                        <a:rPr lang="en-US" sz="1000" b="0" i="0" u="none" strike="noStrike" dirty="0">
                          <a:solidFill>
                            <a:srgbClr val="000000"/>
                          </a:solidFill>
                          <a:latin typeface="Arial"/>
                        </a:rPr>
                      </a:br>
                      <a:endParaRPr lang="en-U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2)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Thermal shock and cycling</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843">
                <a:tc>
                  <a:txBody>
                    <a:bodyPr/>
                    <a:lstStyle/>
                    <a:p>
                      <a:pPr algn="l" fontAlgn="t"/>
                      <a:r>
                        <a:rPr lang="en-US" sz="1000" b="0" i="0" u="none" strike="noStrike" dirty="0">
                          <a:solidFill>
                            <a:srgbClr val="000000"/>
                          </a:solidFill>
                          <a:latin typeface="Arial"/>
                        </a:rPr>
                        <a:t>Mechanical shock</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1000" b="0" i="0" u="none" strike="noStrike" dirty="0">
                          <a:solidFill>
                            <a:srgbClr val="000000"/>
                          </a:solidFill>
                          <a:latin typeface="Arial"/>
                        </a:rPr>
                        <a:t>　</a:t>
                      </a:r>
                      <a:r>
                        <a:rPr lang="zh-CN" altLang="en-US" sz="1000" b="0" i="0" u="none" strike="noStrike" dirty="0" smtClean="0">
                          <a:solidFill>
                            <a:srgbClr val="000000"/>
                          </a:solidFill>
                          <a:latin typeface="Arial"/>
                        </a:rPr>
                        <a:t>　</a:t>
                      </a:r>
                      <a:r>
                        <a:rPr lang="en-US" sz="1000" dirty="0" smtClean="0"/>
                        <a:t>1)  </a:t>
                      </a:r>
                      <a:endParaRPr lang="zh-CN" altLang="en-US" sz="1000" b="0" i="0" u="none" strike="noStrike" dirty="0" smtClean="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3296">
                <a:tc>
                  <a:txBody>
                    <a:bodyPr/>
                    <a:lstStyle/>
                    <a:p>
                      <a:pPr algn="l" fontAlgn="t"/>
                      <a:r>
                        <a:rPr lang="en-US" sz="1000" b="0" i="0" u="none" strike="noStrike" dirty="0">
                          <a:solidFill>
                            <a:srgbClr val="000000"/>
                          </a:solidFill>
                          <a:latin typeface="Arial"/>
                        </a:rPr>
                        <a:t>Mechanical integrity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3)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1000" b="0" i="0" u="none" strike="noStrike" dirty="0" smtClean="0">
                          <a:solidFill>
                            <a:srgbClr val="000000"/>
                          </a:solidFill>
                          <a:latin typeface="Arial"/>
                        </a:rPr>
                        <a:t>.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Fire resistance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095">
                <a:tc>
                  <a:txBody>
                    <a:bodyPr/>
                    <a:lstStyle/>
                    <a:p>
                      <a:pPr algn="l" fontAlgn="t"/>
                      <a:r>
                        <a:rPr lang="en-US" sz="1000" b="0" i="0" u="none" strike="noStrike" dirty="0">
                          <a:solidFill>
                            <a:srgbClr val="000000"/>
                          </a:solidFill>
                          <a:latin typeface="Arial"/>
                        </a:rPr>
                        <a:t>External short circuit protection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  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Overcharge protection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err="1">
                          <a:solidFill>
                            <a:srgbClr val="000000"/>
                          </a:solidFill>
                          <a:latin typeface="Arial"/>
                        </a:rPr>
                        <a:t>Overdischarge</a:t>
                      </a:r>
                      <a:r>
                        <a:rPr lang="en-US" sz="1000" b="0" i="0" u="none" strike="noStrike" dirty="0">
                          <a:solidFill>
                            <a:srgbClr val="000000"/>
                          </a:solidFill>
                          <a:latin typeface="Arial"/>
                        </a:rPr>
                        <a:t> protection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err="1">
                          <a:solidFill>
                            <a:srgbClr val="000000"/>
                          </a:solidFill>
                          <a:latin typeface="Arial"/>
                        </a:rPr>
                        <a:t>Overtemperature</a:t>
                      </a:r>
                      <a:r>
                        <a:rPr lang="en-US" sz="1000" b="0" i="0" u="none" strike="noStrike" dirty="0">
                          <a:solidFill>
                            <a:srgbClr val="000000"/>
                          </a:solidFill>
                          <a:latin typeface="Arial"/>
                        </a:rPr>
                        <a:t> protection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6196">
                <a:tc>
                  <a:txBody>
                    <a:bodyPr/>
                    <a:lstStyle/>
                    <a:p>
                      <a:pPr algn="l" fontAlgn="t"/>
                      <a:r>
                        <a:rPr lang="en-US" sz="1000" b="0" i="0" u="none" strike="noStrike" dirty="0">
                          <a:solidFill>
                            <a:srgbClr val="000000"/>
                          </a:solidFill>
                          <a:latin typeface="Arial"/>
                        </a:rPr>
                        <a:t>Water immersion/water resistance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dirty="0" smtClean="0"/>
                        <a:t>2)</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Low energy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  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Thermal propagation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2293">
                <a:tc>
                  <a:txBody>
                    <a:bodyPr/>
                    <a:lstStyle/>
                    <a:p>
                      <a:pPr algn="l" fontAlgn="t"/>
                      <a:r>
                        <a:rPr lang="en-US" sz="1000" b="0" i="0" u="none" strike="noStrike" dirty="0">
                          <a:solidFill>
                            <a:srgbClr val="000000"/>
                          </a:solidFill>
                          <a:latin typeface="Arial"/>
                        </a:rPr>
                        <a:t>Cell/Module safety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dirty="0" smtClean="0"/>
                        <a:t>3)  </a:t>
                      </a:r>
                      <a:endParaRPr lang="zh-CN" altLang="en-US" sz="1000" b="0" i="0" u="none" strike="noStrike" dirty="0" smtClean="0">
                        <a:solidFill>
                          <a:srgbClr val="000000"/>
                        </a:solidFill>
                        <a:latin typeface="Arial"/>
                      </a:endParaRPr>
                    </a:p>
                    <a:p>
                      <a:pPr marL="0" marR="0" indent="0" algn="l" defTabSz="914400" rtl="0" eaLnBrk="1" fontAlgn="b" latinLnBrk="0" hangingPunct="1">
                        <a:lnSpc>
                          <a:spcPct val="100000"/>
                        </a:lnSpc>
                        <a:spcBef>
                          <a:spcPts val="0"/>
                        </a:spcBef>
                        <a:spcAft>
                          <a:spcPts val="0"/>
                        </a:spcAft>
                        <a:buClrTx/>
                        <a:buSzTx/>
                        <a:buFontTx/>
                        <a:buNone/>
                        <a:tabLst/>
                        <a:defRPr/>
                      </a:pP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6869">
                <a:tc>
                  <a:txBody>
                    <a:bodyPr/>
                    <a:lstStyle/>
                    <a:p>
                      <a:pPr algn="l" fontAlgn="t"/>
                      <a:r>
                        <a:rPr lang="en-US" sz="1000" b="0" i="0" u="none" strike="noStrike" dirty="0">
                          <a:solidFill>
                            <a:srgbClr val="000000"/>
                          </a:solidFill>
                          <a:latin typeface="Arial"/>
                        </a:rPr>
                        <a:t>SOC during test: EV/PHEV and HEV</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 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Leakage requirements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dirty="0" smtClean="0"/>
                        <a:t>    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58">
                <a:tc>
                  <a:txBody>
                    <a:bodyPr/>
                    <a:lstStyle/>
                    <a:p>
                      <a:pPr algn="l" fontAlgn="t"/>
                      <a:r>
                        <a:rPr lang="en-US" sz="1000" b="0" i="0" u="none" strike="noStrike" dirty="0">
                          <a:solidFill>
                            <a:srgbClr val="000000"/>
                          </a:solidFill>
                          <a:latin typeface="Arial"/>
                        </a:rPr>
                        <a:t>Venting</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dirty="0">
                          <a:solidFill>
                            <a:srgbClr val="000000"/>
                          </a:solidFill>
                          <a:latin typeface="Arial"/>
                        </a:rPr>
                        <a:t>　</a:t>
                      </a:r>
                      <a:r>
                        <a:rPr lang="en-US" sz="1000" dirty="0" smtClean="0"/>
                        <a:t> 1) </a:t>
                      </a:r>
                      <a:endParaRPr lang="zh-CN" altLang="en-US" sz="1000" b="0" i="0" u="none" strike="noStrike" dirty="0">
                        <a:solidFill>
                          <a:srgbClr val="000000"/>
                        </a:solidFill>
                        <a:latin typeface="Arial"/>
                      </a:endParaRP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solidFill>
                            <a:srgbClr val="000000"/>
                          </a:solidFill>
                          <a:latin typeface="Arial"/>
                        </a:rPr>
                        <a:t>　</a:t>
                      </a:r>
                    </a:p>
                  </a:txBody>
                  <a:tcPr marL="8538" marR="8538" marT="85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7</a:t>
            </a:fld>
            <a:endParaRPr lang="zh-CN" altLang="en-US" sz="1200" smtClean="0">
              <a:solidFill>
                <a:schemeClr val="tx1"/>
              </a:solidFill>
              <a:latin typeface="微软雅黑" pitchFamily="34" charset="-122"/>
              <a:ea typeface="微软雅黑" pitchFamily="34" charset="-122"/>
            </a:endParaRPr>
          </a:p>
        </p:txBody>
      </p:sp>
      <p:sp>
        <p:nvSpPr>
          <p:cNvPr id="4" name="矩形 3"/>
          <p:cNvSpPr/>
          <p:nvPr/>
        </p:nvSpPr>
        <p:spPr>
          <a:xfrm>
            <a:off x="899592" y="1052736"/>
            <a:ext cx="7744374" cy="5386090"/>
          </a:xfrm>
          <a:prstGeom prst="rect">
            <a:avLst/>
          </a:prstGeom>
        </p:spPr>
        <p:txBody>
          <a:bodyPr wrap="square">
            <a:spAutoFit/>
          </a:bodyPr>
          <a:lstStyle/>
          <a:p>
            <a:r>
              <a:rPr lang="en-US" sz="2000" b="1" dirty="0" smtClean="0">
                <a:solidFill>
                  <a:srgbClr val="000000"/>
                </a:solidFill>
                <a:latin typeface="Arial"/>
              </a:rPr>
              <a:t>1</a:t>
            </a:r>
            <a:r>
              <a:rPr lang="zh-CN" altLang="en-US" sz="2000" b="1" dirty="0" smtClean="0">
                <a:solidFill>
                  <a:srgbClr val="000000"/>
                </a:solidFill>
                <a:latin typeface="Arial"/>
              </a:rPr>
              <a:t> </a:t>
            </a:r>
            <a:r>
              <a:rPr lang="en-US" altLang="zh-CN" sz="2000" b="1" dirty="0" smtClean="0">
                <a:solidFill>
                  <a:srgbClr val="000000"/>
                </a:solidFill>
                <a:latin typeface="Arial"/>
              </a:rPr>
              <a:t>:</a:t>
            </a:r>
            <a:r>
              <a:rPr lang="en-US" sz="2000" b="1" dirty="0" smtClean="0">
                <a:solidFill>
                  <a:srgbClr val="000000"/>
                </a:solidFill>
                <a:latin typeface="Arial"/>
              </a:rPr>
              <a:t>Water immersion/water resistance:</a:t>
            </a:r>
          </a:p>
          <a:p>
            <a:r>
              <a:rPr lang="en-US" altLang="zh-CN" dirty="0" smtClean="0">
                <a:solidFill>
                  <a:srgbClr val="000000"/>
                </a:solidFill>
                <a:latin typeface="Arial"/>
              </a:rPr>
              <a:t>——Applicable if the requirements are for vehicles </a:t>
            </a:r>
            <a:r>
              <a:rPr lang="zh-CN" altLang="en-US" dirty="0" smtClean="0">
                <a:solidFill>
                  <a:srgbClr val="000000"/>
                </a:solidFill>
                <a:latin typeface="Arial"/>
              </a:rPr>
              <a:t>；</a:t>
            </a:r>
            <a:endParaRPr lang="en-US" altLang="zh-CN" dirty="0" smtClean="0">
              <a:solidFill>
                <a:srgbClr val="000000"/>
              </a:solidFill>
              <a:latin typeface="Arial"/>
            </a:endParaRPr>
          </a:p>
          <a:p>
            <a:r>
              <a:rPr lang="en-US" altLang="zh-CN" dirty="0" smtClean="0">
                <a:solidFill>
                  <a:srgbClr val="000000"/>
                </a:solidFill>
                <a:latin typeface="Arial"/>
              </a:rPr>
              <a:t>——Not applicable if the requirements are for base on </a:t>
            </a:r>
            <a:r>
              <a:rPr lang="en-US" altLang="zh-CN" dirty="0" smtClean="0"/>
              <a:t>components.</a:t>
            </a:r>
          </a:p>
          <a:p>
            <a:r>
              <a:rPr lang="en-US" sz="2000" b="1" dirty="0" smtClean="0">
                <a:solidFill>
                  <a:srgbClr val="000000"/>
                </a:solidFill>
                <a:latin typeface="Arial"/>
              </a:rPr>
              <a:t>2 :Low energy:</a:t>
            </a:r>
            <a:r>
              <a:rPr lang="en-US" altLang="zh-CN" sz="2000" b="1" dirty="0" smtClean="0">
                <a:solidFill>
                  <a:srgbClr val="000000"/>
                </a:solidFill>
                <a:latin typeface="Arial"/>
              </a:rPr>
              <a:t> </a:t>
            </a:r>
          </a:p>
          <a:p>
            <a:r>
              <a:rPr lang="en-US" altLang="zh-CN" dirty="0" smtClean="0">
                <a:solidFill>
                  <a:srgbClr val="000000"/>
                </a:solidFill>
                <a:latin typeface="Arial"/>
              </a:rPr>
              <a:t> ——Not applicable if base on </a:t>
            </a:r>
            <a:r>
              <a:rPr lang="zh-CN" altLang="en-US" dirty="0" smtClean="0"/>
              <a:t> </a:t>
            </a:r>
            <a:r>
              <a:rPr lang="en-US" altLang="zh-CN" dirty="0" smtClean="0">
                <a:solidFill>
                  <a:srgbClr val="000000"/>
                </a:solidFill>
                <a:latin typeface="Arial"/>
              </a:rPr>
              <a:t>crash  requirements</a:t>
            </a:r>
          </a:p>
          <a:p>
            <a:r>
              <a:rPr lang="en-US" altLang="zh-CN" dirty="0" smtClean="0">
                <a:solidFill>
                  <a:srgbClr val="000000"/>
                </a:solidFill>
                <a:latin typeface="Arial"/>
              </a:rPr>
              <a:t> ——Applicable if base on  electric safety </a:t>
            </a:r>
          </a:p>
          <a:p>
            <a:endParaRPr lang="en-US" altLang="zh-CN" dirty="0" smtClean="0">
              <a:solidFill>
                <a:srgbClr val="000000"/>
              </a:solidFill>
              <a:latin typeface="Arial"/>
            </a:endParaRPr>
          </a:p>
          <a:p>
            <a:r>
              <a:rPr lang="en-US" sz="2000" b="1" dirty="0" smtClean="0">
                <a:solidFill>
                  <a:srgbClr val="000000"/>
                </a:solidFill>
                <a:latin typeface="Arial"/>
              </a:rPr>
              <a:t>3 :Leakage requirements:</a:t>
            </a:r>
            <a:r>
              <a:rPr lang="en-US" altLang="zh-CN" sz="2000" b="1" dirty="0" smtClean="0">
                <a:solidFill>
                  <a:srgbClr val="000000"/>
                </a:solidFill>
                <a:latin typeface="Arial"/>
              </a:rPr>
              <a:t> </a:t>
            </a:r>
            <a:r>
              <a:rPr lang="en-US" altLang="zh-CN" dirty="0" smtClean="0">
                <a:solidFill>
                  <a:srgbClr val="000000"/>
                </a:solidFill>
                <a:latin typeface="Arial"/>
              </a:rPr>
              <a:t>Applicable </a:t>
            </a:r>
          </a:p>
          <a:p>
            <a:endParaRPr lang="en-US" altLang="zh-CN" dirty="0" smtClean="0">
              <a:solidFill>
                <a:srgbClr val="000000"/>
              </a:solidFill>
              <a:latin typeface="Arial"/>
            </a:endParaRPr>
          </a:p>
          <a:p>
            <a:r>
              <a:rPr lang="en-US" sz="2000" b="1" dirty="0" smtClean="0">
                <a:solidFill>
                  <a:srgbClr val="000000"/>
                </a:solidFill>
                <a:latin typeface="Arial"/>
              </a:rPr>
              <a:t>4:Vibration:</a:t>
            </a:r>
            <a:r>
              <a:rPr lang="en-US" altLang="zh-CN" sz="2000" b="1" dirty="0" smtClean="0">
                <a:solidFill>
                  <a:srgbClr val="000000"/>
                </a:solidFill>
                <a:latin typeface="Arial"/>
              </a:rPr>
              <a:t> </a:t>
            </a:r>
            <a:r>
              <a:rPr lang="en-US" altLang="zh-CN" dirty="0" smtClean="0">
                <a:solidFill>
                  <a:srgbClr val="000000"/>
                </a:solidFill>
                <a:latin typeface="Arial"/>
              </a:rPr>
              <a:t>Applicable ,but may be the </a:t>
            </a:r>
            <a:r>
              <a:rPr lang="en-US" altLang="zh-CN" dirty="0" smtClean="0">
                <a:latin typeface="微软雅黑" pitchFamily="34" charset="-122"/>
                <a:ea typeface="微软雅黑" pitchFamily="34" charset="-122"/>
                <a:cs typeface="Times New Roman" pitchFamily="18" charset="0"/>
              </a:rPr>
              <a:t>heavy/Commercial should meet special requirements because of the </a:t>
            </a:r>
            <a:r>
              <a:rPr lang="en-US" altLang="zh-CN" dirty="0" smtClean="0"/>
              <a:t>Vehicle type</a:t>
            </a:r>
            <a:r>
              <a:rPr lang="en-US" altLang="zh-CN" dirty="0" smtClean="0">
                <a:latin typeface="微软雅黑" pitchFamily="34" charset="-122"/>
                <a:ea typeface="微软雅黑" pitchFamily="34" charset="-122"/>
                <a:cs typeface="Times New Roman" pitchFamily="18" charset="0"/>
              </a:rPr>
              <a:t>.</a:t>
            </a:r>
          </a:p>
          <a:p>
            <a:endParaRPr lang="en-US" altLang="zh-CN" dirty="0" smtClean="0">
              <a:latin typeface="微软雅黑" pitchFamily="34" charset="-122"/>
              <a:ea typeface="微软雅黑" pitchFamily="34" charset="-122"/>
              <a:cs typeface="Times New Roman" pitchFamily="18" charset="0"/>
            </a:endParaRPr>
          </a:p>
          <a:p>
            <a:r>
              <a:rPr lang="en-US" sz="2400" b="1" dirty="0" smtClean="0">
                <a:solidFill>
                  <a:srgbClr val="000000"/>
                </a:solidFill>
                <a:latin typeface="Arial"/>
              </a:rPr>
              <a:t>5:M</a:t>
            </a:r>
            <a:r>
              <a:rPr lang="en-US" altLang="zh-CN" sz="2400" b="1" dirty="0" smtClean="0">
                <a:solidFill>
                  <a:srgbClr val="000000"/>
                </a:solidFill>
                <a:latin typeface="Arial"/>
              </a:rPr>
              <a:t>echanical</a:t>
            </a:r>
            <a:r>
              <a:rPr lang="en-US" sz="2400" b="1" dirty="0" smtClean="0">
                <a:solidFill>
                  <a:srgbClr val="000000"/>
                </a:solidFill>
                <a:latin typeface="Arial"/>
              </a:rPr>
              <a:t> shock and cycling/Mechanical integrity:</a:t>
            </a:r>
          </a:p>
          <a:p>
            <a:r>
              <a:rPr lang="en-US" dirty="0" smtClean="0">
                <a:solidFill>
                  <a:srgbClr val="000000"/>
                </a:solidFill>
                <a:latin typeface="Arial"/>
              </a:rPr>
              <a:t>view of china:</a:t>
            </a:r>
            <a:r>
              <a:rPr lang="en-US" altLang="zh-CN" dirty="0" smtClean="0">
                <a:solidFill>
                  <a:srgbClr val="000000"/>
                </a:solidFill>
                <a:latin typeface="Arial"/>
              </a:rPr>
              <a:t>  the two requirements both crash requirements, so can be exempted  for heavy vehicles</a:t>
            </a:r>
          </a:p>
          <a:p>
            <a:r>
              <a:rPr lang="en-US" dirty="0" smtClean="0">
                <a:solidFill>
                  <a:srgbClr val="000000"/>
                </a:solidFill>
                <a:latin typeface="Arial"/>
              </a:rPr>
              <a:t>view of Japan/OICA/</a:t>
            </a:r>
            <a:r>
              <a:rPr lang="en-GB" dirty="0" smtClean="0">
                <a:solidFill>
                  <a:srgbClr val="000000"/>
                </a:solidFill>
                <a:latin typeface="Arial"/>
              </a:rPr>
              <a:t> </a:t>
            </a:r>
            <a:r>
              <a:rPr lang="en-GB" dirty="0" err="1" smtClean="0">
                <a:solidFill>
                  <a:srgbClr val="000000"/>
                </a:solidFill>
                <a:latin typeface="Arial"/>
              </a:rPr>
              <a:t>Scania</a:t>
            </a:r>
            <a:r>
              <a:rPr lang="en-GB" dirty="0" smtClean="0">
                <a:solidFill>
                  <a:srgbClr val="000000"/>
                </a:solidFill>
                <a:latin typeface="Arial"/>
              </a:rPr>
              <a:t>:</a:t>
            </a:r>
            <a:r>
              <a:rPr lang="en-US" dirty="0" smtClean="0">
                <a:solidFill>
                  <a:srgbClr val="000000"/>
                </a:solidFill>
                <a:latin typeface="Arial"/>
              </a:rPr>
              <a:t>Thermal shock and cycling is a</a:t>
            </a:r>
            <a:r>
              <a:rPr lang="en-US" altLang="zh-CN" dirty="0" smtClean="0">
                <a:solidFill>
                  <a:srgbClr val="000000"/>
                </a:solidFill>
                <a:latin typeface="Arial"/>
              </a:rPr>
              <a:t>pplicable,</a:t>
            </a:r>
            <a:r>
              <a:rPr lang="en-US" dirty="0" smtClean="0">
                <a:solidFill>
                  <a:srgbClr val="000000"/>
                </a:solidFill>
                <a:latin typeface="Arial"/>
              </a:rPr>
              <a:t> </a:t>
            </a:r>
          </a:p>
          <a:p>
            <a:r>
              <a:rPr lang="en-US" dirty="0" smtClean="0">
                <a:solidFill>
                  <a:srgbClr val="000000"/>
                </a:solidFill>
                <a:latin typeface="Arial"/>
              </a:rPr>
              <a:t>Mechanical integrity </a:t>
            </a:r>
            <a:r>
              <a:rPr lang="en-US" altLang="zh-CN" dirty="0" smtClean="0">
                <a:solidFill>
                  <a:srgbClr val="000000"/>
                </a:solidFill>
                <a:latin typeface="Arial"/>
              </a:rPr>
              <a:t>can be exempted  for heavy vehicles</a:t>
            </a:r>
            <a:r>
              <a:rPr lang="en-US" altLang="zh-CN" dirty="0" smtClean="0">
                <a:latin typeface="微软雅黑" pitchFamily="34" charset="-122"/>
                <a:ea typeface="微软雅黑" pitchFamily="34" charset="-122"/>
                <a:cs typeface="Times New Roman" pitchFamily="18" charset="0"/>
              </a:rPr>
              <a:t>.</a:t>
            </a:r>
            <a:endParaRPr lang="en-US" altLang="zh-CN" dirty="0" smtClean="0">
              <a:solidFill>
                <a:srgbClr val="000000"/>
              </a:solidFill>
              <a:latin typeface="Arial"/>
            </a:endParaRPr>
          </a:p>
        </p:txBody>
      </p:sp>
      <p:sp>
        <p:nvSpPr>
          <p:cNvPr id="6" name="TextBox 5"/>
          <p:cNvSpPr txBox="1"/>
          <p:nvPr/>
        </p:nvSpPr>
        <p:spPr>
          <a:xfrm>
            <a:off x="395536" y="188640"/>
            <a:ext cx="3312368" cy="646331"/>
          </a:xfrm>
          <a:prstGeom prst="rect">
            <a:avLst/>
          </a:prstGeom>
          <a:noFill/>
        </p:spPr>
        <p:txBody>
          <a:bodyPr wrap="square" rtlCol="0">
            <a:spAutoFit/>
          </a:bodyPr>
          <a:lstStyle/>
          <a:p>
            <a:r>
              <a:rPr lang="en-US" altLang="zh-CN" sz="3600" b="1" dirty="0" smtClean="0"/>
              <a:t>conclusions</a:t>
            </a:r>
            <a:endParaRPr lang="zh-CN" altLang="en-US" sz="36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8</a:t>
            </a:fld>
            <a:endParaRPr lang="zh-CN" altLang="en-US" sz="1200" smtClean="0">
              <a:solidFill>
                <a:schemeClr val="tx1"/>
              </a:solidFill>
              <a:latin typeface="微软雅黑" pitchFamily="34" charset="-122"/>
              <a:ea typeface="微软雅黑" pitchFamily="34" charset="-122"/>
            </a:endParaRPr>
          </a:p>
        </p:txBody>
      </p:sp>
      <p:sp>
        <p:nvSpPr>
          <p:cNvPr id="5" name="矩形 4"/>
          <p:cNvSpPr/>
          <p:nvPr/>
        </p:nvSpPr>
        <p:spPr>
          <a:xfrm>
            <a:off x="755576" y="764704"/>
            <a:ext cx="7959828" cy="4235932"/>
          </a:xfrm>
          <a:prstGeom prst="rect">
            <a:avLst/>
          </a:prstGeom>
        </p:spPr>
        <p:txBody>
          <a:bodyPr wrap="square">
            <a:spAutoFit/>
          </a:bodyPr>
          <a:lstStyle/>
          <a:p>
            <a:endParaRPr lang="en-US" dirty="0" smtClean="0">
              <a:solidFill>
                <a:srgbClr val="000000"/>
              </a:solidFill>
              <a:latin typeface="微软雅黑" pitchFamily="34" charset="-122"/>
              <a:ea typeface="微软雅黑" pitchFamily="34" charset="-122"/>
              <a:cs typeface="Times New Roman" pitchFamily="18" charset="0"/>
            </a:endParaRPr>
          </a:p>
          <a:p>
            <a:r>
              <a:rPr lang="en-US" sz="2000" b="1" dirty="0" smtClean="0">
                <a:solidFill>
                  <a:srgbClr val="000000"/>
                </a:solidFill>
                <a:latin typeface="Arial"/>
              </a:rPr>
              <a:t>6: External short circuit protection/ Over discharge </a:t>
            </a:r>
            <a:r>
              <a:rPr lang="en-US" altLang="zh-CN" sz="2000" b="1" dirty="0" smtClean="0">
                <a:solidFill>
                  <a:srgbClr val="000000"/>
                </a:solidFill>
                <a:latin typeface="Arial"/>
              </a:rPr>
              <a:t>/</a:t>
            </a:r>
            <a:r>
              <a:rPr lang="en-US" sz="2000" b="1" dirty="0" smtClean="0">
                <a:solidFill>
                  <a:srgbClr val="000000"/>
                </a:solidFill>
                <a:latin typeface="Arial"/>
              </a:rPr>
              <a:t>Over charge protection/ Over temperature protection / Thermal propagation :  </a:t>
            </a:r>
            <a:r>
              <a:rPr lang="en-US" altLang="zh-CN" dirty="0" smtClean="0">
                <a:solidFill>
                  <a:srgbClr val="000000"/>
                </a:solidFill>
                <a:latin typeface="Arial"/>
              </a:rPr>
              <a:t>Applicable</a:t>
            </a:r>
          </a:p>
          <a:p>
            <a:endParaRPr lang="en-US" b="1" dirty="0" smtClean="0">
              <a:solidFill>
                <a:srgbClr val="000000"/>
              </a:solidFill>
              <a:latin typeface="Arial"/>
            </a:endParaRPr>
          </a:p>
          <a:p>
            <a:r>
              <a:rPr lang="en-US" sz="2000" b="1" dirty="0" smtClean="0">
                <a:solidFill>
                  <a:srgbClr val="000000"/>
                </a:solidFill>
                <a:latin typeface="Arial"/>
              </a:rPr>
              <a:t>7: Cell/Module safety : </a:t>
            </a:r>
            <a:r>
              <a:rPr lang="en-US" altLang="zh-CN" dirty="0" smtClean="0">
                <a:solidFill>
                  <a:srgbClr val="000000"/>
                </a:solidFill>
                <a:latin typeface="Arial"/>
              </a:rPr>
              <a:t>If one of the test methods among "vehicle" or "REESS" or "sub system equivalent to REESS" can prove the safety, other cell/module tests are not necessary anymore </a:t>
            </a:r>
          </a:p>
          <a:p>
            <a:endParaRPr lang="en-US" altLang="zh-CN" dirty="0" smtClean="0">
              <a:solidFill>
                <a:srgbClr val="000000"/>
              </a:solidFill>
              <a:latin typeface="Arial"/>
            </a:endParaRPr>
          </a:p>
          <a:p>
            <a:r>
              <a:rPr lang="en-US" altLang="zh-CN" sz="2000" b="1" dirty="0" smtClean="0">
                <a:solidFill>
                  <a:srgbClr val="000000"/>
                </a:solidFill>
                <a:latin typeface="Arial"/>
              </a:rPr>
              <a:t>8:</a:t>
            </a:r>
            <a:r>
              <a:rPr lang="en-US" sz="2000" b="1" dirty="0" smtClean="0">
                <a:solidFill>
                  <a:srgbClr val="000000"/>
                </a:solidFill>
                <a:latin typeface="Arial"/>
              </a:rPr>
              <a:t> SOC :</a:t>
            </a:r>
            <a:r>
              <a:rPr lang="en-US" altLang="zh-CN" sz="2000" b="1" dirty="0" smtClean="0">
                <a:solidFill>
                  <a:srgbClr val="000000"/>
                </a:solidFill>
                <a:latin typeface="Arial"/>
              </a:rPr>
              <a:t> </a:t>
            </a:r>
            <a:r>
              <a:rPr lang="en-US" altLang="zh-CN" dirty="0" smtClean="0">
                <a:solidFill>
                  <a:srgbClr val="000000"/>
                </a:solidFill>
                <a:latin typeface="Arial"/>
              </a:rPr>
              <a:t>Applicable</a:t>
            </a:r>
          </a:p>
          <a:p>
            <a:endParaRPr lang="en-US" dirty="0" smtClean="0">
              <a:solidFill>
                <a:srgbClr val="000000"/>
              </a:solidFill>
              <a:latin typeface="Arial"/>
            </a:endParaRPr>
          </a:p>
          <a:p>
            <a:r>
              <a:rPr lang="en-US" sz="2000" b="1" dirty="0" smtClean="0">
                <a:solidFill>
                  <a:srgbClr val="000000"/>
                </a:solidFill>
                <a:latin typeface="Arial"/>
              </a:rPr>
              <a:t>9: Fire resistance:</a:t>
            </a:r>
            <a:r>
              <a:rPr lang="en-US" altLang="zh-CN" sz="2000" b="1" dirty="0" smtClean="0">
                <a:solidFill>
                  <a:srgbClr val="000000"/>
                </a:solidFill>
                <a:latin typeface="Arial"/>
              </a:rPr>
              <a:t> </a:t>
            </a:r>
            <a:r>
              <a:rPr lang="en-US" altLang="zh-CN" dirty="0" smtClean="0">
                <a:solidFill>
                  <a:srgbClr val="000000"/>
                </a:solidFill>
                <a:latin typeface="Arial"/>
              </a:rPr>
              <a:t>Applicable</a:t>
            </a:r>
          </a:p>
          <a:p>
            <a:endParaRPr lang="en-US" dirty="0" smtClean="0">
              <a:solidFill>
                <a:srgbClr val="000000"/>
              </a:solidFill>
              <a:latin typeface="Arial"/>
            </a:endParaRPr>
          </a:p>
          <a:p>
            <a:r>
              <a:rPr lang="en-US" sz="2000" b="1" dirty="0" smtClean="0">
                <a:solidFill>
                  <a:srgbClr val="000000"/>
                </a:solidFill>
                <a:latin typeface="Arial"/>
              </a:rPr>
              <a:t>10:Venting:</a:t>
            </a:r>
            <a:r>
              <a:rPr lang="en-US" altLang="zh-CN" sz="2000" b="1" dirty="0" smtClean="0">
                <a:solidFill>
                  <a:srgbClr val="000000"/>
                </a:solidFill>
                <a:latin typeface="Arial"/>
              </a:rPr>
              <a:t> </a:t>
            </a:r>
            <a:r>
              <a:rPr lang="en-US" altLang="zh-CN" dirty="0" smtClean="0">
                <a:solidFill>
                  <a:srgbClr val="000000"/>
                </a:solidFill>
                <a:latin typeface="Arial"/>
              </a:rPr>
              <a:t>Applicable</a:t>
            </a:r>
            <a:endParaRPr lang="en-US" dirty="0" smtClean="0">
              <a:solidFill>
                <a:srgbClr val="000000"/>
              </a:solidFill>
              <a:latin typeface="Arial"/>
            </a:endParaRPr>
          </a:p>
        </p:txBody>
      </p:sp>
      <p:sp>
        <p:nvSpPr>
          <p:cNvPr id="6" name="TextBox 5"/>
          <p:cNvSpPr txBox="1"/>
          <p:nvPr/>
        </p:nvSpPr>
        <p:spPr>
          <a:xfrm>
            <a:off x="395536" y="188640"/>
            <a:ext cx="3312368" cy="646331"/>
          </a:xfrm>
          <a:prstGeom prst="rect">
            <a:avLst/>
          </a:prstGeom>
          <a:noFill/>
        </p:spPr>
        <p:txBody>
          <a:bodyPr wrap="square" rtlCol="0">
            <a:spAutoFit/>
          </a:bodyPr>
          <a:lstStyle/>
          <a:p>
            <a:r>
              <a:rPr lang="en-US" altLang="zh-CN" sz="3600" b="1" dirty="0" smtClean="0"/>
              <a:t>conclusions</a:t>
            </a:r>
            <a:endParaRPr lang="zh-CN" altLang="en-US" sz="36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灯片编号占位符 37"/>
          <p:cNvSpPr>
            <a:spLocks noGrp="1"/>
          </p:cNvSpPr>
          <p:nvPr>
            <p:ph type="sldNum" sz="quarter" idx="10"/>
          </p:nvPr>
        </p:nvSpPr>
        <p:spPr bwMode="auto">
          <a:xfrm>
            <a:off x="6553200" y="6356350"/>
            <a:ext cx="2133600" cy="365125"/>
          </a:xfrm>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45F5567C-8B7B-494A-9C9F-F72EE1CA48FE}" type="slidenum">
              <a:rPr lang="zh-CN" altLang="en-US" sz="1200" smtClean="0">
                <a:solidFill>
                  <a:schemeClr val="tx1"/>
                </a:solidFill>
                <a:latin typeface="微软雅黑" pitchFamily="34" charset="-122"/>
                <a:ea typeface="微软雅黑" pitchFamily="34" charset="-122"/>
              </a:rPr>
              <a:pPr fontAlgn="base">
                <a:spcBef>
                  <a:spcPct val="0"/>
                </a:spcBef>
                <a:spcAft>
                  <a:spcPct val="0"/>
                </a:spcAft>
              </a:pPr>
              <a:t>9</a:t>
            </a:fld>
            <a:endParaRPr lang="zh-CN" altLang="en-US" sz="1200" smtClean="0">
              <a:solidFill>
                <a:schemeClr val="tx1"/>
              </a:solidFill>
              <a:latin typeface="微软雅黑" pitchFamily="34" charset="-122"/>
              <a:ea typeface="微软雅黑" pitchFamily="34" charset="-122"/>
            </a:endParaRPr>
          </a:p>
        </p:txBody>
      </p:sp>
      <p:sp>
        <p:nvSpPr>
          <p:cNvPr id="6" name="TextBox 5"/>
          <p:cNvSpPr txBox="1"/>
          <p:nvPr/>
        </p:nvSpPr>
        <p:spPr>
          <a:xfrm>
            <a:off x="323528" y="836712"/>
            <a:ext cx="8177562" cy="3970318"/>
          </a:xfrm>
          <a:prstGeom prst="rect">
            <a:avLst/>
          </a:prstGeom>
          <a:noFill/>
        </p:spPr>
        <p:txBody>
          <a:bodyPr wrap="square" rtlCol="0">
            <a:spAutoFit/>
          </a:bodyPr>
          <a:lstStyle/>
          <a:p>
            <a:r>
              <a:rPr lang="en-US" altLang="zh-CN" sz="3600" b="1" dirty="0" smtClean="0"/>
              <a:t>suggestion:</a:t>
            </a:r>
          </a:p>
          <a:p>
            <a:r>
              <a:rPr lang="en-US" sz="2400" dirty="0" smtClean="0"/>
              <a:t>“propose  a  separate annex for the EVS-GTR specifying the application of the regulation on commercial/heavy vehicle. The tests that are directly applicable can be referred to the main document. When modifications are needed, these should be specified and motivated in the annex. The annex should also motivate exemptions from any test requirements. </a:t>
            </a:r>
          </a:p>
          <a:p>
            <a:r>
              <a:rPr lang="en-US" sz="2400" dirty="0" smtClean="0"/>
              <a:t>If the </a:t>
            </a:r>
            <a:r>
              <a:rPr lang="en-US" altLang="zh-CN" sz="2400" dirty="0" smtClean="0"/>
              <a:t>proposed approach is taken ,</a:t>
            </a:r>
            <a:r>
              <a:rPr lang="en-US" altLang="zh-CN" sz="2400" b="1" dirty="0" smtClean="0"/>
              <a:t>then </a:t>
            </a:r>
            <a:r>
              <a:rPr lang="en-US" sz="2400" b="1" dirty="0" smtClean="0"/>
              <a:t>the task of TF8 is to draft this annex.”</a:t>
            </a:r>
            <a:endParaRPr lang="en-US" altLang="zh-CN" sz="2400" b="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6220</TotalTime>
  <Words>745</Words>
  <Application>Microsoft Office PowerPoint</Application>
  <PresentationFormat>全屏显示(4:3)</PresentationFormat>
  <Paragraphs>224</Paragraphs>
  <Slides>9</Slides>
  <Notes>8</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9</vt:i4>
      </vt:variant>
    </vt:vector>
  </HeadingPairs>
  <TitlesOfParts>
    <vt:vector size="11" baseType="lpstr">
      <vt:lpstr>Office 主题</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BYD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BYD</dc:creator>
  <cp:lastModifiedBy>byd_lenovo</cp:lastModifiedBy>
  <cp:revision>317</cp:revision>
  <dcterms:created xsi:type="dcterms:W3CDTF">2013-05-02T01:48:17Z</dcterms:created>
  <dcterms:modified xsi:type="dcterms:W3CDTF">2014-11-19T03:21:34Z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1184839971</vt:i4>
  </property>
  <property fmtid="{D5CDD505-2E9C-101B-9397-08002B2CF9AE}" pid="3" name="_NewReviewCycle">
    <vt:lpwstr/>
  </property>
  <property fmtid="{D5CDD505-2E9C-101B-9397-08002B2CF9AE}" pid="4" name="_EmailSubject">
    <vt:lpwstr>資料送ります</vt:lpwstr>
  </property>
  <property fmtid="{D5CDD505-2E9C-101B-9397-08002B2CF9AE}" pid="5" name="_AuthorEmail">
    <vt:lpwstr>dave-yoshida@mail.nissan.co.jp</vt:lpwstr>
  </property>
  <property fmtid="{D5CDD505-2E9C-101B-9397-08002B2CF9AE}" pid="6" name="_AuthorEmailDisplayName">
    <vt:lpwstr>YOSHIDA, MAKOTO</vt:lpwstr>
  </property>
</Properties>
</file>