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24" r:id="rId3"/>
    <p:sldId id="329" r:id="rId4"/>
    <p:sldId id="330" r:id="rId5"/>
    <p:sldId id="331" r:id="rId6"/>
    <p:sldId id="325" r:id="rId7"/>
    <p:sldId id="326" r:id="rId8"/>
    <p:sldId id="328" r:id="rId9"/>
    <p:sldId id="332" r:id="rId10"/>
    <p:sldId id="339" r:id="rId11"/>
    <p:sldId id="340" r:id="rId12"/>
    <p:sldId id="341" r:id="rId13"/>
    <p:sldId id="333" r:id="rId14"/>
    <p:sldId id="334" r:id="rId15"/>
    <p:sldId id="335" r:id="rId16"/>
    <p:sldId id="336" r:id="rId17"/>
    <p:sldId id="337" r:id="rId18"/>
    <p:sldId id="338" r:id="rId19"/>
    <p:sldId id="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892EA38E-3A15-47EA-83A8-5E722FDBE5B4}"/>
    <pc:docChg chg="custSel modSld">
      <pc:chgData name="Nicolas De Mahieu" userId="86ffda28-54bf-46cb-8307-ac4eaeeea850" providerId="ADAL" clId="{892EA38E-3A15-47EA-83A8-5E722FDBE5B4}" dt="2024-05-23T08:43:41.380" v="31" actId="6549"/>
      <pc:docMkLst>
        <pc:docMk/>
      </pc:docMkLst>
      <pc:sldChg chg="modSp mod">
        <pc:chgData name="Nicolas De Mahieu" userId="86ffda28-54bf-46cb-8307-ac4eaeeea850" providerId="ADAL" clId="{892EA38E-3A15-47EA-83A8-5E722FDBE5B4}" dt="2024-05-23T08:43:41.380" v="31" actId="6549"/>
        <pc:sldMkLst>
          <pc:docMk/>
          <pc:sldMk cId="2711021579" sldId="256"/>
        </pc:sldMkLst>
        <pc:spChg chg="mod">
          <ac:chgData name="Nicolas De Mahieu" userId="86ffda28-54bf-46cb-8307-ac4eaeeea850" providerId="ADAL" clId="{892EA38E-3A15-47EA-83A8-5E722FDBE5B4}" dt="2024-05-23T08:43:41.380" v="31" actId="6549"/>
          <ac:spMkLst>
            <pc:docMk/>
            <pc:sldMk cId="2711021579" sldId="256"/>
            <ac:spMk id="23" creationId="{D48780D4-D9D9-95B8-5A92-B8C64D74004D}"/>
          </ac:spMkLst>
        </pc:spChg>
      </pc:sldChg>
      <pc:sldChg chg="modSp mod">
        <pc:chgData name="Nicolas De Mahieu" userId="86ffda28-54bf-46cb-8307-ac4eaeeea850" providerId="ADAL" clId="{892EA38E-3A15-47EA-83A8-5E722FDBE5B4}" dt="2024-05-23T08:26:22.445" v="4" actId="1076"/>
        <pc:sldMkLst>
          <pc:docMk/>
          <pc:sldMk cId="2887107022" sldId="329"/>
        </pc:sldMkLst>
        <pc:spChg chg="mod">
          <ac:chgData name="Nicolas De Mahieu" userId="86ffda28-54bf-46cb-8307-ac4eaeeea850" providerId="ADAL" clId="{892EA38E-3A15-47EA-83A8-5E722FDBE5B4}" dt="2024-05-23T08:26:14.246" v="2" actId="1076"/>
          <ac:spMkLst>
            <pc:docMk/>
            <pc:sldMk cId="2887107022" sldId="329"/>
            <ac:spMk id="2" creationId="{C1A94FCE-606D-304C-EE63-8389756DF332}"/>
          </ac:spMkLst>
        </pc:spChg>
        <pc:spChg chg="mod">
          <ac:chgData name="Nicolas De Mahieu" userId="86ffda28-54bf-46cb-8307-ac4eaeeea850" providerId="ADAL" clId="{892EA38E-3A15-47EA-83A8-5E722FDBE5B4}" dt="2024-05-23T08:26:22.445" v="4" actId="1076"/>
          <ac:spMkLst>
            <pc:docMk/>
            <pc:sldMk cId="2887107022" sldId="329"/>
            <ac:spMk id="5" creationId="{A9F2EEF0-541A-D4E0-B916-55E4049C6A6C}"/>
          </ac:spMkLst>
        </pc:spChg>
        <pc:picChg chg="mod">
          <ac:chgData name="Nicolas De Mahieu" userId="86ffda28-54bf-46cb-8307-ac4eaeeea850" providerId="ADAL" clId="{892EA38E-3A15-47EA-83A8-5E722FDBE5B4}" dt="2024-05-23T08:26:18.540" v="3" actId="1076"/>
          <ac:picMkLst>
            <pc:docMk/>
            <pc:sldMk cId="2887107022" sldId="329"/>
            <ac:picMk id="7" creationId="{5E7BA140-D27C-521C-1E9E-00A44FC35025}"/>
          </ac:picMkLst>
        </pc:picChg>
      </pc:sldChg>
      <pc:sldChg chg="mod modShow">
        <pc:chgData name="Nicolas De Mahieu" userId="86ffda28-54bf-46cb-8307-ac4eaeeea850" providerId="ADAL" clId="{892EA38E-3A15-47EA-83A8-5E722FDBE5B4}" dt="2024-05-23T08:24:01.612" v="0" actId="729"/>
        <pc:sldMkLst>
          <pc:docMk/>
          <pc:sldMk cId="3864996438" sldId="330"/>
        </pc:sldMkLst>
      </pc:sldChg>
      <pc:sldChg chg="mod modShow">
        <pc:chgData name="Nicolas De Mahieu" userId="86ffda28-54bf-46cb-8307-ac4eaeeea850" providerId="ADAL" clId="{892EA38E-3A15-47EA-83A8-5E722FDBE5B4}" dt="2024-05-23T08:24:05.055" v="1" actId="729"/>
        <pc:sldMkLst>
          <pc:docMk/>
          <pc:sldMk cId="586974438" sldId="331"/>
        </pc:sldMkLst>
      </pc:sldChg>
    </pc:docChg>
  </pc:docChgLst>
  <pc:docChgLst>
    <pc:chgData name="Nicolas De Mahieu" userId="86ffda28-54bf-46cb-8307-ac4eaeeea850" providerId="ADAL" clId="{1968B4AC-9DE2-4751-9E80-9909E5F16862}"/>
    <pc:docChg chg="modSld">
      <pc:chgData name="Nicolas De Mahieu" userId="86ffda28-54bf-46cb-8307-ac4eaeeea850" providerId="ADAL" clId="{1968B4AC-9DE2-4751-9E80-9909E5F16862}" dt="2024-05-23T12:44:08.036" v="3" actId="20577"/>
      <pc:docMkLst>
        <pc:docMk/>
      </pc:docMkLst>
      <pc:sldChg chg="modSp mod">
        <pc:chgData name="Nicolas De Mahieu" userId="86ffda28-54bf-46cb-8307-ac4eaeeea850" providerId="ADAL" clId="{1968B4AC-9DE2-4751-9E80-9909E5F16862}" dt="2024-05-23T12:44:08.036" v="3" actId="20577"/>
        <pc:sldMkLst>
          <pc:docMk/>
          <pc:sldMk cId="2678571599" sldId="335"/>
        </pc:sldMkLst>
        <pc:spChg chg="mod">
          <ac:chgData name="Nicolas De Mahieu" userId="86ffda28-54bf-46cb-8307-ac4eaeeea850" providerId="ADAL" clId="{1968B4AC-9DE2-4751-9E80-9909E5F16862}" dt="2024-05-23T12:44:08.036" v="3" actId="20577"/>
          <ac:spMkLst>
            <pc:docMk/>
            <pc:sldMk cId="2678571599" sldId="335"/>
            <ac:spMk id="8" creationId="{08C076F7-9E3F-1F37-C21B-CDDCB85501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B956797-0D79-4069-A9A6-F86B698DB69E}" type="datetime2">
              <a:rPr lang="en-US" smtClean="0"/>
              <a:t>Thursday, May 23, 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1E9ED16-6A8D-4056-96F8-7357E5883C76}" type="datetime2">
              <a:rPr lang="en-US" smtClean="0"/>
              <a:t>Thursday, May 23, 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8643547-61A3-4787-A118-B0EF1787E86A}" type="datetime2">
              <a:rPr lang="en-US" smtClean="0"/>
              <a:t>Thursday, May 23, 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69E70-1CB0-4AD5-80E2-13E7D4042AE6}" type="datetime2">
              <a:rPr lang="en-US" smtClean="0"/>
              <a:t>Thursday, May 23,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8302"/>
            <a:ext cx="9144000" cy="1778027"/>
          </a:xfrm>
        </p:spPr>
        <p:txBody>
          <a:bodyPr>
            <a:normAutofit/>
          </a:bodyPr>
          <a:lstStyle/>
          <a:p>
            <a:r>
              <a:rPr lang="en-US"/>
              <a:t>WTPP outcome on </a:t>
            </a:r>
            <a:r>
              <a:rPr lang="en-US" dirty="0"/>
              <a:t>IWG WGWT workplan 2024-2025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7EE9C11-841F-B809-7EE5-7681E8DA4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3318" y="4861222"/>
            <a:ext cx="9144000" cy="499445"/>
          </a:xfrm>
        </p:spPr>
        <p:txBody>
          <a:bodyPr/>
          <a:lstStyle/>
          <a:p>
            <a:r>
              <a:rPr lang="fr-FR" dirty="0"/>
              <a:t>WTPP 23 May 2024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CF28E8-9A65-BE32-C982-AF0DD99A6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6DF07D5-5FBF-7C4F-3759-EC34A5E8D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2402"/>
            <a:ext cx="12192000" cy="595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852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CF28E8-9A65-BE32-C982-AF0DD99A6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AAC5DE9-1971-D970-8887-10038F3FC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4189"/>
            <a:ext cx="12192000" cy="510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698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CF28E8-9A65-BE32-C982-AF0DD99A6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FCDC172-7782-5350-F9DE-6A1AA654D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8669"/>
            <a:ext cx="12192000" cy="606066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3AC1BF3-0AFD-0163-4E35-9512124B37A1}"/>
              </a:ext>
            </a:extLst>
          </p:cNvPr>
          <p:cNvSpPr txBox="1"/>
          <p:nvPr/>
        </p:nvSpPr>
        <p:spPr>
          <a:xfrm>
            <a:off x="9775596" y="3661846"/>
            <a:ext cx="2271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ETRTO new </a:t>
            </a:r>
            <a:r>
              <a:rPr lang="fr-FR" dirty="0" err="1">
                <a:solidFill>
                  <a:srgbClr val="FF0000"/>
                </a:solidFill>
              </a:rPr>
              <a:t>proposal</a:t>
            </a:r>
            <a:r>
              <a:rPr lang="fr-FR" dirty="0">
                <a:solidFill>
                  <a:srgbClr val="FF0000"/>
                </a:solidFill>
              </a:rPr>
              <a:t> N=12 </a:t>
            </a:r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>
                <a:solidFill>
                  <a:srgbClr val="FF0000"/>
                </a:solidFill>
                <a:sym typeface="Wingdings" panose="05000000000000000000" pitchFamily="2" charset="2"/>
              </a:rPr>
              <a:t>Margin</a:t>
            </a:r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 of </a:t>
            </a:r>
            <a:r>
              <a:rPr lang="fr-FR" dirty="0" err="1">
                <a:solidFill>
                  <a:srgbClr val="FF0000"/>
                </a:solidFill>
                <a:sym typeface="Wingdings" panose="05000000000000000000" pitchFamily="2" charset="2"/>
              </a:rPr>
              <a:t>error</a:t>
            </a:r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: 6,5%</a:t>
            </a:r>
            <a:endParaRPr lang="fr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423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13A994F-990A-D07A-C7B4-520CD2783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Comparison</a:t>
            </a:r>
            <a:r>
              <a:rPr lang="fr-BE" dirty="0"/>
              <a:t> ETRTO – JASIC </a:t>
            </a:r>
            <a:r>
              <a:rPr lang="fr-BE" dirty="0" err="1"/>
              <a:t>testplan</a:t>
            </a:r>
            <a:r>
              <a:rPr lang="fr-BE" dirty="0"/>
              <a:t> </a:t>
            </a:r>
            <a:r>
              <a:rPr lang="fr-BE" dirty="0" err="1"/>
              <a:t>proposal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688AB3-51E6-608A-5480-CE512413E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5F9F3D8-1315-7A48-A783-DF9E5B35D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700" y="1264216"/>
            <a:ext cx="10515600" cy="4082987"/>
          </a:xfrm>
        </p:spPr>
        <p:txBody>
          <a:bodyPr/>
          <a:lstStyle/>
          <a:p>
            <a:r>
              <a:rPr lang="fr-BE" u="sng" dirty="0"/>
              <a:t>JASIC </a:t>
            </a:r>
            <a:r>
              <a:rPr lang="fr-BE" u="sng" dirty="0" err="1"/>
              <a:t>summary</a:t>
            </a:r>
            <a:endParaRPr lang="fr-BE" u="sng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851442E-D142-AA48-C78E-FFC7549EC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47" y="1825150"/>
            <a:ext cx="8881499" cy="396554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0F5782C-59E4-F0E1-9978-DA1AB319169B}"/>
              </a:ext>
            </a:extLst>
          </p:cNvPr>
          <p:cNvSpPr txBox="1"/>
          <p:nvPr/>
        </p:nvSpPr>
        <p:spPr>
          <a:xfrm>
            <a:off x="9369226" y="4155600"/>
            <a:ext cx="1748118" cy="147732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0000"/>
                </a:solidFill>
              </a:rPr>
              <a:t>JASIC </a:t>
            </a:r>
            <a:r>
              <a:rPr lang="fr-BE" dirty="0" err="1">
                <a:solidFill>
                  <a:srgbClr val="FF0000"/>
                </a:solidFill>
              </a:rPr>
              <a:t>workplan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dirty="0" err="1">
                <a:solidFill>
                  <a:srgbClr val="FF0000"/>
                </a:solidFill>
              </a:rPr>
              <a:t>is</a:t>
            </a:r>
            <a:r>
              <a:rPr lang="fr-BE" dirty="0">
                <a:solidFill>
                  <a:srgbClr val="FF0000"/>
                </a:solidFill>
              </a:rPr>
              <a:t> 3,75 </a:t>
            </a:r>
            <a:r>
              <a:rPr lang="fr-BE" dirty="0" err="1">
                <a:solidFill>
                  <a:srgbClr val="FF0000"/>
                </a:solidFill>
              </a:rPr>
              <a:t>broader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dirty="0" err="1">
                <a:solidFill>
                  <a:srgbClr val="FF0000"/>
                </a:solidFill>
              </a:rPr>
              <a:t>than</a:t>
            </a:r>
            <a:r>
              <a:rPr lang="fr-BE" dirty="0">
                <a:solidFill>
                  <a:srgbClr val="FF0000"/>
                </a:solidFill>
              </a:rPr>
              <a:t> ETRTO </a:t>
            </a:r>
            <a:r>
              <a:rPr lang="fr-BE" dirty="0" err="1">
                <a:solidFill>
                  <a:srgbClr val="FF0000"/>
                </a:solidFill>
              </a:rPr>
              <a:t>workplan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dirty="0" err="1">
                <a:solidFill>
                  <a:srgbClr val="FF0000"/>
                </a:solidFill>
              </a:rPr>
              <a:t>proposal</a:t>
            </a:r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CA60FB2C-9FF3-8084-8120-79C04D14B758}"/>
              </a:ext>
            </a:extLst>
          </p:cNvPr>
          <p:cNvSpPr/>
          <p:nvPr/>
        </p:nvSpPr>
        <p:spPr>
          <a:xfrm>
            <a:off x="9227146" y="4500283"/>
            <a:ext cx="93574" cy="582706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B252B30-A8A1-755D-5E1D-79EDAB047D08}"/>
              </a:ext>
            </a:extLst>
          </p:cNvPr>
          <p:cNvSpPr txBox="1"/>
          <p:nvPr/>
        </p:nvSpPr>
        <p:spPr>
          <a:xfrm>
            <a:off x="577940" y="5684238"/>
            <a:ext cx="9408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solidFill>
                  <a:srgbClr val="FF0000"/>
                </a:solidFill>
              </a:rPr>
              <a:t>ETRTO </a:t>
            </a:r>
            <a:r>
              <a:rPr lang="fr-BE" sz="2000" b="1" dirty="0" err="1">
                <a:solidFill>
                  <a:srgbClr val="FF0000"/>
                </a:solidFill>
              </a:rPr>
              <a:t>alternate</a:t>
            </a:r>
            <a:r>
              <a:rPr lang="fr-BE" sz="2000" b="1" dirty="0">
                <a:solidFill>
                  <a:srgbClr val="FF0000"/>
                </a:solidFill>
              </a:rPr>
              <a:t> </a:t>
            </a:r>
            <a:r>
              <a:rPr lang="fr-BE" sz="2000" b="1" dirty="0" err="1">
                <a:solidFill>
                  <a:srgbClr val="FF0000"/>
                </a:solidFill>
              </a:rPr>
              <a:t>proposal</a:t>
            </a:r>
            <a:r>
              <a:rPr lang="fr-BE" sz="2000" b="1" dirty="0">
                <a:solidFill>
                  <a:srgbClr val="FF0000"/>
                </a:solidFill>
              </a:rPr>
              <a:t> </a:t>
            </a:r>
            <a:r>
              <a:rPr lang="fr-BE" sz="2000" b="1" dirty="0" err="1">
                <a:solidFill>
                  <a:srgbClr val="FF0000"/>
                </a:solidFill>
              </a:rPr>
              <a:t>is</a:t>
            </a:r>
            <a:r>
              <a:rPr lang="fr-BE" sz="2000" b="1" dirty="0">
                <a:solidFill>
                  <a:srgbClr val="FF0000"/>
                </a:solidFill>
              </a:rPr>
              <a:t> not </a:t>
            </a:r>
            <a:r>
              <a:rPr lang="fr-BE" sz="2000" b="1" dirty="0" err="1">
                <a:solidFill>
                  <a:srgbClr val="FF0000"/>
                </a:solidFill>
              </a:rPr>
              <a:t>responding</a:t>
            </a:r>
            <a:r>
              <a:rPr lang="fr-BE" sz="2000" b="1" dirty="0">
                <a:solidFill>
                  <a:srgbClr val="FF0000"/>
                </a:solidFill>
              </a:rPr>
              <a:t> to the (JASIC) </a:t>
            </a:r>
            <a:r>
              <a:rPr lang="fr-BE" sz="2000" b="1" dirty="0" err="1">
                <a:solidFill>
                  <a:srgbClr val="FF0000"/>
                </a:solidFill>
              </a:rPr>
              <a:t>workplan</a:t>
            </a:r>
            <a:r>
              <a:rPr lang="fr-BE" sz="2000" b="1" dirty="0">
                <a:solidFill>
                  <a:srgbClr val="FF0000"/>
                </a:solidFill>
              </a:rPr>
              <a:t> </a:t>
            </a:r>
            <a:r>
              <a:rPr lang="fr-BE" sz="2000" b="1" dirty="0" err="1">
                <a:solidFill>
                  <a:srgbClr val="FF0000"/>
                </a:solidFill>
              </a:rPr>
              <a:t>requirements</a:t>
            </a:r>
            <a:endParaRPr lang="fr-BE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576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0618284-8081-2D80-7C31-030EF3FFC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67" y="1120437"/>
            <a:ext cx="11824486" cy="4249422"/>
          </a:xfrm>
        </p:spPr>
        <p:txBody>
          <a:bodyPr>
            <a:normAutofit fontScale="85000" lnSpcReduction="20000"/>
          </a:bodyPr>
          <a:lstStyle/>
          <a:p>
            <a:r>
              <a:rPr lang="fr-FR" sz="3200" dirty="0"/>
              <a:t>ETRTO </a:t>
            </a:r>
            <a:r>
              <a:rPr lang="fr-FR" sz="3200" dirty="0" err="1"/>
              <a:t>would</a:t>
            </a:r>
            <a:r>
              <a:rPr lang="fr-FR" sz="3200" dirty="0"/>
              <a:t> like to </a:t>
            </a:r>
            <a:r>
              <a:rPr lang="fr-FR" sz="3200" dirty="0" err="1"/>
              <a:t>remind</a:t>
            </a:r>
            <a:r>
              <a:rPr lang="fr-FR" sz="3200" dirty="0"/>
              <a:t> the IWG WGWT agreement as </a:t>
            </a:r>
            <a:r>
              <a:rPr lang="fr-FR" sz="3200" dirty="0" err="1"/>
              <a:t>written</a:t>
            </a:r>
            <a:r>
              <a:rPr lang="fr-FR" sz="3200" dirty="0"/>
              <a:t> in WT-47-5: </a:t>
            </a:r>
          </a:p>
          <a:p>
            <a:pPr marL="0" indent="0">
              <a:buNone/>
            </a:pPr>
            <a:r>
              <a:rPr lang="fr-FR" sz="2400" i="1" dirty="0">
                <a:solidFill>
                  <a:srgbClr val="0070C0"/>
                </a:solidFill>
              </a:rPr>
              <a:t>‘</a:t>
            </a:r>
            <a:r>
              <a:rPr lang="en-US" sz="2400" b="1" i="1" dirty="0">
                <a:solidFill>
                  <a:srgbClr val="0070C0"/>
                </a:solidFill>
              </a:rPr>
              <a:t>IWG WGWT agreed with the workplan proposal made by ETRTO in WT-47-2, with the exception to consider the re-postprocessing of 2021 test campaign data</a:t>
            </a:r>
            <a:r>
              <a:rPr lang="en-US" sz="2400" i="1" dirty="0">
                <a:solidFill>
                  <a:srgbClr val="0070C0"/>
                </a:solidFill>
              </a:rPr>
              <a:t>.’</a:t>
            </a:r>
          </a:p>
          <a:p>
            <a:pPr marL="0" indent="0">
              <a:buNone/>
            </a:pPr>
            <a:endParaRPr lang="en-US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BE" sz="2400" i="1" dirty="0"/>
          </a:p>
          <a:p>
            <a:pPr marL="0" indent="0">
              <a:buNone/>
            </a:pPr>
            <a:endParaRPr lang="fr-BE" sz="2400" i="1" dirty="0"/>
          </a:p>
          <a:p>
            <a:endParaRPr lang="fr-BE" sz="2400" i="1" dirty="0"/>
          </a:p>
          <a:p>
            <a:r>
              <a:rPr lang="fr-BE" sz="3200" dirty="0"/>
              <a:t>JASIC </a:t>
            </a:r>
            <a:r>
              <a:rPr lang="fr-BE" sz="3200" dirty="0" err="1"/>
              <a:t>statement</a:t>
            </a:r>
            <a:r>
              <a:rPr lang="fr-BE" sz="3200" dirty="0"/>
              <a:t> in WT-46-2 slide 4</a:t>
            </a:r>
          </a:p>
          <a:p>
            <a:endParaRPr lang="fr-BE" sz="2400" i="1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9134EAC-601E-B5F7-6675-EFB71AFE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further</a:t>
            </a:r>
            <a:r>
              <a:rPr lang="fr-FR" dirty="0"/>
              <a:t> </a:t>
            </a:r>
            <a:r>
              <a:rPr lang="fr-FR" dirty="0" err="1"/>
              <a:t>reflection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E00170-756D-23CE-1C40-6A7EDC280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FD28160-E997-48BC-D83F-9F863F547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553" y="2236739"/>
            <a:ext cx="8346142" cy="192137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84AB7CB-D3E7-716C-7F1C-20B7E71AA150}"/>
              </a:ext>
            </a:extLst>
          </p:cNvPr>
          <p:cNvSpPr txBox="1"/>
          <p:nvPr/>
        </p:nvSpPr>
        <p:spPr>
          <a:xfrm>
            <a:off x="9764098" y="2596295"/>
            <a:ext cx="1074271" cy="92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Source: WT-47-2 slide 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8C0FEB-699A-8E3D-9D28-C01AECAFC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79" y="5183792"/>
            <a:ext cx="9862708" cy="72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74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9134EAC-601E-B5F7-6675-EFB71AFE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further</a:t>
            </a:r>
            <a:r>
              <a:rPr lang="fr-FR" dirty="0"/>
              <a:t> </a:t>
            </a:r>
            <a:r>
              <a:rPr lang="fr-FR" dirty="0" err="1"/>
              <a:t>reflection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E00170-756D-23CE-1C40-6A7EDC280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08C076F7-9E3F-1F37-C21B-CDDCB8550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470" y="1387506"/>
            <a:ext cx="11201660" cy="4681990"/>
          </a:xfrm>
        </p:spPr>
        <p:txBody>
          <a:bodyPr>
            <a:normAutofit fontScale="85000" lnSpcReduction="20000"/>
          </a:bodyPr>
          <a:lstStyle/>
          <a:p>
            <a:r>
              <a:rPr lang="fr-BE" dirty="0"/>
              <a:t>ETRTO opinion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that</a:t>
            </a:r>
            <a:r>
              <a:rPr lang="fr-BE" dirty="0"/>
              <a:t> the IWG WGWT and WTPP </a:t>
            </a:r>
            <a:r>
              <a:rPr lang="fr-BE" dirty="0" err="1"/>
              <a:t>agreements</a:t>
            </a:r>
            <a:r>
              <a:rPr lang="fr-BE" dirty="0"/>
              <a:t> </a:t>
            </a:r>
            <a:r>
              <a:rPr lang="fr-BE" dirty="0" err="1"/>
              <a:t>taken</a:t>
            </a:r>
            <a:r>
              <a:rPr lang="fr-BE" dirty="0"/>
              <a:t> in WT-47-2 and WT-57-2 are </a:t>
            </a:r>
            <a:r>
              <a:rPr lang="fr-BE" dirty="0" err="1"/>
              <a:t>indicating</a:t>
            </a:r>
            <a:r>
              <a:rPr lang="fr-BE" dirty="0"/>
              <a:t> </a:t>
            </a:r>
            <a:r>
              <a:rPr lang="fr-BE" dirty="0" err="1"/>
              <a:t>clearly</a:t>
            </a:r>
            <a:r>
              <a:rPr lang="fr-BE" dirty="0"/>
              <a:t> the objectives of the 2024-2025 </a:t>
            </a:r>
            <a:r>
              <a:rPr lang="fr-BE" dirty="0" err="1"/>
              <a:t>workplan</a:t>
            </a:r>
            <a:r>
              <a:rPr lang="fr-BE" dirty="0"/>
              <a:t>.</a:t>
            </a:r>
          </a:p>
          <a:p>
            <a:r>
              <a:rPr lang="fr-BE" dirty="0"/>
              <a:t>In </a:t>
            </a:r>
            <a:r>
              <a:rPr lang="fr-BE" dirty="0" err="1"/>
              <a:t>ETRTO’s</a:t>
            </a:r>
            <a:r>
              <a:rPr lang="fr-BE" dirty="0"/>
              <a:t> opinion, </a:t>
            </a:r>
            <a:r>
              <a:rPr lang="en-US" dirty="0"/>
              <a:t>ETRTO is strongly convinced that the proposal is responding to the IWG WGWT objectives:</a:t>
            </a:r>
          </a:p>
          <a:p>
            <a:pPr lvl="1"/>
            <a:r>
              <a:rPr lang="fr-BE" dirty="0"/>
              <a:t>To </a:t>
            </a:r>
            <a:r>
              <a:rPr lang="fr-BE" dirty="0" err="1"/>
              <a:t>confirm</a:t>
            </a:r>
            <a:r>
              <a:rPr lang="fr-BE" dirty="0"/>
              <a:t> the test </a:t>
            </a:r>
            <a:r>
              <a:rPr lang="fr-BE" dirty="0" err="1"/>
              <a:t>method</a:t>
            </a:r>
            <a:r>
              <a:rPr lang="fr-BE" dirty="0"/>
              <a:t> </a:t>
            </a:r>
            <a:r>
              <a:rPr lang="fr-BE" dirty="0" err="1"/>
              <a:t>improvements</a:t>
            </a:r>
            <a:r>
              <a:rPr lang="fr-BE" dirty="0"/>
              <a:t> </a:t>
            </a:r>
          </a:p>
          <a:p>
            <a:pPr lvl="1"/>
            <a:r>
              <a:rPr lang="fr-BE" dirty="0"/>
              <a:t>To </a:t>
            </a:r>
            <a:r>
              <a:rPr lang="fr-BE" dirty="0" err="1"/>
              <a:t>verify</a:t>
            </a:r>
            <a:r>
              <a:rPr lang="fr-BE"/>
              <a:t> the </a:t>
            </a:r>
            <a:r>
              <a:rPr lang="fr-BE" dirty="0" err="1"/>
              <a:t>improvement</a:t>
            </a:r>
            <a:r>
              <a:rPr lang="fr-BE" dirty="0"/>
              <a:t> of the test </a:t>
            </a:r>
            <a:r>
              <a:rPr lang="fr-BE" dirty="0" err="1"/>
              <a:t>precision</a:t>
            </a:r>
            <a:r>
              <a:rPr lang="fr-BE" dirty="0"/>
              <a:t>.</a:t>
            </a:r>
          </a:p>
          <a:p>
            <a:pPr lvl="1"/>
            <a:r>
              <a:rPr lang="fr-BE" dirty="0"/>
              <a:t>To </a:t>
            </a:r>
            <a:r>
              <a:rPr lang="fr-BE" dirty="0" err="1"/>
              <a:t>reflect</a:t>
            </a:r>
            <a:r>
              <a:rPr lang="fr-BE" dirty="0"/>
              <a:t> the IWG WGWT </a:t>
            </a:r>
            <a:r>
              <a:rPr lang="fr-BE" dirty="0" err="1"/>
              <a:t>agreements</a:t>
            </a:r>
            <a:r>
              <a:rPr lang="fr-BE" dirty="0"/>
              <a:t> and timeline.</a:t>
            </a:r>
          </a:p>
          <a:p>
            <a:r>
              <a:rPr lang="fr-BE" dirty="0" err="1"/>
              <a:t>Based</a:t>
            </a:r>
            <a:r>
              <a:rPr lang="fr-BE" dirty="0"/>
              <a:t> on JASIC </a:t>
            </a:r>
            <a:r>
              <a:rPr lang="fr-BE" dirty="0" err="1"/>
              <a:t>request</a:t>
            </a:r>
            <a:r>
              <a:rPr lang="fr-BE" dirty="0"/>
              <a:t>, to </a:t>
            </a:r>
            <a:r>
              <a:rPr lang="fr-BE" dirty="0" err="1"/>
              <a:t>consider</a:t>
            </a:r>
            <a:r>
              <a:rPr lang="fr-BE" dirty="0"/>
              <a:t> the </a:t>
            </a:r>
            <a:r>
              <a:rPr lang="fr-BE" dirty="0" err="1"/>
              <a:t>margin</a:t>
            </a:r>
            <a:r>
              <a:rPr lang="fr-BE" dirty="0"/>
              <a:t> of </a:t>
            </a:r>
            <a:r>
              <a:rPr lang="fr-BE" dirty="0" err="1"/>
              <a:t>error</a:t>
            </a:r>
            <a:r>
              <a:rPr lang="fr-BE" dirty="0"/>
              <a:t> </a:t>
            </a:r>
            <a:r>
              <a:rPr lang="fr-BE" dirty="0" err="1"/>
              <a:t>below</a:t>
            </a:r>
            <a:r>
              <a:rPr lang="fr-BE" dirty="0"/>
              <a:t> 5%, ETRTO </a:t>
            </a:r>
            <a:r>
              <a:rPr lang="fr-BE" dirty="0" err="1"/>
              <a:t>calculated</a:t>
            </a:r>
            <a:r>
              <a:rPr lang="fr-BE" dirty="0"/>
              <a:t> </a:t>
            </a:r>
            <a:r>
              <a:rPr lang="fr-BE" dirty="0" err="1"/>
              <a:t>that</a:t>
            </a:r>
            <a:r>
              <a:rPr lang="fr-BE" dirty="0"/>
              <a:t> </a:t>
            </a:r>
            <a:r>
              <a:rPr lang="fr-BE" dirty="0" err="1"/>
              <a:t>with</a:t>
            </a:r>
            <a:r>
              <a:rPr lang="fr-BE" dirty="0"/>
              <a:t> the alternative </a:t>
            </a:r>
            <a:r>
              <a:rPr lang="fr-BE" dirty="0" err="1"/>
              <a:t>workplan</a:t>
            </a:r>
            <a:r>
              <a:rPr lang="fr-BE" dirty="0"/>
              <a:t> </a:t>
            </a:r>
            <a:r>
              <a:rPr lang="fr-BE" dirty="0" err="1"/>
              <a:t>proposal</a:t>
            </a:r>
            <a:r>
              <a:rPr lang="fr-BE" dirty="0"/>
              <a:t> the </a:t>
            </a:r>
            <a:r>
              <a:rPr lang="fr-BE" dirty="0" err="1"/>
              <a:t>margin</a:t>
            </a:r>
            <a:r>
              <a:rPr lang="fr-BE" dirty="0"/>
              <a:t> of </a:t>
            </a:r>
            <a:r>
              <a:rPr lang="fr-BE" dirty="0" err="1"/>
              <a:t>error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at 6,5% (</a:t>
            </a:r>
            <a:r>
              <a:rPr lang="fr-BE" dirty="0" err="1"/>
              <a:t>much</a:t>
            </a:r>
            <a:r>
              <a:rPr lang="fr-BE" dirty="0"/>
              <a:t> </a:t>
            </a:r>
            <a:r>
              <a:rPr lang="fr-BE" dirty="0" err="1"/>
              <a:t>lower</a:t>
            </a:r>
            <a:r>
              <a:rPr lang="fr-BE" dirty="0"/>
              <a:t> </a:t>
            </a:r>
            <a:r>
              <a:rPr lang="fr-BE" dirty="0" err="1"/>
              <a:t>than</a:t>
            </a:r>
            <a:r>
              <a:rPr lang="fr-BE" dirty="0"/>
              <a:t> the 11,3% </a:t>
            </a:r>
            <a:r>
              <a:rPr lang="fr-BE" dirty="0" err="1"/>
              <a:t>mentioned</a:t>
            </a:r>
            <a:r>
              <a:rPr lang="fr-BE" dirty="0"/>
              <a:t> by JASIC).</a:t>
            </a:r>
          </a:p>
          <a:p>
            <a:pPr marL="457200" lvl="1" indent="0">
              <a:buNone/>
            </a:pPr>
            <a:endParaRPr lang="fr-BE" dirty="0"/>
          </a:p>
          <a:p>
            <a:r>
              <a:rPr lang="fr-BE" dirty="0"/>
              <a:t>ETRTO </a:t>
            </a:r>
            <a:r>
              <a:rPr lang="fr-BE" dirty="0" err="1"/>
              <a:t>would</a:t>
            </a:r>
            <a:r>
              <a:rPr lang="fr-BE" dirty="0"/>
              <a:t> </a:t>
            </a:r>
            <a:r>
              <a:rPr lang="fr-BE" dirty="0" err="1"/>
              <a:t>also</a:t>
            </a:r>
            <a:r>
              <a:rPr lang="fr-BE" dirty="0"/>
              <a:t> </a:t>
            </a:r>
            <a:r>
              <a:rPr lang="fr-BE" dirty="0" err="1"/>
              <a:t>remind</a:t>
            </a:r>
            <a:r>
              <a:rPr lang="fr-BE" dirty="0"/>
              <a:t> the </a:t>
            </a:r>
            <a:r>
              <a:rPr lang="fr-BE" dirty="0" err="1"/>
              <a:t>need</a:t>
            </a:r>
            <a:r>
              <a:rPr lang="fr-BE" dirty="0"/>
              <a:t> to </a:t>
            </a:r>
            <a:r>
              <a:rPr lang="fr-BE" dirty="0" err="1"/>
              <a:t>consider</a:t>
            </a:r>
            <a:r>
              <a:rPr lang="fr-BE" dirty="0"/>
              <a:t> the </a:t>
            </a:r>
            <a:r>
              <a:rPr lang="fr-BE" dirty="0" err="1"/>
              <a:t>limited</a:t>
            </a:r>
            <a:r>
              <a:rPr lang="fr-BE" dirty="0"/>
              <a:t> </a:t>
            </a:r>
            <a:r>
              <a:rPr lang="fr-BE" dirty="0" err="1"/>
              <a:t>testing</a:t>
            </a:r>
            <a:r>
              <a:rPr lang="fr-BE" dirty="0"/>
              <a:t> </a:t>
            </a:r>
            <a:r>
              <a:rPr lang="fr-BE" dirty="0" err="1"/>
              <a:t>capacity</a:t>
            </a:r>
            <a:r>
              <a:rPr lang="fr-BE" dirty="0"/>
              <a:t> </a:t>
            </a:r>
            <a:r>
              <a:rPr lang="fr-BE" dirty="0" err="1"/>
              <a:t>resources</a:t>
            </a:r>
            <a:r>
              <a:rPr lang="fr-BE" dirty="0"/>
              <a:t> (</a:t>
            </a:r>
            <a:r>
              <a:rPr lang="fr-BE" dirty="0" err="1"/>
              <a:t>clearly</a:t>
            </a:r>
            <a:r>
              <a:rPr lang="fr-BE" dirty="0"/>
              <a:t> </a:t>
            </a:r>
            <a:r>
              <a:rPr lang="fr-BE" dirty="0" err="1"/>
              <a:t>indicated</a:t>
            </a:r>
            <a:r>
              <a:rPr lang="fr-BE" dirty="0"/>
              <a:t> in WT-47-2). A possible </a:t>
            </a:r>
            <a:r>
              <a:rPr lang="fr-BE" dirty="0" err="1"/>
              <a:t>revision</a:t>
            </a:r>
            <a:r>
              <a:rPr lang="fr-BE" dirty="0"/>
              <a:t> of the</a:t>
            </a:r>
            <a:r>
              <a:rPr lang="en-US" dirty="0"/>
              <a:t> correction formula would require a much broader test campaign considering also the vehicle method and M+S tyres.</a:t>
            </a:r>
            <a:endParaRPr lang="fr-BE" dirty="0"/>
          </a:p>
          <a:p>
            <a:pPr lvl="1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78571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>
            <a:extLst>
              <a:ext uri="{FF2B5EF4-FFF2-40B4-BE49-F238E27FC236}">
                <a16:creationId xmlns:a16="http://schemas.microsoft.com/office/drawing/2014/main" id="{0E68EE8C-CDD7-2E49-D676-778F5614E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352614"/>
            <a:ext cx="10515600" cy="809411"/>
          </a:xfrm>
        </p:spPr>
        <p:txBody>
          <a:bodyPr/>
          <a:lstStyle/>
          <a:p>
            <a:r>
              <a:rPr lang="fr-FR" dirty="0"/>
              <a:t>Input on Standard </a:t>
            </a:r>
            <a:r>
              <a:rPr lang="fr-FR" dirty="0" err="1"/>
              <a:t>Error</a:t>
            </a:r>
            <a:r>
              <a:rPr lang="fr-FR" dirty="0"/>
              <a:t> for ETRTO </a:t>
            </a:r>
            <a:r>
              <a:rPr lang="fr-FR" dirty="0" err="1"/>
              <a:t>proposal</a:t>
            </a:r>
            <a:endParaRPr lang="fr-BE" dirty="0"/>
          </a:p>
        </p:txBody>
      </p:sp>
      <p:sp>
        <p:nvSpPr>
          <p:cNvPr id="6" name="Espace réservé du contenu 7">
            <a:extLst>
              <a:ext uri="{FF2B5EF4-FFF2-40B4-BE49-F238E27FC236}">
                <a16:creationId xmlns:a16="http://schemas.microsoft.com/office/drawing/2014/main" id="{5EEDF946-5283-A939-A0C3-B33B2352C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968" y="1162025"/>
            <a:ext cx="11201660" cy="4681990"/>
          </a:xfrm>
        </p:spPr>
        <p:txBody>
          <a:bodyPr>
            <a:normAutofit/>
          </a:bodyPr>
          <a:lstStyle/>
          <a:p>
            <a:r>
              <a:rPr lang="en-US" dirty="0"/>
              <a:t>Following up on JASIC analysis shared during last meeting May-16</a:t>
            </a:r>
            <a:r>
              <a:rPr lang="en-US" baseline="30000" dirty="0"/>
              <a:t>th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fr-BE" dirty="0">
              <a:highlight>
                <a:srgbClr val="00FFFF"/>
              </a:highlight>
            </a:endParaRPr>
          </a:p>
          <a:p>
            <a:pPr lvl="1"/>
            <a:endParaRPr lang="fr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BF28D7-04E0-1A87-16BC-0270327B1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68" y="1783445"/>
            <a:ext cx="6765838" cy="381673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FBDB99E-86C5-445D-E178-945686722E89}"/>
              </a:ext>
            </a:extLst>
          </p:cNvPr>
          <p:cNvCxnSpPr/>
          <p:nvPr/>
        </p:nvCxnSpPr>
        <p:spPr>
          <a:xfrm>
            <a:off x="5573486" y="4162697"/>
            <a:ext cx="18288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B1F28F5-1375-D1C9-8F9F-405F334FAA48}"/>
              </a:ext>
            </a:extLst>
          </p:cNvPr>
          <p:cNvSpPr txBox="1"/>
          <p:nvPr/>
        </p:nvSpPr>
        <p:spPr>
          <a:xfrm>
            <a:off x="7446900" y="3008535"/>
            <a:ext cx="33876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Latest ETRTO test plan proposal is sample size </a:t>
            </a:r>
            <a:r>
              <a:rPr lang="en-US" b="1" dirty="0">
                <a:solidFill>
                  <a:srgbClr val="FF0000"/>
                </a:solidFill>
              </a:rPr>
              <a:t>N=12 </a:t>
            </a:r>
            <a:r>
              <a:rPr lang="en-US" dirty="0">
                <a:solidFill>
                  <a:srgbClr val="FF0000"/>
                </a:solidFill>
              </a:rPr>
              <a:t>(tires per category):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b="1" dirty="0">
                <a:solidFill>
                  <a:srgbClr val="FF0000"/>
                </a:solidFill>
              </a:rPr>
              <a:t>Margin error = 6.5%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D8BA96-D500-011F-D98F-9699639F7212}"/>
                  </a:ext>
                </a:extLst>
              </p:cNvPr>
              <p:cNvSpPr txBox="1"/>
              <p:nvPr/>
            </p:nvSpPr>
            <p:spPr>
              <a:xfrm>
                <a:off x="7870469" y="4105814"/>
                <a:ext cx="2176878" cy="5778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1.96</m:t>
                      </m:r>
                      <m:r>
                        <a:rPr lang="en-US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0.1</m:t>
                          </m:r>
                          <m: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rad>
                        </m:den>
                      </m:f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0.065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D8BA96-D500-011F-D98F-9699639F7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0469" y="4105814"/>
                <a:ext cx="2176878" cy="577850"/>
              </a:xfrm>
              <a:prstGeom prst="rect">
                <a:avLst/>
              </a:prstGeom>
              <a:blipFill>
                <a:blip r:embed="rId3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5084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591FA04-C955-6784-0713-5E67B37DC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231451"/>
            <a:ext cx="10515600" cy="4082987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For the </a:t>
            </a:r>
            <a:r>
              <a:rPr lang="fr-FR" dirty="0" err="1"/>
              <a:t>Workplan</a:t>
            </a:r>
            <a:r>
              <a:rPr lang="fr-FR" dirty="0"/>
              <a:t> 2024-2025 to </a:t>
            </a:r>
            <a:r>
              <a:rPr lang="fr-FR" dirty="0" err="1"/>
              <a:t>consider</a:t>
            </a:r>
            <a:r>
              <a:rPr lang="fr-FR" dirty="0"/>
              <a:t> ETRTO </a:t>
            </a:r>
            <a:r>
              <a:rPr lang="fr-FR" dirty="0" err="1"/>
              <a:t>alternate</a:t>
            </a:r>
            <a:r>
              <a:rPr lang="fr-FR" dirty="0"/>
              <a:t> </a:t>
            </a:r>
            <a:r>
              <a:rPr lang="fr-FR" dirty="0" err="1"/>
              <a:t>proposal</a:t>
            </a:r>
            <a:r>
              <a:rPr lang="fr-FR" dirty="0"/>
              <a:t> 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seen</a:t>
            </a:r>
            <a:r>
              <a:rPr lang="fr-FR" dirty="0"/>
              <a:t> as a compromise </a:t>
            </a:r>
            <a:r>
              <a:rPr lang="fr-FR" dirty="0" err="1"/>
              <a:t>approach</a:t>
            </a:r>
            <a:r>
              <a:rPr lang="fr-FR" dirty="0"/>
              <a:t> </a:t>
            </a:r>
            <a:r>
              <a:rPr lang="fr-FR" dirty="0" err="1"/>
              <a:t>responding</a:t>
            </a:r>
            <a:r>
              <a:rPr lang="fr-FR" dirty="0"/>
              <a:t> to JASIC </a:t>
            </a:r>
            <a:r>
              <a:rPr lang="fr-FR" dirty="0" err="1"/>
              <a:t>request</a:t>
            </a:r>
            <a:r>
              <a:rPr lang="fr-FR" dirty="0"/>
              <a:t> to </a:t>
            </a:r>
            <a:r>
              <a:rPr lang="fr-FR" dirty="0" err="1"/>
              <a:t>increase</a:t>
            </a:r>
            <a:r>
              <a:rPr lang="fr-FR" dirty="0"/>
              <a:t> the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SKU’s</a:t>
            </a:r>
            <a:br>
              <a:rPr lang="fr-FR" dirty="0"/>
            </a:br>
            <a:r>
              <a:rPr lang="fr-FR" dirty="0"/>
              <a:t>Target: to </a:t>
            </a:r>
            <a:r>
              <a:rPr lang="fr-FR" dirty="0" err="1"/>
              <a:t>quantify</a:t>
            </a:r>
            <a:r>
              <a:rPr lang="fr-FR" dirty="0"/>
              <a:t> the </a:t>
            </a:r>
            <a:r>
              <a:rPr lang="fr-FR" dirty="0" err="1"/>
              <a:t>reduced</a:t>
            </a:r>
            <a:r>
              <a:rPr lang="fr-FR" dirty="0"/>
              <a:t> dispersion of the test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improvements</a:t>
            </a:r>
            <a:r>
              <a:rPr lang="fr-FR" dirty="0"/>
              <a:t> </a:t>
            </a:r>
            <a:r>
              <a:rPr lang="fr-FR" dirty="0" err="1"/>
              <a:t>implemented</a:t>
            </a:r>
            <a:r>
              <a:rPr lang="fr-FR" dirty="0"/>
              <a:t> in </a:t>
            </a:r>
            <a:r>
              <a:rPr lang="fr-FR" dirty="0" err="1"/>
              <a:t>step</a:t>
            </a:r>
            <a:r>
              <a:rPr lang="fr-FR" dirty="0"/>
              <a:t> #1 (</a:t>
            </a:r>
            <a:r>
              <a:rPr lang="fr-FR" dirty="0" err="1"/>
              <a:t>reduced</a:t>
            </a:r>
            <a:r>
              <a:rPr lang="fr-FR" dirty="0"/>
              <a:t> friction range and </a:t>
            </a:r>
            <a:r>
              <a:rPr lang="fr-FR" dirty="0" err="1"/>
              <a:t>recommendations</a:t>
            </a:r>
            <a:r>
              <a:rPr lang="fr-FR" dirty="0"/>
              <a:t> for water </a:t>
            </a:r>
            <a:r>
              <a:rPr lang="fr-FR" dirty="0" err="1"/>
              <a:t>depth</a:t>
            </a:r>
            <a:r>
              <a:rPr lang="fr-FR" dirty="0"/>
              <a:t>) and the </a:t>
            </a:r>
            <a:r>
              <a:rPr lang="fr-FR" dirty="0" err="1"/>
              <a:t>needed</a:t>
            </a:r>
            <a:r>
              <a:rPr lang="fr-FR" dirty="0"/>
              <a:t>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improvements</a:t>
            </a:r>
            <a:endParaRPr lang="fr-FR" dirty="0"/>
          </a:p>
          <a:p>
            <a:endParaRPr lang="fr-FR" dirty="0"/>
          </a:p>
          <a:p>
            <a:r>
              <a:rPr lang="fr-FR" dirty="0"/>
              <a:t>In a </a:t>
            </a:r>
            <a:r>
              <a:rPr lang="fr-FR" dirty="0" err="1"/>
              <a:t>later</a:t>
            </a:r>
            <a:r>
              <a:rPr lang="fr-FR" dirty="0"/>
              <a:t> stage, </a:t>
            </a:r>
            <a:r>
              <a:rPr lang="fr-FR" dirty="0" err="1"/>
              <a:t>similarly</a:t>
            </a:r>
            <a:r>
              <a:rPr lang="fr-FR" dirty="0"/>
              <a:t> as for </a:t>
            </a:r>
            <a:r>
              <a:rPr lang="fr-FR" dirty="0" err="1"/>
              <a:t>wet</a:t>
            </a:r>
            <a:r>
              <a:rPr lang="fr-FR" dirty="0"/>
              <a:t> grip in new state, to </a:t>
            </a:r>
            <a:r>
              <a:rPr lang="fr-FR" dirty="0" err="1"/>
              <a:t>perform</a:t>
            </a:r>
            <a:r>
              <a:rPr lang="fr-FR" dirty="0"/>
              <a:t> a </a:t>
            </a:r>
            <a:r>
              <a:rPr lang="fr-FR" dirty="0" err="1"/>
              <a:t>dedicated</a:t>
            </a:r>
            <a:r>
              <a:rPr lang="fr-FR" dirty="0"/>
              <a:t> RRT to </a:t>
            </a:r>
            <a:r>
              <a:rPr lang="fr-FR" dirty="0" err="1"/>
              <a:t>assess</a:t>
            </a:r>
            <a:r>
              <a:rPr lang="fr-FR" dirty="0"/>
              <a:t> </a:t>
            </a:r>
            <a:r>
              <a:rPr lang="fr-FR" dirty="0" err="1"/>
              <a:t>whether</a:t>
            </a:r>
            <a:r>
              <a:rPr lang="fr-FR" dirty="0"/>
              <a:t> the correction formula </a:t>
            </a:r>
            <a:r>
              <a:rPr lang="fr-FR" dirty="0" err="1"/>
              <a:t>needs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revised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7C064AE-60DA-5E19-6C2F-2BBA7073C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final </a:t>
            </a:r>
            <a:r>
              <a:rPr lang="fr-FR" dirty="0" err="1"/>
              <a:t>proposal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F96E52-F8BA-BB47-7311-97535A89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3761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0D66DE1-C5D2-23C4-E6C1-01CED6C02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C7C5734-12B2-CF47-6BB7-A05177EEF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2" y="0"/>
            <a:ext cx="120450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43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6A6B9-806C-9915-2B85-754D074B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5EE5D96-1AE7-DFC2-05E8-59BE471F90F3}"/>
              </a:ext>
            </a:extLst>
          </p:cNvPr>
          <p:cNvSpPr txBox="1">
            <a:spLocks/>
          </p:cNvSpPr>
          <p:nvPr/>
        </p:nvSpPr>
        <p:spPr>
          <a:xfrm>
            <a:off x="457200" y="90997"/>
            <a:ext cx="10515600" cy="809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Outcome of last IWG WGWT meeting on 17 April 2024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943D597-8617-7DA3-D13C-FF64D3244F1F}"/>
              </a:ext>
            </a:extLst>
          </p:cNvPr>
          <p:cNvSpPr txBox="1"/>
          <p:nvPr/>
        </p:nvSpPr>
        <p:spPr>
          <a:xfrm>
            <a:off x="699246" y="797857"/>
            <a:ext cx="928743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2400" b="1" dirty="0"/>
          </a:p>
          <a:p>
            <a:pPr marL="0" indent="0">
              <a:buNone/>
            </a:pPr>
            <a:r>
              <a:rPr lang="fr-FR" sz="2400" dirty="0" err="1"/>
              <a:t>Workplan</a:t>
            </a:r>
            <a:r>
              <a:rPr lang="fr-FR" sz="2400" dirty="0"/>
              <a:t> 2024-2025 </a:t>
            </a:r>
            <a:r>
              <a:rPr lang="fr-FR" sz="2400" dirty="0" err="1"/>
              <a:t>will</a:t>
            </a:r>
            <a:r>
              <a:rPr lang="fr-FR" sz="2400" dirty="0"/>
              <a:t> </a:t>
            </a:r>
            <a:r>
              <a:rPr lang="fr-FR" sz="2400" dirty="0" err="1"/>
              <a:t>consider</a:t>
            </a:r>
            <a:r>
              <a:rPr lang="fr-FR" sz="2400" dirty="0"/>
              <a:t> a </a:t>
            </a:r>
            <a:r>
              <a:rPr lang="fr-FR" sz="2400" dirty="0" err="1"/>
              <a:t>smaller</a:t>
            </a:r>
            <a:r>
              <a:rPr lang="fr-FR" sz="2400" dirty="0"/>
              <a:t> </a:t>
            </a:r>
            <a:r>
              <a:rPr lang="fr-FR" sz="2400" dirty="0" err="1"/>
              <a:t>number</a:t>
            </a:r>
            <a:r>
              <a:rPr lang="fr-FR" sz="2400" dirty="0"/>
              <a:t> of </a:t>
            </a:r>
            <a:r>
              <a:rPr lang="fr-FR" sz="2400" dirty="0" err="1"/>
              <a:t>representative</a:t>
            </a:r>
            <a:r>
              <a:rPr lang="fr-FR" sz="2400" dirty="0"/>
              <a:t> </a:t>
            </a:r>
            <a:r>
              <a:rPr lang="fr-FR" sz="2400" dirty="0" err="1"/>
              <a:t>sku’s</a:t>
            </a:r>
            <a:r>
              <a:rPr lang="fr-FR" sz="2400" dirty="0"/>
              <a:t> to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tested</a:t>
            </a:r>
            <a:r>
              <a:rPr lang="fr-FR" sz="2400" dirty="0"/>
              <a:t> (</a:t>
            </a:r>
            <a:r>
              <a:rPr lang="fr-FR" sz="2400" dirty="0" err="1"/>
              <a:t>compared</a:t>
            </a:r>
            <a:r>
              <a:rPr lang="fr-FR" sz="2400" dirty="0"/>
              <a:t> to 2019-2021) </a:t>
            </a:r>
            <a:r>
              <a:rPr lang="fr-FR" sz="2400" dirty="0" err="1"/>
              <a:t>with</a:t>
            </a:r>
            <a:r>
              <a:rPr lang="fr-FR" sz="2400" dirty="0"/>
              <a:t> a </a:t>
            </a:r>
            <a:r>
              <a:rPr lang="fr-FR" sz="2400" dirty="0" err="1"/>
              <a:t>higher</a:t>
            </a:r>
            <a:r>
              <a:rPr lang="fr-FR" sz="2400" dirty="0"/>
              <a:t> </a:t>
            </a:r>
            <a:r>
              <a:rPr lang="fr-FR" sz="2400" dirty="0" err="1"/>
              <a:t>number</a:t>
            </a:r>
            <a:r>
              <a:rPr lang="fr-FR" sz="2400" dirty="0"/>
              <a:t> of </a:t>
            </a:r>
            <a:r>
              <a:rPr lang="fr-FR" sz="2400" dirty="0" err="1"/>
              <a:t>repetitions</a:t>
            </a:r>
            <a:r>
              <a:rPr lang="fr-FR" sz="2400" dirty="0"/>
              <a:t> to </a:t>
            </a:r>
            <a:r>
              <a:rPr lang="fr-FR" sz="2400" dirty="0" err="1"/>
              <a:t>study</a:t>
            </a:r>
            <a:r>
              <a:rPr lang="fr-FR" sz="2400" dirty="0"/>
              <a:t>:</a:t>
            </a:r>
          </a:p>
          <a:p>
            <a:pPr marL="0" indent="0">
              <a:buNone/>
            </a:pPr>
            <a:endParaRPr lang="fr-FR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/>
              <a:t> </a:t>
            </a:r>
            <a:r>
              <a:rPr lang="fr-FR" sz="2400" dirty="0" err="1"/>
              <a:t>Temperature</a:t>
            </a:r>
            <a:r>
              <a:rPr lang="fr-FR" sz="2400" dirty="0"/>
              <a:t> </a:t>
            </a:r>
            <a:r>
              <a:rPr lang="fr-FR" sz="2400" dirty="0" err="1"/>
              <a:t>effect</a:t>
            </a:r>
            <a:r>
              <a:rPr lang="fr-FR" sz="2400" dirty="0"/>
              <a:t> (by </a:t>
            </a:r>
            <a:r>
              <a:rPr lang="fr-FR" sz="2400" dirty="0" err="1"/>
              <a:t>considering</a:t>
            </a:r>
            <a:r>
              <a:rPr lang="fr-FR" sz="2400" dirty="0"/>
              <a:t> </a:t>
            </a:r>
            <a:r>
              <a:rPr lang="fr-FR" sz="2400" dirty="0" err="1"/>
              <a:t>wider</a:t>
            </a:r>
            <a:r>
              <a:rPr lang="fr-FR" sz="2400" dirty="0"/>
              <a:t> </a:t>
            </a:r>
            <a:r>
              <a:rPr lang="fr-FR" sz="2400" dirty="0" err="1"/>
              <a:t>temperature</a:t>
            </a:r>
            <a:r>
              <a:rPr lang="fr-FR" sz="2400" dirty="0"/>
              <a:t> range in the R117 </a:t>
            </a:r>
            <a:r>
              <a:rPr lang="fr-FR" sz="2400" dirty="0" err="1"/>
              <a:t>temperature</a:t>
            </a:r>
            <a:r>
              <a:rPr lang="fr-FR" sz="2400" dirty="0"/>
              <a:t> range)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/>
              <a:t>2 </a:t>
            </a:r>
            <a:r>
              <a:rPr lang="fr-FR" sz="2400" dirty="0" err="1"/>
              <a:t>levels</a:t>
            </a:r>
            <a:r>
              <a:rPr lang="fr-FR" sz="2400" dirty="0"/>
              <a:t> of water </a:t>
            </a:r>
            <a:r>
              <a:rPr lang="fr-FR" sz="2400" dirty="0" err="1"/>
              <a:t>height</a:t>
            </a:r>
            <a:endParaRPr lang="fr-FR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/>
              <a:t>Compare self-</a:t>
            </a:r>
            <a:r>
              <a:rPr lang="fr-BE" sz="2400" dirty="0" err="1"/>
              <a:t>watering</a:t>
            </a:r>
            <a:r>
              <a:rPr lang="fr-BE" sz="2400" dirty="0"/>
              <a:t> </a:t>
            </a:r>
            <a:r>
              <a:rPr lang="fr-BE" sz="2400" dirty="0" err="1"/>
              <a:t>with</a:t>
            </a:r>
            <a:r>
              <a:rPr lang="fr-BE" sz="2400" dirty="0"/>
              <a:t> </a:t>
            </a:r>
            <a:r>
              <a:rPr lang="fr-BE" sz="2400" dirty="0" err="1"/>
              <a:t>external</a:t>
            </a:r>
            <a:r>
              <a:rPr lang="fr-BE" sz="2400" dirty="0"/>
              <a:t> </a:t>
            </a:r>
            <a:r>
              <a:rPr lang="fr-BE" sz="2400" dirty="0" err="1"/>
              <a:t>watering</a:t>
            </a:r>
            <a:r>
              <a:rPr lang="fr-BE" sz="2400" dirty="0"/>
              <a:t> (</a:t>
            </a:r>
            <a:r>
              <a:rPr lang="fr-BE" sz="2400" dirty="0" err="1"/>
              <a:t>pending</a:t>
            </a:r>
            <a:r>
              <a:rPr lang="fr-BE" sz="2400" dirty="0"/>
              <a:t> on test center </a:t>
            </a:r>
            <a:r>
              <a:rPr lang="fr-BE" sz="2400" dirty="0" err="1"/>
              <a:t>capability</a:t>
            </a:r>
            <a:r>
              <a:rPr lang="fr-BE" sz="2400" dirty="0"/>
              <a:t>)</a:t>
            </a:r>
            <a:r>
              <a:rPr lang="en-US" sz="2400" dirty="0"/>
              <a:t> to verify if two watering methods (self- and external-watering) give the same worn </a:t>
            </a:r>
            <a:r>
              <a:rPr lang="en-US" sz="2400" dirty="0" err="1"/>
              <a:t>tyre</a:t>
            </a:r>
            <a:r>
              <a:rPr lang="en-US" sz="2400" dirty="0"/>
              <a:t> wet performance index with the candidate </a:t>
            </a:r>
            <a:r>
              <a:rPr lang="en-US" sz="2400" dirty="0" err="1"/>
              <a:t>tyres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470068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1A94FCE-606D-304C-EE63-8389756DF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45" y="1485064"/>
            <a:ext cx="10515601" cy="3089538"/>
          </a:xfrm>
        </p:spPr>
        <p:txBody>
          <a:bodyPr>
            <a:normAutofit/>
          </a:bodyPr>
          <a:lstStyle/>
          <a:p>
            <a:r>
              <a:rPr lang="fr-BE" dirty="0"/>
              <a:t>ETRTO objective </a:t>
            </a:r>
            <a:r>
              <a:rPr lang="fr-BE" dirty="0" err="1"/>
              <a:t>is</a:t>
            </a:r>
            <a:r>
              <a:rPr lang="fr-BE" dirty="0"/>
              <a:t> to </a:t>
            </a:r>
            <a:r>
              <a:rPr lang="fr-BE" dirty="0" err="1"/>
              <a:t>make</a:t>
            </a:r>
            <a:r>
              <a:rPr lang="fr-BE" dirty="0"/>
              <a:t> use of </a:t>
            </a:r>
            <a:r>
              <a:rPr lang="fr-BE" dirty="0" err="1"/>
              <a:t>workplan</a:t>
            </a:r>
            <a:r>
              <a:rPr lang="fr-BE" dirty="0"/>
              <a:t> 2024-2025 to </a:t>
            </a:r>
            <a:r>
              <a:rPr lang="fr-BE" u="sng" dirty="0" err="1"/>
              <a:t>confirm</a:t>
            </a:r>
            <a:r>
              <a:rPr lang="fr-BE" u="sng" dirty="0"/>
              <a:t> </a:t>
            </a:r>
            <a:r>
              <a:rPr lang="fr-BE" dirty="0" err="1"/>
              <a:t>that</a:t>
            </a:r>
            <a:r>
              <a:rPr lang="fr-BE" dirty="0"/>
              <a:t> all </a:t>
            </a:r>
            <a:r>
              <a:rPr lang="fr-BE" dirty="0" err="1"/>
              <a:t>proposed</a:t>
            </a:r>
            <a:r>
              <a:rPr lang="fr-BE" dirty="0"/>
              <a:t> changes are </a:t>
            </a:r>
            <a:r>
              <a:rPr lang="fr-BE" dirty="0" err="1"/>
              <a:t>improving</a:t>
            </a:r>
            <a:r>
              <a:rPr lang="fr-BE" dirty="0"/>
              <a:t> the test </a:t>
            </a:r>
            <a:r>
              <a:rPr lang="fr-BE" dirty="0" err="1"/>
              <a:t>method</a:t>
            </a:r>
            <a:r>
              <a:rPr lang="fr-BE" dirty="0"/>
              <a:t> </a:t>
            </a:r>
            <a:r>
              <a:rPr lang="fr-BE" dirty="0" err="1"/>
              <a:t>precision</a:t>
            </a:r>
            <a:r>
              <a:rPr lang="fr-BE" dirty="0"/>
              <a:t>.</a:t>
            </a:r>
          </a:p>
          <a:p>
            <a:endParaRPr lang="fr-BE" u="sng" dirty="0"/>
          </a:p>
          <a:p>
            <a:r>
              <a:rPr lang="fr-BE" dirty="0"/>
              <a:t>JASIC objective </a:t>
            </a:r>
            <a:r>
              <a:rPr lang="fr-BE" dirty="0" err="1"/>
              <a:t>is</a:t>
            </a:r>
            <a:r>
              <a:rPr lang="fr-BE" dirty="0"/>
              <a:t> to </a:t>
            </a:r>
            <a:r>
              <a:rPr lang="fr-BE" dirty="0" err="1"/>
              <a:t>conduct</a:t>
            </a:r>
            <a:r>
              <a:rPr lang="fr-BE" dirty="0"/>
              <a:t> test </a:t>
            </a:r>
            <a:r>
              <a:rPr lang="fr-BE" dirty="0" err="1"/>
              <a:t>campaign</a:t>
            </a:r>
            <a:r>
              <a:rPr lang="fr-BE" dirty="0"/>
              <a:t> to </a:t>
            </a:r>
            <a:r>
              <a:rPr lang="fr-BE" dirty="0" err="1"/>
              <a:t>review</a:t>
            </a:r>
            <a:r>
              <a:rPr lang="fr-BE" dirty="0"/>
              <a:t> and </a:t>
            </a:r>
            <a:r>
              <a:rPr lang="fr-BE" u="sng" dirty="0" err="1"/>
              <a:t>improve</a:t>
            </a:r>
            <a:r>
              <a:rPr lang="fr-BE" u="sng" dirty="0"/>
              <a:t> </a:t>
            </a:r>
            <a:r>
              <a:rPr lang="fr-BE" u="sng" dirty="0" err="1"/>
              <a:t>calculation</a:t>
            </a:r>
            <a:r>
              <a:rPr lang="fr-BE" u="sng" dirty="0"/>
              <a:t> formula</a:t>
            </a:r>
            <a:r>
              <a:rPr lang="fr-BE" dirty="0"/>
              <a:t> by </a:t>
            </a:r>
            <a:r>
              <a:rPr lang="fr-BE" dirty="0" err="1"/>
              <a:t>statistical</a:t>
            </a:r>
            <a:r>
              <a:rPr lang="fr-BE" dirty="0"/>
              <a:t> point of </a:t>
            </a:r>
            <a:r>
              <a:rPr lang="fr-BE" dirty="0" err="1"/>
              <a:t>view</a:t>
            </a:r>
            <a:r>
              <a:rPr lang="fr-BE" dirty="0"/>
              <a:t>. Target condition as</a:t>
            </a:r>
          </a:p>
          <a:p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A479F68-D8CC-0E65-C023-9434D3864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/>
              <a:t>JASIC and ETRTO </a:t>
            </a:r>
            <a:r>
              <a:rPr lang="fr-BE" dirty="0" err="1"/>
              <a:t>target</a:t>
            </a:r>
            <a:r>
              <a:rPr lang="fr-BE" dirty="0"/>
              <a:t>: test </a:t>
            </a:r>
            <a:r>
              <a:rPr lang="fr-BE" dirty="0" err="1"/>
              <a:t>method</a:t>
            </a:r>
            <a:r>
              <a:rPr lang="fr-BE" dirty="0"/>
              <a:t> </a:t>
            </a:r>
            <a:r>
              <a:rPr lang="fr-BE" dirty="0" err="1"/>
              <a:t>precision</a:t>
            </a:r>
            <a:r>
              <a:rPr lang="fr-BE" dirty="0"/>
              <a:t> </a:t>
            </a:r>
            <a:r>
              <a:rPr lang="fr-BE" dirty="0" err="1"/>
              <a:t>improvement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BD14A3-8AE8-EA4F-6B66-6483B4281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9F2EEF0-541A-D4E0-B916-55E4049C6A6C}"/>
              </a:ext>
            </a:extLst>
          </p:cNvPr>
          <p:cNvSpPr txBox="1"/>
          <p:nvPr/>
        </p:nvSpPr>
        <p:spPr>
          <a:xfrm>
            <a:off x="905436" y="5715019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>
                <a:solidFill>
                  <a:srgbClr val="FF0000"/>
                </a:solidFill>
              </a:rPr>
              <a:t>Clear divergent point of </a:t>
            </a:r>
            <a:r>
              <a:rPr lang="fr-BE" sz="2800" dirty="0" err="1">
                <a:solidFill>
                  <a:srgbClr val="FF0000"/>
                </a:solidFill>
              </a:rPr>
              <a:t>view</a:t>
            </a:r>
            <a:r>
              <a:rPr lang="fr-BE" sz="2800" dirty="0">
                <a:solidFill>
                  <a:srgbClr val="FF0000"/>
                </a:solidFill>
              </a:rPr>
              <a:t> on the objective.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E7BA140-D27C-521C-1E9E-00A44FC35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11" y="3881588"/>
            <a:ext cx="8435788" cy="191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07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3192A4F-45C3-76F5-9A1C-22C6B936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530850"/>
            <a:ext cx="5499100" cy="4285612"/>
          </a:xfrm>
        </p:spPr>
        <p:txBody>
          <a:bodyPr/>
          <a:lstStyle/>
          <a:p>
            <a:r>
              <a:rPr lang="fr-BE" b="1" dirty="0"/>
              <a:t>ETRTO</a:t>
            </a:r>
            <a:r>
              <a:rPr lang="fr-BE" dirty="0"/>
              <a:t>: 8 </a:t>
            </a:r>
            <a:r>
              <a:rPr lang="fr-BE" dirty="0" err="1"/>
              <a:t>SKU’s</a:t>
            </a:r>
            <a:r>
              <a:rPr lang="fr-BE" dirty="0"/>
              <a:t>, 3 </a:t>
            </a:r>
            <a:r>
              <a:rPr lang="fr-BE" dirty="0" err="1"/>
              <a:t>repetitions</a:t>
            </a:r>
            <a:r>
              <a:rPr lang="fr-BE" dirty="0"/>
              <a:t>, all test centers </a:t>
            </a:r>
            <a:r>
              <a:rPr lang="fr-BE" dirty="0">
                <a:sym typeface="Wingdings" panose="05000000000000000000" pitchFamily="2" charset="2"/>
              </a:rPr>
              <a:t> </a:t>
            </a:r>
            <a:r>
              <a:rPr lang="fr-BE" b="1" dirty="0">
                <a:solidFill>
                  <a:srgbClr val="0070C0"/>
                </a:solidFill>
                <a:sym typeface="Wingdings" panose="05000000000000000000" pitchFamily="2" charset="2"/>
              </a:rPr>
              <a:t>24 test/test center</a:t>
            </a:r>
            <a:endParaRPr lang="fr-BE" b="1" dirty="0">
              <a:solidFill>
                <a:srgbClr val="0070C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FF85BAB-705B-CB7A-0017-E93D3AD82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ETRTO and JASIC initial </a:t>
            </a:r>
            <a:r>
              <a:rPr lang="fr-BE" dirty="0" err="1"/>
              <a:t>proposals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A39D3C-9FD7-D6BA-445B-C483C47A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6309BA-EDE7-33C8-31F4-E1A2A565E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3" y="2398164"/>
            <a:ext cx="5499100" cy="3467100"/>
          </a:xfrm>
          <a:prstGeom prst="rect">
            <a:avLst/>
          </a:prstGeom>
        </p:spPr>
      </p:pic>
      <p:sp>
        <p:nvSpPr>
          <p:cNvPr id="6" name="Espace réservé du contenu 1">
            <a:extLst>
              <a:ext uri="{FF2B5EF4-FFF2-40B4-BE49-F238E27FC236}">
                <a16:creationId xmlns:a16="http://schemas.microsoft.com/office/drawing/2014/main" id="{03F1AD7B-3355-7C95-E09D-10DB3901BB40}"/>
              </a:ext>
            </a:extLst>
          </p:cNvPr>
          <p:cNvSpPr txBox="1">
            <a:spLocks/>
          </p:cNvSpPr>
          <p:nvPr/>
        </p:nvSpPr>
        <p:spPr>
          <a:xfrm>
            <a:off x="6057892" y="1395574"/>
            <a:ext cx="5634823" cy="4285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b="1" dirty="0"/>
              <a:t>JASIC</a:t>
            </a:r>
            <a:r>
              <a:rPr lang="fr-BE" dirty="0"/>
              <a:t>: 40 </a:t>
            </a:r>
            <a:r>
              <a:rPr lang="fr-BE" dirty="0" err="1"/>
              <a:t>SKU’s</a:t>
            </a:r>
            <a:r>
              <a:rPr lang="fr-BE" dirty="0"/>
              <a:t>, 3 </a:t>
            </a:r>
            <a:r>
              <a:rPr lang="fr-BE" dirty="0" err="1"/>
              <a:t>repetitions</a:t>
            </a:r>
            <a:r>
              <a:rPr lang="fr-BE" dirty="0"/>
              <a:t>, all test centers </a:t>
            </a:r>
            <a:r>
              <a:rPr lang="fr-BE" dirty="0">
                <a:sym typeface="Wingdings" panose="05000000000000000000" pitchFamily="2" charset="2"/>
              </a:rPr>
              <a:t> </a:t>
            </a:r>
            <a:r>
              <a:rPr lang="fr-BE" b="1" dirty="0">
                <a:solidFill>
                  <a:srgbClr val="0070C0"/>
                </a:solidFill>
                <a:sym typeface="Wingdings" panose="05000000000000000000" pitchFamily="2" charset="2"/>
              </a:rPr>
              <a:t>120 test/test center</a:t>
            </a:r>
            <a:endParaRPr lang="fr-BE" b="1" dirty="0">
              <a:solidFill>
                <a:srgbClr val="0070C0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02E8A23-276B-C5D6-51C9-A492212A6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978" y="2398164"/>
            <a:ext cx="5634823" cy="276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96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3192A4F-45C3-76F5-9A1C-22C6B936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524976"/>
            <a:ext cx="10316883" cy="4346250"/>
          </a:xfrm>
        </p:spPr>
        <p:txBody>
          <a:bodyPr/>
          <a:lstStyle/>
          <a:p>
            <a:r>
              <a:rPr lang="fr-BE" dirty="0"/>
              <a:t>JASIC </a:t>
            </a:r>
            <a:r>
              <a:rPr lang="fr-BE" dirty="0" err="1"/>
              <a:t>refused</a:t>
            </a:r>
            <a:r>
              <a:rPr lang="fr-BE" dirty="0"/>
              <a:t> ETRTO </a:t>
            </a:r>
            <a:r>
              <a:rPr lang="fr-BE" dirty="0" err="1"/>
              <a:t>proposal</a:t>
            </a:r>
            <a:r>
              <a:rPr lang="fr-BE" dirty="0"/>
              <a:t> as for </a:t>
            </a:r>
            <a:r>
              <a:rPr lang="fr-BE" dirty="0" err="1"/>
              <a:t>them</a:t>
            </a:r>
            <a:r>
              <a:rPr lang="fr-BE" dirty="0"/>
              <a:t>  8 </a:t>
            </a:r>
            <a:r>
              <a:rPr lang="fr-BE" dirty="0" err="1"/>
              <a:t>SKU’s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largely</a:t>
            </a:r>
            <a:r>
              <a:rPr lang="fr-BE" dirty="0"/>
              <a:t> not </a:t>
            </a:r>
            <a:r>
              <a:rPr lang="fr-BE" dirty="0" err="1"/>
              <a:t>sufficient</a:t>
            </a:r>
            <a:endParaRPr lang="fr-BE" dirty="0"/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r>
              <a:rPr lang="fr-BE" dirty="0"/>
              <a:t>ETRTO </a:t>
            </a:r>
            <a:r>
              <a:rPr lang="fr-BE" dirty="0" err="1"/>
              <a:t>proposed</a:t>
            </a:r>
            <a:r>
              <a:rPr lang="fr-BE" dirty="0"/>
              <a:t> to </a:t>
            </a:r>
            <a:r>
              <a:rPr lang="fr-BE" dirty="0" err="1"/>
              <a:t>review</a:t>
            </a:r>
            <a:r>
              <a:rPr lang="fr-BE" dirty="0"/>
              <a:t> the </a:t>
            </a:r>
            <a:r>
              <a:rPr lang="fr-BE" dirty="0" err="1"/>
              <a:t>proposal</a:t>
            </a:r>
            <a:r>
              <a:rPr lang="fr-BE" dirty="0"/>
              <a:t>, but </a:t>
            </a:r>
            <a:r>
              <a:rPr lang="fr-BE" dirty="0" err="1"/>
              <a:t>explained</a:t>
            </a:r>
            <a:r>
              <a:rPr lang="fr-BE" dirty="0"/>
              <a:t> </a:t>
            </a:r>
            <a:r>
              <a:rPr lang="fr-BE" dirty="0" err="1"/>
              <a:t>that</a:t>
            </a:r>
            <a:r>
              <a:rPr lang="fr-BE" dirty="0"/>
              <a:t> the JASIC </a:t>
            </a:r>
            <a:r>
              <a:rPr lang="fr-BE" dirty="0" err="1"/>
              <a:t>proposal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not </a:t>
            </a:r>
            <a:r>
              <a:rPr lang="fr-BE" dirty="0" err="1"/>
              <a:t>reaching</a:t>
            </a:r>
            <a:r>
              <a:rPr lang="fr-BE" dirty="0"/>
              <a:t> the objective and </a:t>
            </a:r>
            <a:r>
              <a:rPr lang="fr-BE" dirty="0" err="1"/>
              <a:t>with</a:t>
            </a:r>
            <a:r>
              <a:rPr lang="fr-BE" dirty="0"/>
              <a:t> the </a:t>
            </a:r>
            <a:r>
              <a:rPr lang="fr-BE" dirty="0" err="1"/>
              <a:t>risk</a:t>
            </a:r>
            <a:r>
              <a:rPr lang="fr-BE" dirty="0"/>
              <a:t> to </a:t>
            </a:r>
            <a:r>
              <a:rPr lang="fr-BE" dirty="0" err="1"/>
              <a:t>spend</a:t>
            </a:r>
            <a:r>
              <a:rPr lang="fr-BE" dirty="0"/>
              <a:t> </a:t>
            </a:r>
            <a:r>
              <a:rPr lang="fr-BE" dirty="0" err="1"/>
              <a:t>huge</a:t>
            </a:r>
            <a:r>
              <a:rPr lang="fr-BE" dirty="0"/>
              <a:t> efforts for non-</a:t>
            </a:r>
            <a:r>
              <a:rPr lang="fr-BE" dirty="0" err="1"/>
              <a:t>guaranteed</a:t>
            </a:r>
            <a:r>
              <a:rPr lang="fr-BE" dirty="0"/>
              <a:t> </a:t>
            </a:r>
            <a:r>
              <a:rPr lang="fr-BE" dirty="0" err="1"/>
              <a:t>results</a:t>
            </a:r>
            <a:r>
              <a:rPr lang="fr-BE" dirty="0"/>
              <a:t>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FF85BAB-705B-CB7A-0017-E93D3AD82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err="1"/>
              <a:t>Comments</a:t>
            </a:r>
            <a:r>
              <a:rPr lang="fr-BE" dirty="0"/>
              <a:t> on ETRTO and JASIC initial </a:t>
            </a:r>
            <a:r>
              <a:rPr lang="fr-BE" dirty="0" err="1"/>
              <a:t>proposals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A39D3C-9FD7-D6BA-445B-C483C47A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C775C82-6DD7-BB5D-55AB-ACEE67011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052" y="2552544"/>
            <a:ext cx="8097380" cy="7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974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0618284-8081-2D80-7C31-030EF3FFC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ETRTO </a:t>
            </a:r>
            <a:r>
              <a:rPr lang="fr-FR" sz="3200" dirty="0" err="1"/>
              <a:t>reflected</a:t>
            </a:r>
            <a:r>
              <a:rPr lang="fr-FR" sz="3200" dirty="0"/>
              <a:t> on an </a:t>
            </a:r>
            <a:r>
              <a:rPr lang="fr-FR" sz="3200" dirty="0" err="1"/>
              <a:t>alternate</a:t>
            </a:r>
            <a:r>
              <a:rPr lang="fr-FR" sz="3200" dirty="0"/>
              <a:t> </a:t>
            </a:r>
            <a:r>
              <a:rPr lang="fr-FR" sz="3200" dirty="0" err="1"/>
              <a:t>proposal</a:t>
            </a:r>
            <a:r>
              <a:rPr lang="fr-FR" sz="3200" dirty="0"/>
              <a:t> </a:t>
            </a:r>
            <a:r>
              <a:rPr lang="fr-FR" sz="3200" dirty="0" err="1"/>
              <a:t>with</a:t>
            </a:r>
            <a:r>
              <a:rPr lang="fr-FR" sz="3200" dirty="0"/>
              <a:t> the </a:t>
            </a:r>
            <a:r>
              <a:rPr lang="fr-FR" sz="3200" dirty="0" err="1"/>
              <a:t>following</a:t>
            </a:r>
            <a:r>
              <a:rPr lang="fr-FR" sz="3200" dirty="0"/>
              <a:t> </a:t>
            </a:r>
            <a:r>
              <a:rPr lang="fr-FR" sz="3200" dirty="0" err="1"/>
              <a:t>considerations</a:t>
            </a:r>
            <a:r>
              <a:rPr lang="fr-FR" sz="3200" dirty="0"/>
              <a:t>:</a:t>
            </a:r>
          </a:p>
          <a:p>
            <a:pPr lvl="1"/>
            <a:r>
              <a:rPr lang="en-US" sz="2800" dirty="0"/>
              <a:t>To increase 8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r>
              <a:rPr lang="en-US" sz="2800" dirty="0"/>
              <a:t>24 SKU’s to be closer to JASIC proposal</a:t>
            </a:r>
          </a:p>
          <a:p>
            <a:pPr lvl="1"/>
            <a:r>
              <a:rPr lang="en-US" sz="2800" dirty="0"/>
              <a:t>To fulfil the </a:t>
            </a:r>
            <a:r>
              <a:rPr lang="en-US" sz="2800" dirty="0" err="1"/>
              <a:t>testplan</a:t>
            </a:r>
            <a:r>
              <a:rPr lang="en-US" sz="2800" dirty="0"/>
              <a:t> objectives</a:t>
            </a:r>
          </a:p>
          <a:p>
            <a:pPr lvl="1"/>
            <a:r>
              <a:rPr lang="en-US" sz="2800" dirty="0"/>
              <a:t>To keep 3 repetitions (analytical approach) to study the test method dispersion/variability and control the measurement uncertainty</a:t>
            </a:r>
          </a:p>
          <a:p>
            <a:pPr lvl="1"/>
            <a:r>
              <a:rPr lang="en-US" sz="2800" dirty="0"/>
              <a:t>To not jeopardize the agreed timing</a:t>
            </a:r>
          </a:p>
          <a:p>
            <a:endParaRPr lang="fr-BE" sz="32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9134EAC-601E-B5F7-6675-EFB71AFE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alternate</a:t>
            </a:r>
            <a:r>
              <a:rPr lang="fr-FR" dirty="0"/>
              <a:t> </a:t>
            </a:r>
            <a:r>
              <a:rPr lang="fr-FR" dirty="0" err="1"/>
              <a:t>proposal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E00170-756D-23CE-1C40-6A7EDC280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39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9134EAC-601E-B5F7-6675-EFB71AFE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alternate</a:t>
            </a:r>
            <a:r>
              <a:rPr lang="fr-FR" dirty="0"/>
              <a:t> </a:t>
            </a:r>
            <a:r>
              <a:rPr lang="fr-FR" dirty="0" err="1"/>
              <a:t>proposal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E00170-756D-23CE-1C40-6A7EDC280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D1B95D0-DEE1-0D37-A213-8B67C38A2A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65" y="2064224"/>
            <a:ext cx="11180896" cy="34829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648BEA6-B6D2-83EE-23EB-E7A35E8564E6}"/>
              </a:ext>
            </a:extLst>
          </p:cNvPr>
          <p:cNvSpPr txBox="1"/>
          <p:nvPr/>
        </p:nvSpPr>
        <p:spPr>
          <a:xfrm>
            <a:off x="278865" y="1223753"/>
            <a:ext cx="10172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24 </a:t>
            </a:r>
            <a:r>
              <a:rPr lang="fr-FR" sz="2400" b="1" dirty="0" err="1"/>
              <a:t>SKU’s</a:t>
            </a:r>
            <a:r>
              <a:rPr lang="fr-FR" sz="2400" b="1" dirty="0"/>
              <a:t>, 12 test centers, </a:t>
            </a:r>
            <a:r>
              <a:rPr lang="fr-FR" sz="2400" b="1" dirty="0" err="1"/>
              <a:t>each</a:t>
            </a:r>
            <a:r>
              <a:rPr lang="fr-FR" sz="2400" b="1" dirty="0"/>
              <a:t> test center </a:t>
            </a:r>
            <a:r>
              <a:rPr lang="fr-FR" sz="2400" b="1" dirty="0" err="1"/>
              <a:t>testing</a:t>
            </a:r>
            <a:r>
              <a:rPr lang="fr-FR" sz="2400" b="1" dirty="0"/>
              <a:t> 8 </a:t>
            </a:r>
            <a:r>
              <a:rPr lang="fr-FR" sz="2400" b="1" dirty="0" err="1"/>
              <a:t>SKU’s</a:t>
            </a:r>
            <a:r>
              <a:rPr lang="fr-FR" sz="2400" b="1" dirty="0"/>
              <a:t>, 3 </a:t>
            </a:r>
            <a:r>
              <a:rPr lang="fr-FR" sz="2400" b="1" dirty="0" err="1"/>
              <a:t>repetitions</a:t>
            </a:r>
            <a:r>
              <a:rPr lang="fr-FR" sz="2400" b="1" dirty="0"/>
              <a:t>, </a:t>
            </a:r>
            <a:r>
              <a:rPr lang="fr-FR" sz="2400" b="1" dirty="0" err="1"/>
              <a:t>each</a:t>
            </a:r>
            <a:r>
              <a:rPr lang="fr-FR" sz="2400" b="1" dirty="0"/>
              <a:t> SKU </a:t>
            </a:r>
            <a:r>
              <a:rPr lang="fr-FR" sz="2400" b="1" dirty="0" err="1"/>
              <a:t>tested</a:t>
            </a:r>
            <a:r>
              <a:rPr lang="fr-FR" sz="2400" b="1" dirty="0"/>
              <a:t> in 4 test centers</a:t>
            </a:r>
            <a:endParaRPr lang="fr-BE" sz="2400" b="1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3EEC6F6-A460-F606-D310-D45AEC03E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51" y="5642660"/>
            <a:ext cx="11180896" cy="63486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sz="2400" b="1" dirty="0"/>
              <a:t>Still considering the agreed test sequence “SRTT16 worn – Candidates – SRTT16 worn”, two levels low/high of wet surface temperatures and two levels of water height (e.g. 0.7 / 1.3 mm) for capable test centers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61955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591FA04-C955-6784-0713-5E67B37DC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alternate</a:t>
            </a:r>
            <a:r>
              <a:rPr lang="fr-FR" dirty="0"/>
              <a:t> </a:t>
            </a:r>
            <a:r>
              <a:rPr lang="fr-FR" dirty="0" err="1"/>
              <a:t>proposal</a:t>
            </a:r>
            <a:r>
              <a:rPr lang="fr-FR" dirty="0"/>
              <a:t> has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seen</a:t>
            </a:r>
            <a:r>
              <a:rPr lang="fr-FR" dirty="0"/>
              <a:t> as a compromise </a:t>
            </a:r>
            <a:r>
              <a:rPr lang="fr-FR" dirty="0" err="1"/>
              <a:t>approach</a:t>
            </a:r>
            <a:r>
              <a:rPr lang="fr-FR" dirty="0"/>
              <a:t> </a:t>
            </a:r>
            <a:r>
              <a:rPr lang="fr-FR" dirty="0" err="1"/>
              <a:t>responding</a:t>
            </a:r>
            <a:r>
              <a:rPr lang="fr-FR" dirty="0"/>
              <a:t> to JASIC </a:t>
            </a:r>
            <a:r>
              <a:rPr lang="fr-FR" dirty="0" err="1"/>
              <a:t>request</a:t>
            </a:r>
            <a:r>
              <a:rPr lang="fr-FR" dirty="0"/>
              <a:t> to </a:t>
            </a:r>
            <a:r>
              <a:rPr lang="fr-FR" dirty="0" err="1"/>
              <a:t>increase</a:t>
            </a:r>
            <a:r>
              <a:rPr lang="fr-FR" dirty="0"/>
              <a:t> the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SKU’s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ETRTO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strongly</a:t>
            </a:r>
            <a:r>
              <a:rPr lang="fr-FR" dirty="0"/>
              <a:t> </a:t>
            </a:r>
            <a:r>
              <a:rPr lang="fr-FR" dirty="0" err="1"/>
              <a:t>convinced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proposal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responding</a:t>
            </a:r>
            <a:r>
              <a:rPr lang="fr-FR" dirty="0"/>
              <a:t> to the IWG WGWT objectives, and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en-US" dirty="0"/>
              <a:t>allow the IWG WGWT to assess the parameters that are in the correction formula (track frictional properties, T°, MTD, …) and verify  the improvement of the test precision</a:t>
            </a:r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7C064AE-60DA-5E19-6C2F-2BBA7073C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ETRTO </a:t>
            </a:r>
            <a:r>
              <a:rPr lang="fr-FR" dirty="0" err="1"/>
              <a:t>alternate</a:t>
            </a:r>
            <a:r>
              <a:rPr lang="fr-FR" dirty="0"/>
              <a:t> </a:t>
            </a:r>
            <a:r>
              <a:rPr lang="fr-FR" dirty="0" err="1"/>
              <a:t>proposal</a:t>
            </a:r>
            <a:r>
              <a:rPr lang="fr-FR" dirty="0"/>
              <a:t> conclusions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F96E52-F8BA-BB47-7311-97535A89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1946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36DEE36-D461-86E0-4252-A0E40DDBA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587" y="1267309"/>
            <a:ext cx="10515600" cy="4082987"/>
          </a:xfrm>
        </p:spPr>
        <p:txBody>
          <a:bodyPr/>
          <a:lstStyle/>
          <a:p>
            <a:r>
              <a:rPr lang="fr-BE" dirty="0" err="1"/>
              <a:t>Marging</a:t>
            </a:r>
            <a:r>
              <a:rPr lang="fr-BE" dirty="0"/>
              <a:t> of </a:t>
            </a:r>
            <a:r>
              <a:rPr lang="fr-BE" dirty="0" err="1"/>
              <a:t>error</a:t>
            </a:r>
            <a:r>
              <a:rPr lang="fr-BE" dirty="0"/>
              <a:t> </a:t>
            </a:r>
            <a:r>
              <a:rPr lang="fr-BE" dirty="0" err="1"/>
              <a:t>should</a:t>
            </a:r>
            <a:r>
              <a:rPr lang="fr-BE" dirty="0"/>
              <a:t> </a:t>
            </a:r>
            <a:r>
              <a:rPr lang="fr-BE" dirty="0" err="1"/>
              <a:t>be</a:t>
            </a:r>
            <a:r>
              <a:rPr lang="fr-BE" dirty="0"/>
              <a:t> maximum 5%: ETRTO </a:t>
            </a:r>
            <a:r>
              <a:rPr lang="fr-BE" dirty="0" err="1"/>
              <a:t>alternate</a:t>
            </a:r>
            <a:r>
              <a:rPr lang="fr-BE" dirty="0"/>
              <a:t> </a:t>
            </a:r>
            <a:r>
              <a:rPr lang="fr-BE" dirty="0" err="1"/>
              <a:t>proposal</a:t>
            </a:r>
            <a:r>
              <a:rPr lang="fr-BE" dirty="0"/>
              <a:t> (</a:t>
            </a:r>
            <a:r>
              <a:rPr lang="fr-BE" dirty="0" err="1"/>
              <a:t>sample</a:t>
            </a:r>
            <a:r>
              <a:rPr lang="fr-BE" dirty="0"/>
              <a:t> size = 4) </a:t>
            </a:r>
            <a:r>
              <a:rPr lang="fr-BE" dirty="0" err="1"/>
              <a:t>is</a:t>
            </a:r>
            <a:r>
              <a:rPr lang="fr-BE" dirty="0"/>
              <a:t> 11.3% </a:t>
            </a:r>
            <a:r>
              <a:rPr lang="fr-BE" dirty="0">
                <a:sym typeface="Wingdings" panose="05000000000000000000" pitchFamily="2" charset="2"/>
              </a:rPr>
              <a:t> </a:t>
            </a:r>
            <a:r>
              <a:rPr lang="fr-BE" dirty="0" err="1">
                <a:sym typeface="Wingdings" panose="05000000000000000000" pitchFamily="2" charset="2"/>
              </a:rPr>
              <a:t>need</a:t>
            </a:r>
            <a:r>
              <a:rPr lang="fr-BE" dirty="0">
                <a:sym typeface="Wingdings" panose="05000000000000000000" pitchFamily="2" charset="2"/>
              </a:rPr>
              <a:t> for </a:t>
            </a:r>
            <a:r>
              <a:rPr lang="fr-BE" dirty="0" err="1">
                <a:sym typeface="Wingdings" panose="05000000000000000000" pitchFamily="2" charset="2"/>
              </a:rPr>
              <a:t>sample</a:t>
            </a:r>
            <a:r>
              <a:rPr lang="fr-BE" dirty="0">
                <a:sym typeface="Wingdings" panose="05000000000000000000" pitchFamily="2" charset="2"/>
              </a:rPr>
              <a:t> of 20 </a:t>
            </a:r>
            <a:r>
              <a:rPr lang="fr-BE" dirty="0" err="1">
                <a:sym typeface="Wingdings" panose="05000000000000000000" pitchFamily="2" charset="2"/>
              </a:rPr>
              <a:t>tyres</a:t>
            </a:r>
            <a:r>
              <a:rPr lang="fr-BE" dirty="0">
                <a:sym typeface="Wingdings" panose="05000000000000000000" pitchFamily="2" charset="2"/>
              </a:rPr>
              <a:t> /</a:t>
            </a:r>
            <a:r>
              <a:rPr lang="fr-BE" dirty="0" err="1">
                <a:sym typeface="Wingdings" panose="05000000000000000000" pitchFamily="2" charset="2"/>
              </a:rPr>
              <a:t>category</a:t>
            </a:r>
            <a:r>
              <a:rPr lang="fr-BE" dirty="0">
                <a:sym typeface="Wingdings" panose="05000000000000000000" pitchFamily="2" charset="2"/>
              </a:rPr>
              <a:t>.</a:t>
            </a:r>
          </a:p>
          <a:p>
            <a:r>
              <a:rPr lang="fr-BE" dirty="0">
                <a:sym typeface="Wingdings" panose="05000000000000000000" pitchFamily="2" charset="2"/>
              </a:rPr>
              <a:t>For test volume rationalisation: </a:t>
            </a:r>
          </a:p>
          <a:p>
            <a:pPr marL="0" indent="0">
              <a:buNone/>
            </a:pPr>
            <a:endParaRPr lang="fr-BE" dirty="0"/>
          </a:p>
          <a:p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C1DCEFF-BC52-03B9-E163-EC5D57292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JASIC </a:t>
            </a:r>
            <a:r>
              <a:rPr lang="fr-BE" dirty="0" err="1"/>
              <a:t>alternate</a:t>
            </a:r>
            <a:r>
              <a:rPr lang="fr-BE" dirty="0"/>
              <a:t> </a:t>
            </a:r>
            <a:r>
              <a:rPr lang="fr-BE" dirty="0" err="1"/>
              <a:t>proposal</a:t>
            </a:r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8D39EC-5405-5C42-CC86-C090E6251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42DD76-5CFC-F63A-EDE0-0AE2D938C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516" y="2616006"/>
            <a:ext cx="8597706" cy="36181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BED18B6-D31E-68FF-FD23-3A58CBBDA503}"/>
              </a:ext>
            </a:extLst>
          </p:cNvPr>
          <p:cNvSpPr txBox="1"/>
          <p:nvPr/>
        </p:nvSpPr>
        <p:spPr>
          <a:xfrm>
            <a:off x="8785412" y="2856216"/>
            <a:ext cx="22157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0000"/>
                </a:solidFill>
              </a:rPr>
              <a:t>JASIC </a:t>
            </a:r>
            <a:r>
              <a:rPr lang="fr-BE" dirty="0" err="1">
                <a:solidFill>
                  <a:srgbClr val="FF0000"/>
                </a:solidFill>
              </a:rPr>
              <a:t>proposed</a:t>
            </a:r>
            <a:r>
              <a:rPr lang="fr-BE" dirty="0">
                <a:solidFill>
                  <a:srgbClr val="FF0000"/>
                </a:solidFill>
              </a:rPr>
              <a:t> to </a:t>
            </a:r>
            <a:r>
              <a:rPr lang="fr-BE" dirty="0" err="1">
                <a:solidFill>
                  <a:srgbClr val="FF0000"/>
                </a:solidFill>
              </a:rPr>
              <a:t>add</a:t>
            </a:r>
            <a:r>
              <a:rPr lang="fr-BE" dirty="0">
                <a:solidFill>
                  <a:srgbClr val="FF0000"/>
                </a:solidFill>
              </a:rPr>
              <a:t> 2 test centers 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BE" dirty="0" err="1">
                <a:solidFill>
                  <a:srgbClr val="FF0000"/>
                </a:solidFill>
                <a:sym typeface="Wingdings" panose="05000000000000000000" pitchFamily="2" charset="2"/>
              </a:rPr>
              <a:t>sample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FF0000"/>
                </a:solidFill>
                <a:sym typeface="Wingdings" panose="05000000000000000000" pitchFamily="2" charset="2"/>
              </a:rPr>
              <a:t>could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FF0000"/>
                </a:solidFill>
                <a:sym typeface="Wingdings" panose="05000000000000000000" pitchFamily="2" charset="2"/>
              </a:rPr>
              <a:t>be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FF0000"/>
                </a:solidFill>
                <a:sym typeface="Wingdings" panose="05000000000000000000" pitchFamily="2" charset="2"/>
              </a:rPr>
              <a:t>reduced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BE" dirty="0" err="1">
                <a:solidFill>
                  <a:srgbClr val="FF0000"/>
                </a:solidFill>
                <a:sym typeface="Wingdings" panose="05000000000000000000" pitchFamily="2" charset="2"/>
              </a:rPr>
              <a:t>from</a:t>
            </a:r>
            <a:r>
              <a:rPr lang="fr-BE" dirty="0">
                <a:solidFill>
                  <a:srgbClr val="FF0000"/>
                </a:solidFill>
                <a:sym typeface="Wingdings" panose="05000000000000000000" pitchFamily="2" charset="2"/>
              </a:rPr>
              <a:t> 20  16</a:t>
            </a:r>
            <a:endParaRPr lang="fr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122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134</TotalTime>
  <Words>925</Words>
  <Application>Microsoft Office PowerPoint</Application>
  <PresentationFormat>Grand écran</PresentationFormat>
  <Paragraphs>100</Paragraphs>
  <Slides>19</Slides>
  <Notes>0</Notes>
  <HiddenSlides>2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Office Theme</vt:lpstr>
      <vt:lpstr>WTPP outcome on IWG WGWT workplan 2024-2025</vt:lpstr>
      <vt:lpstr>Présentation PowerPoint</vt:lpstr>
      <vt:lpstr>JASIC and ETRTO target: test method precision improvement</vt:lpstr>
      <vt:lpstr>ETRTO and JASIC initial proposals</vt:lpstr>
      <vt:lpstr>Comments on ETRTO and JASIC initial proposals</vt:lpstr>
      <vt:lpstr>ETRTO alternate proposal</vt:lpstr>
      <vt:lpstr>ETRTO alternate proposal</vt:lpstr>
      <vt:lpstr>ETRTO alternate proposal conclusions</vt:lpstr>
      <vt:lpstr>JASIC alternate proposal</vt:lpstr>
      <vt:lpstr>Présentation PowerPoint</vt:lpstr>
      <vt:lpstr>Présentation PowerPoint</vt:lpstr>
      <vt:lpstr>Présentation PowerPoint</vt:lpstr>
      <vt:lpstr>Comparison ETRTO – JASIC testplan proposal</vt:lpstr>
      <vt:lpstr>ETRTO further reflection</vt:lpstr>
      <vt:lpstr>ETRTO further reflection</vt:lpstr>
      <vt:lpstr>Input on Standard Error for ETRTO proposal</vt:lpstr>
      <vt:lpstr>ETRTO final proposal</vt:lpstr>
      <vt:lpstr>Présentation PowerPoint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31</cp:revision>
  <dcterms:created xsi:type="dcterms:W3CDTF">2021-11-17T09:31:58Z</dcterms:created>
  <dcterms:modified xsi:type="dcterms:W3CDTF">2024-05-23T12:44:15Z</dcterms:modified>
</cp:coreProperties>
</file>