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4"/>
    <p:sldMasterId id="2147483697" r:id="rId5"/>
  </p:sldMasterIdLst>
  <p:notesMasterIdLst>
    <p:notesMasterId r:id="rId42"/>
  </p:notesMasterIdLst>
  <p:sldIdLst>
    <p:sldId id="365" r:id="rId6"/>
    <p:sldId id="650" r:id="rId7"/>
    <p:sldId id="677" r:id="rId8"/>
    <p:sldId id="702" r:id="rId9"/>
    <p:sldId id="716" r:id="rId10"/>
    <p:sldId id="703" r:id="rId11"/>
    <p:sldId id="715" r:id="rId12"/>
    <p:sldId id="705" r:id="rId13"/>
    <p:sldId id="696" r:id="rId14"/>
    <p:sldId id="673" r:id="rId15"/>
    <p:sldId id="675" r:id="rId16"/>
    <p:sldId id="676" r:id="rId17"/>
    <p:sldId id="692" r:id="rId18"/>
    <p:sldId id="704" r:id="rId19"/>
    <p:sldId id="706" r:id="rId20"/>
    <p:sldId id="707" r:id="rId21"/>
    <p:sldId id="644" r:id="rId22"/>
    <p:sldId id="2147482484" r:id="rId23"/>
    <p:sldId id="2147482625" r:id="rId24"/>
    <p:sldId id="2147482626" r:id="rId25"/>
    <p:sldId id="2147482628" r:id="rId26"/>
    <p:sldId id="2147482627" r:id="rId27"/>
    <p:sldId id="2147482485" r:id="rId28"/>
    <p:sldId id="2147482486" r:id="rId29"/>
    <p:sldId id="653" r:id="rId30"/>
    <p:sldId id="654" r:id="rId31"/>
    <p:sldId id="2147482521" r:id="rId32"/>
    <p:sldId id="2147482535" r:id="rId33"/>
    <p:sldId id="2147482556" r:id="rId34"/>
    <p:sldId id="2147482624" r:id="rId35"/>
    <p:sldId id="708" r:id="rId36"/>
    <p:sldId id="709" r:id="rId37"/>
    <p:sldId id="710" r:id="rId38"/>
    <p:sldId id="712" r:id="rId39"/>
    <p:sldId id="713" r:id="rId40"/>
    <p:sldId id="714" r:id="rId4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B3C0426-FFF5-499B-B7B2-DBA210AB6DDD}">
          <p14:sldIdLst>
            <p14:sldId id="365"/>
            <p14:sldId id="650"/>
            <p14:sldId id="677"/>
            <p14:sldId id="702"/>
            <p14:sldId id="716"/>
            <p14:sldId id="703"/>
            <p14:sldId id="715"/>
            <p14:sldId id="705"/>
            <p14:sldId id="696"/>
            <p14:sldId id="673"/>
            <p14:sldId id="675"/>
            <p14:sldId id="676"/>
            <p14:sldId id="692"/>
            <p14:sldId id="704"/>
            <p14:sldId id="706"/>
            <p14:sldId id="707"/>
            <p14:sldId id="644"/>
            <p14:sldId id="2147482484"/>
            <p14:sldId id="2147482625"/>
            <p14:sldId id="2147482626"/>
            <p14:sldId id="2147482628"/>
            <p14:sldId id="2147482627"/>
            <p14:sldId id="2147482485"/>
            <p14:sldId id="2147482486"/>
            <p14:sldId id="653"/>
            <p14:sldId id="654"/>
            <p14:sldId id="2147482521"/>
            <p14:sldId id="2147482535"/>
            <p14:sldId id="2147482556"/>
            <p14:sldId id="2147482624"/>
            <p14:sldId id="708"/>
            <p14:sldId id="709"/>
            <p14:sldId id="710"/>
            <p14:sldId id="712"/>
            <p14:sldId id="713"/>
            <p14:sldId id="71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5B9BD5"/>
    <a:srgbClr val="C5E0B4"/>
    <a:srgbClr val="8CF0F0"/>
    <a:srgbClr val="C1F4F7"/>
    <a:srgbClr val="74E6EC"/>
    <a:srgbClr val="21D6E0"/>
    <a:srgbClr val="00CCFF"/>
    <a:srgbClr val="0084B4"/>
    <a:srgbClr val="4BAC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9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EAC50-7C0C-408E-B7D3-94FDCDCAA045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57C91-509A-420E-AE3C-ACA3926870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06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5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399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644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7781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5914357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26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38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94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  <p:sp>
        <p:nvSpPr>
          <p:cNvPr id="7" name="タイトル 6">
            <a:extLst>
              <a:ext uri="{FF2B5EF4-FFF2-40B4-BE49-F238E27FC236}">
                <a16:creationId xmlns:a16="http://schemas.microsoft.com/office/drawing/2014/main" id="{1B594185-47CB-5136-103C-760EB1762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891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汎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6E9BE4-D0FC-1A04-FB48-1F69D4079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1711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33247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6.xml"/><Relationship Id="rId10" Type="http://schemas.openxmlformats.org/officeDocument/2006/relationships/hyperlink" Target="http://www.jasic.org/j/top.htm" TargetMode="External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70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10"/>
          </p:cNvPr>
          <p:cNvPicPr>
            <a:picLocks noChangeAspect="1" noChangeArrowheads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275F21-9B0B-6633-F3D5-42A10AC727E3}"/>
              </a:ext>
            </a:extLst>
          </p:cNvPr>
          <p:cNvSpPr txBox="1"/>
          <p:nvPr userDrawn="1"/>
        </p:nvSpPr>
        <p:spPr>
          <a:xfrm>
            <a:off x="362528" y="6498000"/>
            <a:ext cx="114669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2024 JASIC, </a:t>
            </a:r>
            <a:r>
              <a:rPr lang="en-US" altLang="ja-JP" sz="1200" b="0" i="0" u="none" strike="noStrike" baseline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rights reserved. For reproduction permission and all other issues, please contact [jasic@jasic.org] 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B762405-E051-94B6-D93B-287DDBA1B0A8}"/>
              </a:ext>
            </a:extLst>
          </p:cNvPr>
          <p:cNvCxnSpPr>
            <a:cxnSpLocks/>
          </p:cNvCxnSpPr>
          <p:nvPr userDrawn="1"/>
        </p:nvCxnSpPr>
        <p:spPr>
          <a:xfrm>
            <a:off x="156000" y="6498000"/>
            <a:ext cx="11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66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emf"/><Relationship Id="rId7" Type="http://schemas.openxmlformats.org/officeDocument/2006/relationships/image" Target="../media/image36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2024.</a:t>
            </a:r>
            <a:r>
              <a:rPr lang="en-US" altLang="ja-JP" dirty="0"/>
              <a:t>May</a:t>
            </a:r>
            <a:r>
              <a:rPr kumimoji="1" lang="en-US" altLang="ja-JP" dirty="0"/>
              <a:t>.30</a:t>
            </a:r>
          </a:p>
          <a:p>
            <a:r>
              <a:rPr kumimoji="1" lang="en-US" altLang="ja-JP" dirty="0"/>
              <a:t>Isao Tabushi / JASIC (Japan)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7C8DE5BF-8730-F8B0-E8E6-00105FDEE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713"/>
            <a:ext cx="9144000" cy="2387600"/>
          </a:xfrm>
        </p:spPr>
        <p:txBody>
          <a:bodyPr/>
          <a:lstStyle/>
          <a:p>
            <a:r>
              <a:rPr lang="en-US" altLang="ja-JP" dirty="0"/>
              <a:t>10th</a:t>
            </a:r>
            <a:r>
              <a:rPr kumimoji="1" lang="en-US" altLang="ja-JP" dirty="0"/>
              <a:t> A-LCA IWG SG2 MTG</a:t>
            </a:r>
            <a:br>
              <a:rPr kumimoji="1" lang="en-US" altLang="ja-JP" dirty="0"/>
            </a:br>
            <a:br>
              <a:rPr lang="en-US" altLang="ja-JP" dirty="0"/>
            </a:b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364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3A4411D9-5DA8-7793-659C-17AC5C342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532" y="2440153"/>
            <a:ext cx="11649305" cy="648000"/>
          </a:xfrm>
        </p:spPr>
        <p:txBody>
          <a:bodyPr/>
          <a:lstStyle/>
          <a:p>
            <a:r>
              <a:rPr lang="en-US" altLang="ja-JP" dirty="0"/>
              <a:t>Secondary Data Sets discussion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EA48E97-4275-E647-C895-3E36C221D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338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A4ACC8A-0DEF-C869-3A06-86D6A3E2B8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ja-JP" dirty="0"/>
              <a:t>Need to be discussed Harmonized Level of Secondary Data Sets</a:t>
            </a:r>
            <a:endParaRPr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7E395DA6-2363-DD66-3E0E-63B1F2C48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Target of Secondary Data Sets discussion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4119883-1734-E2EA-8F89-F64372E4B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11</a:t>
            </a:fld>
            <a:endParaRPr kumimoji="1" lang="ja-JP" altLang="en-US"/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B27C8B04-7806-FF81-1D72-988C85B80CC7}"/>
              </a:ext>
            </a:extLst>
          </p:cNvPr>
          <p:cNvGraphicFramePr>
            <a:graphicFrameLocks noGrp="1"/>
          </p:cNvGraphicFramePr>
          <p:nvPr/>
        </p:nvGraphicFramePr>
        <p:xfrm>
          <a:off x="269801" y="1372984"/>
          <a:ext cx="11303962" cy="39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962">
                  <a:extLst>
                    <a:ext uri="{9D8B030D-6E8A-4147-A177-3AD203B41FA5}">
                      <a16:colId xmlns:a16="http://schemas.microsoft.com/office/drawing/2014/main" val="3939406024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val="4198751104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3578316211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1669386721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3009056477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Harmonized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Description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Difficulty of consensus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Fairness for all user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Target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884067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 4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Develop New Deliciated DB for A-LCA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High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34000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 3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Select one common DB from existing DB for A-LCA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4805305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 2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Nominate several common  DB from existing DB for A-LCA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←</a:t>
                      </a:r>
                      <a:endParaRPr kumimoji="1" lang="en-US" altLang="ja-JP" sz="2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Proposal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4865839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 1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 decision making of DB selection for A-LCA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Low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Low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3079893"/>
                  </a:ext>
                </a:extLst>
              </a:tr>
            </a:tbl>
          </a:graphicData>
        </a:graphic>
      </p:graphicFrame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0F2C7E12-D0E0-7290-0C77-A23124E1CB34}"/>
              </a:ext>
            </a:extLst>
          </p:cNvPr>
          <p:cNvSpPr/>
          <p:nvPr/>
        </p:nvSpPr>
        <p:spPr>
          <a:xfrm flipV="1">
            <a:off x="7164180" y="3100264"/>
            <a:ext cx="720000" cy="1260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二等辺三角形 10">
            <a:extLst>
              <a:ext uri="{FF2B5EF4-FFF2-40B4-BE49-F238E27FC236}">
                <a16:creationId xmlns:a16="http://schemas.microsoft.com/office/drawing/2014/main" id="{72732F01-8797-1CEA-A1DC-C6C4E5D5B398}"/>
              </a:ext>
            </a:extLst>
          </p:cNvPr>
          <p:cNvSpPr/>
          <p:nvPr/>
        </p:nvSpPr>
        <p:spPr>
          <a:xfrm flipV="1">
            <a:off x="9153236" y="3100264"/>
            <a:ext cx="720000" cy="1260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28F5FF-ED1C-FC63-7066-D41C0286E5AC}"/>
              </a:ext>
            </a:extLst>
          </p:cNvPr>
          <p:cNvSpPr/>
          <p:nvPr/>
        </p:nvSpPr>
        <p:spPr>
          <a:xfrm>
            <a:off x="269801" y="3771901"/>
            <a:ext cx="11303962" cy="8043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7149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7E395DA6-2363-DD66-3E0E-63B1F2C48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/>
              <a:t>Data set proposal list (summary of 8</a:t>
            </a:r>
            <a:r>
              <a:rPr kumimoji="1" lang="en-US" altLang="ja-JP" sz="2800" baseline="30000" dirty="0"/>
              <a:t>th</a:t>
            </a:r>
            <a:r>
              <a:rPr kumimoji="1" lang="en-US" altLang="ja-JP" sz="2800" dirty="0"/>
              <a:t> Meeting)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4119883-1734-E2EA-8F89-F64372E4B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12</a:t>
            </a:fld>
            <a:endParaRPr kumimoji="1" lang="ja-JP" altLang="en-US"/>
          </a:p>
        </p:txBody>
      </p:sp>
      <p:graphicFrame>
        <p:nvGraphicFramePr>
          <p:cNvPr id="2" name="表 7">
            <a:extLst>
              <a:ext uri="{FF2B5EF4-FFF2-40B4-BE49-F238E27FC236}">
                <a16:creationId xmlns:a16="http://schemas.microsoft.com/office/drawing/2014/main" id="{9229B862-100E-D9A3-477B-363BBB5DCE1F}"/>
              </a:ext>
            </a:extLst>
          </p:cNvPr>
          <p:cNvGraphicFramePr>
            <a:graphicFrameLocks noGrp="1"/>
          </p:cNvGraphicFramePr>
          <p:nvPr/>
        </p:nvGraphicFramePr>
        <p:xfrm>
          <a:off x="1416000" y="1559354"/>
          <a:ext cx="9360000" cy="35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0">
                  <a:extLst>
                    <a:ext uri="{9D8B030D-6E8A-4147-A177-3AD203B41FA5}">
                      <a16:colId xmlns:a16="http://schemas.microsoft.com/office/drawing/2014/main" val="1170168079"/>
                    </a:ext>
                  </a:extLst>
                </a:gridCol>
                <a:gridCol w="4680000">
                  <a:extLst>
                    <a:ext uri="{9D8B030D-6E8A-4147-A177-3AD203B41FA5}">
                      <a16:colId xmlns:a16="http://schemas.microsoft.com/office/drawing/2014/main" val="2788699624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Data set name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Recommender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10517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GREET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JASIC, OICA, VECC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2616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IDEA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JASIC, OICA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133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LCIDB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OICA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23039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CALCD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OICA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0797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Ecoinvent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OICA,</a:t>
                      </a:r>
                      <a:r>
                        <a:rPr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VECC</a:t>
                      </a:r>
                      <a:endParaRPr kumimoji="1" lang="en-US" altLang="ja-JP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40562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kumimoji="1" lang="en-US" altLang="ja-JP" sz="16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GaBi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Databases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OICA, </a:t>
                      </a:r>
                      <a:r>
                        <a:rPr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VECC</a:t>
                      </a:r>
                      <a:endParaRPr kumimoji="1" lang="en-US" altLang="ja-JP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87693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EF compliant dataset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203062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Each industry association dataset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JASIC, European Aluminum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493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64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F0AE170-6726-0907-6EE0-6D9BDA6AEE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ja-JP" dirty="0"/>
              <a:t>SG2 has discussed adoption of UUID to each materials. But gave up…</a:t>
            </a:r>
          </a:p>
          <a:p>
            <a:r>
              <a:rPr lang="en-US" altLang="ja-JP" dirty="0"/>
              <a:t> </a:t>
            </a:r>
            <a:r>
              <a:rPr lang="ja-JP" altLang="en-US" dirty="0"/>
              <a:t>⇒ </a:t>
            </a:r>
            <a:r>
              <a:rPr lang="en-US" altLang="ja-JP" dirty="0"/>
              <a:t>Finally, SG2 decide just to nominate the Data sets List.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391A82D-CF8F-1A70-B33F-C8B15577B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Adoption of UUID to Material Classifications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04D8C22-B680-692E-E2B0-5B6D5E39A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13</a:t>
            </a:fld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6A1C565-35A8-1ED0-36A5-AB4F67028A84}"/>
              </a:ext>
            </a:extLst>
          </p:cNvPr>
          <p:cNvGraphicFramePr>
            <a:graphicFrameLocks noGrp="1"/>
          </p:cNvGraphicFramePr>
          <p:nvPr/>
        </p:nvGraphicFramePr>
        <p:xfrm>
          <a:off x="46980" y="713105"/>
          <a:ext cx="12098040" cy="5096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974546440"/>
                    </a:ext>
                  </a:extLst>
                </a:gridCol>
                <a:gridCol w="269987">
                  <a:extLst>
                    <a:ext uri="{9D8B030D-6E8A-4147-A177-3AD203B41FA5}">
                      <a16:colId xmlns:a16="http://schemas.microsoft.com/office/drawing/2014/main" val="2666014987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1588645915"/>
                    </a:ext>
                  </a:extLst>
                </a:gridCol>
                <a:gridCol w="1944000">
                  <a:extLst>
                    <a:ext uri="{9D8B030D-6E8A-4147-A177-3AD203B41FA5}">
                      <a16:colId xmlns:a16="http://schemas.microsoft.com/office/drawing/2014/main" val="3234521063"/>
                    </a:ext>
                  </a:extLst>
                </a:gridCol>
                <a:gridCol w="1406066">
                  <a:extLst>
                    <a:ext uri="{9D8B030D-6E8A-4147-A177-3AD203B41FA5}">
                      <a16:colId xmlns:a16="http://schemas.microsoft.com/office/drawing/2014/main" val="699871800"/>
                    </a:ext>
                  </a:extLst>
                </a:gridCol>
                <a:gridCol w="269987">
                  <a:extLst>
                    <a:ext uri="{9D8B030D-6E8A-4147-A177-3AD203B41FA5}">
                      <a16:colId xmlns:a16="http://schemas.microsoft.com/office/drawing/2014/main" val="3096499841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434380402"/>
                    </a:ext>
                  </a:extLst>
                </a:gridCol>
                <a:gridCol w="4140000">
                  <a:extLst>
                    <a:ext uri="{9D8B030D-6E8A-4147-A177-3AD203B41FA5}">
                      <a16:colId xmlns:a16="http://schemas.microsoft.com/office/drawing/2014/main" val="393130357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372309979"/>
                    </a:ext>
                  </a:extLst>
                </a:gridCol>
              </a:tblGrid>
              <a:tr h="15730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Material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No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Upstream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Process name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ID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No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Downstream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Process name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ID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920621"/>
                  </a:ext>
                </a:extLst>
              </a:tr>
              <a:tr h="303118">
                <a:tc rowSpan="10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Steel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Blast furnace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Crude steel</a:t>
                      </a:r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, </a:t>
                      </a:r>
                      <a:r>
                        <a:rPr kumimoji="1" lang="ja-JP" altLang="en-US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convert 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furnace method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221115201pJPN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ast iron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zh-TW" altLang="en-US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Pig iron castings for machinery</a:t>
                      </a:r>
                      <a:endParaRPr kumimoji="1" 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225111000pJPN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1672561"/>
                  </a:ext>
                </a:extLst>
              </a:tr>
              <a:tr h="157300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" marR="108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2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Methane 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DRI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Pig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steel_Methane_DRI_1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AIST_JAMA_001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ast steel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Ordinary steel castings 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cast steel) 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including cast steel pipes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225311000pJPN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2486522"/>
                  </a:ext>
                </a:extLst>
              </a:tr>
              <a:tr h="3031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8000" marR="180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8000" marR="18000" marT="18000" marB="18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Crude steel_Methane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DRI_2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AIST_JAMA_001A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ot-rolled steel sheet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Ordinary steel medium and thin plates 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less than 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 mm 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thick, including low-mo plates and electric steel plates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, 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converter method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222118201pJPN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419833"/>
                  </a:ext>
                </a:extLst>
              </a:tr>
              <a:tr h="303118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" marR="108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ja-JP" altLang="en-US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３</a:t>
                      </a: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ydrogen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DRI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Hydrogen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SMR (Gray)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AIST_JAMA_021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old-rolled steel sheet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Cold-rolled ordinary steel sheet 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including cold-rolled low-mo steel sheet and recycled finished steel sheet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, 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converter method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222212201pJPN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6983579"/>
                  </a:ext>
                </a:extLst>
              </a:tr>
              <a:tr h="3031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8000" marR="180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8000" marR="18000" marT="18000" marB="18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Hydrogen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SMR +CCS (Green)</a:t>
                      </a: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AIST_JAMA_022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lectromagnetic steel 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sheet</a:t>
                      </a:r>
                      <a:endParaRPr lang="ja-JP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Cold-rolled electric steel strip</a:t>
                      </a:r>
                      <a:r>
                        <a:rPr lang="en-US" altLang="zh-TW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zh-TW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converter method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222213201pJPN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6361771"/>
                  </a:ext>
                </a:extLst>
              </a:tr>
              <a:tr h="44893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8000" marR="180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8000" marR="18000" marT="18000" marB="18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Hydrogen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Renew Electrolysis (Blue)</a:t>
                      </a: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AIST_JAMA_026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ot-rolled hot-dip galvanized steel sheet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Hot rolled hot dip galvanized steel sheet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converter method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AIST_JAMA_000A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5569189"/>
                  </a:ext>
                </a:extLst>
              </a:tr>
              <a:tr h="448936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" marR="108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4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lectric furnace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Crude steel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electric furnace method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221115202pJPN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ot-rolled electro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galvanized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steel sheet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Hot rolled electrogalvanized steel sheet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converter method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AIST_JAMA_000B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5198831"/>
                  </a:ext>
                </a:extLst>
              </a:tr>
              <a:tr h="448936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" marR="108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kumimoji="1" 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old-rolled hot-dip galvanized steel sheet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Hot dip galvanized steel sheet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converter process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224111211pJPN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3455264"/>
                  </a:ext>
                </a:extLst>
              </a:tr>
              <a:tr h="448936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" marR="108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old-rolled electro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galvanized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steel sheet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Electrogalvanized steel sheet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converter process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224111221pJPN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8212639"/>
                  </a:ext>
                </a:extLst>
              </a:tr>
              <a:tr h="303118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" marR="108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Carbon steel bar/wire rod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Ordinary steel wire rod and bar in coil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converter process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222116201pJPN</a:t>
                      </a:r>
                    </a:p>
                  </a:txBody>
                  <a:tcPr marL="7200" marR="7200" marT="7200" marB="72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738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9444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FC2B9C-7FC9-B52E-30D2-1F92C8D7F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Discussion – dataset criteria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BC586A-9467-3F4B-3E7B-C9CC67380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CC48F47-1845-92A5-EFF2-8D461D2C59E4}"/>
              </a:ext>
            </a:extLst>
          </p:cNvPr>
          <p:cNvSpPr txBox="1"/>
          <p:nvPr/>
        </p:nvSpPr>
        <p:spPr>
          <a:xfrm>
            <a:off x="740021" y="763530"/>
            <a:ext cx="10146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In IWG, there were many comment to make a criteria for the dataset.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Now we assume below points could be discussion point as criteria.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B8CC5BE-F7E4-844B-520A-8F85DF1D35EF}"/>
              </a:ext>
            </a:extLst>
          </p:cNvPr>
          <p:cNvSpPr txBox="1"/>
          <p:nvPr/>
        </p:nvSpPr>
        <p:spPr>
          <a:xfrm>
            <a:off x="983094" y="1525391"/>
            <a:ext cx="10518698" cy="4913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&lt;Proposal of dataset criteria&gt;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Declaration of defined criteria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Dataset updated date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Dataset 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suitability for A-LCA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(Suitable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for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our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material classification list)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Usage history  (How many user was using the dataset)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Data source (Original creation dataset (e.g., average value of 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industry)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or Citations from other literature)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External reviewer</a:t>
            </a:r>
          </a:p>
        </p:txBody>
      </p:sp>
    </p:spTree>
    <p:extLst>
      <p:ext uri="{BB962C8B-B14F-4D97-AF65-F5344CB8AC3E}">
        <p14:creationId xmlns:p14="http://schemas.microsoft.com/office/powerpoint/2010/main" val="1284321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9BDCDD-811A-2969-B946-221ECBE75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Reference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2C96F87-375A-A025-63CB-FB9138B10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881" y="724333"/>
            <a:ext cx="11520000" cy="541468"/>
          </a:xfrm>
        </p:spPr>
        <p:txBody>
          <a:bodyPr/>
          <a:lstStyle/>
          <a:p>
            <a:r>
              <a:rPr kumimoji="1" lang="en-US" altLang="ja-JP" dirty="0"/>
              <a:t>ILCD entry level requirement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A0786E-87B8-26F2-544E-8CF061762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81584C4-7CED-892C-7203-3C882D07D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175" y="1053295"/>
            <a:ext cx="6686672" cy="322416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A0D4956-29B2-DFF1-456C-D5628F6CE2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83"/>
          <a:stretch/>
        </p:blipFill>
        <p:spPr>
          <a:xfrm>
            <a:off x="634106" y="4124217"/>
            <a:ext cx="6650741" cy="237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86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25973AA-7E02-9ED2-0C0D-90CE85C95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532" y="1957269"/>
            <a:ext cx="9888000" cy="1130884"/>
          </a:xfrm>
        </p:spPr>
        <p:txBody>
          <a:bodyPr/>
          <a:lstStyle/>
          <a:p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3. Agenda </a:t>
            </a:r>
            <a:r>
              <a:rPr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of</a:t>
            </a:r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SG2-3 meeting </a:t>
            </a:r>
            <a:b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</a:br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	1. boundary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F5594CE-F074-5523-0B24-D8A1BD146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333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20B31F-4953-49AE-59AA-17C7E209C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Material List by VDA classification 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78B070-5F11-C596-96DC-31142DFA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17</a:t>
            </a:fld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3A48429D-14B8-A670-71D3-B10C74CAAB4F}"/>
              </a:ext>
            </a:extLst>
          </p:cNvPr>
          <p:cNvGraphicFramePr>
            <a:graphicFrameLocks noGrp="1"/>
          </p:cNvGraphicFramePr>
          <p:nvPr/>
        </p:nvGraphicFramePr>
        <p:xfrm>
          <a:off x="839416" y="1196752"/>
          <a:ext cx="4412974" cy="4206240"/>
        </p:xfrm>
        <a:graphic>
          <a:graphicData uri="http://schemas.openxmlformats.org/drawingml/2006/table">
            <a:tbl>
              <a:tblPr/>
              <a:tblGrid>
                <a:gridCol w="1056636">
                  <a:extLst>
                    <a:ext uri="{9D8B030D-6E8A-4147-A177-3AD203B41FA5}">
                      <a16:colId xmlns:a16="http://schemas.microsoft.com/office/drawing/2014/main" val="1764372540"/>
                    </a:ext>
                  </a:extLst>
                </a:gridCol>
                <a:gridCol w="3356338">
                  <a:extLst>
                    <a:ext uri="{9D8B030D-6E8A-4147-A177-3AD203B41FA5}">
                      <a16:colId xmlns:a16="http://schemas.microsoft.com/office/drawing/2014/main" val="4256712015"/>
                    </a:ext>
                  </a:extLst>
                </a:gridCol>
              </a:tblGrid>
              <a:tr h="2742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VDA 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Classification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VDA 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Classification Name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60771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Steel/cast steel/sintered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924176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1.1.1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Unalloyed/low alloy steel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03475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1.1.2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high-alloy steel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133515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1.2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714451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1.2.1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Gneissic graphite cast 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iron/ 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malleable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016004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1.2.2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Spheroidal graphite cast iron/Vermular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133117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1.2.3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high-alloy cast iron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7878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Aluminium 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/ 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aluminium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500080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2.1.1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aluminium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701088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2.1.2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Forged aluminium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29141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Magnesium, magnesium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63084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2.2.1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magnesium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300615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2.2.2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Forged magnesium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879074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2.3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Titanium, titanium alloys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415334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Copper 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(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e.g. copper in harnesses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8382928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copper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4795487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zinc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400309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3.4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nickel alloy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22402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3.5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lead (the metal)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943881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Platinum/rhodium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590836"/>
                  </a:ext>
                </a:extLst>
              </a:tr>
              <a:tr h="9141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4.2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special metals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686713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1F17B97F-6BFF-7C06-5FCC-EDCEFD46A6F5}"/>
              </a:ext>
            </a:extLst>
          </p:cNvPr>
          <p:cNvGraphicFramePr>
            <a:graphicFrameLocks noGrp="1"/>
          </p:cNvGraphicFramePr>
          <p:nvPr/>
        </p:nvGraphicFramePr>
        <p:xfrm>
          <a:off x="5701592" y="1052736"/>
          <a:ext cx="5431606" cy="5669280"/>
        </p:xfrm>
        <a:graphic>
          <a:graphicData uri="http://schemas.openxmlformats.org/drawingml/2006/table">
            <a:tbl>
              <a:tblPr/>
              <a:tblGrid>
                <a:gridCol w="1058389">
                  <a:extLst>
                    <a:ext uri="{9D8B030D-6E8A-4147-A177-3AD203B41FA5}">
                      <a16:colId xmlns:a16="http://schemas.microsoft.com/office/drawing/2014/main" val="1764372540"/>
                    </a:ext>
                  </a:extLst>
                </a:gridCol>
                <a:gridCol w="4373217">
                  <a:extLst>
                    <a:ext uri="{9D8B030D-6E8A-4147-A177-3AD203B41FA5}">
                      <a16:colId xmlns:a16="http://schemas.microsoft.com/office/drawing/2014/main" val="4256712015"/>
                    </a:ext>
                  </a:extLst>
                </a:gridCol>
              </a:tblGrid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5883605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5.1.a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 (containing filler)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1983440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5.1.b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resin (without filler)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4096554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thermoplastic elastomer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66138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Elastomer/elastomer composites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748164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5.4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thermosetting resin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0815930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5.4.1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polyurethane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527417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5.4.2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unsaturated polyester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1619287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5.4.3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thermosetting resins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756232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5.5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Polymer composites (e.g. laminated trim parts)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0647491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5.5.1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Resins in polymer composites.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188973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　5.5.2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Fibres in polymer composites (textiles)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1722736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6.1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painting material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202003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6.2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Adhesives, sealants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176579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6.3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underseal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4466876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Organic natural materials 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(</a:t>
                      </a:r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e.g. leather</a:t>
                      </a:r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4055743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Ceramics/glass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177114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7.3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composite materials (e.g. friction linings)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738969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8.1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Electronic component materials (e.g. 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PCBs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 displays)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38057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8.2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Electrical component materials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377573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9.1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fuel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412161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9.2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lubricant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591495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9.3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brake fluid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794346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9.4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Coolant/other glycols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8583075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9.5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refrigerant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0483429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9.6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Washer fluid, battery fluid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0255663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9.7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preservative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6615990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9.8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fuels and replenishers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726574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yre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3225289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lead-acid battery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39752"/>
                  </a:ext>
                </a:extLst>
              </a:tr>
              <a:tr h="155707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Drive battery cell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739326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0950E3-0FD8-87AB-68CE-20C0A26D67DD}"/>
              </a:ext>
            </a:extLst>
          </p:cNvPr>
          <p:cNvSpPr txBox="1"/>
          <p:nvPr/>
        </p:nvSpPr>
        <p:spPr>
          <a:xfrm>
            <a:off x="346881" y="767892"/>
            <a:ext cx="27143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b="1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VDA material </a:t>
            </a:r>
            <a:endParaRPr kumimoji="1" lang="en-US" altLang="ja-JP" sz="2000" b="1" u="sng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D204F39A-1BDA-5862-B8FA-BFE7EE2C9A54}"/>
              </a:ext>
            </a:extLst>
          </p:cNvPr>
          <p:cNvSpPr/>
          <p:nvPr/>
        </p:nvSpPr>
        <p:spPr>
          <a:xfrm rot="5400000">
            <a:off x="2769632" y="4941168"/>
            <a:ext cx="343259" cy="1440160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FB6A55F-CC5E-1027-28DD-38016D479782}"/>
              </a:ext>
            </a:extLst>
          </p:cNvPr>
          <p:cNvSpPr txBox="1"/>
          <p:nvPr/>
        </p:nvSpPr>
        <p:spPr>
          <a:xfrm>
            <a:off x="369363" y="5851669"/>
            <a:ext cx="5116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Not enough to show low CO2 material effect </a:t>
            </a:r>
            <a:r>
              <a:rPr lang="en-US" altLang="ja-JP" b="1" dirty="0"/>
              <a:t>by VDA classification</a:t>
            </a:r>
            <a:endParaRPr kumimoji="1" lang="en-US" altLang="ja-JP" b="1" dirty="0"/>
          </a:p>
        </p:txBody>
      </p:sp>
    </p:spTree>
    <p:extLst>
      <p:ext uri="{BB962C8B-B14F-4D97-AF65-F5344CB8AC3E}">
        <p14:creationId xmlns:p14="http://schemas.microsoft.com/office/powerpoint/2010/main" val="4215326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7C6080B-1CD6-0DB0-3723-D78F891AD9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578200"/>
              </p:ext>
            </p:extLst>
          </p:nvPr>
        </p:nvGraphicFramePr>
        <p:xfrm>
          <a:off x="141870" y="1014785"/>
          <a:ext cx="11908259" cy="5443291"/>
        </p:xfrm>
        <a:graphic>
          <a:graphicData uri="http://schemas.openxmlformats.org/drawingml/2006/table">
            <a:tbl>
              <a:tblPr/>
              <a:tblGrid>
                <a:gridCol w="650963">
                  <a:extLst>
                    <a:ext uri="{9D8B030D-6E8A-4147-A177-3AD203B41FA5}">
                      <a16:colId xmlns:a16="http://schemas.microsoft.com/office/drawing/2014/main" val="1018980064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1710706832"/>
                    </a:ext>
                  </a:extLst>
                </a:gridCol>
                <a:gridCol w="499437">
                  <a:extLst>
                    <a:ext uri="{9D8B030D-6E8A-4147-A177-3AD203B41FA5}">
                      <a16:colId xmlns:a16="http://schemas.microsoft.com/office/drawing/2014/main" val="1530393782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1974910530"/>
                    </a:ext>
                  </a:extLst>
                </a:gridCol>
                <a:gridCol w="2844000">
                  <a:extLst>
                    <a:ext uri="{9D8B030D-6E8A-4147-A177-3AD203B41FA5}">
                      <a16:colId xmlns:a16="http://schemas.microsoft.com/office/drawing/2014/main" val="3426100809"/>
                    </a:ext>
                  </a:extLst>
                </a:gridCol>
                <a:gridCol w="731213">
                  <a:extLst>
                    <a:ext uri="{9D8B030D-6E8A-4147-A177-3AD203B41FA5}">
                      <a16:colId xmlns:a16="http://schemas.microsoft.com/office/drawing/2014/main" val="439339014"/>
                    </a:ext>
                  </a:extLst>
                </a:gridCol>
                <a:gridCol w="2556000">
                  <a:extLst>
                    <a:ext uri="{9D8B030D-6E8A-4147-A177-3AD203B41FA5}">
                      <a16:colId xmlns:a16="http://schemas.microsoft.com/office/drawing/2014/main" val="1184521104"/>
                    </a:ext>
                  </a:extLst>
                </a:gridCol>
                <a:gridCol w="1159599">
                  <a:extLst>
                    <a:ext uri="{9D8B030D-6E8A-4147-A177-3AD203B41FA5}">
                      <a16:colId xmlns:a16="http://schemas.microsoft.com/office/drawing/2014/main" val="1985380455"/>
                    </a:ext>
                  </a:extLst>
                </a:gridCol>
                <a:gridCol w="1127047">
                  <a:extLst>
                    <a:ext uri="{9D8B030D-6E8A-4147-A177-3AD203B41FA5}">
                      <a16:colId xmlns:a16="http://schemas.microsoft.com/office/drawing/2014/main" val="1776817293"/>
                    </a:ext>
                  </a:extLst>
                </a:gridCol>
              </a:tblGrid>
              <a:tr h="136933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aterial</a:t>
                      </a:r>
                      <a:endParaRPr lang="en-US" altLang="ja-JP" sz="900" b="1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lassification</a:t>
                      </a: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Manufacturing Process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Examples of components used in automobiles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263189"/>
                  </a:ext>
                </a:extLst>
              </a:tr>
              <a:tr h="268590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upper processes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mid-</a:t>
                      </a:r>
                      <a:endParaRPr lang="en-US" altLang="ja-JP" sz="900" b="1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lower </a:t>
                      </a:r>
                      <a:endParaRPr lang="en-US" altLang="ja-JP" sz="900" b="1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processes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Body &amp; Chassis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Batteries </a:t>
                      </a:r>
                      <a:endParaRPr lang="en-US" altLang="ja-JP" sz="900" b="1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and 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otors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ngine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ransmission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Standard Components</a:t>
                      </a: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301652"/>
                  </a:ext>
                </a:extLst>
              </a:tr>
              <a:tr h="400247">
                <a:tc rowSpan="1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Steel</a:t>
                      </a:r>
                      <a:endParaRPr lang="ja-JP" altLang="en-US" sz="900" b="1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 rowSpan="1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Blast Furnace</a:t>
                      </a:r>
                    </a:p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</a:t>
                      </a:r>
                    </a:p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Electric </a:t>
                      </a:r>
                    </a:p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Furnace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 rowSpan="1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ast iron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Brake caliper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brake disc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knuckle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Bearing caps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crank pulleys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damper pulleys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Drive Plate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Camshaft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Turbo Housing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011383"/>
                  </a:ext>
                </a:extLst>
              </a:tr>
              <a:tr h="167952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ast steel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952070"/>
                  </a:ext>
                </a:extLst>
              </a:tr>
              <a:tr h="268590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ot-rolled steel sheet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Upper arm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lower arm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steel wheel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pedal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seat frame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503778"/>
                  </a:ext>
                </a:extLst>
              </a:tr>
              <a:tr h="400247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old-rolled steel sheet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Side panel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Roof panel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Bumper beam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Roof frame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Door sash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Inside panel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Airbag module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Seat frame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Radiator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CVT </a:t>
                      </a:r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belt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644410"/>
                  </a:ext>
                </a:extLst>
              </a:tr>
              <a:tr h="268590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lectromagnetic steel 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sheet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938203"/>
                  </a:ext>
                </a:extLst>
              </a:tr>
              <a:tr h="268590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ot-rolled hot-dip galvanized steel sheet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098057"/>
                  </a:ext>
                </a:extLst>
              </a:tr>
              <a:tr h="268590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ot-rolled electro 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galvanized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steel sheet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fontAlgn="ctr"/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600725"/>
                  </a:ext>
                </a:extLst>
              </a:tr>
              <a:tr h="663561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old-rolled hot-dip galvanized steel sheet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Side frames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floor panels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door panels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fender panels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hood panels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tailgate panels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trunk lid panels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side sills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rear frames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steering hanger beams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inside panels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dash panels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IPU </a:t>
                      </a:r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Bracket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4085776"/>
                  </a:ext>
                </a:extLst>
              </a:tr>
              <a:tr h="268590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old-rolled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electro galvanized steel sheet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Brake tube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wiper arm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032979"/>
                  </a:ext>
                </a:extLst>
              </a:tr>
              <a:tr h="268590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zh-TW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Carbon steel bar/wire </a:t>
                      </a:r>
                      <a:r>
                        <a:rPr lang="en-US" altLang="zh-TW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rod</a:t>
                      </a:r>
                      <a:endParaRPr lang="zh-TW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Tire cords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door beams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steering hanger beams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seat frames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piston ring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DIFF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Case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210704"/>
                  </a:ext>
                </a:extLst>
              </a:tr>
              <a:tr h="658219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Special 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teel 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ar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Suspension Spring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Piston pin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connecting rod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crankshaft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valve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CVT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pulleys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transmission gears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bearings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drive shafts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e-Axle</a:t>
                      </a: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Gears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Bearings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8209678"/>
                  </a:ext>
                </a:extLst>
              </a:tr>
              <a:tr h="268590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Special 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teel 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ire 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rod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 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pring 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steel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Sway bar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Torsion bar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Bolts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nuts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springs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5049752"/>
                  </a:ext>
                </a:extLst>
              </a:tr>
              <a:tr h="268590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Stainless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steel 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sheet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/bar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Fuel Pipe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Exhaust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Manifold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Exhaust Pipe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Converter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Muffler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Fuel pipe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fuel rail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EGR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pipe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EGR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cooler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gasket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3367622"/>
                  </a:ext>
                </a:extLst>
              </a:tr>
              <a:tr h="400247"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07" marR="2507" marT="2507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inter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 steel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20000"/>
                        <a:lumOff val="80000"/>
                        <a:alpha val="99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Motor Rotor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Pulley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sprocket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connecting rod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bearing cap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oil pump rotor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valve guide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Synchro Hubs</a:t>
                      </a:r>
                      <a:r>
                        <a:rPr lang="en-US" altLang="ja-JP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Prenteral Gear Carriers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900" b="1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magnet</a:t>
                      </a:r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800" marR="10800" marT="2507" marB="360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99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185773"/>
                  </a:ext>
                </a:extLst>
              </a:tr>
            </a:tbl>
          </a:graphicData>
        </a:graphic>
      </p:graphicFrame>
      <p:sp>
        <p:nvSpPr>
          <p:cNvPr id="7" name="タイトル 2">
            <a:extLst>
              <a:ext uri="{FF2B5EF4-FFF2-40B4-BE49-F238E27FC236}">
                <a16:creationId xmlns:a16="http://schemas.microsoft.com/office/drawing/2014/main" id="{BA151388-1327-AD75-ED23-484D6F2A9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81" y="87090"/>
            <a:ext cx="9888000" cy="648000"/>
          </a:xfrm>
        </p:spPr>
        <p:txBody>
          <a:bodyPr/>
          <a:lstStyle/>
          <a:p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Parts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→ 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material 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 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system boundary</a:t>
            </a:r>
            <a:endParaRPr kumimoji="1" lang="ja-JP" altLang="en-US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33287311-A1A4-A0E5-57A1-457D0D89A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870" y="604204"/>
            <a:ext cx="11520000" cy="541468"/>
          </a:xfrm>
        </p:spPr>
        <p:txBody>
          <a:bodyPr/>
          <a:lstStyle/>
          <a:p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Example (steel)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3510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20B31F-4953-49AE-59AA-17C7E209C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Material List (1)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78B070-5F11-C596-96DC-31142DFA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0950E3-0FD8-87AB-68CE-20C0A26D67DD}"/>
              </a:ext>
            </a:extLst>
          </p:cNvPr>
          <p:cNvSpPr txBox="1"/>
          <p:nvPr/>
        </p:nvSpPr>
        <p:spPr>
          <a:xfrm>
            <a:off x="346881" y="767892"/>
            <a:ext cx="27143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Upstream process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3A48429D-14B8-A670-71D3-B10C74CAAB4F}"/>
              </a:ext>
            </a:extLst>
          </p:cNvPr>
          <p:cNvGraphicFramePr>
            <a:graphicFrameLocks noGrp="1"/>
          </p:cNvGraphicFramePr>
          <p:nvPr/>
        </p:nvGraphicFramePr>
        <p:xfrm>
          <a:off x="383214" y="1259865"/>
          <a:ext cx="9125220" cy="4712054"/>
        </p:xfrm>
        <a:graphic>
          <a:graphicData uri="http://schemas.openxmlformats.org/drawingml/2006/table">
            <a:tbl>
              <a:tblPr/>
              <a:tblGrid>
                <a:gridCol w="2012474">
                  <a:extLst>
                    <a:ext uri="{9D8B030D-6E8A-4147-A177-3AD203B41FA5}">
                      <a16:colId xmlns:a16="http://schemas.microsoft.com/office/drawing/2014/main" val="1764372540"/>
                    </a:ext>
                  </a:extLst>
                </a:gridCol>
                <a:gridCol w="1989917">
                  <a:extLst>
                    <a:ext uri="{9D8B030D-6E8A-4147-A177-3AD203B41FA5}">
                      <a16:colId xmlns:a16="http://schemas.microsoft.com/office/drawing/2014/main" val="4256712015"/>
                    </a:ext>
                  </a:extLst>
                </a:gridCol>
                <a:gridCol w="5122829">
                  <a:extLst>
                    <a:ext uri="{9D8B030D-6E8A-4147-A177-3AD203B41FA5}">
                      <a16:colId xmlns:a16="http://schemas.microsoft.com/office/drawing/2014/main" val="4106303460"/>
                    </a:ext>
                  </a:extLst>
                </a:gridCol>
              </a:tblGrid>
              <a:tr h="34273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Material classification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Process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Name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Description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607719"/>
                  </a:ext>
                </a:extLst>
              </a:tr>
              <a:tr h="318521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Steel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Blast furnace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Crude steel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convert furnace method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241769"/>
                  </a:ext>
                </a:extLst>
              </a:tr>
              <a:tr h="318521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Methane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DRI</a:t>
                      </a:r>
                      <a:endParaRPr kumimoji="1"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Crude </a:t>
                      </a:r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steel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Methane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DRI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034759"/>
                  </a:ext>
                </a:extLst>
              </a:tr>
              <a:tr h="318521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ydrogen </a:t>
                      </a:r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DRI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Hydrogen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SMR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714451"/>
                  </a:ext>
                </a:extLst>
              </a:tr>
              <a:tr h="31852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kumimoji="1"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7200" marR="7200" marT="7200" marB="7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Hydrogen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SMR +CCS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9231413"/>
                  </a:ext>
                </a:extLst>
              </a:tr>
              <a:tr h="31852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kumimoji="1"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7200" marR="7200" marT="7200" marB="7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Hydrogen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Renew Electrolysis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194447"/>
                  </a:ext>
                </a:extLst>
              </a:tr>
              <a:tr h="318521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lectric furnace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Crude steel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electric furnace method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7878"/>
                  </a:ext>
                </a:extLst>
              </a:tr>
              <a:tr h="318521">
                <a:tc rowSpan="4"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Aluminum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alloy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Primary aluminum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Primary aluminum ingots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by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fossil energy</a:t>
                      </a:r>
                      <a:endParaRPr kumimoji="1" lang="ja-JP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500080"/>
                  </a:ext>
                </a:extLst>
              </a:tr>
              <a:tr h="318521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Renewable Energy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Primary Aluminum Ingot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by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renewable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energy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2701088"/>
                  </a:ext>
                </a:extLst>
              </a:tr>
              <a:tr h="318521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Inert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anode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Alumina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Inert electrode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liquid aluminum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Cast Aluminum</a:t>
                      </a:r>
                      <a:endParaRPr kumimoji="1"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229141"/>
                  </a:ext>
                </a:extLst>
              </a:tr>
              <a:tr h="318521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Secondary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aluminum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Recycled aluminum ingots, aluminum alloys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7630847"/>
                  </a:ext>
                </a:extLst>
              </a:tr>
              <a:tr h="318521">
                <a:tc rowSpan="2"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Copper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alloy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Pyrometallurgy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Crude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copper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Electrolytic copper</a:t>
                      </a:r>
                      <a:endParaRPr kumimoji="1" lang="ja-JP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006157"/>
                  </a:ext>
                </a:extLst>
              </a:tr>
              <a:tr h="318521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Hydrometallurgy</a:t>
                      </a:r>
                      <a:endParaRPr kumimoji="1"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Crude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copper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by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Heap leaching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Electrolytic copper</a:t>
                      </a:r>
                      <a:endParaRPr kumimoji="1"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879074"/>
                  </a:ext>
                </a:extLst>
              </a:tr>
              <a:tr h="547065"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Resin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Fossil resources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G</a:t>
                      </a:r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eneral purpose plastic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General purpose engineering plastic,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Thermocurable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resin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415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558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9303D34-5A52-56DB-30BE-838099E90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30A31561-4FD4-C5D8-13A1-7CF662F1117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886950" cy="647700"/>
          </a:xfrm>
          <a:prstGeom prst="rect">
            <a:avLst/>
          </a:prstGeom>
        </p:spPr>
        <p:txBody>
          <a:bodyPr/>
          <a:lstStyle/>
          <a:p>
            <a:r>
              <a:rPr lang="en-US" altLang="ja-JP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schedule plan</a:t>
            </a:r>
            <a:endParaRPr lang="ja-JP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527EB594-7D95-227C-9E78-8230BE64E3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607085"/>
              </p:ext>
            </p:extLst>
          </p:nvPr>
        </p:nvGraphicFramePr>
        <p:xfrm>
          <a:off x="251791" y="963120"/>
          <a:ext cx="11629681" cy="5489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681">
                  <a:extLst>
                    <a:ext uri="{9D8B030D-6E8A-4147-A177-3AD203B41FA5}">
                      <a16:colId xmlns:a16="http://schemas.microsoft.com/office/drawing/2014/main" val="40010434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99272324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42477648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56464669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422973995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8134739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831783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455961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191092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59544305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9124513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1608532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0312943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8481022"/>
                    </a:ext>
                  </a:extLst>
                </a:gridCol>
              </a:tblGrid>
              <a:tr h="28806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2023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2024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2025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161209"/>
                  </a:ext>
                </a:extLst>
              </a:tr>
              <a:tr h="316866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Jun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Aug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Sep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Oct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Nov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Dec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Jan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Feb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Mar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2Q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3Q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4Q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-</a:t>
                      </a:r>
                      <a:endParaRPr kumimoji="1" lang="ja-JP" altLang="en-US" sz="1400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23775"/>
                  </a:ext>
                </a:extLst>
              </a:tr>
              <a:tr h="325808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IWG</a:t>
                      </a:r>
                      <a:r>
                        <a:rPr lang="ja-JP" altLang="en-US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　</a:t>
                      </a:r>
                      <a:r>
                        <a:rPr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MTG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450145"/>
                  </a:ext>
                </a:extLst>
              </a:tr>
              <a:tr h="5159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Objective ,usage method, applicable product setting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792229"/>
                  </a:ext>
                </a:extLst>
              </a:tr>
              <a:tr h="4897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Automotive material list/classification setting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734559"/>
                  </a:ext>
                </a:extLst>
              </a:tr>
              <a:tr h="8929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System boundary setting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- Material flow/hotspot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- manufacturing SG3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- waste/recycling SG5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98355"/>
                  </a:ext>
                </a:extLst>
              </a:tr>
              <a:tr h="486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a level concept</a:t>
                      </a:r>
                      <a:r>
                        <a:rPr kumimoji="1" lang="ja-JP" altLang="en-US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setting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475736"/>
                  </a:ext>
                </a:extLst>
              </a:tr>
              <a:tr h="4897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Cutoff/Data requirement/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728882"/>
                  </a:ext>
                </a:extLst>
              </a:tr>
              <a:tr h="4897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Setting of each material carbon intensity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707609"/>
                  </a:ext>
                </a:extLst>
              </a:tr>
              <a:tr h="4897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Data collecting and setting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691958"/>
                  </a:ext>
                </a:extLst>
              </a:tr>
              <a:tr h="4897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Meiryo UI" panose="020B0604030504040204" pitchFamily="50" charset="-128"/>
                          <a:cs typeface="Arial" panose="020B0604020202020204" pitchFamily="34" charset="0"/>
                        </a:rPr>
                        <a:t>Info.exchange for verification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ea typeface="Meiryo UI" panose="020B060403050404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389667"/>
                  </a:ext>
                </a:extLst>
              </a:tr>
            </a:tbl>
          </a:graphicData>
        </a:graphic>
      </p:graphicFrame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7060E869-F35B-1913-A9CF-172348609DBC}"/>
              </a:ext>
            </a:extLst>
          </p:cNvPr>
          <p:cNvCxnSpPr>
            <a:cxnSpLocks/>
          </p:cNvCxnSpPr>
          <p:nvPr/>
        </p:nvCxnSpPr>
        <p:spPr>
          <a:xfrm>
            <a:off x="3016243" y="2150999"/>
            <a:ext cx="171123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5D1C59C4-C001-BB5E-7E41-AA38EC0EB316}"/>
              </a:ext>
            </a:extLst>
          </p:cNvPr>
          <p:cNvCxnSpPr>
            <a:cxnSpLocks/>
          </p:cNvCxnSpPr>
          <p:nvPr/>
        </p:nvCxnSpPr>
        <p:spPr>
          <a:xfrm>
            <a:off x="3016243" y="2726596"/>
            <a:ext cx="171123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DCE6B606-E0A0-E430-EB13-B364B906D026}"/>
              </a:ext>
            </a:extLst>
          </p:cNvPr>
          <p:cNvCxnSpPr>
            <a:cxnSpLocks/>
          </p:cNvCxnSpPr>
          <p:nvPr/>
        </p:nvCxnSpPr>
        <p:spPr>
          <a:xfrm>
            <a:off x="4470615" y="3752792"/>
            <a:ext cx="198542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星: 5 pt 13">
            <a:extLst>
              <a:ext uri="{FF2B5EF4-FFF2-40B4-BE49-F238E27FC236}">
                <a16:creationId xmlns:a16="http://schemas.microsoft.com/office/drawing/2014/main" id="{90B627A6-ED5A-E887-375B-710F2BA2F801}"/>
              </a:ext>
            </a:extLst>
          </p:cNvPr>
          <p:cNvSpPr/>
          <p:nvPr/>
        </p:nvSpPr>
        <p:spPr>
          <a:xfrm>
            <a:off x="4583872" y="2492896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1C878537-61F7-63CA-EAF3-1B6D7832FDC7}"/>
              </a:ext>
            </a:extLst>
          </p:cNvPr>
          <p:cNvCxnSpPr>
            <a:cxnSpLocks/>
          </p:cNvCxnSpPr>
          <p:nvPr/>
        </p:nvCxnSpPr>
        <p:spPr>
          <a:xfrm>
            <a:off x="9018883" y="6177720"/>
            <a:ext cx="136288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828012D5-0DF0-1DBB-43C1-5167CC999568}"/>
              </a:ext>
            </a:extLst>
          </p:cNvPr>
          <p:cNvCxnSpPr>
            <a:cxnSpLocks/>
          </p:cNvCxnSpPr>
          <p:nvPr/>
        </p:nvCxnSpPr>
        <p:spPr>
          <a:xfrm>
            <a:off x="5879976" y="5715690"/>
            <a:ext cx="3138907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星: 5 pt 1">
            <a:extLst>
              <a:ext uri="{FF2B5EF4-FFF2-40B4-BE49-F238E27FC236}">
                <a16:creationId xmlns:a16="http://schemas.microsoft.com/office/drawing/2014/main" id="{A0E7450C-7082-39C9-79B5-CB04C430C82E}"/>
              </a:ext>
            </a:extLst>
          </p:cNvPr>
          <p:cNvSpPr/>
          <p:nvPr/>
        </p:nvSpPr>
        <p:spPr>
          <a:xfrm>
            <a:off x="4854332" y="1632028"/>
            <a:ext cx="360000" cy="360000"/>
          </a:xfrm>
          <a:prstGeom prst="star5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星: 5 pt 8">
            <a:extLst>
              <a:ext uri="{FF2B5EF4-FFF2-40B4-BE49-F238E27FC236}">
                <a16:creationId xmlns:a16="http://schemas.microsoft.com/office/drawing/2014/main" id="{F29F5B88-017D-7550-6525-E11C3A9E3CCF}"/>
              </a:ext>
            </a:extLst>
          </p:cNvPr>
          <p:cNvSpPr/>
          <p:nvPr/>
        </p:nvSpPr>
        <p:spPr>
          <a:xfrm>
            <a:off x="6796838" y="1637872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星: 5 pt 10">
            <a:extLst>
              <a:ext uri="{FF2B5EF4-FFF2-40B4-BE49-F238E27FC236}">
                <a16:creationId xmlns:a16="http://schemas.microsoft.com/office/drawing/2014/main" id="{FED4D4A0-4D6E-11CF-76A1-BB6465E0FD54}"/>
              </a:ext>
            </a:extLst>
          </p:cNvPr>
          <p:cNvSpPr/>
          <p:nvPr/>
        </p:nvSpPr>
        <p:spPr>
          <a:xfrm>
            <a:off x="9743888" y="1632028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星: 5 pt 11">
            <a:extLst>
              <a:ext uri="{FF2B5EF4-FFF2-40B4-BE49-F238E27FC236}">
                <a16:creationId xmlns:a16="http://schemas.microsoft.com/office/drawing/2014/main" id="{A741AE95-12B0-0D08-7B5D-89BB9DB1924D}"/>
              </a:ext>
            </a:extLst>
          </p:cNvPr>
          <p:cNvSpPr/>
          <p:nvPr/>
        </p:nvSpPr>
        <p:spPr>
          <a:xfrm>
            <a:off x="11171260" y="1632028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星: 5 pt 12">
            <a:extLst>
              <a:ext uri="{FF2B5EF4-FFF2-40B4-BE49-F238E27FC236}">
                <a16:creationId xmlns:a16="http://schemas.microsoft.com/office/drawing/2014/main" id="{8ACC04AF-F92A-A0E9-7CA3-8CA85BB46F31}"/>
              </a:ext>
            </a:extLst>
          </p:cNvPr>
          <p:cNvSpPr/>
          <p:nvPr/>
        </p:nvSpPr>
        <p:spPr>
          <a:xfrm>
            <a:off x="11531260" y="1632028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D2FA472-3820-92D0-79FF-0160EBD06D73}"/>
              </a:ext>
            </a:extLst>
          </p:cNvPr>
          <p:cNvSpPr txBox="1"/>
          <p:nvPr/>
        </p:nvSpPr>
        <p:spPr>
          <a:xfrm>
            <a:off x="-1129004" y="17914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23" name="二等辺三角形 22">
            <a:extLst>
              <a:ext uri="{FF2B5EF4-FFF2-40B4-BE49-F238E27FC236}">
                <a16:creationId xmlns:a16="http://schemas.microsoft.com/office/drawing/2014/main" id="{90A2C6EF-1926-D468-43F0-9F4B110190D9}"/>
              </a:ext>
            </a:extLst>
          </p:cNvPr>
          <p:cNvSpPr/>
          <p:nvPr/>
        </p:nvSpPr>
        <p:spPr>
          <a:xfrm flipV="1">
            <a:off x="9216865" y="1354697"/>
            <a:ext cx="307911" cy="239243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8BE05B0F-AD66-68D6-35F9-B7C937614D17}"/>
              </a:ext>
            </a:extLst>
          </p:cNvPr>
          <p:cNvCxnSpPr>
            <a:cxnSpLocks/>
          </p:cNvCxnSpPr>
          <p:nvPr/>
        </p:nvCxnSpPr>
        <p:spPr>
          <a:xfrm>
            <a:off x="4470615" y="3501008"/>
            <a:ext cx="198542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星: 5 pt 26">
            <a:extLst>
              <a:ext uri="{FF2B5EF4-FFF2-40B4-BE49-F238E27FC236}">
                <a16:creationId xmlns:a16="http://schemas.microsoft.com/office/drawing/2014/main" id="{6D9FE018-0218-1539-B0BA-DE75B67CADB8}"/>
              </a:ext>
            </a:extLst>
          </p:cNvPr>
          <p:cNvSpPr/>
          <p:nvPr/>
        </p:nvSpPr>
        <p:spPr>
          <a:xfrm>
            <a:off x="4556811" y="1988840"/>
            <a:ext cx="360000" cy="360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39529825-35A9-BF58-B9C0-8B7435E52DFB}"/>
              </a:ext>
            </a:extLst>
          </p:cNvPr>
          <p:cNvCxnSpPr>
            <a:cxnSpLocks/>
          </p:cNvCxnSpPr>
          <p:nvPr/>
        </p:nvCxnSpPr>
        <p:spPr>
          <a:xfrm>
            <a:off x="5879976" y="5157192"/>
            <a:ext cx="3138907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F206F54-3A2E-03BD-2085-B0CBAE843D3A}"/>
              </a:ext>
            </a:extLst>
          </p:cNvPr>
          <p:cNvCxnSpPr>
            <a:cxnSpLocks/>
          </p:cNvCxnSpPr>
          <p:nvPr/>
        </p:nvCxnSpPr>
        <p:spPr>
          <a:xfrm>
            <a:off x="4470615" y="4149080"/>
            <a:ext cx="198542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9DF02FAB-868E-B7A9-62DC-BD0ABA916F1E}"/>
              </a:ext>
            </a:extLst>
          </p:cNvPr>
          <p:cNvCxnSpPr>
            <a:cxnSpLocks/>
          </p:cNvCxnSpPr>
          <p:nvPr/>
        </p:nvCxnSpPr>
        <p:spPr>
          <a:xfrm>
            <a:off x="5879976" y="4653136"/>
            <a:ext cx="3138907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98BA8547-2ABC-7227-855C-41BB560AAD71}"/>
              </a:ext>
            </a:extLst>
          </p:cNvPr>
          <p:cNvCxnSpPr>
            <a:cxnSpLocks/>
          </p:cNvCxnSpPr>
          <p:nvPr/>
        </p:nvCxnSpPr>
        <p:spPr>
          <a:xfrm>
            <a:off x="4470615" y="3212976"/>
            <a:ext cx="198542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04EC6D9-6E2F-7786-A6FB-FB866B0D1126}"/>
              </a:ext>
            </a:extLst>
          </p:cNvPr>
          <p:cNvSpPr/>
          <p:nvPr/>
        </p:nvSpPr>
        <p:spPr>
          <a:xfrm>
            <a:off x="242003" y="4915106"/>
            <a:ext cx="8818020" cy="55371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4B8516A-0ABA-8C67-D4AF-514EB2AA8C0B}"/>
              </a:ext>
            </a:extLst>
          </p:cNvPr>
          <p:cNvSpPr/>
          <p:nvPr/>
        </p:nvSpPr>
        <p:spPr>
          <a:xfrm>
            <a:off x="242003" y="3031733"/>
            <a:ext cx="6554835" cy="9003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A24D33-79DA-7118-9ADB-E3529FB41D3E}"/>
              </a:ext>
            </a:extLst>
          </p:cNvPr>
          <p:cNvSpPr txBox="1"/>
          <p:nvPr/>
        </p:nvSpPr>
        <p:spPr>
          <a:xfrm>
            <a:off x="6806626" y="3274663"/>
            <a:ext cx="44647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Material classification concept for Batteries</a:t>
            </a: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F558124-3F34-CBCB-1D6C-83CDB538467B}"/>
              </a:ext>
            </a:extLst>
          </p:cNvPr>
          <p:cNvSpPr txBox="1"/>
          <p:nvPr/>
        </p:nvSpPr>
        <p:spPr>
          <a:xfrm>
            <a:off x="9069811" y="4958329"/>
            <a:ext cx="29808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4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 dirty="0"/>
              <a:t>Secondary Data Sets discussion</a:t>
            </a:r>
            <a:endParaRPr lang="ja-JP" altLang="en-US" dirty="0"/>
          </a:p>
        </p:txBody>
      </p:sp>
      <p:sp>
        <p:nvSpPr>
          <p:cNvPr id="19" name="星: 5 pt 18">
            <a:extLst>
              <a:ext uri="{FF2B5EF4-FFF2-40B4-BE49-F238E27FC236}">
                <a16:creationId xmlns:a16="http://schemas.microsoft.com/office/drawing/2014/main" id="{AC7CC521-4500-FEA4-30F5-150111989745}"/>
              </a:ext>
            </a:extLst>
          </p:cNvPr>
          <p:cNvSpPr/>
          <p:nvPr/>
        </p:nvSpPr>
        <p:spPr>
          <a:xfrm>
            <a:off x="8856865" y="1632028"/>
            <a:ext cx="360000" cy="360000"/>
          </a:xfrm>
          <a:prstGeom prst="star5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1568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20B31F-4953-49AE-59AA-17C7E209C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Material List (2)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78B070-5F11-C596-96DC-31142DFA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0950E3-0FD8-87AB-68CE-20C0A26D67DD}"/>
              </a:ext>
            </a:extLst>
          </p:cNvPr>
          <p:cNvSpPr txBox="1"/>
          <p:nvPr/>
        </p:nvSpPr>
        <p:spPr>
          <a:xfrm>
            <a:off x="346881" y="502852"/>
            <a:ext cx="34896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Downstream process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DE020724-11A7-B15F-F67C-F84A8ED94E59}"/>
              </a:ext>
            </a:extLst>
          </p:cNvPr>
          <p:cNvGraphicFramePr>
            <a:graphicFrameLocks noGrp="1"/>
          </p:cNvGraphicFramePr>
          <p:nvPr/>
        </p:nvGraphicFramePr>
        <p:xfrm>
          <a:off x="468405" y="873475"/>
          <a:ext cx="5371638" cy="5862240"/>
        </p:xfrm>
        <a:graphic>
          <a:graphicData uri="http://schemas.openxmlformats.org/drawingml/2006/table">
            <a:tbl>
              <a:tblPr/>
              <a:tblGrid>
                <a:gridCol w="1694425">
                  <a:extLst>
                    <a:ext uri="{9D8B030D-6E8A-4147-A177-3AD203B41FA5}">
                      <a16:colId xmlns:a16="http://schemas.microsoft.com/office/drawing/2014/main" val="1764372540"/>
                    </a:ext>
                  </a:extLst>
                </a:gridCol>
                <a:gridCol w="3677213">
                  <a:extLst>
                    <a:ext uri="{9D8B030D-6E8A-4147-A177-3AD203B41FA5}">
                      <a16:colId xmlns:a16="http://schemas.microsoft.com/office/drawing/2014/main" val="4106303460"/>
                    </a:ext>
                  </a:extLst>
                </a:gridCol>
              </a:tblGrid>
              <a:tr h="2463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Material classification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Material Name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607719"/>
                  </a:ext>
                </a:extLst>
              </a:tr>
              <a:tr h="228960">
                <a:tc rowSpan="14"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Steel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ast iron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241769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ast steel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418935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ot-rolled steel sheet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288943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old-rolled steel sheet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884756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lectromagnetic steel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sheet</a:t>
                      </a:r>
                      <a:endParaRPr kumimoji="1" lang="ja-JP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923182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ot-rolled hot-dip galvanized steel sheet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213696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ot-rolled electro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galvanized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steel sheet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331366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old-rolled hot-dip galvanized steel sheet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691057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old-rolled electro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galvanized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steel sheet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174528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zh-TW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Carbon steel bar/wire rod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009251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Special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teel Bars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3597509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Special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teel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ire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od/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pring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teel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3250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Stainless 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steel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sheet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/bar 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664485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interi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ed steel</a:t>
                      </a:r>
                      <a:endParaRPr kumimoji="1" lang="ja-JP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773024"/>
                  </a:ext>
                </a:extLst>
              </a:tr>
              <a:tr h="228960">
                <a:tc rowSpan="4"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Aluminum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alloy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Cast </a:t>
                      </a:r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aluminum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lloys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500080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Die-c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ast </a:t>
                      </a:r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aluminum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lloys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2701088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Wrought aluminum(Plate)</a:t>
                      </a:r>
                      <a:endParaRPr kumimoji="1" lang="ja-JP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229141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Wrought aluminum(Extruded)</a:t>
                      </a:r>
                      <a:endParaRPr kumimoji="1" lang="ja-JP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7630847"/>
                  </a:ext>
                </a:extLst>
              </a:tr>
              <a:tr h="228960">
                <a:tc rowSpan="4"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Copper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alloy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Tough pitch 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copper strip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006157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Tough pitch 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copper wire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879074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Oxygen free 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copper strip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415334"/>
                  </a:ext>
                </a:extLst>
              </a:tr>
              <a:tr h="22896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Oxygen free 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copper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wire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382928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9D513B5-2D74-DA6A-C8C2-064A40BCC403}"/>
              </a:ext>
            </a:extLst>
          </p:cNvPr>
          <p:cNvGraphicFramePr>
            <a:graphicFrameLocks noGrp="1"/>
          </p:cNvGraphicFramePr>
          <p:nvPr/>
        </p:nvGraphicFramePr>
        <p:xfrm>
          <a:off x="6351957" y="882184"/>
          <a:ext cx="5371638" cy="5626737"/>
        </p:xfrm>
        <a:graphic>
          <a:graphicData uri="http://schemas.openxmlformats.org/drawingml/2006/table">
            <a:tbl>
              <a:tblPr/>
              <a:tblGrid>
                <a:gridCol w="1694425">
                  <a:extLst>
                    <a:ext uri="{9D8B030D-6E8A-4147-A177-3AD203B41FA5}">
                      <a16:colId xmlns:a16="http://schemas.microsoft.com/office/drawing/2014/main" val="1764372540"/>
                    </a:ext>
                  </a:extLst>
                </a:gridCol>
                <a:gridCol w="3677213">
                  <a:extLst>
                    <a:ext uri="{9D8B030D-6E8A-4147-A177-3AD203B41FA5}">
                      <a16:colId xmlns:a16="http://schemas.microsoft.com/office/drawing/2014/main" val="4106303460"/>
                    </a:ext>
                  </a:extLst>
                </a:gridCol>
              </a:tblGrid>
              <a:tr h="2742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Material classification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Material Name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607719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Nonferrous metals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Magnesium</a:t>
                      </a:r>
                      <a:endParaRPr kumimoji="1" lang="en-US" altLang="ja-JP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88195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Zinc alloy</a:t>
                      </a:r>
                      <a:endParaRPr kumimoji="1" lang="en-US" altLang="ja-JP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9549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Lead</a:t>
                      </a:r>
                      <a:endParaRPr kumimoji="1" lang="en-US" altLang="ja-JP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67758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Platinum / Rhodium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26838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metals</a:t>
                      </a:r>
                      <a:endParaRPr kumimoji="1" lang="en-US" altLang="ja-JP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8270921"/>
                  </a:ext>
                </a:extLst>
              </a:tr>
              <a:tr h="0">
                <a:tc rowSpan="16"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Resin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PP (P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olypropylene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8671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PE (P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olyethylene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0339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PVC (P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olyvinyl chloride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9981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ABS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(A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crylonitrile 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butadiene styrene)</a:t>
                      </a:r>
                      <a:endParaRPr kumimoji="1"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15559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PA (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ylon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7591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PC (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Polycarbonate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36084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PET (P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olyethylene terephthalate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53438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PBT (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Polybutylene terephthalate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11495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PUR (P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olyurethane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  <a:endParaRPr kumimoji="1"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12377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POM (P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olyacetal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08535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ASA (A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crylonitrile styrene acrylate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  <a:endParaRPr kumimoji="1"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5996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PMMA (A</a:t>
                      </a:r>
                      <a:r>
                        <a:rPr kumimoji="1" lang="ja-JP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crylic resin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694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EP (Epoxy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341084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PPS (Polyphenylene sulfide) </a:t>
                      </a:r>
                      <a:endParaRPr kumimoji="1" lang="en-US" altLang="ja-JP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5368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TPO (Thermoplastic Olefinic Elastomer)</a:t>
                      </a:r>
                      <a:endParaRPr kumimoji="1" lang="en-US" altLang="ja-JP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1921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TPV (</a:t>
                      </a:r>
                      <a:r>
                        <a:rPr kumimoji="1" lang="en-US" altLang="ja-JP" sz="1200" b="0" i="0" u="none" strike="noStrike" kern="1200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Themoplastic</a:t>
                      </a:r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Vulcanizates)</a:t>
                      </a:r>
                      <a:endParaRPr kumimoji="1" lang="en-US" altLang="ja-JP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510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595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18C3D1FE-9B1D-180F-AA3E-D452EAF1E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Battery material classification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07FF3E-91C7-F11B-5B0B-E3F6904A1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21</a:t>
            </a:fld>
            <a:endParaRPr kumimoji="1" lang="ja-JP" altLang="en-US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801A863C-38CD-AF70-7320-C5348E1A7104}"/>
              </a:ext>
            </a:extLst>
          </p:cNvPr>
          <p:cNvGraphicFramePr>
            <a:graphicFrameLocks noGrp="1"/>
          </p:cNvGraphicFramePr>
          <p:nvPr/>
        </p:nvGraphicFramePr>
        <p:xfrm>
          <a:off x="695228" y="830742"/>
          <a:ext cx="10801545" cy="51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1545">
                  <a:extLst>
                    <a:ext uri="{9D8B030D-6E8A-4147-A177-3AD203B41FA5}">
                      <a16:colId xmlns:a16="http://schemas.microsoft.com/office/drawing/2014/main" val="297454644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666014987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158864591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096499841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43438040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Material category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No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Upstream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No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Downstream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920621"/>
                  </a:ext>
                </a:extLst>
              </a:tr>
              <a:tr h="288000">
                <a:tc rowSpan="9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Cathode active material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Primary resource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LMO</a:t>
                      </a:r>
                      <a:endParaRPr lang="ja-JP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167256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" marR="108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2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Recycled material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NMC111</a:t>
                      </a:r>
                      <a:endParaRPr lang="ja-JP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248652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LFP:Hydrothermal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557982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" marR="108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LFP:Solid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State</a:t>
                      </a:r>
                      <a:endParaRPr lang="ja-JP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698357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NMC622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636177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NMC811</a:t>
                      </a:r>
                      <a:endParaRPr lang="ja-JP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556918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" marR="108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NCA</a:t>
                      </a:r>
                      <a:endParaRPr lang="ja-JP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519883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" marR="108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NMC532</a:t>
                      </a:r>
                      <a:endParaRPr lang="ja-JP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3455264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8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" marR="10800" marT="10800" marB="108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NMC95</a:t>
                      </a:r>
                      <a:endParaRPr lang="ja-JP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821263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Anode active material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Primary resource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Graphite / Carbon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846351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Binder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Primary resource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Binder(PVDF)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7512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Electrolyte</a:t>
                      </a:r>
                      <a:r>
                        <a:rPr kumimoji="1" lang="ja-JP" altLang="en-US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salt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Primary resource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LiPF6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254480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Electrolyte solvent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Primary resource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Ethylene Carbonate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670155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6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Dimethyl Carbonate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491591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6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Mix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6889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Separator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0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Primary resource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Separator(PP,PE)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5096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NMP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200" b="0" kern="12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200" b="0" kern="12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7200" marR="72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Primary resource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NMP</a:t>
                      </a:r>
                    </a:p>
                  </a:txBody>
                  <a:tcPr marL="7200" marR="7200" marT="7200" marB="72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3937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0919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20B31F-4953-49AE-59AA-17C7E209C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Material List (3)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78B070-5F11-C596-96DC-31142DFA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0950E3-0FD8-87AB-68CE-20C0A26D67DD}"/>
              </a:ext>
            </a:extLst>
          </p:cNvPr>
          <p:cNvSpPr txBox="1"/>
          <p:nvPr/>
        </p:nvSpPr>
        <p:spPr>
          <a:xfrm>
            <a:off x="346881" y="502852"/>
            <a:ext cx="34896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Downstream process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DE020724-11A7-B15F-F67C-F84A8ED94E59}"/>
              </a:ext>
            </a:extLst>
          </p:cNvPr>
          <p:cNvGraphicFramePr>
            <a:graphicFrameLocks noGrp="1"/>
          </p:cNvGraphicFramePr>
          <p:nvPr/>
        </p:nvGraphicFramePr>
        <p:xfrm>
          <a:off x="468405" y="882184"/>
          <a:ext cx="5371638" cy="5371857"/>
        </p:xfrm>
        <a:graphic>
          <a:graphicData uri="http://schemas.openxmlformats.org/drawingml/2006/table">
            <a:tbl>
              <a:tblPr/>
              <a:tblGrid>
                <a:gridCol w="1694425">
                  <a:extLst>
                    <a:ext uri="{9D8B030D-6E8A-4147-A177-3AD203B41FA5}">
                      <a16:colId xmlns:a16="http://schemas.microsoft.com/office/drawing/2014/main" val="1764372540"/>
                    </a:ext>
                  </a:extLst>
                </a:gridCol>
                <a:gridCol w="3677213">
                  <a:extLst>
                    <a:ext uri="{9D8B030D-6E8A-4147-A177-3AD203B41FA5}">
                      <a16:colId xmlns:a16="http://schemas.microsoft.com/office/drawing/2014/main" val="4106303460"/>
                    </a:ext>
                  </a:extLst>
                </a:gridCol>
              </a:tblGrid>
              <a:tr h="2742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Material classification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Material Name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607719"/>
                  </a:ext>
                </a:extLst>
              </a:tr>
              <a:tr h="0">
                <a:tc rowSpan="11"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Other organic materials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SBR (Styrene Butadiene Rubber)</a:t>
                      </a:r>
                      <a:endParaRPr kumimoji="1" lang="en-US" altLang="ja-JP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22914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EPDM (Ethylene Propylene Diene Monomer Rubber)</a:t>
                      </a:r>
                      <a:endParaRPr kumimoji="1" lang="en-US" altLang="ja-JP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35162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thermoplastic resins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22805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thermosetting resins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02328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Natural rubber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749493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Synthetic rubber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27255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CFRP (Carbon Fiber Reinforced Plastics)</a:t>
                      </a:r>
                      <a:endParaRPr kumimoji="1" lang="en-US" altLang="ja-JP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9484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Rust proofing oil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84828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kumimoji="1" lang="en-US" altLang="ja-JP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Wood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5147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kumimoji="1" lang="en-US" altLang="ja-JP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Adhesives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31746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kumimoji="1" lang="en-US" altLang="ja-JP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organic materials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353669"/>
                  </a:ext>
                </a:extLst>
              </a:tr>
              <a:tr h="122515">
                <a:tc rowSpan="9"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Glass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6938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kumimoji="1" lang="en-US" altLang="ja-JP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kumimoji="1" lang="en-US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Other inorganic materials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4897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Paint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08759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Electronic components(including Silicon)</a:t>
                      </a:r>
                      <a:endParaRPr kumimoji="1" lang="ja-JP" altLang="en-US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44412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Electronic components</a:t>
                      </a:r>
                      <a:endParaRPr kumimoji="1" lang="ja-JP" altLang="en-US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54826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Engine oil</a:t>
                      </a:r>
                      <a:endParaRPr kumimoji="1" lang="ja-JP" altLang="en-US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14159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Brake fluid</a:t>
                      </a:r>
                      <a:endParaRPr kumimoji="1" lang="ja-JP" altLang="en-US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3584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/>
                      <a:r>
                        <a:rPr kumimoji="1" lang="en-US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LLC (Long Life Coolant)</a:t>
                      </a:r>
                      <a:endParaRPr kumimoji="1" lang="ja-JP" altLang="en-US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2593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fontAlgn="ctr" latinLnBrk="0" hangingPunct="1"/>
                      <a:r>
                        <a:rPr kumimoji="1" lang="en-US" altLang="ja-JP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Air conditioner refrigerant </a:t>
                      </a:r>
                      <a:r>
                        <a:rPr kumimoji="1" lang="en-US" sz="1200" b="0" i="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(HFO-1234yf)</a:t>
                      </a:r>
                      <a:endParaRPr kumimoji="1" lang="ja-JP" altLang="en-US" sz="1200" b="0" i="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086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113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BA151388-1327-AD75-ED23-484D6F2A9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81" y="87090"/>
            <a:ext cx="9888000" cy="648000"/>
          </a:xfrm>
        </p:spPr>
        <p:txBody>
          <a:bodyPr/>
          <a:lstStyle/>
          <a:p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Parts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→ 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material 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 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system boundary</a:t>
            </a:r>
            <a:endParaRPr kumimoji="1" lang="ja-JP" altLang="en-US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33287311-A1A4-A0E5-57A1-457D0D89A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870" y="604204"/>
            <a:ext cx="11520000" cy="541468"/>
          </a:xfrm>
        </p:spPr>
        <p:txBody>
          <a:bodyPr/>
          <a:lstStyle/>
          <a:p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Example (steel): upstream process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8E683D1-8E5B-5FB7-5260-B9371B9BF7EB}"/>
              </a:ext>
            </a:extLst>
          </p:cNvPr>
          <p:cNvGrpSpPr>
            <a:grpSpLocks noChangeAspect="1"/>
          </p:cNvGrpSpPr>
          <p:nvPr/>
        </p:nvGrpSpPr>
        <p:grpSpPr>
          <a:xfrm>
            <a:off x="1706880" y="1781561"/>
            <a:ext cx="8778240" cy="4078862"/>
            <a:chOff x="523800" y="1484784"/>
            <a:chExt cx="10972800" cy="5098578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ED64EE2A-66C0-2F53-B7CF-41101AE67183}"/>
                </a:ext>
              </a:extLst>
            </p:cNvPr>
            <p:cNvSpPr/>
            <p:nvPr/>
          </p:nvSpPr>
          <p:spPr>
            <a:xfrm>
              <a:off x="692686" y="3430942"/>
              <a:ext cx="5212699" cy="2936847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b="1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" name="角丸四角形 63">
              <a:extLst>
                <a:ext uri="{FF2B5EF4-FFF2-40B4-BE49-F238E27FC236}">
                  <a16:creationId xmlns:a16="http://schemas.microsoft.com/office/drawing/2014/main" id="{FF946407-6F19-0327-5C54-448E0C5C59AF}"/>
                </a:ext>
              </a:extLst>
            </p:cNvPr>
            <p:cNvSpPr/>
            <p:nvPr/>
          </p:nvSpPr>
          <p:spPr>
            <a:xfrm>
              <a:off x="1988676" y="2026633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iron ore</a:t>
              </a:r>
              <a:endParaRPr lang="en-US" altLang="ja-JP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" name="角丸四角形 64">
              <a:extLst>
                <a:ext uri="{FF2B5EF4-FFF2-40B4-BE49-F238E27FC236}">
                  <a16:creationId xmlns:a16="http://schemas.microsoft.com/office/drawing/2014/main" id="{512E8FA0-08B3-49B3-8C03-199EB3B5597A}"/>
                </a:ext>
              </a:extLst>
            </p:cNvPr>
            <p:cNvSpPr/>
            <p:nvPr/>
          </p:nvSpPr>
          <p:spPr>
            <a:xfrm>
              <a:off x="1988676" y="2471737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coke</a:t>
              </a:r>
            </a:p>
          </p:txBody>
        </p:sp>
        <p:sp>
          <p:nvSpPr>
            <p:cNvPr id="9" name="角丸四角形 67">
              <a:extLst>
                <a:ext uri="{FF2B5EF4-FFF2-40B4-BE49-F238E27FC236}">
                  <a16:creationId xmlns:a16="http://schemas.microsoft.com/office/drawing/2014/main" id="{AB4165D4-236B-8B3F-DF1D-17E08F75F85F}"/>
                </a:ext>
              </a:extLst>
            </p:cNvPr>
            <p:cNvSpPr/>
            <p:nvPr/>
          </p:nvSpPr>
          <p:spPr>
            <a:xfrm>
              <a:off x="1988676" y="2916841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limestone</a:t>
              </a:r>
            </a:p>
          </p:txBody>
        </p:sp>
        <p:sp>
          <p:nvSpPr>
            <p:cNvPr id="10" name="フローチャート: 処理 9">
              <a:extLst>
                <a:ext uri="{FF2B5EF4-FFF2-40B4-BE49-F238E27FC236}">
                  <a16:creationId xmlns:a16="http://schemas.microsoft.com/office/drawing/2014/main" id="{00821442-A3A4-F825-87BF-925DEB34DE65}"/>
                </a:ext>
              </a:extLst>
            </p:cNvPr>
            <p:cNvSpPr/>
            <p:nvPr/>
          </p:nvSpPr>
          <p:spPr>
            <a:xfrm>
              <a:off x="3517095" y="2387362"/>
              <a:ext cx="1215000" cy="4725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4C7AA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1. Blast</a:t>
              </a:r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furnace</a:t>
              </a:r>
              <a:endParaRPr lang="ja-JP" altLang="en-US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" name="角丸四角形 70">
              <a:extLst>
                <a:ext uri="{FF2B5EF4-FFF2-40B4-BE49-F238E27FC236}">
                  <a16:creationId xmlns:a16="http://schemas.microsoft.com/office/drawing/2014/main" id="{B04C6D58-9E5D-3083-D491-4A71C67E5634}"/>
                </a:ext>
              </a:extLst>
            </p:cNvPr>
            <p:cNvSpPr/>
            <p:nvPr/>
          </p:nvSpPr>
          <p:spPr>
            <a:xfrm>
              <a:off x="5064414" y="5618537"/>
              <a:ext cx="741600" cy="3060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scrap</a:t>
              </a:r>
              <a:endParaRPr lang="ja-JP" altLang="en-US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12" name="カギ線コネクタ 71">
              <a:extLst>
                <a:ext uri="{FF2B5EF4-FFF2-40B4-BE49-F238E27FC236}">
                  <a16:creationId xmlns:a16="http://schemas.microsoft.com/office/drawing/2014/main" id="{509DFED6-E7A4-0E9C-9651-B0BFDEEFF637}"/>
                </a:ext>
              </a:extLst>
            </p:cNvPr>
            <p:cNvCxnSpPr>
              <a:stCxn id="5" idx="3"/>
              <a:endCxn id="10" idx="1"/>
            </p:cNvCxnSpPr>
            <p:nvPr/>
          </p:nvCxnSpPr>
          <p:spPr>
            <a:xfrm>
              <a:off x="2899926" y="2178508"/>
              <a:ext cx="617169" cy="445104"/>
            </a:xfrm>
            <a:prstGeom prst="bentConnector3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" name="カギ線コネクタ 72">
              <a:extLst>
                <a:ext uri="{FF2B5EF4-FFF2-40B4-BE49-F238E27FC236}">
                  <a16:creationId xmlns:a16="http://schemas.microsoft.com/office/drawing/2014/main" id="{E1D5EB4C-4BD7-7697-6A97-C2F1D8ACFD93}"/>
                </a:ext>
              </a:extLst>
            </p:cNvPr>
            <p:cNvCxnSpPr>
              <a:stCxn id="9" idx="3"/>
              <a:endCxn id="10" idx="1"/>
            </p:cNvCxnSpPr>
            <p:nvPr/>
          </p:nvCxnSpPr>
          <p:spPr>
            <a:xfrm flipV="1">
              <a:off x="2899926" y="2623612"/>
              <a:ext cx="617169" cy="445104"/>
            </a:xfrm>
            <a:prstGeom prst="bentConnector3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" name="カギ線コネクタ 73">
              <a:extLst>
                <a:ext uri="{FF2B5EF4-FFF2-40B4-BE49-F238E27FC236}">
                  <a16:creationId xmlns:a16="http://schemas.microsoft.com/office/drawing/2014/main" id="{009475CB-D7E8-36D1-4CF4-9421A388B602}"/>
                </a:ext>
              </a:extLst>
            </p:cNvPr>
            <p:cNvCxnSpPr>
              <a:cxnSpLocks/>
              <a:stCxn id="6" idx="3"/>
              <a:endCxn id="10" idx="1"/>
            </p:cNvCxnSpPr>
            <p:nvPr/>
          </p:nvCxnSpPr>
          <p:spPr>
            <a:xfrm>
              <a:off x="2899926" y="2623612"/>
              <a:ext cx="617169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55CA56EE-6DA4-FBBA-9466-76DCA2C6A0DD}"/>
                </a:ext>
              </a:extLst>
            </p:cNvPr>
            <p:cNvSpPr/>
            <p:nvPr/>
          </p:nvSpPr>
          <p:spPr>
            <a:xfrm>
              <a:off x="8992084" y="3573015"/>
              <a:ext cx="900000" cy="405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Continuous </a:t>
              </a:r>
            </a:p>
            <a:p>
              <a:pPr algn="ctr" defTabSz="342900"/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casting</a:t>
              </a:r>
              <a:endParaRPr lang="en-US" altLang="ja-JP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16" name="カギ線コネクタ 76">
              <a:extLst>
                <a:ext uri="{FF2B5EF4-FFF2-40B4-BE49-F238E27FC236}">
                  <a16:creationId xmlns:a16="http://schemas.microsoft.com/office/drawing/2014/main" id="{1D7A1D1A-CC76-56AA-FD32-6C96A767CABB}"/>
                </a:ext>
              </a:extLst>
            </p:cNvPr>
            <p:cNvCxnSpPr>
              <a:cxnSpLocks/>
              <a:stCxn id="11" idx="3"/>
              <a:endCxn id="61" idx="1"/>
            </p:cNvCxnSpPr>
            <p:nvPr/>
          </p:nvCxnSpPr>
          <p:spPr>
            <a:xfrm>
              <a:off x="5806014" y="5771537"/>
              <a:ext cx="818275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" name="カギ線コネクタ 77">
              <a:extLst>
                <a:ext uri="{FF2B5EF4-FFF2-40B4-BE49-F238E27FC236}">
                  <a16:creationId xmlns:a16="http://schemas.microsoft.com/office/drawing/2014/main" id="{E61A5141-32EB-5A63-5672-1FD187EAD652}"/>
                </a:ext>
              </a:extLst>
            </p:cNvPr>
            <p:cNvCxnSpPr>
              <a:cxnSpLocks/>
              <a:stCxn id="60" idx="3"/>
              <a:endCxn id="15" idx="1"/>
            </p:cNvCxnSpPr>
            <p:nvPr/>
          </p:nvCxnSpPr>
          <p:spPr>
            <a:xfrm>
              <a:off x="7501789" y="2623612"/>
              <a:ext cx="1490295" cy="1151904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" name="カギ線コネクタ 78">
              <a:extLst>
                <a:ext uri="{FF2B5EF4-FFF2-40B4-BE49-F238E27FC236}">
                  <a16:creationId xmlns:a16="http://schemas.microsoft.com/office/drawing/2014/main" id="{F5915D07-2DF7-5B91-18AC-25704E28D05E}"/>
                </a:ext>
              </a:extLst>
            </p:cNvPr>
            <p:cNvCxnSpPr>
              <a:cxnSpLocks/>
              <a:stCxn id="61" idx="3"/>
              <a:endCxn id="15" idx="1"/>
            </p:cNvCxnSpPr>
            <p:nvPr/>
          </p:nvCxnSpPr>
          <p:spPr>
            <a:xfrm flipV="1">
              <a:off x="7501789" y="3775515"/>
              <a:ext cx="1490295" cy="199602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0A6533C5-D14B-886E-59C4-96C18DC05E20}"/>
                </a:ext>
              </a:extLst>
            </p:cNvPr>
            <p:cNvCxnSpPr>
              <a:stCxn id="15" idx="3"/>
              <a:endCxn id="20" idx="1"/>
            </p:cNvCxnSpPr>
            <p:nvPr/>
          </p:nvCxnSpPr>
          <p:spPr>
            <a:xfrm>
              <a:off x="9892084" y="3775515"/>
              <a:ext cx="229024" cy="3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0" name="角丸四角形 80">
              <a:extLst>
                <a:ext uri="{FF2B5EF4-FFF2-40B4-BE49-F238E27FC236}">
                  <a16:creationId xmlns:a16="http://schemas.microsoft.com/office/drawing/2014/main" id="{8AA54063-65B4-36A1-C596-95D370B9A680}"/>
                </a:ext>
              </a:extLst>
            </p:cNvPr>
            <p:cNvSpPr/>
            <p:nvPr/>
          </p:nvSpPr>
          <p:spPr>
            <a:xfrm>
              <a:off x="10121107" y="3623300"/>
              <a:ext cx="911250" cy="304435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crude steel</a:t>
              </a:r>
            </a:p>
          </p:txBody>
        </p:sp>
        <p:sp>
          <p:nvSpPr>
            <p:cNvPr id="21" name="フローチャート: 処理 20">
              <a:extLst>
                <a:ext uri="{FF2B5EF4-FFF2-40B4-BE49-F238E27FC236}">
                  <a16:creationId xmlns:a16="http://schemas.microsoft.com/office/drawing/2014/main" id="{1026C747-0CA1-B422-EF9E-3C758D734EE7}"/>
                </a:ext>
              </a:extLst>
            </p:cNvPr>
            <p:cNvSpPr/>
            <p:nvPr/>
          </p:nvSpPr>
          <p:spPr>
            <a:xfrm>
              <a:off x="3517095" y="3683534"/>
              <a:ext cx="1215000" cy="4725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2. Direct</a:t>
              </a:r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reduction furnace</a:t>
              </a:r>
              <a:endParaRPr lang="ja-JP" altLang="en-US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" name="フローチャート: 処理 21">
              <a:extLst>
                <a:ext uri="{FF2B5EF4-FFF2-40B4-BE49-F238E27FC236}">
                  <a16:creationId xmlns:a16="http://schemas.microsoft.com/office/drawing/2014/main" id="{FB96542A-010C-310F-27A9-DDCB2FC02DA2}"/>
                </a:ext>
              </a:extLst>
            </p:cNvPr>
            <p:cNvSpPr/>
            <p:nvPr/>
          </p:nvSpPr>
          <p:spPr>
            <a:xfrm>
              <a:off x="3517095" y="4757154"/>
              <a:ext cx="1215000" cy="4725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3. Direct</a:t>
              </a:r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reduction furnace</a:t>
              </a:r>
              <a:endParaRPr lang="ja-JP" altLang="en-US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" name="角丸四角形 83">
              <a:extLst>
                <a:ext uri="{FF2B5EF4-FFF2-40B4-BE49-F238E27FC236}">
                  <a16:creationId xmlns:a16="http://schemas.microsoft.com/office/drawing/2014/main" id="{76C8EA2A-5EAC-DC15-2DC6-1E0A394B1F03}"/>
                </a:ext>
              </a:extLst>
            </p:cNvPr>
            <p:cNvSpPr/>
            <p:nvPr/>
          </p:nvSpPr>
          <p:spPr>
            <a:xfrm>
              <a:off x="1988676" y="3545358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iron ore</a:t>
              </a:r>
              <a:endParaRPr lang="en-US" altLang="ja-JP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4" name="角丸四角形 84">
              <a:extLst>
                <a:ext uri="{FF2B5EF4-FFF2-40B4-BE49-F238E27FC236}">
                  <a16:creationId xmlns:a16="http://schemas.microsoft.com/office/drawing/2014/main" id="{B11EC627-3367-C525-99D4-418A449DD9A3}"/>
                </a:ext>
              </a:extLst>
            </p:cNvPr>
            <p:cNvSpPr/>
            <p:nvPr/>
          </p:nvSpPr>
          <p:spPr>
            <a:xfrm>
              <a:off x="1988676" y="3990462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Ins="36000"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Natural gas</a:t>
              </a:r>
            </a:p>
          </p:txBody>
        </p:sp>
        <p:cxnSp>
          <p:nvCxnSpPr>
            <p:cNvPr id="25" name="カギ線コネクタ 85">
              <a:extLst>
                <a:ext uri="{FF2B5EF4-FFF2-40B4-BE49-F238E27FC236}">
                  <a16:creationId xmlns:a16="http://schemas.microsoft.com/office/drawing/2014/main" id="{69DCA8AB-1A82-26E7-0FFD-B80052BFF43D}"/>
                </a:ext>
              </a:extLst>
            </p:cNvPr>
            <p:cNvCxnSpPr>
              <a:cxnSpLocks/>
              <a:stCxn id="24" idx="3"/>
              <a:endCxn id="21" idx="1"/>
            </p:cNvCxnSpPr>
            <p:nvPr/>
          </p:nvCxnSpPr>
          <p:spPr>
            <a:xfrm flipV="1">
              <a:off x="2899926" y="3919784"/>
              <a:ext cx="617169" cy="222553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6" name="カギ線コネクタ 86">
              <a:extLst>
                <a:ext uri="{FF2B5EF4-FFF2-40B4-BE49-F238E27FC236}">
                  <a16:creationId xmlns:a16="http://schemas.microsoft.com/office/drawing/2014/main" id="{553D26FC-4B91-0A94-0659-C7325E105040}"/>
                </a:ext>
              </a:extLst>
            </p:cNvPr>
            <p:cNvCxnSpPr>
              <a:stCxn id="23" idx="3"/>
              <a:endCxn id="21" idx="1"/>
            </p:cNvCxnSpPr>
            <p:nvPr/>
          </p:nvCxnSpPr>
          <p:spPr>
            <a:xfrm>
              <a:off x="2899926" y="3697233"/>
              <a:ext cx="617169" cy="22255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7" name="角丸四角形 87">
              <a:extLst>
                <a:ext uri="{FF2B5EF4-FFF2-40B4-BE49-F238E27FC236}">
                  <a16:creationId xmlns:a16="http://schemas.microsoft.com/office/drawing/2014/main" id="{C262B59D-5067-6C70-382C-6A43612334D1}"/>
                </a:ext>
              </a:extLst>
            </p:cNvPr>
            <p:cNvSpPr/>
            <p:nvPr/>
          </p:nvSpPr>
          <p:spPr>
            <a:xfrm>
              <a:off x="1988676" y="4618979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iron ore</a:t>
              </a:r>
              <a:endParaRPr lang="en-US" altLang="ja-JP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8" name="角丸四角形 88">
              <a:extLst>
                <a:ext uri="{FF2B5EF4-FFF2-40B4-BE49-F238E27FC236}">
                  <a16:creationId xmlns:a16="http://schemas.microsoft.com/office/drawing/2014/main" id="{D71095E6-C714-524A-AD12-5B479BE6E7F1}"/>
                </a:ext>
              </a:extLst>
            </p:cNvPr>
            <p:cNvSpPr/>
            <p:nvPr/>
          </p:nvSpPr>
          <p:spPr>
            <a:xfrm>
              <a:off x="1988676" y="5064080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Hydrogen</a:t>
              </a:r>
              <a:endParaRPr lang="ja-JP" altLang="en-US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29" name="カギ線コネクタ 89">
              <a:extLst>
                <a:ext uri="{FF2B5EF4-FFF2-40B4-BE49-F238E27FC236}">
                  <a16:creationId xmlns:a16="http://schemas.microsoft.com/office/drawing/2014/main" id="{E7C64A72-867A-85FA-4BA7-3972E779A0C7}"/>
                </a:ext>
              </a:extLst>
            </p:cNvPr>
            <p:cNvCxnSpPr>
              <a:cxnSpLocks/>
              <a:stCxn id="28" idx="3"/>
              <a:endCxn id="22" idx="1"/>
            </p:cNvCxnSpPr>
            <p:nvPr/>
          </p:nvCxnSpPr>
          <p:spPr>
            <a:xfrm flipV="1">
              <a:off x="2899926" y="4993404"/>
              <a:ext cx="617169" cy="22255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0" name="カギ線コネクタ 90">
              <a:extLst>
                <a:ext uri="{FF2B5EF4-FFF2-40B4-BE49-F238E27FC236}">
                  <a16:creationId xmlns:a16="http://schemas.microsoft.com/office/drawing/2014/main" id="{BFFCAC1A-C6BE-B3E2-8DB3-DB18EE4859F2}"/>
                </a:ext>
              </a:extLst>
            </p:cNvPr>
            <p:cNvCxnSpPr>
              <a:cxnSpLocks/>
              <a:stCxn id="27" idx="3"/>
              <a:endCxn id="22" idx="1"/>
            </p:cNvCxnSpPr>
            <p:nvPr/>
          </p:nvCxnSpPr>
          <p:spPr>
            <a:xfrm>
              <a:off x="2899926" y="4770854"/>
              <a:ext cx="617169" cy="222550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1" name="カギ線コネクタ 91">
              <a:extLst>
                <a:ext uri="{FF2B5EF4-FFF2-40B4-BE49-F238E27FC236}">
                  <a16:creationId xmlns:a16="http://schemas.microsoft.com/office/drawing/2014/main" id="{01A7F7CF-B9BB-EB96-4CF7-A30D523A45E9}"/>
                </a:ext>
              </a:extLst>
            </p:cNvPr>
            <p:cNvCxnSpPr>
              <a:stCxn id="10" idx="3"/>
              <a:endCxn id="47" idx="1"/>
            </p:cNvCxnSpPr>
            <p:nvPr/>
          </p:nvCxnSpPr>
          <p:spPr>
            <a:xfrm>
              <a:off x="4732095" y="2623612"/>
              <a:ext cx="321422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2" name="カギ線コネクタ 93">
              <a:extLst>
                <a:ext uri="{FF2B5EF4-FFF2-40B4-BE49-F238E27FC236}">
                  <a16:creationId xmlns:a16="http://schemas.microsoft.com/office/drawing/2014/main" id="{0D79B3AC-AEDB-FCD9-8061-A335EF6B4041}"/>
                </a:ext>
              </a:extLst>
            </p:cNvPr>
            <p:cNvCxnSpPr>
              <a:cxnSpLocks/>
              <a:stCxn id="22" idx="3"/>
              <a:endCxn id="55" idx="1"/>
            </p:cNvCxnSpPr>
            <p:nvPr/>
          </p:nvCxnSpPr>
          <p:spPr>
            <a:xfrm flipV="1">
              <a:off x="4732095" y="4990966"/>
              <a:ext cx="321422" cy="2438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3" name="カギ線コネクタ 94">
              <a:extLst>
                <a:ext uri="{FF2B5EF4-FFF2-40B4-BE49-F238E27FC236}">
                  <a16:creationId xmlns:a16="http://schemas.microsoft.com/office/drawing/2014/main" id="{9760C462-54CA-7F52-59CA-F974DEAA5761}"/>
                </a:ext>
              </a:extLst>
            </p:cNvPr>
            <p:cNvCxnSpPr>
              <a:cxnSpLocks/>
              <a:stCxn id="47" idx="3"/>
              <a:endCxn id="61" idx="1"/>
            </p:cNvCxnSpPr>
            <p:nvPr/>
          </p:nvCxnSpPr>
          <p:spPr>
            <a:xfrm>
              <a:off x="5796017" y="2623613"/>
              <a:ext cx="828272" cy="3147924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5CB7FA10-81F1-1B82-5B71-A18E4E5F9C1C}"/>
                </a:ext>
              </a:extLst>
            </p:cNvPr>
            <p:cNvCxnSpPr>
              <a:stCxn id="47" idx="3"/>
              <a:endCxn id="60" idx="1"/>
            </p:cNvCxnSpPr>
            <p:nvPr/>
          </p:nvCxnSpPr>
          <p:spPr>
            <a:xfrm flipV="1">
              <a:off x="5796017" y="2623612"/>
              <a:ext cx="828272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5" name="カギ線コネクタ 104">
              <a:extLst>
                <a:ext uri="{FF2B5EF4-FFF2-40B4-BE49-F238E27FC236}">
                  <a16:creationId xmlns:a16="http://schemas.microsoft.com/office/drawing/2014/main" id="{396D152F-FFE8-7205-E790-7986DFF7CF91}"/>
                </a:ext>
              </a:extLst>
            </p:cNvPr>
            <p:cNvCxnSpPr>
              <a:cxnSpLocks/>
              <a:stCxn id="54" idx="3"/>
              <a:endCxn id="60" idx="1"/>
            </p:cNvCxnSpPr>
            <p:nvPr/>
          </p:nvCxnSpPr>
          <p:spPr>
            <a:xfrm flipV="1">
              <a:off x="5796017" y="2623612"/>
              <a:ext cx="828272" cy="1296173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6" name="フローチャート: 処理 35">
              <a:extLst>
                <a:ext uri="{FF2B5EF4-FFF2-40B4-BE49-F238E27FC236}">
                  <a16:creationId xmlns:a16="http://schemas.microsoft.com/office/drawing/2014/main" id="{223FBEAC-D965-05B1-F804-EC44615ECEF1}"/>
                </a:ext>
              </a:extLst>
            </p:cNvPr>
            <p:cNvSpPr/>
            <p:nvPr/>
          </p:nvSpPr>
          <p:spPr>
            <a:xfrm>
              <a:off x="10019156" y="2026633"/>
              <a:ext cx="1013201" cy="203324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process</a:t>
              </a:r>
              <a:endParaRPr kumimoji="0" lang="ja-JP" altLang="en-US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7" name="角丸四角形 106">
              <a:extLst>
                <a:ext uri="{FF2B5EF4-FFF2-40B4-BE49-F238E27FC236}">
                  <a16:creationId xmlns:a16="http://schemas.microsoft.com/office/drawing/2014/main" id="{E83D0F3D-F397-1ADA-FC73-1E18BFD138D9}"/>
                </a:ext>
              </a:extLst>
            </p:cNvPr>
            <p:cNvSpPr/>
            <p:nvPr/>
          </p:nvSpPr>
          <p:spPr>
            <a:xfrm>
              <a:off x="10019857" y="2339299"/>
              <a:ext cx="1012500" cy="2025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input</a:t>
              </a:r>
              <a:endParaRPr kumimoji="0" lang="ja-JP" altLang="en-US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8" name="角丸四角形 107">
              <a:extLst>
                <a:ext uri="{FF2B5EF4-FFF2-40B4-BE49-F238E27FC236}">
                  <a16:creationId xmlns:a16="http://schemas.microsoft.com/office/drawing/2014/main" id="{DE88F743-FE03-4DD5-590D-6753471EDF82}"/>
                </a:ext>
              </a:extLst>
            </p:cNvPr>
            <p:cNvSpPr/>
            <p:nvPr/>
          </p:nvSpPr>
          <p:spPr>
            <a:xfrm>
              <a:off x="10019857" y="2651140"/>
              <a:ext cx="1012500" cy="201727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900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output</a:t>
              </a:r>
              <a:endParaRPr kumimoji="0" lang="ja-JP" altLang="en-US" sz="900" b="1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034F2BDF-557E-3246-BFA1-9D1BB9DC4296}"/>
                </a:ext>
              </a:extLst>
            </p:cNvPr>
            <p:cNvSpPr txBox="1"/>
            <p:nvPr/>
          </p:nvSpPr>
          <p:spPr>
            <a:xfrm>
              <a:off x="523800" y="1494553"/>
              <a:ext cx="1558353" cy="538609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100" b="1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rPr>
                <a:t>Upstream  process</a:t>
              </a:r>
            </a:p>
          </p:txBody>
        </p:sp>
        <p:cxnSp>
          <p:nvCxnSpPr>
            <p:cNvPr id="40" name="カギ線コネクタ 76">
              <a:extLst>
                <a:ext uri="{FF2B5EF4-FFF2-40B4-BE49-F238E27FC236}">
                  <a16:creationId xmlns:a16="http://schemas.microsoft.com/office/drawing/2014/main" id="{D8911DDA-04D3-A42A-8591-E6D04C106939}"/>
                </a:ext>
              </a:extLst>
            </p:cNvPr>
            <p:cNvCxnSpPr>
              <a:cxnSpLocks/>
              <a:stCxn id="41" idx="3"/>
              <a:endCxn id="42" idx="1"/>
            </p:cNvCxnSpPr>
            <p:nvPr/>
          </p:nvCxnSpPr>
          <p:spPr>
            <a:xfrm>
              <a:off x="9937084" y="5473837"/>
              <a:ext cx="184024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83EB45BB-D5B6-65B7-4ED9-74F42859CFF0}"/>
                </a:ext>
              </a:extLst>
            </p:cNvPr>
            <p:cNvSpPr/>
            <p:nvPr/>
          </p:nvSpPr>
          <p:spPr>
            <a:xfrm>
              <a:off x="8992084" y="5271337"/>
              <a:ext cx="945000" cy="405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72000" rIns="72000"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Atomization</a:t>
              </a:r>
            </a:p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/sintering</a:t>
              </a:r>
            </a:p>
          </p:txBody>
        </p:sp>
        <p:sp>
          <p:nvSpPr>
            <p:cNvPr id="42" name="角丸四角形 52">
              <a:extLst>
                <a:ext uri="{FF2B5EF4-FFF2-40B4-BE49-F238E27FC236}">
                  <a16:creationId xmlns:a16="http://schemas.microsoft.com/office/drawing/2014/main" id="{7DA30E79-22D3-F086-F1E6-C05D16420A89}"/>
                </a:ext>
              </a:extLst>
            </p:cNvPr>
            <p:cNvSpPr/>
            <p:nvPr/>
          </p:nvSpPr>
          <p:spPr>
            <a:xfrm>
              <a:off x="10121107" y="5288212"/>
              <a:ext cx="1157741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00025" indent="-200025" defTabSz="342900">
                <a:tabLst>
                  <a:tab pos="200025" algn="l"/>
                </a:tabLst>
              </a:pPr>
              <a:r>
                <a:rPr lang="nl-NL" altLang="ja-JP" sz="900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14.	Sintered steel</a:t>
              </a:r>
            </a:p>
          </p:txBody>
        </p:sp>
        <p:cxnSp>
          <p:nvCxnSpPr>
            <p:cNvPr id="43" name="カギ線コネクタ 53">
              <a:extLst>
                <a:ext uri="{FF2B5EF4-FFF2-40B4-BE49-F238E27FC236}">
                  <a16:creationId xmlns:a16="http://schemas.microsoft.com/office/drawing/2014/main" id="{E186FBBD-10C3-53D3-AC4D-17F0E0813050}"/>
                </a:ext>
              </a:extLst>
            </p:cNvPr>
            <p:cNvCxnSpPr>
              <a:cxnSpLocks/>
              <a:stCxn id="61" idx="3"/>
              <a:endCxn id="41" idx="1"/>
            </p:cNvCxnSpPr>
            <p:nvPr/>
          </p:nvCxnSpPr>
          <p:spPr>
            <a:xfrm flipV="1">
              <a:off x="7501789" y="5473837"/>
              <a:ext cx="1490295" cy="297700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606A5C96-EBD5-2996-0514-F0475723C924}"/>
                </a:ext>
              </a:extLst>
            </p:cNvPr>
            <p:cNvSpPr/>
            <p:nvPr/>
          </p:nvSpPr>
          <p:spPr>
            <a:xfrm>
              <a:off x="523800" y="1484784"/>
              <a:ext cx="10972800" cy="5098578"/>
            </a:xfrm>
            <a:prstGeom prst="rect">
              <a:avLst/>
            </a:prstGeom>
            <a:noFill/>
            <a:ln w="95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b="1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209EA896-93ED-24F2-E2D3-73DCA9424308}"/>
                </a:ext>
              </a:extLst>
            </p:cNvPr>
            <p:cNvSpPr txBox="1"/>
            <p:nvPr/>
          </p:nvSpPr>
          <p:spPr>
            <a:xfrm>
              <a:off x="1420652" y="5763637"/>
              <a:ext cx="2270694" cy="53979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ctr">
                <a:defRPr sz="1350">
                  <a:solidFill>
                    <a:srgbClr val="00B050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sz="1400" b="1" dirty="0">
                  <a:latin typeface="Calibri" panose="020F0502020204030204"/>
                  <a:ea typeface="游ゴシック" panose="020B0400000000000000" pitchFamily="50" charset="-128"/>
                </a:rPr>
                <a:t>Low carbon technologies</a:t>
              </a:r>
            </a:p>
          </p:txBody>
        </p:sp>
        <p:cxnSp>
          <p:nvCxnSpPr>
            <p:cNvPr id="46" name="カギ線コネクタ 93">
              <a:extLst>
                <a:ext uri="{FF2B5EF4-FFF2-40B4-BE49-F238E27FC236}">
                  <a16:creationId xmlns:a16="http://schemas.microsoft.com/office/drawing/2014/main" id="{0D329DA1-F856-F3D0-C5A4-3FBE9BC7E773}"/>
                </a:ext>
              </a:extLst>
            </p:cNvPr>
            <p:cNvCxnSpPr>
              <a:cxnSpLocks/>
              <a:stCxn id="21" idx="3"/>
              <a:endCxn id="54" idx="1"/>
            </p:cNvCxnSpPr>
            <p:nvPr/>
          </p:nvCxnSpPr>
          <p:spPr>
            <a:xfrm>
              <a:off x="4732095" y="3919784"/>
              <a:ext cx="321422" cy="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7" name="角丸四角形 95">
              <a:extLst>
                <a:ext uri="{FF2B5EF4-FFF2-40B4-BE49-F238E27FC236}">
                  <a16:creationId xmlns:a16="http://schemas.microsoft.com/office/drawing/2014/main" id="{4580E7F8-CB07-22A9-F1B9-6700B3D51449}"/>
                </a:ext>
              </a:extLst>
            </p:cNvPr>
            <p:cNvSpPr/>
            <p:nvPr/>
          </p:nvSpPr>
          <p:spPr>
            <a:xfrm>
              <a:off x="5053517" y="2471395"/>
              <a:ext cx="742500" cy="304435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pig iron</a:t>
              </a:r>
            </a:p>
          </p:txBody>
        </p:sp>
        <p:pic>
          <p:nvPicPr>
            <p:cNvPr id="48" name="Picture 1661" descr="高炉ﾌﾟﾛｾｽ">
              <a:extLst>
                <a:ext uri="{FF2B5EF4-FFF2-40B4-BE49-F238E27FC236}">
                  <a16:creationId xmlns:a16="http://schemas.microsoft.com/office/drawing/2014/main" id="{FB76155C-4959-A6C3-12B8-8B3A776C01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25" t="12996" r="62032" b="72475"/>
            <a:stretch>
              <a:fillRect/>
            </a:stretch>
          </p:blipFill>
          <p:spPr bwMode="auto">
            <a:xfrm>
              <a:off x="3963235" y="2879224"/>
              <a:ext cx="396526" cy="534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1639">
              <a:extLst>
                <a:ext uri="{FF2B5EF4-FFF2-40B4-BE49-F238E27FC236}">
                  <a16:creationId xmlns:a16="http://schemas.microsoft.com/office/drawing/2014/main" id="{AA0359B6-93D2-146E-FC54-6020E2B55E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3556" y="6057901"/>
              <a:ext cx="496465" cy="4445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0" name="Picture 1660" descr="高炉ﾌﾟﾛｾｽ">
              <a:extLst>
                <a:ext uri="{FF2B5EF4-FFF2-40B4-BE49-F238E27FC236}">
                  <a16:creationId xmlns:a16="http://schemas.microsoft.com/office/drawing/2014/main" id="{F78C8056-4D85-129B-0E55-96850940FD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981" t="23256" r="13957" b="70020"/>
            <a:stretch>
              <a:fillRect/>
            </a:stretch>
          </p:blipFill>
          <p:spPr bwMode="auto">
            <a:xfrm>
              <a:off x="6880530" y="2861048"/>
              <a:ext cx="401467" cy="495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662">
              <a:extLst>
                <a:ext uri="{FF2B5EF4-FFF2-40B4-BE49-F238E27FC236}">
                  <a16:creationId xmlns:a16="http://schemas.microsoft.com/office/drawing/2014/main" id="{9F994A5A-09BF-3718-C33D-79B8E3517C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3142" y="4035292"/>
              <a:ext cx="506630" cy="571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2" name="直方体 51">
              <a:extLst>
                <a:ext uri="{FF2B5EF4-FFF2-40B4-BE49-F238E27FC236}">
                  <a16:creationId xmlns:a16="http://schemas.microsoft.com/office/drawing/2014/main" id="{DCEABC8E-A40B-1B9E-0D62-6D9CD0F9E798}"/>
                </a:ext>
              </a:extLst>
            </p:cNvPr>
            <p:cNvSpPr/>
            <p:nvPr/>
          </p:nvSpPr>
          <p:spPr>
            <a:xfrm>
              <a:off x="10249793" y="4012935"/>
              <a:ext cx="591238" cy="279909"/>
            </a:xfrm>
            <a:custGeom>
              <a:avLst/>
              <a:gdLst>
                <a:gd name="connsiteX0" fmla="*/ 0 w 591238"/>
                <a:gd name="connsiteY0" fmla="*/ 144478 h 279909"/>
                <a:gd name="connsiteX1" fmla="*/ 446760 w 591238"/>
                <a:gd name="connsiteY1" fmla="*/ 144478 h 279909"/>
                <a:gd name="connsiteX2" fmla="*/ 446760 w 591238"/>
                <a:gd name="connsiteY2" fmla="*/ 279909 h 279909"/>
                <a:gd name="connsiteX3" fmla="*/ 0 w 591238"/>
                <a:gd name="connsiteY3" fmla="*/ 279909 h 279909"/>
                <a:gd name="connsiteX4" fmla="*/ 0 w 591238"/>
                <a:gd name="connsiteY4" fmla="*/ 144478 h 279909"/>
                <a:gd name="connsiteX0" fmla="*/ 446760 w 591238"/>
                <a:gd name="connsiteY0" fmla="*/ 144478 h 279909"/>
                <a:gd name="connsiteX1" fmla="*/ 591238 w 591238"/>
                <a:gd name="connsiteY1" fmla="*/ 0 h 279909"/>
                <a:gd name="connsiteX2" fmla="*/ 591238 w 591238"/>
                <a:gd name="connsiteY2" fmla="*/ 135431 h 279909"/>
                <a:gd name="connsiteX3" fmla="*/ 446760 w 591238"/>
                <a:gd name="connsiteY3" fmla="*/ 279909 h 279909"/>
                <a:gd name="connsiteX4" fmla="*/ 446760 w 591238"/>
                <a:gd name="connsiteY4" fmla="*/ 144478 h 279909"/>
                <a:gd name="connsiteX0" fmla="*/ 0 w 591238"/>
                <a:gd name="connsiteY0" fmla="*/ 144478 h 279909"/>
                <a:gd name="connsiteX1" fmla="*/ 144478 w 591238"/>
                <a:gd name="connsiteY1" fmla="*/ 0 h 279909"/>
                <a:gd name="connsiteX2" fmla="*/ 591238 w 591238"/>
                <a:gd name="connsiteY2" fmla="*/ 0 h 279909"/>
                <a:gd name="connsiteX3" fmla="*/ 446760 w 591238"/>
                <a:gd name="connsiteY3" fmla="*/ 144478 h 279909"/>
                <a:gd name="connsiteX4" fmla="*/ 0 w 591238"/>
                <a:gd name="connsiteY4" fmla="*/ 144478 h 279909"/>
                <a:gd name="connsiteX0" fmla="*/ 0 w 591238"/>
                <a:gd name="connsiteY0" fmla="*/ 144478 h 279909"/>
                <a:gd name="connsiteX1" fmla="*/ 144478 w 591238"/>
                <a:gd name="connsiteY1" fmla="*/ 0 h 279909"/>
                <a:gd name="connsiteX2" fmla="*/ 591238 w 591238"/>
                <a:gd name="connsiteY2" fmla="*/ 0 h 279909"/>
                <a:gd name="connsiteX3" fmla="*/ 591238 w 591238"/>
                <a:gd name="connsiteY3" fmla="*/ 135431 h 279909"/>
                <a:gd name="connsiteX4" fmla="*/ 446760 w 591238"/>
                <a:gd name="connsiteY4" fmla="*/ 279909 h 279909"/>
                <a:gd name="connsiteX5" fmla="*/ 0 w 591238"/>
                <a:gd name="connsiteY5" fmla="*/ 279909 h 279909"/>
                <a:gd name="connsiteX6" fmla="*/ 0 w 591238"/>
                <a:gd name="connsiteY6" fmla="*/ 144478 h 279909"/>
                <a:gd name="connsiteX7" fmla="*/ 0 w 591238"/>
                <a:gd name="connsiteY7" fmla="*/ 144478 h 279909"/>
                <a:gd name="connsiteX8" fmla="*/ 446760 w 591238"/>
                <a:gd name="connsiteY8" fmla="*/ 144478 h 279909"/>
                <a:gd name="connsiteX9" fmla="*/ 591238 w 591238"/>
                <a:gd name="connsiteY9" fmla="*/ 0 h 279909"/>
                <a:gd name="connsiteX10" fmla="*/ 446760 w 591238"/>
                <a:gd name="connsiteY10" fmla="*/ 144478 h 279909"/>
                <a:gd name="connsiteX11" fmla="*/ 446760 w 591238"/>
                <a:gd name="connsiteY11" fmla="*/ 279909 h 279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1238" h="279909" stroke="0" extrusionOk="0">
                  <a:moveTo>
                    <a:pt x="0" y="144478"/>
                  </a:moveTo>
                  <a:cubicBezTo>
                    <a:pt x="162036" y="126375"/>
                    <a:pt x="303246" y="151179"/>
                    <a:pt x="446760" y="144478"/>
                  </a:cubicBezTo>
                  <a:cubicBezTo>
                    <a:pt x="453337" y="180073"/>
                    <a:pt x="447009" y="250094"/>
                    <a:pt x="446760" y="279909"/>
                  </a:cubicBezTo>
                  <a:cubicBezTo>
                    <a:pt x="280638" y="282506"/>
                    <a:pt x="121858" y="266707"/>
                    <a:pt x="0" y="279909"/>
                  </a:cubicBezTo>
                  <a:cubicBezTo>
                    <a:pt x="1802" y="228408"/>
                    <a:pt x="4208" y="172731"/>
                    <a:pt x="0" y="144478"/>
                  </a:cubicBezTo>
                  <a:close/>
                </a:path>
                <a:path w="591238" h="279909" fill="darkenLess" stroke="0" extrusionOk="0">
                  <a:moveTo>
                    <a:pt x="446760" y="144478"/>
                  </a:moveTo>
                  <a:cubicBezTo>
                    <a:pt x="505246" y="95714"/>
                    <a:pt x="521358" y="70171"/>
                    <a:pt x="591238" y="0"/>
                  </a:cubicBezTo>
                  <a:cubicBezTo>
                    <a:pt x="588569" y="48523"/>
                    <a:pt x="585267" y="94160"/>
                    <a:pt x="591238" y="135431"/>
                  </a:cubicBezTo>
                  <a:cubicBezTo>
                    <a:pt x="532924" y="186499"/>
                    <a:pt x="485479" y="245242"/>
                    <a:pt x="446760" y="279909"/>
                  </a:cubicBezTo>
                  <a:cubicBezTo>
                    <a:pt x="443577" y="220322"/>
                    <a:pt x="450433" y="204803"/>
                    <a:pt x="446760" y="144478"/>
                  </a:cubicBezTo>
                  <a:close/>
                </a:path>
                <a:path w="591238" h="279909" fill="lightenLess" stroke="0" extrusionOk="0">
                  <a:moveTo>
                    <a:pt x="0" y="144478"/>
                  </a:moveTo>
                  <a:cubicBezTo>
                    <a:pt x="48605" y="96365"/>
                    <a:pt x="101828" y="42240"/>
                    <a:pt x="144478" y="0"/>
                  </a:cubicBezTo>
                  <a:cubicBezTo>
                    <a:pt x="238384" y="1331"/>
                    <a:pt x="397365" y="16611"/>
                    <a:pt x="591238" y="0"/>
                  </a:cubicBezTo>
                  <a:cubicBezTo>
                    <a:pt x="523189" y="60170"/>
                    <a:pt x="514729" y="78102"/>
                    <a:pt x="446760" y="144478"/>
                  </a:cubicBezTo>
                  <a:cubicBezTo>
                    <a:pt x="348592" y="128191"/>
                    <a:pt x="108737" y="153982"/>
                    <a:pt x="0" y="144478"/>
                  </a:cubicBezTo>
                  <a:close/>
                </a:path>
                <a:path w="591238" h="279909" fill="none" extrusionOk="0">
                  <a:moveTo>
                    <a:pt x="0" y="144478"/>
                  </a:moveTo>
                  <a:cubicBezTo>
                    <a:pt x="63742" y="92955"/>
                    <a:pt x="86419" y="56717"/>
                    <a:pt x="144478" y="0"/>
                  </a:cubicBezTo>
                  <a:cubicBezTo>
                    <a:pt x="327118" y="-14209"/>
                    <a:pt x="466667" y="-8876"/>
                    <a:pt x="591238" y="0"/>
                  </a:cubicBezTo>
                  <a:cubicBezTo>
                    <a:pt x="584995" y="59814"/>
                    <a:pt x="589669" y="80505"/>
                    <a:pt x="591238" y="135431"/>
                  </a:cubicBezTo>
                  <a:cubicBezTo>
                    <a:pt x="533144" y="204731"/>
                    <a:pt x="494283" y="246649"/>
                    <a:pt x="446760" y="279909"/>
                  </a:cubicBezTo>
                  <a:cubicBezTo>
                    <a:pt x="339852" y="269399"/>
                    <a:pt x="195152" y="276108"/>
                    <a:pt x="0" y="279909"/>
                  </a:cubicBezTo>
                  <a:cubicBezTo>
                    <a:pt x="-851" y="223193"/>
                    <a:pt x="-603" y="175150"/>
                    <a:pt x="0" y="144478"/>
                  </a:cubicBezTo>
                  <a:close/>
                  <a:moveTo>
                    <a:pt x="0" y="144478"/>
                  </a:moveTo>
                  <a:cubicBezTo>
                    <a:pt x="180179" y="146099"/>
                    <a:pt x="253677" y="129277"/>
                    <a:pt x="446760" y="144478"/>
                  </a:cubicBezTo>
                  <a:cubicBezTo>
                    <a:pt x="507624" y="69845"/>
                    <a:pt x="564266" y="36397"/>
                    <a:pt x="591238" y="0"/>
                  </a:cubicBezTo>
                  <a:moveTo>
                    <a:pt x="446760" y="144478"/>
                  </a:moveTo>
                  <a:cubicBezTo>
                    <a:pt x="448121" y="175613"/>
                    <a:pt x="450721" y="244835"/>
                    <a:pt x="446760" y="279909"/>
                  </a:cubicBezTo>
                </a:path>
                <a:path w="591238" h="279909" fill="none" stroke="0" extrusionOk="0">
                  <a:moveTo>
                    <a:pt x="0" y="144478"/>
                  </a:moveTo>
                  <a:cubicBezTo>
                    <a:pt x="34690" y="99559"/>
                    <a:pt x="113320" y="33034"/>
                    <a:pt x="144478" y="0"/>
                  </a:cubicBezTo>
                  <a:cubicBezTo>
                    <a:pt x="251845" y="15040"/>
                    <a:pt x="435431" y="19557"/>
                    <a:pt x="591238" y="0"/>
                  </a:cubicBezTo>
                  <a:cubicBezTo>
                    <a:pt x="592972" y="54402"/>
                    <a:pt x="593342" y="84647"/>
                    <a:pt x="591238" y="135431"/>
                  </a:cubicBezTo>
                  <a:cubicBezTo>
                    <a:pt x="558626" y="177655"/>
                    <a:pt x="471264" y="245434"/>
                    <a:pt x="446760" y="279909"/>
                  </a:cubicBezTo>
                  <a:cubicBezTo>
                    <a:pt x="272389" y="290442"/>
                    <a:pt x="110861" y="275724"/>
                    <a:pt x="0" y="279909"/>
                  </a:cubicBezTo>
                  <a:cubicBezTo>
                    <a:pt x="2090" y="242772"/>
                    <a:pt x="1729" y="181570"/>
                    <a:pt x="0" y="144478"/>
                  </a:cubicBezTo>
                  <a:close/>
                  <a:moveTo>
                    <a:pt x="0" y="144478"/>
                  </a:moveTo>
                  <a:cubicBezTo>
                    <a:pt x="104290" y="158889"/>
                    <a:pt x="228212" y="139914"/>
                    <a:pt x="446760" y="144478"/>
                  </a:cubicBezTo>
                  <a:cubicBezTo>
                    <a:pt x="499883" y="87675"/>
                    <a:pt x="553908" y="31443"/>
                    <a:pt x="591238" y="0"/>
                  </a:cubicBezTo>
                  <a:moveTo>
                    <a:pt x="446760" y="144478"/>
                  </a:moveTo>
                  <a:cubicBezTo>
                    <a:pt x="441060" y="206991"/>
                    <a:pt x="440700" y="227460"/>
                    <a:pt x="446760" y="279909"/>
                  </a:cubicBezTo>
                </a:path>
              </a:pathLst>
            </a:custGeom>
            <a:blipFill>
              <a:blip r:embed="rId5"/>
              <a:tile tx="0" ty="0" sx="100000" sy="100000" flip="none" algn="tl"/>
            </a:blipFill>
            <a:ln w="12700">
              <a:solidFill>
                <a:schemeClr val="bg2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cube">
                      <a:avLst>
                        <a:gd name="adj" fmla="val 51616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b="1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pic>
          <p:nvPicPr>
            <p:cNvPr id="53" name="Picture 10">
              <a:extLst>
                <a:ext uri="{FF2B5EF4-FFF2-40B4-BE49-F238E27FC236}">
                  <a16:creationId xmlns:a16="http://schemas.microsoft.com/office/drawing/2014/main" id="{E5FD53C8-DCAF-A5FA-5D58-198858ECFD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7" t="4244" r="6095" b="11217"/>
            <a:stretch/>
          </p:blipFill>
          <p:spPr bwMode="auto">
            <a:xfrm>
              <a:off x="5181641" y="5983188"/>
              <a:ext cx="455560" cy="325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角丸四角形 95">
              <a:extLst>
                <a:ext uri="{FF2B5EF4-FFF2-40B4-BE49-F238E27FC236}">
                  <a16:creationId xmlns:a16="http://schemas.microsoft.com/office/drawing/2014/main" id="{C166D6C9-1B89-129A-16CC-2F6ABE8B0DE7}"/>
                </a:ext>
              </a:extLst>
            </p:cNvPr>
            <p:cNvSpPr/>
            <p:nvPr/>
          </p:nvSpPr>
          <p:spPr>
            <a:xfrm>
              <a:off x="5053517" y="3767567"/>
              <a:ext cx="742500" cy="304435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NG-DRI</a:t>
              </a:r>
            </a:p>
          </p:txBody>
        </p:sp>
        <p:sp>
          <p:nvSpPr>
            <p:cNvPr id="55" name="角丸四角形 95">
              <a:extLst>
                <a:ext uri="{FF2B5EF4-FFF2-40B4-BE49-F238E27FC236}">
                  <a16:creationId xmlns:a16="http://schemas.microsoft.com/office/drawing/2014/main" id="{05A7C18B-CDB5-CE05-21DA-7BB39D796765}"/>
                </a:ext>
              </a:extLst>
            </p:cNvPr>
            <p:cNvSpPr/>
            <p:nvPr/>
          </p:nvSpPr>
          <p:spPr>
            <a:xfrm>
              <a:off x="5053517" y="4838748"/>
              <a:ext cx="742500" cy="304435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H-DRI</a:t>
              </a:r>
            </a:p>
          </p:txBody>
        </p:sp>
        <p:cxnSp>
          <p:nvCxnSpPr>
            <p:cNvPr id="56" name="カギ線コネクタ 104">
              <a:extLst>
                <a:ext uri="{FF2B5EF4-FFF2-40B4-BE49-F238E27FC236}">
                  <a16:creationId xmlns:a16="http://schemas.microsoft.com/office/drawing/2014/main" id="{7FE618E4-C883-CEC8-42C2-48D81D18A283}"/>
                </a:ext>
              </a:extLst>
            </p:cNvPr>
            <p:cNvCxnSpPr>
              <a:cxnSpLocks/>
              <a:stCxn id="54" idx="3"/>
              <a:endCxn id="61" idx="1"/>
            </p:cNvCxnSpPr>
            <p:nvPr/>
          </p:nvCxnSpPr>
          <p:spPr>
            <a:xfrm>
              <a:off x="5796017" y="3919785"/>
              <a:ext cx="828272" cy="1851752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7" name="カギ線コネクタ 104">
              <a:extLst>
                <a:ext uri="{FF2B5EF4-FFF2-40B4-BE49-F238E27FC236}">
                  <a16:creationId xmlns:a16="http://schemas.microsoft.com/office/drawing/2014/main" id="{1F0CE2D8-D17B-D10D-DBD5-94AB87804BBB}"/>
                </a:ext>
              </a:extLst>
            </p:cNvPr>
            <p:cNvCxnSpPr>
              <a:cxnSpLocks/>
              <a:stCxn id="55" idx="3"/>
              <a:endCxn id="60" idx="1"/>
            </p:cNvCxnSpPr>
            <p:nvPr/>
          </p:nvCxnSpPr>
          <p:spPr>
            <a:xfrm flipV="1">
              <a:off x="5796017" y="2623612"/>
              <a:ext cx="828272" cy="2367354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8" name="カギ線コネクタ 104">
              <a:extLst>
                <a:ext uri="{FF2B5EF4-FFF2-40B4-BE49-F238E27FC236}">
                  <a16:creationId xmlns:a16="http://schemas.microsoft.com/office/drawing/2014/main" id="{CB2957E2-7151-8F68-8399-07FC2998B23C}"/>
                </a:ext>
              </a:extLst>
            </p:cNvPr>
            <p:cNvCxnSpPr>
              <a:cxnSpLocks/>
              <a:stCxn id="55" idx="3"/>
              <a:endCxn id="61" idx="1"/>
            </p:cNvCxnSpPr>
            <p:nvPr/>
          </p:nvCxnSpPr>
          <p:spPr>
            <a:xfrm>
              <a:off x="5796017" y="4990966"/>
              <a:ext cx="828272" cy="780571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9" name="カギ線コネクタ 76">
              <a:extLst>
                <a:ext uri="{FF2B5EF4-FFF2-40B4-BE49-F238E27FC236}">
                  <a16:creationId xmlns:a16="http://schemas.microsoft.com/office/drawing/2014/main" id="{338DBF3F-432B-EC09-D0C3-50412B90AD02}"/>
                </a:ext>
              </a:extLst>
            </p:cNvPr>
            <p:cNvCxnSpPr>
              <a:cxnSpLocks/>
              <a:stCxn id="11" idx="3"/>
              <a:endCxn id="60" idx="1"/>
            </p:cNvCxnSpPr>
            <p:nvPr/>
          </p:nvCxnSpPr>
          <p:spPr>
            <a:xfrm flipV="1">
              <a:off x="5806014" y="2623612"/>
              <a:ext cx="818275" cy="3147925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C9E1A586-264A-0747-ED7D-B588597ED9BD}"/>
                </a:ext>
              </a:extLst>
            </p:cNvPr>
            <p:cNvSpPr/>
            <p:nvPr/>
          </p:nvSpPr>
          <p:spPr>
            <a:xfrm>
              <a:off x="6624289" y="2421112"/>
              <a:ext cx="877500" cy="405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Converter</a:t>
              </a:r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furnace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92F7C71-AA5C-55BC-5210-513ACD1A2239}"/>
                </a:ext>
              </a:extLst>
            </p:cNvPr>
            <p:cNvSpPr/>
            <p:nvPr/>
          </p:nvSpPr>
          <p:spPr>
            <a:xfrm>
              <a:off x="6624289" y="5535287"/>
              <a:ext cx="877500" cy="4725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4.</a:t>
              </a:r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E</a:t>
              </a:r>
              <a:r>
                <a:rPr lang="ja-JP" altLang="en-US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lectric furnace</a:t>
              </a:r>
            </a:p>
          </p:txBody>
        </p:sp>
        <p:pic>
          <p:nvPicPr>
            <p:cNvPr id="62" name="Picture 206">
              <a:extLst>
                <a:ext uri="{FF2B5EF4-FFF2-40B4-BE49-F238E27FC236}">
                  <a16:creationId xmlns:a16="http://schemas.microsoft.com/office/drawing/2014/main" id="{284CF29E-031D-941C-CCD0-33DA4CA979D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28" t="48403" r="50920" b="16820"/>
            <a:stretch/>
          </p:blipFill>
          <p:spPr bwMode="auto">
            <a:xfrm>
              <a:off x="9150353" y="5730034"/>
              <a:ext cx="556543" cy="723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角丸四角形 88">
              <a:extLst>
                <a:ext uri="{FF2B5EF4-FFF2-40B4-BE49-F238E27FC236}">
                  <a16:creationId xmlns:a16="http://schemas.microsoft.com/office/drawing/2014/main" id="{3F377F03-585C-935D-B951-1DA179EA0506}"/>
                </a:ext>
              </a:extLst>
            </p:cNvPr>
            <p:cNvSpPr/>
            <p:nvPr/>
          </p:nvSpPr>
          <p:spPr>
            <a:xfrm>
              <a:off x="835824" y="4823687"/>
              <a:ext cx="871200" cy="2376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36000" rIns="36000"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SMR</a:t>
              </a:r>
              <a:endParaRPr lang="ja-JP" altLang="en-US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4" name="角丸四角形 88">
              <a:extLst>
                <a:ext uri="{FF2B5EF4-FFF2-40B4-BE49-F238E27FC236}">
                  <a16:creationId xmlns:a16="http://schemas.microsoft.com/office/drawing/2014/main" id="{875D7A6C-A64F-2444-A0A8-297D0416C49C}"/>
                </a:ext>
              </a:extLst>
            </p:cNvPr>
            <p:cNvSpPr/>
            <p:nvPr/>
          </p:nvSpPr>
          <p:spPr>
            <a:xfrm>
              <a:off x="835824" y="5107956"/>
              <a:ext cx="871200" cy="216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36000" rIns="36000"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SMR+CCS</a:t>
              </a:r>
              <a:endParaRPr lang="ja-JP" altLang="en-US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5" name="角丸四角形 88">
              <a:extLst>
                <a:ext uri="{FF2B5EF4-FFF2-40B4-BE49-F238E27FC236}">
                  <a16:creationId xmlns:a16="http://schemas.microsoft.com/office/drawing/2014/main" id="{35C21CC6-C6E8-3273-4D8F-DD8D4F360F6C}"/>
                </a:ext>
              </a:extLst>
            </p:cNvPr>
            <p:cNvSpPr/>
            <p:nvPr/>
          </p:nvSpPr>
          <p:spPr>
            <a:xfrm>
              <a:off x="835824" y="5376287"/>
              <a:ext cx="871200" cy="216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36000" rIns="36000" rtlCol="0" anchor="ctr"/>
            <a:lstStyle/>
            <a:p>
              <a:pPr algn="ctr" defTabSz="342900"/>
              <a:r>
                <a:rPr lang="en-US" altLang="ja-JP" sz="900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Electrolysis</a:t>
              </a:r>
              <a:endParaRPr lang="ja-JP" altLang="en-US" sz="900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66" name="カギ線コネクタ 90">
              <a:extLst>
                <a:ext uri="{FF2B5EF4-FFF2-40B4-BE49-F238E27FC236}">
                  <a16:creationId xmlns:a16="http://schemas.microsoft.com/office/drawing/2014/main" id="{090601F2-71A4-AC64-E8CE-172F24DD29DD}"/>
                </a:ext>
              </a:extLst>
            </p:cNvPr>
            <p:cNvCxnSpPr>
              <a:cxnSpLocks/>
              <a:stCxn id="63" idx="3"/>
              <a:endCxn id="28" idx="1"/>
            </p:cNvCxnSpPr>
            <p:nvPr/>
          </p:nvCxnSpPr>
          <p:spPr>
            <a:xfrm>
              <a:off x="1707024" y="4942487"/>
              <a:ext cx="281653" cy="273469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7" name="カギ線コネクタ 90">
              <a:extLst>
                <a:ext uri="{FF2B5EF4-FFF2-40B4-BE49-F238E27FC236}">
                  <a16:creationId xmlns:a16="http://schemas.microsoft.com/office/drawing/2014/main" id="{60AAABE7-196C-069A-E4BE-2773EFF39B46}"/>
                </a:ext>
              </a:extLst>
            </p:cNvPr>
            <p:cNvCxnSpPr>
              <a:cxnSpLocks/>
              <a:stCxn id="65" idx="3"/>
              <a:endCxn id="28" idx="1"/>
            </p:cNvCxnSpPr>
            <p:nvPr/>
          </p:nvCxnSpPr>
          <p:spPr>
            <a:xfrm flipV="1">
              <a:off x="1707024" y="5215956"/>
              <a:ext cx="281653" cy="26833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8" name="カギ線コネクタ 90">
              <a:extLst>
                <a:ext uri="{FF2B5EF4-FFF2-40B4-BE49-F238E27FC236}">
                  <a16:creationId xmlns:a16="http://schemas.microsoft.com/office/drawing/2014/main" id="{DE704BB6-6EAB-DEC7-57B7-E61EA2B644CB}"/>
                </a:ext>
              </a:extLst>
            </p:cNvPr>
            <p:cNvCxnSpPr>
              <a:cxnSpLocks/>
              <a:stCxn id="64" idx="3"/>
              <a:endCxn id="28" idx="1"/>
            </p:cNvCxnSpPr>
            <p:nvPr/>
          </p:nvCxnSpPr>
          <p:spPr>
            <a:xfrm>
              <a:off x="1707024" y="5215956"/>
              <a:ext cx="281653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69" name="Picture 2" descr="電気炉で効率的に高品位鋼をつくる技術 - GREINS-">
              <a:extLst>
                <a:ext uri="{FF2B5EF4-FFF2-40B4-BE49-F238E27FC236}">
                  <a16:creationId xmlns:a16="http://schemas.microsoft.com/office/drawing/2014/main" id="{2FF699AA-3A5C-4FF4-467E-7FAFE55B005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26" t="17147" r="59815" b="12250"/>
            <a:stretch/>
          </p:blipFill>
          <p:spPr bwMode="auto">
            <a:xfrm>
              <a:off x="4051272" y="4194800"/>
              <a:ext cx="155859" cy="526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2" descr="電気炉で効率的に高品位鋼をつくる技術 - GREINS-">
              <a:extLst>
                <a:ext uri="{FF2B5EF4-FFF2-40B4-BE49-F238E27FC236}">
                  <a16:creationId xmlns:a16="http://schemas.microsoft.com/office/drawing/2014/main" id="{B96347F6-3528-D502-7079-98EC8F52F38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26" t="17147" r="59815" b="12250"/>
            <a:stretch/>
          </p:blipFill>
          <p:spPr bwMode="auto">
            <a:xfrm>
              <a:off x="4051272" y="5265203"/>
              <a:ext cx="155859" cy="526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9098D90B-E8F6-F459-2E81-C674D4533580}"/>
              </a:ext>
            </a:extLst>
          </p:cNvPr>
          <p:cNvSpPr txBox="1"/>
          <p:nvPr/>
        </p:nvSpPr>
        <p:spPr>
          <a:xfrm>
            <a:off x="9918523" y="4171602"/>
            <a:ext cx="2034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0000"/>
                </a:solidFill>
              </a:rPr>
              <a:t>⇒</a:t>
            </a:r>
            <a:r>
              <a:rPr lang="en-US" altLang="ja-JP" sz="1200" b="1" dirty="0">
                <a:solidFill>
                  <a:srgbClr val="FF0000"/>
                </a:solidFill>
              </a:rPr>
              <a:t>O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utsourcing parts 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   manufacturing process</a:t>
            </a:r>
          </a:p>
        </p:txBody>
      </p: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D46B8CF7-F9AC-E822-6CC1-AC94B6ED1472}"/>
              </a:ext>
            </a:extLst>
          </p:cNvPr>
          <p:cNvCxnSpPr>
            <a:cxnSpLocks/>
          </p:cNvCxnSpPr>
          <p:nvPr/>
        </p:nvCxnSpPr>
        <p:spPr>
          <a:xfrm flipV="1">
            <a:off x="9749226" y="4399457"/>
            <a:ext cx="291104" cy="4386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92147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>
            <a:extLst>
              <a:ext uri="{FF2B5EF4-FFF2-40B4-BE49-F238E27FC236}">
                <a16:creationId xmlns:a16="http://schemas.microsoft.com/office/drawing/2014/main" id="{BA151388-1327-AD75-ED23-484D6F2A9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81" y="87090"/>
            <a:ext cx="9888000" cy="648000"/>
          </a:xfrm>
        </p:spPr>
        <p:txBody>
          <a:bodyPr/>
          <a:lstStyle/>
          <a:p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Parts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→ 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material 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 </a:t>
            </a:r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system boundary</a:t>
            </a:r>
            <a:endParaRPr kumimoji="1" lang="ja-JP" altLang="en-US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33287311-A1A4-A0E5-57A1-457D0D89A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870" y="604204"/>
            <a:ext cx="11520000" cy="541468"/>
          </a:xfrm>
        </p:spPr>
        <p:txBody>
          <a:bodyPr/>
          <a:lstStyle/>
          <a:p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Example (steel): downstream process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8CF7066-F67F-40DE-25CF-D2AEDB9F1DEE}"/>
              </a:ext>
            </a:extLst>
          </p:cNvPr>
          <p:cNvGrpSpPr>
            <a:grpSpLocks noChangeAspect="1"/>
          </p:cNvGrpSpPr>
          <p:nvPr/>
        </p:nvGrpSpPr>
        <p:grpSpPr>
          <a:xfrm>
            <a:off x="1869332" y="1628800"/>
            <a:ext cx="8596406" cy="4006092"/>
            <a:chOff x="881046" y="1628800"/>
            <a:chExt cx="10429909" cy="4860540"/>
          </a:xfrm>
        </p:grpSpPr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451AA89B-56C4-35A7-B149-C80C2EA2875B}"/>
                </a:ext>
              </a:extLst>
            </p:cNvPr>
            <p:cNvSpPr/>
            <p:nvPr/>
          </p:nvSpPr>
          <p:spPr>
            <a:xfrm>
              <a:off x="5726950" y="3420726"/>
              <a:ext cx="877500" cy="405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Heat</a:t>
              </a:r>
              <a:r>
                <a:rPr lang="ja-JP" altLang="en-US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treatment</a:t>
              </a:r>
            </a:p>
          </p:txBody>
        </p:sp>
        <p:cxnSp>
          <p:nvCxnSpPr>
            <p:cNvPr id="74" name="カギ線コネクタ 71">
              <a:extLst>
                <a:ext uri="{FF2B5EF4-FFF2-40B4-BE49-F238E27FC236}">
                  <a16:creationId xmlns:a16="http://schemas.microsoft.com/office/drawing/2014/main" id="{5741C273-74F2-500E-A5B8-A7DB790DF6E5}"/>
                </a:ext>
              </a:extLst>
            </p:cNvPr>
            <p:cNvCxnSpPr>
              <a:cxnSpLocks/>
              <a:stCxn id="121" idx="3"/>
              <a:endCxn id="97" idx="1"/>
            </p:cNvCxnSpPr>
            <p:nvPr/>
          </p:nvCxnSpPr>
          <p:spPr>
            <a:xfrm>
              <a:off x="3552505" y="2974444"/>
              <a:ext cx="311280" cy="216261"/>
            </a:xfrm>
            <a:prstGeom prst="bentConnector3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5" name="カギ線コネクタ 72">
              <a:extLst>
                <a:ext uri="{FF2B5EF4-FFF2-40B4-BE49-F238E27FC236}">
                  <a16:creationId xmlns:a16="http://schemas.microsoft.com/office/drawing/2014/main" id="{327296B6-E654-9018-178F-F5F2E6959D96}"/>
                </a:ext>
              </a:extLst>
            </p:cNvPr>
            <p:cNvCxnSpPr>
              <a:cxnSpLocks/>
              <a:stCxn id="78" idx="3"/>
              <a:endCxn id="121" idx="1"/>
            </p:cNvCxnSpPr>
            <p:nvPr/>
          </p:nvCxnSpPr>
          <p:spPr>
            <a:xfrm flipV="1">
              <a:off x="1792296" y="2974444"/>
              <a:ext cx="882709" cy="1730089"/>
            </a:xfrm>
            <a:prstGeom prst="bentConnector3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6" name="カギ線コネクタ 73">
              <a:extLst>
                <a:ext uri="{FF2B5EF4-FFF2-40B4-BE49-F238E27FC236}">
                  <a16:creationId xmlns:a16="http://schemas.microsoft.com/office/drawing/2014/main" id="{7A846C6A-31FF-0657-3850-D76B01D7560C}"/>
                </a:ext>
              </a:extLst>
            </p:cNvPr>
            <p:cNvCxnSpPr>
              <a:stCxn id="78" idx="3"/>
              <a:endCxn id="85" idx="1"/>
            </p:cNvCxnSpPr>
            <p:nvPr/>
          </p:nvCxnSpPr>
          <p:spPr>
            <a:xfrm flipV="1">
              <a:off x="1792296" y="4704531"/>
              <a:ext cx="882709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7" name="カギ線コネクタ 77">
              <a:extLst>
                <a:ext uri="{FF2B5EF4-FFF2-40B4-BE49-F238E27FC236}">
                  <a16:creationId xmlns:a16="http://schemas.microsoft.com/office/drawing/2014/main" id="{8670585B-6BD2-35D2-7B2E-DBFD27918706}"/>
                </a:ext>
              </a:extLst>
            </p:cNvPr>
            <p:cNvCxnSpPr>
              <a:stCxn id="105" idx="3"/>
              <a:endCxn id="100" idx="1"/>
            </p:cNvCxnSpPr>
            <p:nvPr/>
          </p:nvCxnSpPr>
          <p:spPr>
            <a:xfrm flipV="1">
              <a:off x="8137086" y="4055749"/>
              <a:ext cx="575018" cy="2162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8" name="角丸四角形 80">
              <a:extLst>
                <a:ext uri="{FF2B5EF4-FFF2-40B4-BE49-F238E27FC236}">
                  <a16:creationId xmlns:a16="http://schemas.microsoft.com/office/drawing/2014/main" id="{6BEE6DB3-447E-979E-E8DE-92F4E9E11374}"/>
                </a:ext>
              </a:extLst>
            </p:cNvPr>
            <p:cNvSpPr/>
            <p:nvPr/>
          </p:nvSpPr>
          <p:spPr>
            <a:xfrm>
              <a:off x="881046" y="4552315"/>
              <a:ext cx="911250" cy="304435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crude steel</a:t>
              </a:r>
            </a:p>
          </p:txBody>
        </p:sp>
        <p:cxnSp>
          <p:nvCxnSpPr>
            <p:cNvPr id="79" name="カギ線コネクタ 94">
              <a:extLst>
                <a:ext uri="{FF2B5EF4-FFF2-40B4-BE49-F238E27FC236}">
                  <a16:creationId xmlns:a16="http://schemas.microsoft.com/office/drawing/2014/main" id="{49DAE02E-EA7E-BFF8-2C84-27C0169B72C8}"/>
                </a:ext>
              </a:extLst>
            </p:cNvPr>
            <p:cNvCxnSpPr>
              <a:stCxn id="86" idx="3"/>
              <a:endCxn id="73" idx="1"/>
            </p:cNvCxnSpPr>
            <p:nvPr/>
          </p:nvCxnSpPr>
          <p:spPr>
            <a:xfrm flipV="1">
              <a:off x="4897567" y="3623226"/>
              <a:ext cx="829383" cy="1081305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0" name="直線矢印コネクタ 96">
              <a:extLst>
                <a:ext uri="{FF2B5EF4-FFF2-40B4-BE49-F238E27FC236}">
                  <a16:creationId xmlns:a16="http://schemas.microsoft.com/office/drawing/2014/main" id="{401B8124-2FD8-3CAA-746F-7C82D390060A}"/>
                </a:ext>
              </a:extLst>
            </p:cNvPr>
            <p:cNvCxnSpPr>
              <a:stCxn id="86" idx="3"/>
              <a:endCxn id="87" idx="1"/>
            </p:cNvCxnSpPr>
            <p:nvPr/>
          </p:nvCxnSpPr>
          <p:spPr>
            <a:xfrm flipV="1">
              <a:off x="4897567" y="4272010"/>
              <a:ext cx="829383" cy="432523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1" name="直線矢印コネクタ 80">
              <a:extLst>
                <a:ext uri="{FF2B5EF4-FFF2-40B4-BE49-F238E27FC236}">
                  <a16:creationId xmlns:a16="http://schemas.microsoft.com/office/drawing/2014/main" id="{C84850DB-850D-6222-E54F-E19B5C1337E2}"/>
                </a:ext>
              </a:extLst>
            </p:cNvPr>
            <p:cNvCxnSpPr>
              <a:stCxn id="73" idx="3"/>
              <a:endCxn id="88" idx="1"/>
            </p:cNvCxnSpPr>
            <p:nvPr/>
          </p:nvCxnSpPr>
          <p:spPr>
            <a:xfrm>
              <a:off x="6604450" y="3623226"/>
              <a:ext cx="65513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82" name="フローチャート: 処理 81">
              <a:extLst>
                <a:ext uri="{FF2B5EF4-FFF2-40B4-BE49-F238E27FC236}">
                  <a16:creationId xmlns:a16="http://schemas.microsoft.com/office/drawing/2014/main" id="{B81B05F4-994B-1B90-17EC-2F12BD5C1E39}"/>
                </a:ext>
              </a:extLst>
            </p:cNvPr>
            <p:cNvSpPr/>
            <p:nvPr/>
          </p:nvSpPr>
          <p:spPr>
            <a:xfrm>
              <a:off x="9681111" y="2170649"/>
              <a:ext cx="1013201" cy="203324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process</a:t>
              </a:r>
              <a:endParaRPr kumimoji="0" lang="ja-JP" altLang="en-US" sz="825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3" name="角丸四角形 106">
              <a:extLst>
                <a:ext uri="{FF2B5EF4-FFF2-40B4-BE49-F238E27FC236}">
                  <a16:creationId xmlns:a16="http://schemas.microsoft.com/office/drawing/2014/main" id="{7C8F53CE-FA1B-46F9-16C0-A5EF1E37D6F7}"/>
                </a:ext>
              </a:extLst>
            </p:cNvPr>
            <p:cNvSpPr/>
            <p:nvPr/>
          </p:nvSpPr>
          <p:spPr>
            <a:xfrm>
              <a:off x="9681812" y="2483315"/>
              <a:ext cx="1012500" cy="2025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input</a:t>
              </a:r>
              <a:endParaRPr kumimoji="0" lang="ja-JP" altLang="en-US" sz="825" b="1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4" name="角丸四角形 107">
              <a:extLst>
                <a:ext uri="{FF2B5EF4-FFF2-40B4-BE49-F238E27FC236}">
                  <a16:creationId xmlns:a16="http://schemas.microsoft.com/office/drawing/2014/main" id="{26E540E9-8770-98FA-D99A-0E2560F7BA80}"/>
                </a:ext>
              </a:extLst>
            </p:cNvPr>
            <p:cNvSpPr/>
            <p:nvPr/>
          </p:nvSpPr>
          <p:spPr>
            <a:xfrm>
              <a:off x="9681812" y="2795156"/>
              <a:ext cx="1012500" cy="201727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output</a:t>
              </a:r>
              <a:endParaRPr kumimoji="0" lang="ja-JP" altLang="en-US" sz="825" b="1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4DF138D0-A28B-7F0F-1D48-AF113C03425F}"/>
                </a:ext>
              </a:extLst>
            </p:cNvPr>
            <p:cNvSpPr/>
            <p:nvPr/>
          </p:nvSpPr>
          <p:spPr>
            <a:xfrm>
              <a:off x="2675005" y="4502031"/>
              <a:ext cx="877500" cy="405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Heating</a:t>
              </a: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C33DFBA0-F486-AC65-5309-C9D54D25F906}"/>
                </a:ext>
              </a:extLst>
            </p:cNvPr>
            <p:cNvSpPr/>
            <p:nvPr/>
          </p:nvSpPr>
          <p:spPr>
            <a:xfrm>
              <a:off x="4020067" y="4502031"/>
              <a:ext cx="877500" cy="405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Hot</a:t>
              </a:r>
              <a:r>
                <a:rPr lang="ja-JP" altLang="en-US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rolling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6AF1BB2-431D-4248-31C5-8E4C05546DF1}"/>
                </a:ext>
              </a:extLst>
            </p:cNvPr>
            <p:cNvSpPr/>
            <p:nvPr/>
          </p:nvSpPr>
          <p:spPr>
            <a:xfrm>
              <a:off x="5726950" y="4069509"/>
              <a:ext cx="877500" cy="405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Cold</a:t>
              </a:r>
              <a:r>
                <a:rPr lang="ja-JP" altLang="en-US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rolling</a:t>
              </a:r>
            </a:p>
          </p:txBody>
        </p:sp>
        <p:sp>
          <p:nvSpPr>
            <p:cNvPr id="88" name="角丸四角形 60">
              <a:extLst>
                <a:ext uri="{FF2B5EF4-FFF2-40B4-BE49-F238E27FC236}">
                  <a16:creationId xmlns:a16="http://schemas.microsoft.com/office/drawing/2014/main" id="{83EA1D1D-C485-1877-30A7-506BA3C243FD}"/>
                </a:ext>
              </a:extLst>
            </p:cNvPr>
            <p:cNvSpPr/>
            <p:nvPr/>
          </p:nvSpPr>
          <p:spPr>
            <a:xfrm>
              <a:off x="7259586" y="3437601"/>
              <a:ext cx="16875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00025" indent="-200025" defTabSz="342900">
                <a:tabLst>
                  <a:tab pos="200025" algn="l"/>
                </a:tabLst>
              </a:pPr>
              <a:r>
                <a:rPr lang="nl-NL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12.	Special steel wire rod/ spring steel</a:t>
              </a:r>
            </a:p>
          </p:txBody>
        </p:sp>
        <p:sp>
          <p:nvSpPr>
            <p:cNvPr id="89" name="角丸四角形 61">
              <a:extLst>
                <a:ext uri="{FF2B5EF4-FFF2-40B4-BE49-F238E27FC236}">
                  <a16:creationId xmlns:a16="http://schemas.microsoft.com/office/drawing/2014/main" id="{EE27D6B5-BD6F-6E58-6461-D041B38AE829}"/>
                </a:ext>
              </a:extLst>
            </p:cNvPr>
            <p:cNvSpPr/>
            <p:nvPr/>
          </p:nvSpPr>
          <p:spPr>
            <a:xfrm>
              <a:off x="5726950" y="1707513"/>
              <a:ext cx="16875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136922" indent="-136922" defTabSz="342900">
                <a:tabLst>
                  <a:tab pos="136922" algn="l"/>
                </a:tabLst>
              </a:pPr>
              <a:r>
                <a:rPr lang="en-US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3. hot-rolled steel sheet</a:t>
              </a:r>
            </a:p>
          </p:txBody>
        </p:sp>
        <p:sp>
          <p:nvSpPr>
            <p:cNvPr id="90" name="角丸四角形 62">
              <a:extLst>
                <a:ext uri="{FF2B5EF4-FFF2-40B4-BE49-F238E27FC236}">
                  <a16:creationId xmlns:a16="http://schemas.microsoft.com/office/drawing/2014/main" id="{6760DE6F-2421-3610-F50A-3B1C3655C969}"/>
                </a:ext>
              </a:extLst>
            </p:cNvPr>
            <p:cNvSpPr/>
            <p:nvPr/>
          </p:nvSpPr>
          <p:spPr>
            <a:xfrm>
              <a:off x="5726950" y="2140035"/>
              <a:ext cx="16875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00025" indent="-200025" defTabSz="342900">
                <a:tabLst>
                  <a:tab pos="200025" algn="l"/>
                </a:tabLst>
              </a:pPr>
              <a:r>
                <a:rPr lang="nl-NL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10. Carbon steel bar/wire rod </a:t>
              </a:r>
            </a:p>
          </p:txBody>
        </p:sp>
        <p:sp>
          <p:nvSpPr>
            <p:cNvPr id="91" name="角丸四角形 65">
              <a:extLst>
                <a:ext uri="{FF2B5EF4-FFF2-40B4-BE49-F238E27FC236}">
                  <a16:creationId xmlns:a16="http://schemas.microsoft.com/office/drawing/2014/main" id="{2DF95824-EC0B-ABC6-407E-45C26BEA6AF3}"/>
                </a:ext>
              </a:extLst>
            </p:cNvPr>
            <p:cNvSpPr/>
            <p:nvPr/>
          </p:nvSpPr>
          <p:spPr>
            <a:xfrm>
              <a:off x="5726950" y="2572558"/>
              <a:ext cx="16875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00025" indent="-200025" defTabSz="342900">
                <a:tabLst>
                  <a:tab pos="200025" algn="l"/>
                </a:tabLst>
              </a:pPr>
              <a:r>
                <a:rPr lang="nl-NL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11.	Special steel bar </a:t>
              </a:r>
            </a:p>
          </p:txBody>
        </p:sp>
        <p:cxnSp>
          <p:nvCxnSpPr>
            <p:cNvPr id="92" name="カギ線コネクタ 73">
              <a:extLst>
                <a:ext uri="{FF2B5EF4-FFF2-40B4-BE49-F238E27FC236}">
                  <a16:creationId xmlns:a16="http://schemas.microsoft.com/office/drawing/2014/main" id="{D6E9AF70-6441-1EDD-76CA-79AA4B4E9CF4}"/>
                </a:ext>
              </a:extLst>
            </p:cNvPr>
            <p:cNvCxnSpPr>
              <a:stCxn id="85" idx="3"/>
              <a:endCxn id="86" idx="1"/>
            </p:cNvCxnSpPr>
            <p:nvPr/>
          </p:nvCxnSpPr>
          <p:spPr>
            <a:xfrm>
              <a:off x="3552505" y="4704531"/>
              <a:ext cx="467563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3" name="カギ線コネクタ 101">
              <a:extLst>
                <a:ext uri="{FF2B5EF4-FFF2-40B4-BE49-F238E27FC236}">
                  <a16:creationId xmlns:a16="http://schemas.microsoft.com/office/drawing/2014/main" id="{EB591E0A-5B3B-2DB5-399B-C1DCCB6822AA}"/>
                </a:ext>
              </a:extLst>
            </p:cNvPr>
            <p:cNvCxnSpPr>
              <a:stCxn id="86" idx="3"/>
              <a:endCxn id="91" idx="1"/>
            </p:cNvCxnSpPr>
            <p:nvPr/>
          </p:nvCxnSpPr>
          <p:spPr>
            <a:xfrm flipV="1">
              <a:off x="4897567" y="2758181"/>
              <a:ext cx="829383" cy="1946350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4" name="カギ線コネクタ 109">
              <a:extLst>
                <a:ext uri="{FF2B5EF4-FFF2-40B4-BE49-F238E27FC236}">
                  <a16:creationId xmlns:a16="http://schemas.microsoft.com/office/drawing/2014/main" id="{B0779600-4657-EAC7-6264-AD35E562864D}"/>
                </a:ext>
              </a:extLst>
            </p:cNvPr>
            <p:cNvCxnSpPr>
              <a:stCxn id="86" idx="3"/>
              <a:endCxn id="90" idx="1"/>
            </p:cNvCxnSpPr>
            <p:nvPr/>
          </p:nvCxnSpPr>
          <p:spPr>
            <a:xfrm flipV="1">
              <a:off x="4897567" y="2325660"/>
              <a:ext cx="829383" cy="23788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5" name="カギ線コネクタ 110">
              <a:extLst>
                <a:ext uri="{FF2B5EF4-FFF2-40B4-BE49-F238E27FC236}">
                  <a16:creationId xmlns:a16="http://schemas.microsoft.com/office/drawing/2014/main" id="{6CBA25D2-8C29-AC5C-F0AE-EDBCE371D05D}"/>
                </a:ext>
              </a:extLst>
            </p:cNvPr>
            <p:cNvCxnSpPr>
              <a:stCxn id="86" idx="3"/>
              <a:endCxn id="89" idx="1"/>
            </p:cNvCxnSpPr>
            <p:nvPr/>
          </p:nvCxnSpPr>
          <p:spPr>
            <a:xfrm flipV="1">
              <a:off x="4897567" y="1893138"/>
              <a:ext cx="829383" cy="2811394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96" name="角丸四角形 113">
              <a:extLst>
                <a:ext uri="{FF2B5EF4-FFF2-40B4-BE49-F238E27FC236}">
                  <a16:creationId xmlns:a16="http://schemas.microsoft.com/office/drawing/2014/main" id="{5ACFC67E-BB73-7A64-283E-4D35318F235A}"/>
                </a:ext>
              </a:extLst>
            </p:cNvPr>
            <p:cNvSpPr/>
            <p:nvPr/>
          </p:nvSpPr>
          <p:spPr>
            <a:xfrm>
              <a:off x="3863785" y="2572558"/>
              <a:ext cx="13500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136922" indent="-136922" defTabSz="342900">
                <a:tabLst>
                  <a:tab pos="136922" algn="l"/>
                </a:tabLst>
              </a:pPr>
              <a:r>
                <a:rPr lang="en-US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1. Cast Iron</a:t>
              </a:r>
            </a:p>
          </p:txBody>
        </p:sp>
        <p:sp>
          <p:nvSpPr>
            <p:cNvPr id="97" name="角丸四角形 114">
              <a:extLst>
                <a:ext uri="{FF2B5EF4-FFF2-40B4-BE49-F238E27FC236}">
                  <a16:creationId xmlns:a16="http://schemas.microsoft.com/office/drawing/2014/main" id="{7DFA154A-1B8C-F371-967C-3A3F7E9C62A7}"/>
                </a:ext>
              </a:extLst>
            </p:cNvPr>
            <p:cNvSpPr/>
            <p:nvPr/>
          </p:nvSpPr>
          <p:spPr>
            <a:xfrm>
              <a:off x="3863785" y="3005079"/>
              <a:ext cx="13500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136922" indent="-136922" defTabSz="342900">
                <a:tabLst>
                  <a:tab pos="136922" algn="l"/>
                </a:tabLst>
              </a:pPr>
              <a:r>
                <a:rPr lang="en-US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2. Cast Steel</a:t>
              </a:r>
            </a:p>
          </p:txBody>
        </p:sp>
        <p:sp>
          <p:nvSpPr>
            <p:cNvPr id="98" name="角丸四角形 115">
              <a:extLst>
                <a:ext uri="{FF2B5EF4-FFF2-40B4-BE49-F238E27FC236}">
                  <a16:creationId xmlns:a16="http://schemas.microsoft.com/office/drawing/2014/main" id="{56E332A9-429E-3933-9869-4ECA429E35AD}"/>
                </a:ext>
              </a:extLst>
            </p:cNvPr>
            <p:cNvSpPr/>
            <p:nvPr/>
          </p:nvSpPr>
          <p:spPr>
            <a:xfrm>
              <a:off x="5726950" y="3005079"/>
              <a:ext cx="16875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00025" indent="-200025" defTabSz="342900">
                <a:tabLst>
                  <a:tab pos="200025" algn="l"/>
                </a:tabLst>
              </a:pPr>
              <a:r>
                <a:rPr lang="nl-NL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13.	Stainless steel sheet/bar</a:t>
              </a:r>
            </a:p>
          </p:txBody>
        </p:sp>
        <p:sp>
          <p:nvSpPr>
            <p:cNvPr id="99" name="角丸四角形 116">
              <a:extLst>
                <a:ext uri="{FF2B5EF4-FFF2-40B4-BE49-F238E27FC236}">
                  <a16:creationId xmlns:a16="http://schemas.microsoft.com/office/drawing/2014/main" id="{93670F9C-7DF5-24DA-7DA5-FE67581F6CF4}"/>
                </a:ext>
              </a:extLst>
            </p:cNvPr>
            <p:cNvSpPr/>
            <p:nvPr/>
          </p:nvSpPr>
          <p:spPr>
            <a:xfrm>
              <a:off x="8712104" y="4302646"/>
              <a:ext cx="16875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136922" indent="-136922" defTabSz="342900">
                <a:tabLst>
                  <a:tab pos="136922" algn="l"/>
                </a:tabLst>
              </a:pPr>
              <a:r>
                <a:rPr lang="en-US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5.	Electromagnetic steel sheet</a:t>
              </a:r>
            </a:p>
          </p:txBody>
        </p:sp>
        <p:sp>
          <p:nvSpPr>
            <p:cNvPr id="100" name="角丸四角形 117">
              <a:extLst>
                <a:ext uri="{FF2B5EF4-FFF2-40B4-BE49-F238E27FC236}">
                  <a16:creationId xmlns:a16="http://schemas.microsoft.com/office/drawing/2014/main" id="{51DECD1A-2CD3-1937-BE41-07C4FEFC9F8C}"/>
                </a:ext>
              </a:extLst>
            </p:cNvPr>
            <p:cNvSpPr/>
            <p:nvPr/>
          </p:nvSpPr>
          <p:spPr>
            <a:xfrm>
              <a:off x="8712104" y="3870124"/>
              <a:ext cx="16875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136922" indent="-136922" defTabSz="342900">
                <a:tabLst>
                  <a:tab pos="136922" algn="l"/>
                </a:tabLst>
              </a:pPr>
              <a:r>
                <a:rPr lang="en-US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4. Cold-rolled steel sheet</a:t>
              </a:r>
            </a:p>
          </p:txBody>
        </p:sp>
        <p:sp>
          <p:nvSpPr>
            <p:cNvPr id="101" name="角丸四角形 118">
              <a:extLst>
                <a:ext uri="{FF2B5EF4-FFF2-40B4-BE49-F238E27FC236}">
                  <a16:creationId xmlns:a16="http://schemas.microsoft.com/office/drawing/2014/main" id="{BA447AEF-0C9B-FD9B-5A56-E0B50E3A65B1}"/>
                </a:ext>
              </a:extLst>
            </p:cNvPr>
            <p:cNvSpPr/>
            <p:nvPr/>
          </p:nvSpPr>
          <p:spPr>
            <a:xfrm>
              <a:off x="8712104" y="5167690"/>
              <a:ext cx="16875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136922" indent="-136922" defTabSz="342900">
                <a:tabLst>
                  <a:tab pos="136922" algn="l"/>
                </a:tabLst>
              </a:pPr>
              <a:r>
                <a:rPr lang="en-US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8. Cold-rolled hot-dip galvanized steel sheet</a:t>
              </a:r>
            </a:p>
          </p:txBody>
        </p:sp>
        <p:sp>
          <p:nvSpPr>
            <p:cNvPr id="102" name="角丸四角形 119">
              <a:extLst>
                <a:ext uri="{FF2B5EF4-FFF2-40B4-BE49-F238E27FC236}">
                  <a16:creationId xmlns:a16="http://schemas.microsoft.com/office/drawing/2014/main" id="{252D6B4A-89E7-E489-5287-2519BC0BF7ED}"/>
                </a:ext>
              </a:extLst>
            </p:cNvPr>
            <p:cNvSpPr/>
            <p:nvPr/>
          </p:nvSpPr>
          <p:spPr>
            <a:xfrm>
              <a:off x="8712104" y="4735168"/>
              <a:ext cx="16875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136922" indent="-136922" defTabSz="342900">
                <a:tabLst>
                  <a:tab pos="136922" algn="l"/>
                </a:tabLst>
              </a:pPr>
              <a:r>
                <a:rPr lang="en-US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6. Hot-rolled hot-dip galvanized steel sheet</a:t>
              </a:r>
            </a:p>
          </p:txBody>
        </p:sp>
        <p:sp>
          <p:nvSpPr>
            <p:cNvPr id="103" name="角丸四角形 120">
              <a:extLst>
                <a:ext uri="{FF2B5EF4-FFF2-40B4-BE49-F238E27FC236}">
                  <a16:creationId xmlns:a16="http://schemas.microsoft.com/office/drawing/2014/main" id="{D74ACDE0-DE07-28DC-210B-F71278A91031}"/>
                </a:ext>
              </a:extLst>
            </p:cNvPr>
            <p:cNvSpPr/>
            <p:nvPr/>
          </p:nvSpPr>
          <p:spPr>
            <a:xfrm>
              <a:off x="8712104" y="5600213"/>
              <a:ext cx="16875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136922" indent="-136922" defTabSz="342900">
                <a:tabLst>
                  <a:tab pos="136922" algn="l"/>
                </a:tabLst>
              </a:pPr>
              <a:r>
                <a:rPr lang="en-US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7. Hot-rolled electro galvanized steel sheet</a:t>
              </a:r>
            </a:p>
          </p:txBody>
        </p:sp>
        <p:sp>
          <p:nvSpPr>
            <p:cNvPr id="104" name="角丸四角形 121">
              <a:extLst>
                <a:ext uri="{FF2B5EF4-FFF2-40B4-BE49-F238E27FC236}">
                  <a16:creationId xmlns:a16="http://schemas.microsoft.com/office/drawing/2014/main" id="{E59DCE4E-AED8-4D98-64B6-C41AED552874}"/>
                </a:ext>
              </a:extLst>
            </p:cNvPr>
            <p:cNvSpPr/>
            <p:nvPr/>
          </p:nvSpPr>
          <p:spPr>
            <a:xfrm>
              <a:off x="8712104" y="6032734"/>
              <a:ext cx="1687500" cy="371250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136922" indent="-136922" defTabSz="342900">
                <a:tabLst>
                  <a:tab pos="136922" algn="l"/>
                </a:tabLst>
              </a:pPr>
              <a:r>
                <a:rPr lang="en-US" altLang="ja-JP" sz="825" b="1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9. Cold-rolled electro galvanized steel sheet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BE9F819B-8B0F-9501-A500-BC04B6AAB861}"/>
                </a:ext>
              </a:extLst>
            </p:cNvPr>
            <p:cNvSpPr/>
            <p:nvPr/>
          </p:nvSpPr>
          <p:spPr>
            <a:xfrm>
              <a:off x="7259586" y="4069509"/>
              <a:ext cx="877500" cy="405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Annealing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DAFC7CE5-C455-C46F-4C7D-898FC3D3C232}"/>
                </a:ext>
              </a:extLst>
            </p:cNvPr>
            <p:cNvSpPr/>
            <p:nvPr/>
          </p:nvSpPr>
          <p:spPr>
            <a:xfrm>
              <a:off x="7259586" y="4934554"/>
              <a:ext cx="877500" cy="405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Hot</a:t>
              </a:r>
              <a:r>
                <a:rPr lang="ja-JP" altLang="en-US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dip galvanizing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3154FC5A-CD4E-5868-406F-EDC0B0F39E0A}"/>
                </a:ext>
              </a:extLst>
            </p:cNvPr>
            <p:cNvSpPr/>
            <p:nvPr/>
          </p:nvSpPr>
          <p:spPr>
            <a:xfrm>
              <a:off x="7259586" y="5799598"/>
              <a:ext cx="877500" cy="405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Electro</a:t>
              </a:r>
              <a:r>
                <a:rPr lang="ja-JP" altLang="en-US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galvanizing</a:t>
              </a:r>
            </a:p>
          </p:txBody>
        </p:sp>
        <p:cxnSp>
          <p:nvCxnSpPr>
            <p:cNvPr id="108" name="直線矢印コネクタ 107">
              <a:extLst>
                <a:ext uri="{FF2B5EF4-FFF2-40B4-BE49-F238E27FC236}">
                  <a16:creationId xmlns:a16="http://schemas.microsoft.com/office/drawing/2014/main" id="{E4F28954-20A1-9B70-EE45-45E845FE930F}"/>
                </a:ext>
              </a:extLst>
            </p:cNvPr>
            <p:cNvCxnSpPr>
              <a:stCxn id="87" idx="3"/>
              <a:endCxn id="105" idx="1"/>
            </p:cNvCxnSpPr>
            <p:nvPr/>
          </p:nvCxnSpPr>
          <p:spPr>
            <a:xfrm>
              <a:off x="6604450" y="4272009"/>
              <a:ext cx="65513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9" name="カギ線コネクタ 128">
              <a:extLst>
                <a:ext uri="{FF2B5EF4-FFF2-40B4-BE49-F238E27FC236}">
                  <a16:creationId xmlns:a16="http://schemas.microsoft.com/office/drawing/2014/main" id="{DF72FD9D-89A6-511F-D6E8-F45DBAD2CA50}"/>
                </a:ext>
              </a:extLst>
            </p:cNvPr>
            <p:cNvCxnSpPr>
              <a:stCxn id="86" idx="3"/>
              <a:endCxn id="106" idx="1"/>
            </p:cNvCxnSpPr>
            <p:nvPr/>
          </p:nvCxnSpPr>
          <p:spPr>
            <a:xfrm>
              <a:off x="4897567" y="4704531"/>
              <a:ext cx="2362019" cy="432523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0" name="カギ線コネクタ 129">
              <a:extLst>
                <a:ext uri="{FF2B5EF4-FFF2-40B4-BE49-F238E27FC236}">
                  <a16:creationId xmlns:a16="http://schemas.microsoft.com/office/drawing/2014/main" id="{A4E2B19A-FD4F-4A68-0022-FA6BE9829643}"/>
                </a:ext>
              </a:extLst>
            </p:cNvPr>
            <p:cNvCxnSpPr>
              <a:stCxn id="86" idx="3"/>
              <a:endCxn id="107" idx="1"/>
            </p:cNvCxnSpPr>
            <p:nvPr/>
          </p:nvCxnSpPr>
          <p:spPr>
            <a:xfrm>
              <a:off x="4897567" y="4704533"/>
              <a:ext cx="2362019" cy="1297566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1" name="カギ線コネクタ 130">
              <a:extLst>
                <a:ext uri="{FF2B5EF4-FFF2-40B4-BE49-F238E27FC236}">
                  <a16:creationId xmlns:a16="http://schemas.microsoft.com/office/drawing/2014/main" id="{E713E51E-E0F2-53DB-8FB7-70C3F7D60C73}"/>
                </a:ext>
              </a:extLst>
            </p:cNvPr>
            <p:cNvCxnSpPr>
              <a:stCxn id="87" idx="3"/>
              <a:endCxn id="106" idx="1"/>
            </p:cNvCxnSpPr>
            <p:nvPr/>
          </p:nvCxnSpPr>
          <p:spPr>
            <a:xfrm>
              <a:off x="6604450" y="4272009"/>
              <a:ext cx="655136" cy="865045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2" name="カギ線コネクタ 131">
              <a:extLst>
                <a:ext uri="{FF2B5EF4-FFF2-40B4-BE49-F238E27FC236}">
                  <a16:creationId xmlns:a16="http://schemas.microsoft.com/office/drawing/2014/main" id="{F7AD5EEA-DACE-E7B0-A51F-00F5F8699810}"/>
                </a:ext>
              </a:extLst>
            </p:cNvPr>
            <p:cNvCxnSpPr>
              <a:stCxn id="87" idx="3"/>
              <a:endCxn id="107" idx="1"/>
            </p:cNvCxnSpPr>
            <p:nvPr/>
          </p:nvCxnSpPr>
          <p:spPr>
            <a:xfrm>
              <a:off x="6604450" y="4272009"/>
              <a:ext cx="655136" cy="1730089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3" name="カギ線コネクタ 132">
              <a:extLst>
                <a:ext uri="{FF2B5EF4-FFF2-40B4-BE49-F238E27FC236}">
                  <a16:creationId xmlns:a16="http://schemas.microsoft.com/office/drawing/2014/main" id="{ED4309FF-5D96-E281-4347-6BB632787F5F}"/>
                </a:ext>
              </a:extLst>
            </p:cNvPr>
            <p:cNvCxnSpPr>
              <a:stCxn id="106" idx="3"/>
              <a:endCxn id="102" idx="1"/>
            </p:cNvCxnSpPr>
            <p:nvPr/>
          </p:nvCxnSpPr>
          <p:spPr>
            <a:xfrm flipV="1">
              <a:off x="8137086" y="4920793"/>
              <a:ext cx="575018" cy="2162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4" name="カギ線コネクタ 133">
              <a:extLst>
                <a:ext uri="{FF2B5EF4-FFF2-40B4-BE49-F238E27FC236}">
                  <a16:creationId xmlns:a16="http://schemas.microsoft.com/office/drawing/2014/main" id="{9D6F2BB2-9759-F879-2009-7760A08B87F1}"/>
                </a:ext>
              </a:extLst>
            </p:cNvPr>
            <p:cNvCxnSpPr>
              <a:stCxn id="106" idx="3"/>
              <a:endCxn id="101" idx="1"/>
            </p:cNvCxnSpPr>
            <p:nvPr/>
          </p:nvCxnSpPr>
          <p:spPr>
            <a:xfrm>
              <a:off x="8137086" y="5137054"/>
              <a:ext cx="575018" cy="2162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5" name="カギ線コネクタ 134">
              <a:extLst>
                <a:ext uri="{FF2B5EF4-FFF2-40B4-BE49-F238E27FC236}">
                  <a16:creationId xmlns:a16="http://schemas.microsoft.com/office/drawing/2014/main" id="{D1F55F5C-026D-B5B0-D8D5-9AD453C75490}"/>
                </a:ext>
              </a:extLst>
            </p:cNvPr>
            <p:cNvCxnSpPr>
              <a:stCxn id="107" idx="3"/>
              <a:endCxn id="103" idx="1"/>
            </p:cNvCxnSpPr>
            <p:nvPr/>
          </p:nvCxnSpPr>
          <p:spPr>
            <a:xfrm flipV="1">
              <a:off x="8137086" y="5785838"/>
              <a:ext cx="575018" cy="2162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6" name="カギ線コネクタ 135">
              <a:extLst>
                <a:ext uri="{FF2B5EF4-FFF2-40B4-BE49-F238E27FC236}">
                  <a16:creationId xmlns:a16="http://schemas.microsoft.com/office/drawing/2014/main" id="{EC66DD4A-6C03-CBF1-98EB-B28A512CD8CD}"/>
                </a:ext>
              </a:extLst>
            </p:cNvPr>
            <p:cNvCxnSpPr>
              <a:stCxn id="107" idx="3"/>
              <a:endCxn id="104" idx="1"/>
            </p:cNvCxnSpPr>
            <p:nvPr/>
          </p:nvCxnSpPr>
          <p:spPr>
            <a:xfrm>
              <a:off x="8137086" y="6002098"/>
              <a:ext cx="575018" cy="2162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7" name="カギ線コネクタ 149">
              <a:extLst>
                <a:ext uri="{FF2B5EF4-FFF2-40B4-BE49-F238E27FC236}">
                  <a16:creationId xmlns:a16="http://schemas.microsoft.com/office/drawing/2014/main" id="{25A5EC40-05CD-71C2-0B49-5BB729B4A35B}"/>
                </a:ext>
              </a:extLst>
            </p:cNvPr>
            <p:cNvCxnSpPr>
              <a:stCxn id="105" idx="3"/>
              <a:endCxn id="99" idx="1"/>
            </p:cNvCxnSpPr>
            <p:nvPr/>
          </p:nvCxnSpPr>
          <p:spPr>
            <a:xfrm>
              <a:off x="8137086" y="4272010"/>
              <a:ext cx="575018" cy="2162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8" name="カギ線コネクタ 164">
              <a:extLst>
                <a:ext uri="{FF2B5EF4-FFF2-40B4-BE49-F238E27FC236}">
                  <a16:creationId xmlns:a16="http://schemas.microsoft.com/office/drawing/2014/main" id="{D9A7DC7F-9E0D-38C0-0EE7-3D9FC79F0A44}"/>
                </a:ext>
              </a:extLst>
            </p:cNvPr>
            <p:cNvCxnSpPr>
              <a:stCxn id="86" idx="3"/>
              <a:endCxn id="98" idx="1"/>
            </p:cNvCxnSpPr>
            <p:nvPr/>
          </p:nvCxnSpPr>
          <p:spPr>
            <a:xfrm flipV="1">
              <a:off x="4897567" y="3190705"/>
              <a:ext cx="829383" cy="1513828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C7E1ED8D-628C-B0CE-BADA-B52B6BB27AF2}"/>
                </a:ext>
              </a:extLst>
            </p:cNvPr>
            <p:cNvSpPr txBox="1"/>
            <p:nvPr/>
          </p:nvSpPr>
          <p:spPr>
            <a:xfrm>
              <a:off x="2028674" y="1628800"/>
              <a:ext cx="1671533" cy="317395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rPr>
                <a:t>Downstream process</a:t>
              </a:r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EB7FE566-D20F-62B2-D8FC-52A900796C3B}"/>
                </a:ext>
              </a:extLst>
            </p:cNvPr>
            <p:cNvSpPr/>
            <p:nvPr/>
          </p:nvSpPr>
          <p:spPr>
            <a:xfrm>
              <a:off x="2028674" y="1628800"/>
              <a:ext cx="9282281" cy="4860540"/>
            </a:xfrm>
            <a:prstGeom prst="rect">
              <a:avLst/>
            </a:prstGeom>
            <a:noFill/>
            <a:ln w="95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b="1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8F698948-55AB-F7C9-1B0F-90A8ACE5E0FC}"/>
                </a:ext>
              </a:extLst>
            </p:cNvPr>
            <p:cNvSpPr/>
            <p:nvPr/>
          </p:nvSpPr>
          <p:spPr>
            <a:xfrm>
              <a:off x="2675005" y="2771944"/>
              <a:ext cx="877500" cy="405000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b="1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Melting</a:t>
              </a:r>
            </a:p>
          </p:txBody>
        </p:sp>
        <p:cxnSp>
          <p:nvCxnSpPr>
            <p:cNvPr id="122" name="カギ線コネクタ 71">
              <a:extLst>
                <a:ext uri="{FF2B5EF4-FFF2-40B4-BE49-F238E27FC236}">
                  <a16:creationId xmlns:a16="http://schemas.microsoft.com/office/drawing/2014/main" id="{C6320901-B976-12BA-1D91-F763616C8153}"/>
                </a:ext>
              </a:extLst>
            </p:cNvPr>
            <p:cNvCxnSpPr>
              <a:cxnSpLocks/>
              <a:stCxn id="121" idx="3"/>
              <a:endCxn id="96" idx="1"/>
            </p:cNvCxnSpPr>
            <p:nvPr/>
          </p:nvCxnSpPr>
          <p:spPr>
            <a:xfrm flipV="1">
              <a:off x="3552505" y="2758183"/>
              <a:ext cx="311280" cy="216261"/>
            </a:xfrm>
            <a:prstGeom prst="bentConnector3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BA2509C6-61EE-D40F-6B3E-322F9C529324}"/>
                </a:ext>
              </a:extLst>
            </p:cNvPr>
            <p:cNvSpPr/>
            <p:nvPr/>
          </p:nvSpPr>
          <p:spPr>
            <a:xfrm>
              <a:off x="2442691" y="2137288"/>
              <a:ext cx="2801561" cy="1472179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 b="1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5B50E283-30BA-5FD3-2D3E-908E9F28F5A2}"/>
                </a:ext>
              </a:extLst>
            </p:cNvPr>
            <p:cNvSpPr txBox="1"/>
            <p:nvPr/>
          </p:nvSpPr>
          <p:spPr>
            <a:xfrm>
              <a:off x="2442691" y="2137288"/>
              <a:ext cx="2180485" cy="31739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rPr>
                <a:t>Parts manufacturing</a:t>
              </a:r>
              <a:r>
                <a:rPr lang="ja-JP" altLang="en-US" sz="1050" b="1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rPr>
                <a:t> </a:t>
              </a:r>
              <a:r>
                <a:rPr lang="en-US" altLang="ja-JP" sz="1050" b="1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rPr>
                <a:t>process</a:t>
              </a:r>
            </a:p>
          </p:txBody>
        </p:sp>
        <p:pic>
          <p:nvPicPr>
            <p:cNvPr id="125" name="図 124">
              <a:extLst>
                <a:ext uri="{FF2B5EF4-FFF2-40B4-BE49-F238E27FC236}">
                  <a16:creationId xmlns:a16="http://schemas.microsoft.com/office/drawing/2014/main" id="{1EDA3C37-E135-040E-7648-7F7D54C14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99351" y="4941168"/>
              <a:ext cx="600505" cy="424212"/>
            </a:xfrm>
            <a:prstGeom prst="rect">
              <a:avLst/>
            </a:prstGeom>
          </p:spPr>
        </p:pic>
        <p:pic>
          <p:nvPicPr>
            <p:cNvPr id="126" name="図 125">
              <a:extLst>
                <a:ext uri="{FF2B5EF4-FFF2-40B4-BE49-F238E27FC236}">
                  <a16:creationId xmlns:a16="http://schemas.microsoft.com/office/drawing/2014/main" id="{DAE686CF-1076-4C0E-4199-30A18770A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1907" y="4520245"/>
              <a:ext cx="682604" cy="227016"/>
            </a:xfrm>
            <a:prstGeom prst="rect">
              <a:avLst/>
            </a:prstGeom>
          </p:spPr>
        </p:pic>
        <p:pic>
          <p:nvPicPr>
            <p:cNvPr id="127" name="図 126">
              <a:extLst>
                <a:ext uri="{FF2B5EF4-FFF2-40B4-BE49-F238E27FC236}">
                  <a16:creationId xmlns:a16="http://schemas.microsoft.com/office/drawing/2014/main" id="{6DB598F4-9333-4665-D5F1-03F4A5D61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52794" y="4709220"/>
              <a:ext cx="568655" cy="391204"/>
            </a:xfrm>
            <a:prstGeom prst="rect">
              <a:avLst/>
            </a:prstGeom>
          </p:spPr>
        </p:pic>
      </p:grp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EAE8CEC7-1295-9A73-7947-5A9764664247}"/>
              </a:ext>
            </a:extLst>
          </p:cNvPr>
          <p:cNvSpPr txBox="1"/>
          <p:nvPr/>
        </p:nvSpPr>
        <p:spPr>
          <a:xfrm>
            <a:off x="775284" y="2142336"/>
            <a:ext cx="2351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FF0000"/>
                </a:solidFill>
              </a:rPr>
              <a:t>Automobile OEM</a:t>
            </a:r>
          </a:p>
          <a:p>
            <a:r>
              <a:rPr lang="en-US" altLang="ja-JP" sz="1400" b="1" dirty="0">
                <a:solidFill>
                  <a:srgbClr val="FF0000"/>
                </a:solidFill>
              </a:rPr>
              <a:t>in-house factory process</a:t>
            </a:r>
          </a:p>
        </p:txBody>
      </p:sp>
      <p:cxnSp>
        <p:nvCxnSpPr>
          <p:cNvPr id="129" name="直線矢印コネクタ 128">
            <a:extLst>
              <a:ext uri="{FF2B5EF4-FFF2-40B4-BE49-F238E27FC236}">
                <a16:creationId xmlns:a16="http://schemas.microsoft.com/office/drawing/2014/main" id="{81E8C686-0E10-A090-8078-C813F4D27730}"/>
              </a:ext>
            </a:extLst>
          </p:cNvPr>
          <p:cNvCxnSpPr>
            <a:cxnSpLocks/>
            <a:endCxn id="124" idx="1"/>
          </p:cNvCxnSpPr>
          <p:nvPr/>
        </p:nvCxnSpPr>
        <p:spPr>
          <a:xfrm flipV="1">
            <a:off x="2389909" y="2178699"/>
            <a:ext cx="766542" cy="1685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747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6B28AD78-2596-0DE3-1C58-9114772942F7}"/>
              </a:ext>
            </a:extLst>
          </p:cNvPr>
          <p:cNvSpPr/>
          <p:nvPr/>
        </p:nvSpPr>
        <p:spPr>
          <a:xfrm>
            <a:off x="2694435" y="4144522"/>
            <a:ext cx="1193145" cy="485754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CB11887B-3F1C-A272-D097-FE829725D273}"/>
              </a:ext>
            </a:extLst>
          </p:cNvPr>
          <p:cNvSpPr/>
          <p:nvPr/>
        </p:nvSpPr>
        <p:spPr>
          <a:xfrm>
            <a:off x="5422429" y="5538198"/>
            <a:ext cx="2112619" cy="646538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7C269138-F95D-E482-8481-8D5BEA8F8BD7}"/>
              </a:ext>
            </a:extLst>
          </p:cNvPr>
          <p:cNvSpPr/>
          <p:nvPr/>
        </p:nvSpPr>
        <p:spPr>
          <a:xfrm>
            <a:off x="3392654" y="5175494"/>
            <a:ext cx="1193145" cy="485754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pic>
        <p:nvPicPr>
          <p:cNvPr id="118" name="図 117">
            <a:extLst>
              <a:ext uri="{FF2B5EF4-FFF2-40B4-BE49-F238E27FC236}">
                <a16:creationId xmlns:a16="http://schemas.microsoft.com/office/drawing/2014/main" id="{F290B89A-FE5B-A90B-01FD-94848D645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145" y="2760136"/>
            <a:ext cx="723231" cy="435415"/>
          </a:xfrm>
          <a:prstGeom prst="rect">
            <a:avLst/>
          </a:prstGeom>
        </p:spPr>
      </p:pic>
      <p:pic>
        <p:nvPicPr>
          <p:cNvPr id="119" name="図 118">
            <a:extLst>
              <a:ext uri="{FF2B5EF4-FFF2-40B4-BE49-F238E27FC236}">
                <a16:creationId xmlns:a16="http://schemas.microsoft.com/office/drawing/2014/main" id="{D4AFEFDC-3454-A342-8940-45934602D8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4890" y="5609018"/>
            <a:ext cx="732916" cy="504899"/>
          </a:xfrm>
          <a:prstGeom prst="rect">
            <a:avLst/>
          </a:prstGeom>
        </p:spPr>
      </p:pic>
      <p:pic>
        <p:nvPicPr>
          <p:cNvPr id="120" name="Picture 2">
            <a:extLst>
              <a:ext uri="{FF2B5EF4-FFF2-40B4-BE49-F238E27FC236}">
                <a16:creationId xmlns:a16="http://schemas.microsoft.com/office/drawing/2014/main" id="{1AB27EEF-C9E7-F0DB-1E56-98707C4C8B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4" t="1853" r="1" b="13107"/>
          <a:stretch/>
        </p:blipFill>
        <p:spPr bwMode="auto">
          <a:xfrm>
            <a:off x="8429339" y="3940742"/>
            <a:ext cx="557465" cy="6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図 120">
            <a:extLst>
              <a:ext uri="{FF2B5EF4-FFF2-40B4-BE49-F238E27FC236}">
                <a16:creationId xmlns:a16="http://schemas.microsoft.com/office/drawing/2014/main" id="{9F569DD9-F3D6-EBF2-BFF4-184354FB46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6551" y="3907025"/>
            <a:ext cx="750094" cy="508993"/>
          </a:xfrm>
          <a:prstGeom prst="rect">
            <a:avLst/>
          </a:prstGeom>
        </p:spPr>
      </p:pic>
      <p:sp>
        <p:nvSpPr>
          <p:cNvPr id="122" name="角丸四角形 86">
            <a:extLst>
              <a:ext uri="{FF2B5EF4-FFF2-40B4-BE49-F238E27FC236}">
                <a16:creationId xmlns:a16="http://schemas.microsoft.com/office/drawing/2014/main" id="{15284E8B-BB18-0E53-D925-69209630EFAC}"/>
              </a:ext>
            </a:extLst>
          </p:cNvPr>
          <p:cNvSpPr/>
          <p:nvPr/>
        </p:nvSpPr>
        <p:spPr>
          <a:xfrm>
            <a:off x="1490336" y="1892749"/>
            <a:ext cx="911250" cy="30375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bauxite</a:t>
            </a:r>
          </a:p>
        </p:txBody>
      </p:sp>
      <p:sp>
        <p:nvSpPr>
          <p:cNvPr id="123" name="角丸四角形 87">
            <a:extLst>
              <a:ext uri="{FF2B5EF4-FFF2-40B4-BE49-F238E27FC236}">
                <a16:creationId xmlns:a16="http://schemas.microsoft.com/office/drawing/2014/main" id="{B72C12E7-F506-FA09-1DBF-A2C2F45AFF56}"/>
              </a:ext>
            </a:extLst>
          </p:cNvPr>
          <p:cNvSpPr/>
          <p:nvPr/>
        </p:nvSpPr>
        <p:spPr>
          <a:xfrm>
            <a:off x="1490336" y="2298199"/>
            <a:ext cx="911250" cy="30375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Calcined lime</a:t>
            </a:r>
          </a:p>
        </p:txBody>
      </p:sp>
      <p:sp>
        <p:nvSpPr>
          <p:cNvPr id="124" name="角丸四角形 91">
            <a:extLst>
              <a:ext uri="{FF2B5EF4-FFF2-40B4-BE49-F238E27FC236}">
                <a16:creationId xmlns:a16="http://schemas.microsoft.com/office/drawing/2014/main" id="{5A8BB165-F23E-3585-DB81-819D3E6977E6}"/>
              </a:ext>
            </a:extLst>
          </p:cNvPr>
          <p:cNvSpPr/>
          <p:nvPr/>
        </p:nvSpPr>
        <p:spPr>
          <a:xfrm>
            <a:off x="3535819" y="4761644"/>
            <a:ext cx="911250" cy="30375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electricity</a:t>
            </a:r>
          </a:p>
        </p:txBody>
      </p:sp>
      <p:sp>
        <p:nvSpPr>
          <p:cNvPr id="125" name="角丸四角形 98">
            <a:extLst>
              <a:ext uri="{FF2B5EF4-FFF2-40B4-BE49-F238E27FC236}">
                <a16:creationId xmlns:a16="http://schemas.microsoft.com/office/drawing/2014/main" id="{3C807B40-B3C8-B72A-B067-02EDC4371EA6}"/>
              </a:ext>
            </a:extLst>
          </p:cNvPr>
          <p:cNvSpPr/>
          <p:nvPr/>
        </p:nvSpPr>
        <p:spPr>
          <a:xfrm>
            <a:off x="1490336" y="2703647"/>
            <a:ext cx="911250" cy="30375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 err="1">
                <a:solidFill>
                  <a:prstClr val="black"/>
                </a:solidFill>
                <a:ea typeface="游ゴシック" panose="020B0400000000000000" pitchFamily="50" charset="-128"/>
              </a:rPr>
              <a:t>NaOH</a:t>
            </a:r>
            <a:endParaRPr lang="en-US" altLang="ja-JP" sz="825" kern="0" dirty="0">
              <a:solidFill>
                <a:prstClr val="black"/>
              </a:solidFill>
              <a:ea typeface="游ゴシック" panose="020B0400000000000000" pitchFamily="50" charset="-128"/>
            </a:endParaRPr>
          </a:p>
        </p:txBody>
      </p:sp>
      <p:sp>
        <p:nvSpPr>
          <p:cNvPr id="126" name="角丸四角形 99">
            <a:extLst>
              <a:ext uri="{FF2B5EF4-FFF2-40B4-BE49-F238E27FC236}">
                <a16:creationId xmlns:a16="http://schemas.microsoft.com/office/drawing/2014/main" id="{83B58B20-1EE2-84F5-BA70-A11ADF584075}"/>
              </a:ext>
            </a:extLst>
          </p:cNvPr>
          <p:cNvSpPr/>
          <p:nvPr/>
        </p:nvSpPr>
        <p:spPr>
          <a:xfrm>
            <a:off x="2840494" y="2687195"/>
            <a:ext cx="911250" cy="30375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Cathode carbon</a:t>
            </a:r>
          </a:p>
        </p:txBody>
      </p:sp>
      <p:sp>
        <p:nvSpPr>
          <p:cNvPr id="127" name="角丸四角形 100">
            <a:extLst>
              <a:ext uri="{FF2B5EF4-FFF2-40B4-BE49-F238E27FC236}">
                <a16:creationId xmlns:a16="http://schemas.microsoft.com/office/drawing/2014/main" id="{D7A08FF2-5274-BA75-67ED-5818962BC481}"/>
              </a:ext>
            </a:extLst>
          </p:cNvPr>
          <p:cNvSpPr/>
          <p:nvPr/>
        </p:nvSpPr>
        <p:spPr>
          <a:xfrm>
            <a:off x="2840494" y="3075506"/>
            <a:ext cx="911250" cy="30375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Aluminum fluoride</a:t>
            </a:r>
          </a:p>
        </p:txBody>
      </p:sp>
      <p:cxnSp>
        <p:nvCxnSpPr>
          <p:cNvPr id="128" name="カギ線コネクタ 109">
            <a:extLst>
              <a:ext uri="{FF2B5EF4-FFF2-40B4-BE49-F238E27FC236}">
                <a16:creationId xmlns:a16="http://schemas.microsoft.com/office/drawing/2014/main" id="{90EF645B-4E45-5599-CBA5-87189FE67E63}"/>
              </a:ext>
            </a:extLst>
          </p:cNvPr>
          <p:cNvCxnSpPr>
            <a:stCxn id="122" idx="3"/>
            <a:endCxn id="131" idx="1"/>
          </p:cNvCxnSpPr>
          <p:nvPr/>
        </p:nvCxnSpPr>
        <p:spPr>
          <a:xfrm>
            <a:off x="2401586" y="2044624"/>
            <a:ext cx="438908" cy="40544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9" name="カギ線コネクタ 110">
            <a:extLst>
              <a:ext uri="{FF2B5EF4-FFF2-40B4-BE49-F238E27FC236}">
                <a16:creationId xmlns:a16="http://schemas.microsoft.com/office/drawing/2014/main" id="{061E4433-C182-D750-2778-85BA51024B45}"/>
              </a:ext>
            </a:extLst>
          </p:cNvPr>
          <p:cNvCxnSpPr>
            <a:stCxn id="123" idx="3"/>
            <a:endCxn id="131" idx="1"/>
          </p:cNvCxnSpPr>
          <p:nvPr/>
        </p:nvCxnSpPr>
        <p:spPr>
          <a:xfrm flipV="1">
            <a:off x="2401586" y="2450072"/>
            <a:ext cx="438908" cy="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0" name="角丸四角形 115">
            <a:extLst>
              <a:ext uri="{FF2B5EF4-FFF2-40B4-BE49-F238E27FC236}">
                <a16:creationId xmlns:a16="http://schemas.microsoft.com/office/drawing/2014/main" id="{CCC70BAC-8D80-1E30-4B7D-3E8D10DB5167}"/>
              </a:ext>
            </a:extLst>
          </p:cNvPr>
          <p:cNvSpPr/>
          <p:nvPr/>
        </p:nvSpPr>
        <p:spPr>
          <a:xfrm>
            <a:off x="6368588" y="5709592"/>
            <a:ext cx="1012500" cy="30375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Scrap</a:t>
            </a:r>
            <a:endParaRPr lang="ja-JP" altLang="en-US" sz="825" kern="0" dirty="0">
              <a:solidFill>
                <a:prstClr val="black"/>
              </a:solidFill>
              <a:ea typeface="游ゴシック" panose="020B0400000000000000" pitchFamily="50" charset="-128"/>
            </a:endParaRPr>
          </a:p>
        </p:txBody>
      </p:sp>
      <p:sp>
        <p:nvSpPr>
          <p:cNvPr id="131" name="角丸四角形 116">
            <a:extLst>
              <a:ext uri="{FF2B5EF4-FFF2-40B4-BE49-F238E27FC236}">
                <a16:creationId xmlns:a16="http://schemas.microsoft.com/office/drawing/2014/main" id="{2D251286-9C9A-B9E9-8E2E-37E228B9602F}"/>
              </a:ext>
            </a:extLst>
          </p:cNvPr>
          <p:cNvSpPr/>
          <p:nvPr/>
        </p:nvSpPr>
        <p:spPr>
          <a:xfrm>
            <a:off x="2840494" y="2297855"/>
            <a:ext cx="911250" cy="304435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alumina</a:t>
            </a:r>
          </a:p>
        </p:txBody>
      </p:sp>
      <p:cxnSp>
        <p:nvCxnSpPr>
          <p:cNvPr id="132" name="カギ線コネクタ 137">
            <a:extLst>
              <a:ext uri="{FF2B5EF4-FFF2-40B4-BE49-F238E27FC236}">
                <a16:creationId xmlns:a16="http://schemas.microsoft.com/office/drawing/2014/main" id="{2747AC3E-7E49-84D9-BFDF-EFCAAF874CD3}"/>
              </a:ext>
            </a:extLst>
          </p:cNvPr>
          <p:cNvCxnSpPr>
            <a:stCxn id="150" idx="3"/>
            <a:endCxn id="136" idx="1"/>
          </p:cNvCxnSpPr>
          <p:nvPr/>
        </p:nvCxnSpPr>
        <p:spPr>
          <a:xfrm>
            <a:off x="7361265" y="2450072"/>
            <a:ext cx="886510" cy="121881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3" name="角丸四角形 144">
            <a:extLst>
              <a:ext uri="{FF2B5EF4-FFF2-40B4-BE49-F238E27FC236}">
                <a16:creationId xmlns:a16="http://schemas.microsoft.com/office/drawing/2014/main" id="{850D3B93-2EB2-58F4-538E-F69FCCEE4F37}"/>
              </a:ext>
            </a:extLst>
          </p:cNvPr>
          <p:cNvSpPr/>
          <p:nvPr/>
        </p:nvSpPr>
        <p:spPr>
          <a:xfrm>
            <a:off x="9528173" y="3516670"/>
            <a:ext cx="1012500" cy="304435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Primary</a:t>
            </a:r>
          </a:p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aluminum ingot </a:t>
            </a:r>
          </a:p>
        </p:txBody>
      </p:sp>
      <p:cxnSp>
        <p:nvCxnSpPr>
          <p:cNvPr id="134" name="カギ線コネクタ 145">
            <a:extLst>
              <a:ext uri="{FF2B5EF4-FFF2-40B4-BE49-F238E27FC236}">
                <a16:creationId xmlns:a16="http://schemas.microsoft.com/office/drawing/2014/main" id="{39052172-7D0A-C649-8F00-09A3FFF0AA7D}"/>
              </a:ext>
            </a:extLst>
          </p:cNvPr>
          <p:cNvCxnSpPr>
            <a:stCxn id="136" idx="3"/>
            <a:endCxn id="133" idx="1"/>
          </p:cNvCxnSpPr>
          <p:nvPr/>
        </p:nvCxnSpPr>
        <p:spPr>
          <a:xfrm>
            <a:off x="9125275" y="3668887"/>
            <a:ext cx="402898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5" name="カギ線コネクタ 148">
            <a:extLst>
              <a:ext uri="{FF2B5EF4-FFF2-40B4-BE49-F238E27FC236}">
                <a16:creationId xmlns:a16="http://schemas.microsoft.com/office/drawing/2014/main" id="{71C66993-5FF9-1B14-1AB3-0FAB587B70B0}"/>
              </a:ext>
            </a:extLst>
          </p:cNvPr>
          <p:cNvCxnSpPr>
            <a:cxnSpLocks/>
            <a:stCxn id="130" idx="3"/>
            <a:endCxn id="183" idx="1"/>
          </p:cNvCxnSpPr>
          <p:nvPr/>
        </p:nvCxnSpPr>
        <p:spPr>
          <a:xfrm>
            <a:off x="7381088" y="5861467"/>
            <a:ext cx="886510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591785A1-5304-F308-3975-1A9257B9876A}"/>
              </a:ext>
            </a:extLst>
          </p:cNvPr>
          <p:cNvSpPr/>
          <p:nvPr/>
        </p:nvSpPr>
        <p:spPr>
          <a:xfrm>
            <a:off x="8247775" y="3466387"/>
            <a:ext cx="877500" cy="40500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ea typeface="游ゴシック" panose="020B0400000000000000" pitchFamily="50" charset="-128"/>
              </a:rPr>
              <a:t>Ingot casting</a:t>
            </a:r>
          </a:p>
        </p:txBody>
      </p:sp>
      <p:cxnSp>
        <p:nvCxnSpPr>
          <p:cNvPr id="140" name="カギ線コネクタ 106">
            <a:extLst>
              <a:ext uri="{FF2B5EF4-FFF2-40B4-BE49-F238E27FC236}">
                <a16:creationId xmlns:a16="http://schemas.microsoft.com/office/drawing/2014/main" id="{F7F0B5E8-619D-1883-3D0C-091CCD9B553C}"/>
              </a:ext>
            </a:extLst>
          </p:cNvPr>
          <p:cNvCxnSpPr>
            <a:stCxn id="125" idx="3"/>
            <a:endCxn id="131" idx="1"/>
          </p:cNvCxnSpPr>
          <p:nvPr/>
        </p:nvCxnSpPr>
        <p:spPr>
          <a:xfrm flipV="1">
            <a:off x="2401586" y="2450072"/>
            <a:ext cx="438908" cy="405450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63" name="角丸四角形 103">
            <a:extLst>
              <a:ext uri="{FF2B5EF4-FFF2-40B4-BE49-F238E27FC236}">
                <a16:creationId xmlns:a16="http://schemas.microsoft.com/office/drawing/2014/main" id="{27E6EE33-66CE-9EB4-5F1E-02DF0B1D94C5}"/>
              </a:ext>
            </a:extLst>
          </p:cNvPr>
          <p:cNvSpPr/>
          <p:nvPr/>
        </p:nvSpPr>
        <p:spPr>
          <a:xfrm>
            <a:off x="1490336" y="3375902"/>
            <a:ext cx="911250" cy="30375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Petrol coke</a:t>
            </a:r>
          </a:p>
        </p:txBody>
      </p:sp>
      <p:sp>
        <p:nvSpPr>
          <p:cNvPr id="164" name="角丸四角形 104">
            <a:extLst>
              <a:ext uri="{FF2B5EF4-FFF2-40B4-BE49-F238E27FC236}">
                <a16:creationId xmlns:a16="http://schemas.microsoft.com/office/drawing/2014/main" id="{7F9E202F-10D5-5350-2F4B-DAA7A80C2466}"/>
              </a:ext>
            </a:extLst>
          </p:cNvPr>
          <p:cNvSpPr/>
          <p:nvPr/>
        </p:nvSpPr>
        <p:spPr>
          <a:xfrm>
            <a:off x="1490336" y="3768965"/>
            <a:ext cx="911250" cy="30375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Pitch</a:t>
            </a:r>
          </a:p>
        </p:txBody>
      </p:sp>
      <p:sp>
        <p:nvSpPr>
          <p:cNvPr id="165" name="角丸四角形 135">
            <a:extLst>
              <a:ext uri="{FF2B5EF4-FFF2-40B4-BE49-F238E27FC236}">
                <a16:creationId xmlns:a16="http://schemas.microsoft.com/office/drawing/2014/main" id="{459A5A5E-66B1-E572-C661-B79A42C10C9D}"/>
              </a:ext>
            </a:extLst>
          </p:cNvPr>
          <p:cNvSpPr/>
          <p:nvPr/>
        </p:nvSpPr>
        <p:spPr>
          <a:xfrm>
            <a:off x="2840494" y="3572091"/>
            <a:ext cx="911250" cy="304435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anode</a:t>
            </a:r>
          </a:p>
        </p:txBody>
      </p:sp>
      <p:cxnSp>
        <p:nvCxnSpPr>
          <p:cNvPr id="166" name="カギ線コネクタ 117">
            <a:extLst>
              <a:ext uri="{FF2B5EF4-FFF2-40B4-BE49-F238E27FC236}">
                <a16:creationId xmlns:a16="http://schemas.microsoft.com/office/drawing/2014/main" id="{EC8EC7DA-0270-30A5-149C-C05450E60F45}"/>
              </a:ext>
            </a:extLst>
          </p:cNvPr>
          <p:cNvCxnSpPr>
            <a:stCxn id="164" idx="3"/>
            <a:endCxn id="165" idx="1"/>
          </p:cNvCxnSpPr>
          <p:nvPr/>
        </p:nvCxnSpPr>
        <p:spPr>
          <a:xfrm flipV="1">
            <a:off x="2401586" y="3724309"/>
            <a:ext cx="438908" cy="19653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7" name="カギ線コネクタ 127">
            <a:extLst>
              <a:ext uri="{FF2B5EF4-FFF2-40B4-BE49-F238E27FC236}">
                <a16:creationId xmlns:a16="http://schemas.microsoft.com/office/drawing/2014/main" id="{C521FFBA-F421-F528-813F-AF61DC15D44E}"/>
              </a:ext>
            </a:extLst>
          </p:cNvPr>
          <p:cNvCxnSpPr>
            <a:stCxn id="163" idx="3"/>
            <a:endCxn id="165" idx="1"/>
          </p:cNvCxnSpPr>
          <p:nvPr/>
        </p:nvCxnSpPr>
        <p:spPr>
          <a:xfrm>
            <a:off x="2401586" y="3527777"/>
            <a:ext cx="438908" cy="19653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60" name="フローチャート: 処理 159">
            <a:extLst>
              <a:ext uri="{FF2B5EF4-FFF2-40B4-BE49-F238E27FC236}">
                <a16:creationId xmlns:a16="http://schemas.microsoft.com/office/drawing/2014/main" id="{54736DED-83CF-CED4-D276-ECA3C0953293}"/>
              </a:ext>
            </a:extLst>
          </p:cNvPr>
          <p:cNvSpPr/>
          <p:nvPr/>
        </p:nvSpPr>
        <p:spPr>
          <a:xfrm>
            <a:off x="9765495" y="1954625"/>
            <a:ext cx="1013201" cy="203324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>
              <a:defRPr/>
            </a:pPr>
            <a:r>
              <a:rPr kumimoji="0" lang="en-US" altLang="ja-JP" sz="825" kern="0" dirty="0">
                <a:ea typeface="游ゴシック" panose="020B0400000000000000" pitchFamily="50" charset="-128"/>
              </a:rPr>
              <a:t>process</a:t>
            </a:r>
            <a:endParaRPr kumimoji="0" lang="ja-JP" altLang="en-US" sz="825" kern="0" dirty="0">
              <a:ea typeface="游ゴシック" panose="020B0400000000000000" pitchFamily="50" charset="-128"/>
            </a:endParaRPr>
          </a:p>
        </p:txBody>
      </p:sp>
      <p:sp>
        <p:nvSpPr>
          <p:cNvPr id="161" name="角丸四角形 132">
            <a:extLst>
              <a:ext uri="{FF2B5EF4-FFF2-40B4-BE49-F238E27FC236}">
                <a16:creationId xmlns:a16="http://schemas.microsoft.com/office/drawing/2014/main" id="{0512CDC3-0B43-993A-0D58-2580C33C2D17}"/>
              </a:ext>
            </a:extLst>
          </p:cNvPr>
          <p:cNvSpPr/>
          <p:nvPr/>
        </p:nvSpPr>
        <p:spPr>
          <a:xfrm>
            <a:off x="9766196" y="2267291"/>
            <a:ext cx="1012500" cy="20250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>
              <a:defRPr/>
            </a:pPr>
            <a:r>
              <a:rPr kumimoji="0"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input</a:t>
            </a:r>
            <a:endParaRPr kumimoji="0" lang="ja-JP" altLang="en-US" sz="825" kern="0" dirty="0">
              <a:solidFill>
                <a:prstClr val="black"/>
              </a:solidFill>
              <a:ea typeface="游ゴシック" panose="020B0400000000000000" pitchFamily="50" charset="-128"/>
            </a:endParaRPr>
          </a:p>
        </p:txBody>
      </p:sp>
      <p:sp>
        <p:nvSpPr>
          <p:cNvPr id="162" name="角丸四角形 133">
            <a:extLst>
              <a:ext uri="{FF2B5EF4-FFF2-40B4-BE49-F238E27FC236}">
                <a16:creationId xmlns:a16="http://schemas.microsoft.com/office/drawing/2014/main" id="{57CE7D63-848B-6ECF-6890-FCDD6A5045F8}"/>
              </a:ext>
            </a:extLst>
          </p:cNvPr>
          <p:cNvSpPr/>
          <p:nvPr/>
        </p:nvSpPr>
        <p:spPr>
          <a:xfrm>
            <a:off x="9766196" y="2579132"/>
            <a:ext cx="1012500" cy="201727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>
              <a:defRPr/>
            </a:pPr>
            <a:r>
              <a:rPr kumimoji="0"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output</a:t>
            </a:r>
            <a:endParaRPr kumimoji="0" lang="ja-JP" altLang="en-US" sz="825" kern="0" dirty="0">
              <a:solidFill>
                <a:prstClr val="black"/>
              </a:solidFill>
              <a:latin typeface="+mj-lt"/>
              <a:ea typeface="游ゴシック" panose="020B0400000000000000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1DFC51B5-98EA-7C86-9824-3F941131DE01}"/>
              </a:ext>
            </a:extLst>
          </p:cNvPr>
          <p:cNvSpPr txBox="1"/>
          <p:nvPr/>
        </p:nvSpPr>
        <p:spPr>
          <a:xfrm>
            <a:off x="796662" y="1412776"/>
            <a:ext cx="1505220" cy="317395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</a:rPr>
              <a:t>Upstream  process</a:t>
            </a:r>
            <a:endParaRPr lang="ja-JP" altLang="en-US" sz="1050" dirty="0">
              <a:solidFill>
                <a:schemeClr val="bg1"/>
              </a:solidFill>
            </a:endParaRP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8EC79394-28E9-517E-F64B-41C9BE7AFB8F}"/>
              </a:ext>
            </a:extLst>
          </p:cNvPr>
          <p:cNvSpPr/>
          <p:nvPr/>
        </p:nvSpPr>
        <p:spPr>
          <a:xfrm>
            <a:off x="796661" y="1412776"/>
            <a:ext cx="10598678" cy="4860540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45" name="カギ線コネクタ 122">
            <a:extLst>
              <a:ext uri="{FF2B5EF4-FFF2-40B4-BE49-F238E27FC236}">
                <a16:creationId xmlns:a16="http://schemas.microsoft.com/office/drawing/2014/main" id="{77B67771-B549-394E-CF86-02EF509B687E}"/>
              </a:ext>
            </a:extLst>
          </p:cNvPr>
          <p:cNvCxnSpPr>
            <a:cxnSpLocks/>
            <a:stCxn id="131" idx="3"/>
            <a:endCxn id="150" idx="1"/>
          </p:cNvCxnSpPr>
          <p:nvPr/>
        </p:nvCxnSpPr>
        <p:spPr>
          <a:xfrm>
            <a:off x="3751744" y="2450072"/>
            <a:ext cx="2394521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B0D4BC67-44BF-4579-0F54-3EBFB7A5C0DF}"/>
              </a:ext>
            </a:extLst>
          </p:cNvPr>
          <p:cNvSpPr txBox="1"/>
          <p:nvPr/>
        </p:nvSpPr>
        <p:spPr>
          <a:xfrm>
            <a:off x="1036064" y="5164455"/>
            <a:ext cx="1193145" cy="507832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 sz="1350">
                <a:solidFill>
                  <a:srgbClr val="00B050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altLang="ja-JP" dirty="0"/>
              <a:t>Low carbon technologies</a:t>
            </a:r>
            <a:endParaRPr lang="ja-JP" altLang="en-US" dirty="0"/>
          </a:p>
        </p:txBody>
      </p:sp>
      <p:cxnSp>
        <p:nvCxnSpPr>
          <p:cNvPr id="148" name="カギ線コネクタ 303">
            <a:extLst>
              <a:ext uri="{FF2B5EF4-FFF2-40B4-BE49-F238E27FC236}">
                <a16:creationId xmlns:a16="http://schemas.microsoft.com/office/drawing/2014/main" id="{5CB4B2B0-0365-AF9A-BA8E-45F023C4001C}"/>
              </a:ext>
            </a:extLst>
          </p:cNvPr>
          <p:cNvCxnSpPr>
            <a:cxnSpLocks/>
            <a:stCxn id="155" idx="1"/>
            <a:endCxn id="150" idx="1"/>
          </p:cNvCxnSpPr>
          <p:nvPr/>
        </p:nvCxnSpPr>
        <p:spPr>
          <a:xfrm rot="10800000" flipH="1">
            <a:off x="4656423" y="2450072"/>
            <a:ext cx="1489842" cy="2713506"/>
          </a:xfrm>
          <a:prstGeom prst="bentConnector3">
            <a:avLst>
              <a:gd name="adj1" fmla="val 62156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0" name="フローチャート: 処理 149">
            <a:extLst>
              <a:ext uri="{FF2B5EF4-FFF2-40B4-BE49-F238E27FC236}">
                <a16:creationId xmlns:a16="http://schemas.microsoft.com/office/drawing/2014/main" id="{103FF138-501D-D209-09F1-B7A681220957}"/>
              </a:ext>
            </a:extLst>
          </p:cNvPr>
          <p:cNvSpPr/>
          <p:nvPr/>
        </p:nvSpPr>
        <p:spPr>
          <a:xfrm>
            <a:off x="6146265" y="2213822"/>
            <a:ext cx="1215000" cy="472500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ea typeface="游ゴシック" panose="020B0400000000000000" pitchFamily="50" charset="-128"/>
              </a:rPr>
              <a:t>Electrolysis</a:t>
            </a:r>
            <a:endParaRPr lang="ja-JP" altLang="en-US" sz="825" kern="0" dirty="0">
              <a:ea typeface="游ゴシック" panose="020B0400000000000000" pitchFamily="50" charset="-128"/>
            </a:endParaRPr>
          </a:p>
        </p:txBody>
      </p:sp>
      <p:cxnSp>
        <p:nvCxnSpPr>
          <p:cNvPr id="151" name="カギ線コネクタ 126">
            <a:extLst>
              <a:ext uri="{FF2B5EF4-FFF2-40B4-BE49-F238E27FC236}">
                <a16:creationId xmlns:a16="http://schemas.microsoft.com/office/drawing/2014/main" id="{02F1622D-4F9D-3C81-4829-35B2688EA683}"/>
              </a:ext>
            </a:extLst>
          </p:cNvPr>
          <p:cNvCxnSpPr>
            <a:cxnSpLocks/>
            <a:stCxn id="165" idx="3"/>
            <a:endCxn id="150" idx="1"/>
          </p:cNvCxnSpPr>
          <p:nvPr/>
        </p:nvCxnSpPr>
        <p:spPr>
          <a:xfrm flipV="1">
            <a:off x="3751744" y="2450072"/>
            <a:ext cx="2394521" cy="1274237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53" name="カギ線コネクタ 122">
            <a:extLst>
              <a:ext uri="{FF2B5EF4-FFF2-40B4-BE49-F238E27FC236}">
                <a16:creationId xmlns:a16="http://schemas.microsoft.com/office/drawing/2014/main" id="{9D2B75BC-4090-F8B1-D25E-56E6CA974F6A}"/>
              </a:ext>
            </a:extLst>
          </p:cNvPr>
          <p:cNvCxnSpPr>
            <a:cxnSpLocks/>
            <a:stCxn id="131" idx="3"/>
            <a:endCxn id="126" idx="3"/>
          </p:cNvCxnSpPr>
          <p:nvPr/>
        </p:nvCxnSpPr>
        <p:spPr>
          <a:xfrm>
            <a:off x="3751744" y="2450072"/>
            <a:ext cx="15875" cy="388998"/>
          </a:xfrm>
          <a:prstGeom prst="bentConnector3">
            <a:avLst>
              <a:gd name="adj1" fmla="val 180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54" name="カギ線コネクタ 122">
            <a:extLst>
              <a:ext uri="{FF2B5EF4-FFF2-40B4-BE49-F238E27FC236}">
                <a16:creationId xmlns:a16="http://schemas.microsoft.com/office/drawing/2014/main" id="{7F27AE9C-14A4-265F-2DAE-0164489A5A4A}"/>
              </a:ext>
            </a:extLst>
          </p:cNvPr>
          <p:cNvCxnSpPr>
            <a:cxnSpLocks/>
            <a:stCxn id="126" idx="3"/>
            <a:endCxn id="127" idx="3"/>
          </p:cNvCxnSpPr>
          <p:nvPr/>
        </p:nvCxnSpPr>
        <p:spPr>
          <a:xfrm>
            <a:off x="3751744" y="2839070"/>
            <a:ext cx="15875" cy="388311"/>
          </a:xfrm>
          <a:prstGeom prst="bentConnector3">
            <a:avLst>
              <a:gd name="adj1" fmla="val 180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none"/>
          </a:ln>
          <a:effectLst/>
        </p:spPr>
      </p:cxnSp>
      <p:sp>
        <p:nvSpPr>
          <p:cNvPr id="155" name="右中かっこ 154">
            <a:extLst>
              <a:ext uri="{FF2B5EF4-FFF2-40B4-BE49-F238E27FC236}">
                <a16:creationId xmlns:a16="http://schemas.microsoft.com/office/drawing/2014/main" id="{BA0B801C-8FCD-230B-0DA2-C1D79120CE5E}"/>
              </a:ext>
            </a:extLst>
          </p:cNvPr>
          <p:cNvSpPr/>
          <p:nvPr/>
        </p:nvSpPr>
        <p:spPr>
          <a:xfrm>
            <a:off x="4447069" y="4865769"/>
            <a:ext cx="209354" cy="595618"/>
          </a:xfrm>
          <a:prstGeom prst="rightBrace">
            <a:avLst>
              <a:gd name="adj1" fmla="val 17485"/>
              <a:gd name="adj2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none"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角丸四角形 212">
            <a:extLst>
              <a:ext uri="{FF2B5EF4-FFF2-40B4-BE49-F238E27FC236}">
                <a16:creationId xmlns:a16="http://schemas.microsoft.com/office/drawing/2014/main" id="{257AEA96-9DA6-B20D-7C11-ED3868347B93}"/>
              </a:ext>
            </a:extLst>
          </p:cNvPr>
          <p:cNvSpPr/>
          <p:nvPr/>
        </p:nvSpPr>
        <p:spPr>
          <a:xfrm>
            <a:off x="3535819" y="5261762"/>
            <a:ext cx="911250" cy="30375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renewable energy</a:t>
            </a:r>
          </a:p>
        </p:txBody>
      </p:sp>
      <p:cxnSp>
        <p:nvCxnSpPr>
          <p:cNvPr id="157" name="直線コネクタ 156">
            <a:extLst>
              <a:ext uri="{FF2B5EF4-FFF2-40B4-BE49-F238E27FC236}">
                <a16:creationId xmlns:a16="http://schemas.microsoft.com/office/drawing/2014/main" id="{50F3C8A0-DACF-E96F-BE1B-FB08B7523FCC}"/>
              </a:ext>
            </a:extLst>
          </p:cNvPr>
          <p:cNvCxnSpPr>
            <a:cxnSpLocks/>
            <a:stCxn id="146" idx="3"/>
            <a:endCxn id="117" idx="1"/>
          </p:cNvCxnSpPr>
          <p:nvPr/>
        </p:nvCxnSpPr>
        <p:spPr>
          <a:xfrm>
            <a:off x="2229209" y="5418371"/>
            <a:ext cx="116344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コネクタ 157">
            <a:extLst>
              <a:ext uri="{FF2B5EF4-FFF2-40B4-BE49-F238E27FC236}">
                <a16:creationId xmlns:a16="http://schemas.microsoft.com/office/drawing/2014/main" id="{E4236B03-6F3F-42EF-56F7-D1C80F275DF2}"/>
              </a:ext>
            </a:extLst>
          </p:cNvPr>
          <p:cNvCxnSpPr>
            <a:cxnSpLocks/>
            <a:stCxn id="146" idx="3"/>
            <a:endCxn id="115" idx="1"/>
          </p:cNvCxnSpPr>
          <p:nvPr/>
        </p:nvCxnSpPr>
        <p:spPr>
          <a:xfrm flipV="1">
            <a:off x="2229209" y="4387399"/>
            <a:ext cx="465226" cy="1030972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コネクタ 158">
            <a:extLst>
              <a:ext uri="{FF2B5EF4-FFF2-40B4-BE49-F238E27FC236}">
                <a16:creationId xmlns:a16="http://schemas.microsoft.com/office/drawing/2014/main" id="{BB2089C1-464E-34FD-0DBD-216E29E072EE}"/>
              </a:ext>
            </a:extLst>
          </p:cNvPr>
          <p:cNvCxnSpPr>
            <a:cxnSpLocks/>
            <a:stCxn id="146" idx="3"/>
            <a:endCxn id="116" idx="1"/>
          </p:cNvCxnSpPr>
          <p:nvPr/>
        </p:nvCxnSpPr>
        <p:spPr>
          <a:xfrm>
            <a:off x="2229209" y="5418371"/>
            <a:ext cx="3193220" cy="443096"/>
          </a:xfrm>
          <a:prstGeom prst="bentConnector3">
            <a:avLst>
              <a:gd name="adj1" fmla="val 21364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角丸四角形 135">
            <a:extLst>
              <a:ext uri="{FF2B5EF4-FFF2-40B4-BE49-F238E27FC236}">
                <a16:creationId xmlns:a16="http://schemas.microsoft.com/office/drawing/2014/main" id="{3C29D004-6D01-107F-2161-CCCEDDAC866A}"/>
              </a:ext>
            </a:extLst>
          </p:cNvPr>
          <p:cNvSpPr/>
          <p:nvPr/>
        </p:nvSpPr>
        <p:spPr>
          <a:xfrm>
            <a:off x="2840494" y="4246542"/>
            <a:ext cx="911250" cy="304435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Inert anode</a:t>
            </a:r>
          </a:p>
        </p:txBody>
      </p:sp>
      <p:cxnSp>
        <p:nvCxnSpPr>
          <p:cNvPr id="175" name="カギ線コネクタ 126">
            <a:extLst>
              <a:ext uri="{FF2B5EF4-FFF2-40B4-BE49-F238E27FC236}">
                <a16:creationId xmlns:a16="http://schemas.microsoft.com/office/drawing/2014/main" id="{5EA6E1AC-C4E7-1DD5-F39F-FABC544F7DE7}"/>
              </a:ext>
            </a:extLst>
          </p:cNvPr>
          <p:cNvCxnSpPr>
            <a:cxnSpLocks/>
            <a:stCxn id="172" idx="3"/>
            <a:endCxn id="150" idx="1"/>
          </p:cNvCxnSpPr>
          <p:nvPr/>
        </p:nvCxnSpPr>
        <p:spPr>
          <a:xfrm flipV="1">
            <a:off x="3751744" y="2450072"/>
            <a:ext cx="2394521" cy="1948688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81" name="角丸四角形 144">
            <a:extLst>
              <a:ext uri="{FF2B5EF4-FFF2-40B4-BE49-F238E27FC236}">
                <a16:creationId xmlns:a16="http://schemas.microsoft.com/office/drawing/2014/main" id="{4DA0142D-FD2A-85EF-E9E7-9832B83AA7B9}"/>
              </a:ext>
            </a:extLst>
          </p:cNvPr>
          <p:cNvSpPr/>
          <p:nvPr/>
        </p:nvSpPr>
        <p:spPr>
          <a:xfrm>
            <a:off x="9547996" y="5709250"/>
            <a:ext cx="1012500" cy="304435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Secondary</a:t>
            </a:r>
          </a:p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aluminum ingot </a:t>
            </a:r>
          </a:p>
        </p:txBody>
      </p:sp>
      <p:cxnSp>
        <p:nvCxnSpPr>
          <p:cNvPr id="182" name="カギ線コネクタ 145">
            <a:extLst>
              <a:ext uri="{FF2B5EF4-FFF2-40B4-BE49-F238E27FC236}">
                <a16:creationId xmlns:a16="http://schemas.microsoft.com/office/drawing/2014/main" id="{66CBFA7F-8E76-1E4B-F9ED-DCCEC01FC119}"/>
              </a:ext>
            </a:extLst>
          </p:cNvPr>
          <p:cNvCxnSpPr>
            <a:cxnSpLocks/>
            <a:stCxn id="183" idx="3"/>
            <a:endCxn id="181" idx="1"/>
          </p:cNvCxnSpPr>
          <p:nvPr/>
        </p:nvCxnSpPr>
        <p:spPr>
          <a:xfrm>
            <a:off x="9145098" y="5861467"/>
            <a:ext cx="402898" cy="1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389A8629-D150-6DFC-9E18-EDFA6635AE52}"/>
              </a:ext>
            </a:extLst>
          </p:cNvPr>
          <p:cNvSpPr/>
          <p:nvPr/>
        </p:nvSpPr>
        <p:spPr>
          <a:xfrm>
            <a:off x="8267598" y="5658967"/>
            <a:ext cx="877500" cy="40500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ea typeface="游ゴシック" panose="020B0400000000000000" pitchFamily="50" charset="-128"/>
              </a:rPr>
              <a:t>Ingot casting</a:t>
            </a:r>
          </a:p>
        </p:txBody>
      </p:sp>
      <p:cxnSp>
        <p:nvCxnSpPr>
          <p:cNvPr id="1034" name="カギ線コネクタ 303">
            <a:extLst>
              <a:ext uri="{FF2B5EF4-FFF2-40B4-BE49-F238E27FC236}">
                <a16:creationId xmlns:a16="http://schemas.microsoft.com/office/drawing/2014/main" id="{BE2F5223-ECCA-8AA5-B63A-ABA8BDD2B881}"/>
              </a:ext>
            </a:extLst>
          </p:cNvPr>
          <p:cNvCxnSpPr>
            <a:cxnSpLocks/>
            <a:stCxn id="155" idx="1"/>
            <a:endCxn id="183" idx="1"/>
          </p:cNvCxnSpPr>
          <p:nvPr/>
        </p:nvCxnSpPr>
        <p:spPr>
          <a:xfrm rot="10800000" flipH="1" flipV="1">
            <a:off x="4656422" y="5163577"/>
            <a:ext cx="3611175" cy="697889"/>
          </a:xfrm>
          <a:prstGeom prst="bentConnector3">
            <a:avLst>
              <a:gd name="adj1" fmla="val 89369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43" name="角丸四角形 116">
            <a:extLst>
              <a:ext uri="{FF2B5EF4-FFF2-40B4-BE49-F238E27FC236}">
                <a16:creationId xmlns:a16="http://schemas.microsoft.com/office/drawing/2014/main" id="{DA19BE72-62BA-ACC5-43FE-F7AECC99F8B6}"/>
              </a:ext>
            </a:extLst>
          </p:cNvPr>
          <p:cNvSpPr/>
          <p:nvPr/>
        </p:nvSpPr>
        <p:spPr>
          <a:xfrm>
            <a:off x="4911043" y="1611011"/>
            <a:ext cx="911250" cy="304435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Additive alloys</a:t>
            </a:r>
          </a:p>
        </p:txBody>
      </p:sp>
      <p:cxnSp>
        <p:nvCxnSpPr>
          <p:cNvPr id="1044" name="カギ線コネクタ 137">
            <a:extLst>
              <a:ext uri="{FF2B5EF4-FFF2-40B4-BE49-F238E27FC236}">
                <a16:creationId xmlns:a16="http://schemas.microsoft.com/office/drawing/2014/main" id="{CDD4E6B1-5B13-4647-593D-405724328214}"/>
              </a:ext>
            </a:extLst>
          </p:cNvPr>
          <p:cNvCxnSpPr>
            <a:cxnSpLocks/>
            <a:stCxn id="1043" idx="3"/>
            <a:endCxn id="150" idx="1"/>
          </p:cNvCxnSpPr>
          <p:nvPr/>
        </p:nvCxnSpPr>
        <p:spPr>
          <a:xfrm>
            <a:off x="5822293" y="1763229"/>
            <a:ext cx="323972" cy="68684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47" name="角丸四角形 116">
            <a:extLst>
              <a:ext uri="{FF2B5EF4-FFF2-40B4-BE49-F238E27FC236}">
                <a16:creationId xmlns:a16="http://schemas.microsoft.com/office/drawing/2014/main" id="{DFC3D251-031D-9C02-2C6B-471EDE692C60}"/>
              </a:ext>
            </a:extLst>
          </p:cNvPr>
          <p:cNvSpPr/>
          <p:nvPr/>
        </p:nvSpPr>
        <p:spPr>
          <a:xfrm>
            <a:off x="6469838" y="4571759"/>
            <a:ext cx="911250" cy="304435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Additive alloys</a:t>
            </a:r>
          </a:p>
        </p:txBody>
      </p:sp>
      <p:cxnSp>
        <p:nvCxnSpPr>
          <p:cNvPr id="1048" name="カギ線コネクタ 137">
            <a:extLst>
              <a:ext uri="{FF2B5EF4-FFF2-40B4-BE49-F238E27FC236}">
                <a16:creationId xmlns:a16="http://schemas.microsoft.com/office/drawing/2014/main" id="{5D2F0102-800F-6F4F-9134-3051FB57766C}"/>
              </a:ext>
            </a:extLst>
          </p:cNvPr>
          <p:cNvCxnSpPr>
            <a:cxnSpLocks/>
            <a:stCxn id="1047" idx="3"/>
            <a:endCxn id="183" idx="1"/>
          </p:cNvCxnSpPr>
          <p:nvPr/>
        </p:nvCxnSpPr>
        <p:spPr>
          <a:xfrm>
            <a:off x="7381088" y="4723977"/>
            <a:ext cx="886510" cy="1137490"/>
          </a:xfrm>
          <a:prstGeom prst="bentConnector3">
            <a:avLst>
              <a:gd name="adj1" fmla="val 73208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" name="タイトル 25">
            <a:extLst>
              <a:ext uri="{FF2B5EF4-FFF2-40B4-BE49-F238E27FC236}">
                <a16:creationId xmlns:a16="http://schemas.microsoft.com/office/drawing/2014/main" id="{4D2AF9A0-72F0-4CA3-6AF1-97A67B64D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</p:spPr>
        <p:txBody>
          <a:bodyPr/>
          <a:lstStyle/>
          <a:p>
            <a:pPr algn="l"/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Aluminum upstream</a:t>
            </a:r>
            <a:endParaRPr lang="ja-JP" altLang="en-US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56054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2A363FD-67E7-E108-A9FF-56B0C2E1D7D6}"/>
              </a:ext>
            </a:extLst>
          </p:cNvPr>
          <p:cNvSpPr/>
          <p:nvPr/>
        </p:nvSpPr>
        <p:spPr>
          <a:xfrm>
            <a:off x="290151" y="4302573"/>
            <a:ext cx="1193145" cy="485756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962F4A1E-7C6B-EE24-3862-A541C89FC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72" y="3246098"/>
            <a:ext cx="750094" cy="508993"/>
          </a:xfrm>
          <a:prstGeom prst="rect">
            <a:avLst/>
          </a:prstGeom>
        </p:spPr>
      </p:pic>
      <p:sp>
        <p:nvSpPr>
          <p:cNvPr id="3" name="角丸四角形 144">
            <a:extLst>
              <a:ext uri="{FF2B5EF4-FFF2-40B4-BE49-F238E27FC236}">
                <a16:creationId xmlns:a16="http://schemas.microsoft.com/office/drawing/2014/main" id="{CA9E4262-3778-5175-B627-B09B960505D3}"/>
              </a:ext>
            </a:extLst>
          </p:cNvPr>
          <p:cNvSpPr/>
          <p:nvPr/>
        </p:nvSpPr>
        <p:spPr>
          <a:xfrm>
            <a:off x="407368" y="2812513"/>
            <a:ext cx="1012500" cy="304435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Primary</a:t>
            </a:r>
          </a:p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aluminum ingot </a:t>
            </a:r>
          </a:p>
        </p:txBody>
      </p:sp>
      <p:sp>
        <p:nvSpPr>
          <p:cNvPr id="6" name="フローチャート: 処理 5">
            <a:extLst>
              <a:ext uri="{FF2B5EF4-FFF2-40B4-BE49-F238E27FC236}">
                <a16:creationId xmlns:a16="http://schemas.microsoft.com/office/drawing/2014/main" id="{CEE6CD60-64BB-1996-995F-A75265EFC731}"/>
              </a:ext>
            </a:extLst>
          </p:cNvPr>
          <p:cNvSpPr/>
          <p:nvPr/>
        </p:nvSpPr>
        <p:spPr>
          <a:xfrm>
            <a:off x="3935059" y="1641738"/>
            <a:ext cx="1013201" cy="203324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>
              <a:defRPr/>
            </a:pPr>
            <a:r>
              <a:rPr kumimoji="0" lang="en-US" altLang="ja-JP" sz="825" kern="0" dirty="0">
                <a:ea typeface="游ゴシック" panose="020B0400000000000000" pitchFamily="50" charset="-128"/>
              </a:rPr>
              <a:t>process</a:t>
            </a:r>
            <a:endParaRPr kumimoji="0" lang="ja-JP" altLang="en-US" sz="825" kern="0" dirty="0">
              <a:ea typeface="游ゴシック" panose="020B0400000000000000" pitchFamily="50" charset="-128"/>
            </a:endParaRPr>
          </a:p>
        </p:txBody>
      </p:sp>
      <p:sp>
        <p:nvSpPr>
          <p:cNvPr id="7" name="角丸四角形 132">
            <a:extLst>
              <a:ext uri="{FF2B5EF4-FFF2-40B4-BE49-F238E27FC236}">
                <a16:creationId xmlns:a16="http://schemas.microsoft.com/office/drawing/2014/main" id="{0A85A227-3965-0385-94BA-E34BAC0875F0}"/>
              </a:ext>
            </a:extLst>
          </p:cNvPr>
          <p:cNvSpPr/>
          <p:nvPr/>
        </p:nvSpPr>
        <p:spPr>
          <a:xfrm>
            <a:off x="3935760" y="1954404"/>
            <a:ext cx="1012500" cy="20250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>
              <a:defRPr/>
            </a:pPr>
            <a:r>
              <a:rPr kumimoji="0"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input</a:t>
            </a:r>
            <a:endParaRPr kumimoji="0" lang="ja-JP" altLang="en-US" sz="825" kern="0" dirty="0">
              <a:solidFill>
                <a:prstClr val="black"/>
              </a:solidFill>
              <a:ea typeface="游ゴシック" panose="020B0400000000000000" pitchFamily="50" charset="-128"/>
            </a:endParaRPr>
          </a:p>
        </p:txBody>
      </p:sp>
      <p:sp>
        <p:nvSpPr>
          <p:cNvPr id="8" name="角丸四角形 133">
            <a:extLst>
              <a:ext uri="{FF2B5EF4-FFF2-40B4-BE49-F238E27FC236}">
                <a16:creationId xmlns:a16="http://schemas.microsoft.com/office/drawing/2014/main" id="{55296941-E85E-9B37-E48C-0AD0246EED79}"/>
              </a:ext>
            </a:extLst>
          </p:cNvPr>
          <p:cNvSpPr/>
          <p:nvPr/>
        </p:nvSpPr>
        <p:spPr>
          <a:xfrm>
            <a:off x="3935760" y="2266245"/>
            <a:ext cx="1012500" cy="201727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>
              <a:defRPr/>
            </a:pPr>
            <a:r>
              <a:rPr kumimoji="0"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output</a:t>
            </a:r>
            <a:endParaRPr kumimoji="0" lang="ja-JP" altLang="en-US" sz="825" kern="0" dirty="0">
              <a:solidFill>
                <a:prstClr val="black"/>
              </a:solidFill>
              <a:latin typeface="+mj-lt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E706D0C-A5D1-5BC0-82B4-26876CDF8691}"/>
              </a:ext>
            </a:extLst>
          </p:cNvPr>
          <p:cNvSpPr/>
          <p:nvPr/>
        </p:nvSpPr>
        <p:spPr>
          <a:xfrm>
            <a:off x="1554939" y="1556792"/>
            <a:ext cx="9619875" cy="4860540"/>
          </a:xfrm>
          <a:prstGeom prst="rect">
            <a:avLst/>
          </a:prstGeom>
          <a:noFill/>
          <a:ln w="952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4B3BA8EE-4787-A02C-BDF1-0F90E3593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3570" y="4825202"/>
            <a:ext cx="718181" cy="52142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9D7F588-E997-D9A6-D973-996761A82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480" y="3508648"/>
            <a:ext cx="714375" cy="56257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5764BC4-6B41-D640-547A-65D9F6A0EC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175" t="20960" r="22145" b="12239"/>
          <a:stretch/>
        </p:blipFill>
        <p:spPr>
          <a:xfrm>
            <a:off x="4097604" y="5741509"/>
            <a:ext cx="801959" cy="55468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55A483D-8D1D-4183-75EE-1F669A08DE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4637" y="4775508"/>
            <a:ext cx="524975" cy="524975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1A939E65-022B-EBA7-7509-AAFDB6603FE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319" r="10093" b="22923"/>
          <a:stretch/>
        </p:blipFill>
        <p:spPr>
          <a:xfrm>
            <a:off x="6274637" y="5804846"/>
            <a:ext cx="608414" cy="507553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FE76210-ACF1-C54D-FEF3-965DEBA983BD}"/>
              </a:ext>
            </a:extLst>
          </p:cNvPr>
          <p:cNvSpPr/>
          <p:nvPr/>
        </p:nvSpPr>
        <p:spPr>
          <a:xfrm>
            <a:off x="2803911" y="4342951"/>
            <a:ext cx="877500" cy="40500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ea typeface="游ゴシック" panose="020B0400000000000000" pitchFamily="50" charset="-128"/>
              </a:rPr>
              <a:t>melting</a:t>
            </a:r>
          </a:p>
        </p:txBody>
      </p:sp>
      <p:cxnSp>
        <p:nvCxnSpPr>
          <p:cNvPr id="16" name="カギ線コネクタ 145">
            <a:extLst>
              <a:ext uri="{FF2B5EF4-FFF2-40B4-BE49-F238E27FC236}">
                <a16:creationId xmlns:a16="http://schemas.microsoft.com/office/drawing/2014/main" id="{0ED3E0D9-4A80-9F05-EC6C-AA1DDF26D666}"/>
              </a:ext>
            </a:extLst>
          </p:cNvPr>
          <p:cNvCxnSpPr>
            <a:stCxn id="3" idx="3"/>
            <a:endCxn id="15" idx="1"/>
          </p:cNvCxnSpPr>
          <p:nvPr/>
        </p:nvCxnSpPr>
        <p:spPr>
          <a:xfrm>
            <a:off x="1419868" y="2964731"/>
            <a:ext cx="1384043" cy="1580720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F421CE2-DF0A-7253-B27A-C6074EB70710}"/>
              </a:ext>
            </a:extLst>
          </p:cNvPr>
          <p:cNvSpPr/>
          <p:nvPr/>
        </p:nvSpPr>
        <p:spPr>
          <a:xfrm>
            <a:off x="6074918" y="2476165"/>
            <a:ext cx="877500" cy="40500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ea typeface="游ゴシック" panose="020B0400000000000000" pitchFamily="50" charset="-128"/>
              </a:rPr>
              <a:t>Casting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34D6605-860B-76C6-947A-78F5C94DFD50}"/>
              </a:ext>
            </a:extLst>
          </p:cNvPr>
          <p:cNvSpPr/>
          <p:nvPr/>
        </p:nvSpPr>
        <p:spPr>
          <a:xfrm>
            <a:off x="6074918" y="3048295"/>
            <a:ext cx="877500" cy="40500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ea typeface="游ゴシック" panose="020B0400000000000000" pitchFamily="50" charset="-128"/>
              </a:rPr>
              <a:t>Die-Casting</a:t>
            </a:r>
          </a:p>
        </p:txBody>
      </p:sp>
      <p:sp>
        <p:nvSpPr>
          <p:cNvPr id="19" name="角丸四角形 61">
            <a:extLst>
              <a:ext uri="{FF2B5EF4-FFF2-40B4-BE49-F238E27FC236}">
                <a16:creationId xmlns:a16="http://schemas.microsoft.com/office/drawing/2014/main" id="{1C6D0024-CA2A-A5ED-D6E1-6A8FD79A709A}"/>
              </a:ext>
            </a:extLst>
          </p:cNvPr>
          <p:cNvSpPr/>
          <p:nvPr/>
        </p:nvSpPr>
        <p:spPr>
          <a:xfrm>
            <a:off x="4003380" y="4393233"/>
            <a:ext cx="1012500" cy="304435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Aluminum slabs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44BD998-469F-666A-B591-77B58597B5ED}"/>
              </a:ext>
            </a:extLst>
          </p:cNvPr>
          <p:cNvSpPr/>
          <p:nvPr/>
        </p:nvSpPr>
        <p:spPr>
          <a:xfrm>
            <a:off x="6084443" y="4342951"/>
            <a:ext cx="877500" cy="40500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ea typeface="游ゴシック" panose="020B0400000000000000" pitchFamily="50" charset="-128"/>
              </a:rPr>
              <a:t>rolling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C3A4859-0699-AAB0-2C60-547D93EA2524}"/>
              </a:ext>
            </a:extLst>
          </p:cNvPr>
          <p:cNvSpPr/>
          <p:nvPr/>
        </p:nvSpPr>
        <p:spPr>
          <a:xfrm>
            <a:off x="6084443" y="5337212"/>
            <a:ext cx="877500" cy="40500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ea typeface="游ゴシック" panose="020B0400000000000000" pitchFamily="50" charset="-128"/>
              </a:rPr>
              <a:t>extrusion</a:t>
            </a:r>
          </a:p>
        </p:txBody>
      </p:sp>
      <p:cxnSp>
        <p:nvCxnSpPr>
          <p:cNvPr id="23" name="カギ線コネクタ 65">
            <a:extLst>
              <a:ext uri="{FF2B5EF4-FFF2-40B4-BE49-F238E27FC236}">
                <a16:creationId xmlns:a16="http://schemas.microsoft.com/office/drawing/2014/main" id="{3D98FC3B-587A-6A07-6F28-B28BAA9F11B7}"/>
              </a:ext>
            </a:extLst>
          </p:cNvPr>
          <p:cNvCxnSpPr>
            <a:stCxn id="15" idx="3"/>
            <a:endCxn id="19" idx="1"/>
          </p:cNvCxnSpPr>
          <p:nvPr/>
        </p:nvCxnSpPr>
        <p:spPr>
          <a:xfrm>
            <a:off x="3681411" y="4545451"/>
            <a:ext cx="321969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" name="カギ線コネクタ 66">
            <a:extLst>
              <a:ext uri="{FF2B5EF4-FFF2-40B4-BE49-F238E27FC236}">
                <a16:creationId xmlns:a16="http://schemas.microsoft.com/office/drawing/2014/main" id="{46135C89-7692-6BC4-3DE5-1A6DB4C4A127}"/>
              </a:ext>
            </a:extLst>
          </p:cNvPr>
          <p:cNvCxnSpPr>
            <a:cxnSpLocks/>
            <a:stCxn id="43" idx="3"/>
            <a:endCxn id="17" idx="1"/>
          </p:cNvCxnSpPr>
          <p:nvPr/>
        </p:nvCxnSpPr>
        <p:spPr>
          <a:xfrm flipV="1">
            <a:off x="3681411" y="2678665"/>
            <a:ext cx="2393507" cy="28606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" name="カギ線コネクタ 67">
            <a:extLst>
              <a:ext uri="{FF2B5EF4-FFF2-40B4-BE49-F238E27FC236}">
                <a16:creationId xmlns:a16="http://schemas.microsoft.com/office/drawing/2014/main" id="{8C39A822-953F-B1B0-0122-A1426CB6E25C}"/>
              </a:ext>
            </a:extLst>
          </p:cNvPr>
          <p:cNvCxnSpPr>
            <a:cxnSpLocks/>
            <a:stCxn id="43" idx="3"/>
            <a:endCxn id="18" idx="1"/>
          </p:cNvCxnSpPr>
          <p:nvPr/>
        </p:nvCxnSpPr>
        <p:spPr>
          <a:xfrm>
            <a:off x="3681411" y="2964730"/>
            <a:ext cx="2393507" cy="28606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661F8CF-2C16-93A5-83E4-55B8112F0CC1}"/>
              </a:ext>
            </a:extLst>
          </p:cNvPr>
          <p:cNvSpPr/>
          <p:nvPr/>
        </p:nvSpPr>
        <p:spPr>
          <a:xfrm>
            <a:off x="7596357" y="2476165"/>
            <a:ext cx="877500" cy="40500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ea typeface="游ゴシック" panose="020B0400000000000000" pitchFamily="50" charset="-128"/>
              </a:rPr>
              <a:t>Heat treatment</a:t>
            </a:r>
          </a:p>
        </p:txBody>
      </p:sp>
      <p:cxnSp>
        <p:nvCxnSpPr>
          <p:cNvPr id="27" name="カギ線コネクタ 69">
            <a:extLst>
              <a:ext uri="{FF2B5EF4-FFF2-40B4-BE49-F238E27FC236}">
                <a16:creationId xmlns:a16="http://schemas.microsoft.com/office/drawing/2014/main" id="{4EF0C142-FD32-3DF6-FE7E-4086CEE71DB8}"/>
              </a:ext>
            </a:extLst>
          </p:cNvPr>
          <p:cNvCxnSpPr>
            <a:cxnSpLocks/>
            <a:stCxn id="18" idx="3"/>
            <a:endCxn id="31" idx="1"/>
          </p:cNvCxnSpPr>
          <p:nvPr/>
        </p:nvCxnSpPr>
        <p:spPr>
          <a:xfrm>
            <a:off x="6952418" y="3250795"/>
            <a:ext cx="2154080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8" name="カギ線コネクタ 70">
            <a:extLst>
              <a:ext uri="{FF2B5EF4-FFF2-40B4-BE49-F238E27FC236}">
                <a16:creationId xmlns:a16="http://schemas.microsoft.com/office/drawing/2014/main" id="{47389F67-0446-D3D5-C997-52741418E726}"/>
              </a:ext>
            </a:extLst>
          </p:cNvPr>
          <p:cNvCxnSpPr>
            <a:stCxn id="17" idx="3"/>
            <a:endCxn id="26" idx="1"/>
          </p:cNvCxnSpPr>
          <p:nvPr/>
        </p:nvCxnSpPr>
        <p:spPr>
          <a:xfrm>
            <a:off x="6952418" y="2678665"/>
            <a:ext cx="643939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" name="角丸四角形 73">
            <a:extLst>
              <a:ext uri="{FF2B5EF4-FFF2-40B4-BE49-F238E27FC236}">
                <a16:creationId xmlns:a16="http://schemas.microsoft.com/office/drawing/2014/main" id="{DF1C108B-D24D-C520-07BD-7BD803C395EC}"/>
              </a:ext>
            </a:extLst>
          </p:cNvPr>
          <p:cNvSpPr/>
          <p:nvPr/>
        </p:nvSpPr>
        <p:spPr>
          <a:xfrm>
            <a:off x="9116023" y="4359826"/>
            <a:ext cx="1935000" cy="371250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136922" indent="-136922" defTabSz="342900">
              <a:tabLst>
                <a:tab pos="136922" algn="l"/>
              </a:tabLst>
            </a:pPr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3. Wrought Aluminum(Plate)</a:t>
            </a:r>
          </a:p>
        </p:txBody>
      </p:sp>
      <p:sp>
        <p:nvSpPr>
          <p:cNvPr id="30" name="角丸四角形 74">
            <a:extLst>
              <a:ext uri="{FF2B5EF4-FFF2-40B4-BE49-F238E27FC236}">
                <a16:creationId xmlns:a16="http://schemas.microsoft.com/office/drawing/2014/main" id="{689279CD-53FE-AB22-7EA2-BE0A7C7E99AC}"/>
              </a:ext>
            </a:extLst>
          </p:cNvPr>
          <p:cNvSpPr/>
          <p:nvPr/>
        </p:nvSpPr>
        <p:spPr>
          <a:xfrm>
            <a:off x="9116023" y="5354087"/>
            <a:ext cx="1935000" cy="371250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72000" rIns="36000" rtlCol="0" anchor="ctr"/>
          <a:lstStyle/>
          <a:p>
            <a:pPr marL="136922" indent="-136922" defTabSz="342900">
              <a:tabLst>
                <a:tab pos="136922" algn="l"/>
              </a:tabLst>
            </a:pPr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4. Wrought Aluminum(Extruded)</a:t>
            </a:r>
          </a:p>
        </p:txBody>
      </p:sp>
      <p:sp>
        <p:nvSpPr>
          <p:cNvPr id="31" name="角丸四角形 75">
            <a:extLst>
              <a:ext uri="{FF2B5EF4-FFF2-40B4-BE49-F238E27FC236}">
                <a16:creationId xmlns:a16="http://schemas.microsoft.com/office/drawing/2014/main" id="{D929EEF4-3D4E-DE87-ED17-FAFD09C7E411}"/>
              </a:ext>
            </a:extLst>
          </p:cNvPr>
          <p:cNvSpPr/>
          <p:nvPr/>
        </p:nvSpPr>
        <p:spPr>
          <a:xfrm>
            <a:off x="9106498" y="3065170"/>
            <a:ext cx="1935000" cy="371250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136922" indent="-136922" defTabSz="342900">
              <a:tabLst>
                <a:tab pos="136922" algn="l"/>
              </a:tabLst>
            </a:pPr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2. Aluminum Die casting</a:t>
            </a:r>
          </a:p>
        </p:txBody>
      </p:sp>
      <p:sp>
        <p:nvSpPr>
          <p:cNvPr id="32" name="角丸四角形 77">
            <a:extLst>
              <a:ext uri="{FF2B5EF4-FFF2-40B4-BE49-F238E27FC236}">
                <a16:creationId xmlns:a16="http://schemas.microsoft.com/office/drawing/2014/main" id="{1B5BB6BF-A6F9-694B-F769-A0414AB20E26}"/>
              </a:ext>
            </a:extLst>
          </p:cNvPr>
          <p:cNvSpPr/>
          <p:nvPr/>
        </p:nvSpPr>
        <p:spPr>
          <a:xfrm>
            <a:off x="9106498" y="2493040"/>
            <a:ext cx="1935000" cy="371250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136922" indent="-136922" defTabSz="342900">
              <a:tabLst>
                <a:tab pos="136922" algn="l"/>
              </a:tabLst>
            </a:pPr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1. Aluminum Casting</a:t>
            </a:r>
          </a:p>
        </p:txBody>
      </p:sp>
      <p:cxnSp>
        <p:nvCxnSpPr>
          <p:cNvPr id="33" name="カギ線コネクタ 78">
            <a:extLst>
              <a:ext uri="{FF2B5EF4-FFF2-40B4-BE49-F238E27FC236}">
                <a16:creationId xmlns:a16="http://schemas.microsoft.com/office/drawing/2014/main" id="{3C553F0D-225F-BDBE-4EF5-D6703A64C263}"/>
              </a:ext>
            </a:extLst>
          </p:cNvPr>
          <p:cNvCxnSpPr>
            <a:cxnSpLocks/>
            <a:stCxn id="41" idx="3"/>
            <a:endCxn id="30" idx="1"/>
          </p:cNvCxnSpPr>
          <p:nvPr/>
        </p:nvCxnSpPr>
        <p:spPr>
          <a:xfrm>
            <a:off x="8483382" y="5539712"/>
            <a:ext cx="632641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4" name="カギ線コネクタ 79">
            <a:extLst>
              <a:ext uri="{FF2B5EF4-FFF2-40B4-BE49-F238E27FC236}">
                <a16:creationId xmlns:a16="http://schemas.microsoft.com/office/drawing/2014/main" id="{4D4F761C-AA41-CABE-C894-E3C1B50AB175}"/>
              </a:ext>
            </a:extLst>
          </p:cNvPr>
          <p:cNvCxnSpPr>
            <a:cxnSpLocks/>
            <a:stCxn id="21" idx="3"/>
            <a:endCxn id="29" idx="1"/>
          </p:cNvCxnSpPr>
          <p:nvPr/>
        </p:nvCxnSpPr>
        <p:spPr>
          <a:xfrm>
            <a:off x="6961943" y="4545451"/>
            <a:ext cx="2154080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5" name="カギ線コネクタ 81">
            <a:extLst>
              <a:ext uri="{FF2B5EF4-FFF2-40B4-BE49-F238E27FC236}">
                <a16:creationId xmlns:a16="http://schemas.microsoft.com/office/drawing/2014/main" id="{B910B47A-8D4E-F240-F9B5-6B4665BE9477}"/>
              </a:ext>
            </a:extLst>
          </p:cNvPr>
          <p:cNvCxnSpPr>
            <a:stCxn id="26" idx="3"/>
            <a:endCxn id="32" idx="1"/>
          </p:cNvCxnSpPr>
          <p:nvPr/>
        </p:nvCxnSpPr>
        <p:spPr>
          <a:xfrm>
            <a:off x="8473857" y="2678665"/>
            <a:ext cx="632641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9" name="カギ線コネクタ 90">
            <a:extLst>
              <a:ext uri="{FF2B5EF4-FFF2-40B4-BE49-F238E27FC236}">
                <a16:creationId xmlns:a16="http://schemas.microsoft.com/office/drawing/2014/main" id="{A2EE9951-52F0-6215-CB5F-FC32BFAEA370}"/>
              </a:ext>
            </a:extLst>
          </p:cNvPr>
          <p:cNvCxnSpPr>
            <a:cxnSpLocks/>
            <a:stCxn id="41" idx="3"/>
            <a:endCxn id="29" idx="1"/>
          </p:cNvCxnSpPr>
          <p:nvPr/>
        </p:nvCxnSpPr>
        <p:spPr>
          <a:xfrm flipV="1">
            <a:off x="8483382" y="4545451"/>
            <a:ext cx="632641" cy="994261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0" name="カギ線コネクタ 93">
            <a:extLst>
              <a:ext uri="{FF2B5EF4-FFF2-40B4-BE49-F238E27FC236}">
                <a16:creationId xmlns:a16="http://schemas.microsoft.com/office/drawing/2014/main" id="{ACD5BB90-3CA7-1AA4-74BC-1E7BC791EF77}"/>
              </a:ext>
            </a:extLst>
          </p:cNvPr>
          <p:cNvCxnSpPr>
            <a:cxnSpLocks/>
            <a:stCxn id="22" idx="3"/>
            <a:endCxn id="41" idx="1"/>
          </p:cNvCxnSpPr>
          <p:nvPr/>
        </p:nvCxnSpPr>
        <p:spPr>
          <a:xfrm>
            <a:off x="6961943" y="5539712"/>
            <a:ext cx="643939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07AE0C4-3E20-FA37-8004-9243DAA7BE51}"/>
              </a:ext>
            </a:extLst>
          </p:cNvPr>
          <p:cNvSpPr/>
          <p:nvPr/>
        </p:nvSpPr>
        <p:spPr>
          <a:xfrm>
            <a:off x="7605882" y="5337212"/>
            <a:ext cx="877500" cy="40500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ea typeface="游ゴシック" panose="020B0400000000000000" pitchFamily="50" charset="-128"/>
              </a:rPr>
              <a:t>Heat treatment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77FBBA9-1B0C-EBE6-5121-EA8F9B5C4C4F}"/>
              </a:ext>
            </a:extLst>
          </p:cNvPr>
          <p:cNvSpPr txBox="1"/>
          <p:nvPr/>
        </p:nvSpPr>
        <p:spPr>
          <a:xfrm>
            <a:off x="1554939" y="1556792"/>
            <a:ext cx="2180485" cy="31739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</a:rPr>
              <a:t>Parts manufacturing</a:t>
            </a:r>
            <a:r>
              <a:rPr lang="ja-JP" altLang="en-US" sz="1050" dirty="0">
                <a:solidFill>
                  <a:schemeClr val="bg1"/>
                </a:solidFill>
              </a:rPr>
              <a:t> </a:t>
            </a:r>
            <a:r>
              <a:rPr lang="en-US" altLang="ja-JP" sz="1050" dirty="0">
                <a:solidFill>
                  <a:schemeClr val="bg1"/>
                </a:solidFill>
              </a:rPr>
              <a:t>process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1222577-3962-BA71-0B9E-165246D1CA45}"/>
              </a:ext>
            </a:extLst>
          </p:cNvPr>
          <p:cNvSpPr/>
          <p:nvPr/>
        </p:nvSpPr>
        <p:spPr>
          <a:xfrm>
            <a:off x="2803911" y="2762230"/>
            <a:ext cx="877500" cy="40500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ea typeface="游ゴシック" panose="020B0400000000000000" pitchFamily="50" charset="-128"/>
              </a:rPr>
              <a:t>melting</a:t>
            </a:r>
          </a:p>
        </p:txBody>
      </p:sp>
      <p:cxnSp>
        <p:nvCxnSpPr>
          <p:cNvPr id="44" name="カギ線コネクタ 145">
            <a:extLst>
              <a:ext uri="{FF2B5EF4-FFF2-40B4-BE49-F238E27FC236}">
                <a16:creationId xmlns:a16="http://schemas.microsoft.com/office/drawing/2014/main" id="{2B4D6FA0-A145-8DB8-31CE-BDE20176F837}"/>
              </a:ext>
            </a:extLst>
          </p:cNvPr>
          <p:cNvCxnSpPr>
            <a:cxnSpLocks/>
            <a:stCxn id="3" idx="3"/>
            <a:endCxn id="43" idx="1"/>
          </p:cNvCxnSpPr>
          <p:nvPr/>
        </p:nvCxnSpPr>
        <p:spPr>
          <a:xfrm flipV="1">
            <a:off x="1419868" y="2964730"/>
            <a:ext cx="1384043" cy="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45" name="図 44">
            <a:extLst>
              <a:ext uri="{FF2B5EF4-FFF2-40B4-BE49-F238E27FC236}">
                <a16:creationId xmlns:a16="http://schemas.microsoft.com/office/drawing/2014/main" id="{13C34C0D-7D70-6040-3A4B-AFE18AAA6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5554" y="3250795"/>
            <a:ext cx="718181" cy="521420"/>
          </a:xfrm>
          <a:prstGeom prst="rect">
            <a:avLst/>
          </a:prstGeom>
        </p:spPr>
      </p:pic>
      <p:sp>
        <p:nvSpPr>
          <p:cNvPr id="56" name="角丸四角形 144">
            <a:extLst>
              <a:ext uri="{FF2B5EF4-FFF2-40B4-BE49-F238E27FC236}">
                <a16:creationId xmlns:a16="http://schemas.microsoft.com/office/drawing/2014/main" id="{4E43E655-45CF-1158-1F3D-4F4727DAC6D7}"/>
              </a:ext>
            </a:extLst>
          </p:cNvPr>
          <p:cNvSpPr/>
          <p:nvPr/>
        </p:nvSpPr>
        <p:spPr>
          <a:xfrm>
            <a:off x="407368" y="4393234"/>
            <a:ext cx="1012500" cy="304435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Secondary</a:t>
            </a:r>
          </a:p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ea typeface="游ゴシック" panose="020B0400000000000000" pitchFamily="50" charset="-128"/>
              </a:rPr>
              <a:t>aluminum ingot </a:t>
            </a:r>
          </a:p>
        </p:txBody>
      </p:sp>
      <p:cxnSp>
        <p:nvCxnSpPr>
          <p:cNvPr id="57" name="カギ線コネクタ 145">
            <a:extLst>
              <a:ext uri="{FF2B5EF4-FFF2-40B4-BE49-F238E27FC236}">
                <a16:creationId xmlns:a16="http://schemas.microsoft.com/office/drawing/2014/main" id="{98504AF9-DE28-F7EE-CC57-1BBAD852E11B}"/>
              </a:ext>
            </a:extLst>
          </p:cNvPr>
          <p:cNvCxnSpPr>
            <a:cxnSpLocks/>
            <a:stCxn id="56" idx="3"/>
            <a:endCxn id="15" idx="1"/>
          </p:cNvCxnSpPr>
          <p:nvPr/>
        </p:nvCxnSpPr>
        <p:spPr>
          <a:xfrm flipV="1">
            <a:off x="1419868" y="4545451"/>
            <a:ext cx="1384043" cy="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3" name="角丸四角形 61">
            <a:extLst>
              <a:ext uri="{FF2B5EF4-FFF2-40B4-BE49-F238E27FC236}">
                <a16:creationId xmlns:a16="http://schemas.microsoft.com/office/drawing/2014/main" id="{697C0402-37F3-A04B-052B-371844BC5116}"/>
              </a:ext>
            </a:extLst>
          </p:cNvPr>
          <p:cNvSpPr/>
          <p:nvPr/>
        </p:nvSpPr>
        <p:spPr>
          <a:xfrm>
            <a:off x="4003380" y="4890364"/>
            <a:ext cx="1012500" cy="304435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Liquid</a:t>
            </a:r>
            <a:r>
              <a:rPr lang="ja-JP" altLang="en-US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aluminum</a:t>
            </a:r>
          </a:p>
        </p:txBody>
      </p:sp>
      <p:sp>
        <p:nvSpPr>
          <p:cNvPr id="68" name="角丸四角形 61">
            <a:extLst>
              <a:ext uri="{FF2B5EF4-FFF2-40B4-BE49-F238E27FC236}">
                <a16:creationId xmlns:a16="http://schemas.microsoft.com/office/drawing/2014/main" id="{C6C307D9-17A8-CA52-90FB-40E259BCD561}"/>
              </a:ext>
            </a:extLst>
          </p:cNvPr>
          <p:cNvSpPr/>
          <p:nvPr/>
        </p:nvSpPr>
        <p:spPr>
          <a:xfrm>
            <a:off x="4003380" y="5387495"/>
            <a:ext cx="1012500" cy="304435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Aluminum billet</a:t>
            </a:r>
          </a:p>
        </p:txBody>
      </p:sp>
      <p:cxnSp>
        <p:nvCxnSpPr>
          <p:cNvPr id="71" name="カギ線コネクタ 85">
            <a:extLst>
              <a:ext uri="{FF2B5EF4-FFF2-40B4-BE49-F238E27FC236}">
                <a16:creationId xmlns:a16="http://schemas.microsoft.com/office/drawing/2014/main" id="{E279E906-8030-D379-EDF6-54790E64C59A}"/>
              </a:ext>
            </a:extLst>
          </p:cNvPr>
          <p:cNvCxnSpPr>
            <a:cxnSpLocks/>
            <a:stCxn id="68" idx="3"/>
            <a:endCxn id="22" idx="1"/>
          </p:cNvCxnSpPr>
          <p:nvPr/>
        </p:nvCxnSpPr>
        <p:spPr>
          <a:xfrm flipV="1">
            <a:off x="5015880" y="5539712"/>
            <a:ext cx="1068563" cy="1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4" name="カギ線コネクタ 65">
            <a:extLst>
              <a:ext uri="{FF2B5EF4-FFF2-40B4-BE49-F238E27FC236}">
                <a16:creationId xmlns:a16="http://schemas.microsoft.com/office/drawing/2014/main" id="{CCB30815-739E-D7AB-F8AF-946DCE6999D1}"/>
              </a:ext>
            </a:extLst>
          </p:cNvPr>
          <p:cNvCxnSpPr>
            <a:cxnSpLocks/>
            <a:stCxn id="15" idx="3"/>
            <a:endCxn id="63" idx="1"/>
          </p:cNvCxnSpPr>
          <p:nvPr/>
        </p:nvCxnSpPr>
        <p:spPr>
          <a:xfrm>
            <a:off x="3681411" y="4545451"/>
            <a:ext cx="321969" cy="49713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9" name="カギ線コネクタ 88">
            <a:extLst>
              <a:ext uri="{FF2B5EF4-FFF2-40B4-BE49-F238E27FC236}">
                <a16:creationId xmlns:a16="http://schemas.microsoft.com/office/drawing/2014/main" id="{0E709CAB-D140-1108-ED10-86478BC9FBB8}"/>
              </a:ext>
            </a:extLst>
          </p:cNvPr>
          <p:cNvCxnSpPr>
            <a:cxnSpLocks/>
            <a:stCxn id="19" idx="3"/>
            <a:endCxn id="21" idx="1"/>
          </p:cNvCxnSpPr>
          <p:nvPr/>
        </p:nvCxnSpPr>
        <p:spPr>
          <a:xfrm>
            <a:off x="5015880" y="4545451"/>
            <a:ext cx="1068563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8" name="カギ線コネクタ 65">
            <a:extLst>
              <a:ext uri="{FF2B5EF4-FFF2-40B4-BE49-F238E27FC236}">
                <a16:creationId xmlns:a16="http://schemas.microsoft.com/office/drawing/2014/main" id="{FE5B4CC5-09DB-EDA9-D48A-FAB9757BC417}"/>
              </a:ext>
            </a:extLst>
          </p:cNvPr>
          <p:cNvCxnSpPr>
            <a:cxnSpLocks/>
            <a:stCxn id="15" idx="3"/>
            <a:endCxn id="68" idx="1"/>
          </p:cNvCxnSpPr>
          <p:nvPr/>
        </p:nvCxnSpPr>
        <p:spPr>
          <a:xfrm>
            <a:off x="3681411" y="4545451"/>
            <a:ext cx="321969" cy="99426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2" name="カギ線コネクタ 88">
            <a:extLst>
              <a:ext uri="{FF2B5EF4-FFF2-40B4-BE49-F238E27FC236}">
                <a16:creationId xmlns:a16="http://schemas.microsoft.com/office/drawing/2014/main" id="{1DD5EE52-4E4F-FB44-4470-5DAEEEEFE744}"/>
              </a:ext>
            </a:extLst>
          </p:cNvPr>
          <p:cNvCxnSpPr>
            <a:cxnSpLocks/>
            <a:stCxn id="63" idx="3"/>
            <a:endCxn id="22" idx="1"/>
          </p:cNvCxnSpPr>
          <p:nvPr/>
        </p:nvCxnSpPr>
        <p:spPr>
          <a:xfrm>
            <a:off x="5015880" y="5042582"/>
            <a:ext cx="1068563" cy="497130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6" name="角丸四角形 116">
            <a:extLst>
              <a:ext uri="{FF2B5EF4-FFF2-40B4-BE49-F238E27FC236}">
                <a16:creationId xmlns:a16="http://schemas.microsoft.com/office/drawing/2014/main" id="{E64137D7-EDCF-ACF8-D192-EE019902A6ED}"/>
              </a:ext>
            </a:extLst>
          </p:cNvPr>
          <p:cNvSpPr/>
          <p:nvPr/>
        </p:nvSpPr>
        <p:spPr>
          <a:xfrm>
            <a:off x="1660524" y="2348880"/>
            <a:ext cx="911250" cy="304435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+mj-lt"/>
                <a:ea typeface="游ゴシック" panose="020B0400000000000000" pitchFamily="50" charset="-128"/>
              </a:rPr>
              <a:t>Additive alloys</a:t>
            </a:r>
          </a:p>
        </p:txBody>
      </p:sp>
      <p:cxnSp>
        <p:nvCxnSpPr>
          <p:cNvPr id="97" name="カギ線コネクタ 137">
            <a:extLst>
              <a:ext uri="{FF2B5EF4-FFF2-40B4-BE49-F238E27FC236}">
                <a16:creationId xmlns:a16="http://schemas.microsoft.com/office/drawing/2014/main" id="{4382A7AA-8548-9E2A-BF07-75B02F7D177C}"/>
              </a:ext>
            </a:extLst>
          </p:cNvPr>
          <p:cNvCxnSpPr>
            <a:cxnSpLocks/>
            <a:stCxn id="96" idx="3"/>
            <a:endCxn id="43" idx="1"/>
          </p:cNvCxnSpPr>
          <p:nvPr/>
        </p:nvCxnSpPr>
        <p:spPr>
          <a:xfrm>
            <a:off x="2571774" y="2501098"/>
            <a:ext cx="232137" cy="46363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6" name="タイトル 25">
            <a:extLst>
              <a:ext uri="{FF2B5EF4-FFF2-40B4-BE49-F238E27FC236}">
                <a16:creationId xmlns:a16="http://schemas.microsoft.com/office/drawing/2014/main" id="{0D6B3B31-7719-460A-2D75-6B80C376E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</p:spPr>
        <p:txBody>
          <a:bodyPr/>
          <a:lstStyle/>
          <a:p>
            <a:pPr algn="l"/>
            <a:r>
              <a: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Aluminum downstream</a:t>
            </a:r>
            <a:endParaRPr lang="ja-JP" altLang="en-US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37909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タイトル 25">
            <a:extLst>
              <a:ext uri="{FF2B5EF4-FFF2-40B4-BE49-F238E27FC236}">
                <a16:creationId xmlns:a16="http://schemas.microsoft.com/office/drawing/2014/main" id="{11D70DCA-C42E-08A0-5F77-A5F50E319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Copper</a:t>
            </a:r>
            <a:r>
              <a:rPr lang="ja-JP" altLang="en-US" dirty="0"/>
              <a:t> </a:t>
            </a:r>
            <a:r>
              <a:rPr lang="en-US" altLang="ja-JP" dirty="0"/>
              <a:t>upstream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0FBF63B-4F5C-4A42-91A3-748D46404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4DB3-471E-4BBE-899F-D2B13B6FABF4}" type="slidenum">
              <a:rPr lang="ja-JP" altLang="en-US">
                <a:solidFill>
                  <a:prstClr val="black">
                    <a:tint val="75000"/>
                  </a:prstClr>
                </a:solidFill>
                <a:ea typeface="游ゴシック" panose="020B0400000000000000" pitchFamily="50" charset="-128"/>
              </a:rPr>
              <a:pPr/>
              <a:t>27</a:t>
            </a:fld>
            <a:endParaRPr lang="ja-JP" altLang="en-US" dirty="0">
              <a:solidFill>
                <a:prstClr val="black">
                  <a:tint val="75000"/>
                </a:prstClr>
              </a:solidFill>
              <a:ea typeface="游ゴシック" panose="020B0400000000000000" pitchFamily="50" charset="-128"/>
            </a:endParaRPr>
          </a:p>
        </p:txBody>
      </p:sp>
      <p:grpSp>
        <p:nvGrpSpPr>
          <p:cNvPr id="7197" name="グループ化 7196">
            <a:extLst>
              <a:ext uri="{FF2B5EF4-FFF2-40B4-BE49-F238E27FC236}">
                <a16:creationId xmlns:a16="http://schemas.microsoft.com/office/drawing/2014/main" id="{EED6011F-ED86-5CE5-A542-9D71AD5BD262}"/>
              </a:ext>
            </a:extLst>
          </p:cNvPr>
          <p:cNvGrpSpPr>
            <a:grpSpLocks noChangeAspect="1"/>
          </p:cNvGrpSpPr>
          <p:nvPr/>
        </p:nvGrpSpPr>
        <p:grpSpPr>
          <a:xfrm>
            <a:off x="1856529" y="1695477"/>
            <a:ext cx="8478942" cy="3732349"/>
            <a:chOff x="796661" y="1628800"/>
            <a:chExt cx="10598678" cy="4665436"/>
          </a:xfrm>
        </p:grpSpPr>
        <p:sp>
          <p:nvSpPr>
            <p:cNvPr id="7198" name="正方形/長方形 7197">
              <a:extLst>
                <a:ext uri="{FF2B5EF4-FFF2-40B4-BE49-F238E27FC236}">
                  <a16:creationId xmlns:a16="http://schemas.microsoft.com/office/drawing/2014/main" id="{5509EF34-CECB-3D41-A699-13DD986BC6CF}"/>
                </a:ext>
              </a:extLst>
            </p:cNvPr>
            <p:cNvSpPr/>
            <p:nvPr/>
          </p:nvSpPr>
          <p:spPr>
            <a:xfrm>
              <a:off x="3802991" y="3861047"/>
              <a:ext cx="1102016" cy="406662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199" name="正方形/長方形 7198">
              <a:extLst>
                <a:ext uri="{FF2B5EF4-FFF2-40B4-BE49-F238E27FC236}">
                  <a16:creationId xmlns:a16="http://schemas.microsoft.com/office/drawing/2014/main" id="{5A0AB0AF-C334-A479-9F0A-F9F45D5A7281}"/>
                </a:ext>
              </a:extLst>
            </p:cNvPr>
            <p:cNvSpPr/>
            <p:nvPr/>
          </p:nvSpPr>
          <p:spPr>
            <a:xfrm>
              <a:off x="6592494" y="4254682"/>
              <a:ext cx="1102016" cy="447329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200" name="正方形/長方形 7199">
              <a:extLst>
                <a:ext uri="{FF2B5EF4-FFF2-40B4-BE49-F238E27FC236}">
                  <a16:creationId xmlns:a16="http://schemas.microsoft.com/office/drawing/2014/main" id="{73DA133E-0050-460B-4D9B-3E582790E71E}"/>
                </a:ext>
              </a:extLst>
            </p:cNvPr>
            <p:cNvSpPr/>
            <p:nvPr/>
          </p:nvSpPr>
          <p:spPr>
            <a:xfrm>
              <a:off x="1203657" y="2304401"/>
              <a:ext cx="8639110" cy="1521321"/>
            </a:xfrm>
            <a:prstGeom prst="rect">
              <a:avLst/>
            </a:prstGeom>
            <a:solidFill>
              <a:srgbClr val="C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201" name="正方形/長方形 7200">
              <a:extLst>
                <a:ext uri="{FF2B5EF4-FFF2-40B4-BE49-F238E27FC236}">
                  <a16:creationId xmlns:a16="http://schemas.microsoft.com/office/drawing/2014/main" id="{A991689E-564E-15E7-F4FC-F9D358EEDB46}"/>
                </a:ext>
              </a:extLst>
            </p:cNvPr>
            <p:cNvSpPr/>
            <p:nvPr/>
          </p:nvSpPr>
          <p:spPr>
            <a:xfrm>
              <a:off x="1203657" y="4736544"/>
              <a:ext cx="8639110" cy="890310"/>
            </a:xfrm>
            <a:prstGeom prst="rect">
              <a:avLst/>
            </a:prstGeom>
            <a:solidFill>
              <a:srgbClr val="0000FF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202" name="角丸四角形 86">
              <a:extLst>
                <a:ext uri="{FF2B5EF4-FFF2-40B4-BE49-F238E27FC236}">
                  <a16:creationId xmlns:a16="http://schemas.microsoft.com/office/drawing/2014/main" id="{091531C1-B8AE-4582-9491-2E70BC9C13C9}"/>
                </a:ext>
              </a:extLst>
            </p:cNvPr>
            <p:cNvSpPr/>
            <p:nvPr/>
          </p:nvSpPr>
          <p:spPr>
            <a:xfrm>
              <a:off x="1395425" y="2659402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copper ore</a:t>
              </a:r>
            </a:p>
          </p:txBody>
        </p:sp>
        <p:sp>
          <p:nvSpPr>
            <p:cNvPr id="7203" name="角丸四角形 86">
              <a:extLst>
                <a:ext uri="{FF2B5EF4-FFF2-40B4-BE49-F238E27FC236}">
                  <a16:creationId xmlns:a16="http://schemas.microsoft.com/office/drawing/2014/main" id="{75E8FE24-245C-9D7F-A0EF-CC82764DC7E1}"/>
                </a:ext>
              </a:extLst>
            </p:cNvPr>
            <p:cNvSpPr/>
            <p:nvPr/>
          </p:nvSpPr>
          <p:spPr>
            <a:xfrm>
              <a:off x="1395425" y="3043460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silica</a:t>
              </a:r>
            </a:p>
          </p:txBody>
        </p:sp>
        <p:sp>
          <p:nvSpPr>
            <p:cNvPr id="7204" name="角丸四角形 91">
              <a:extLst>
                <a:ext uri="{FF2B5EF4-FFF2-40B4-BE49-F238E27FC236}">
                  <a16:creationId xmlns:a16="http://schemas.microsoft.com/office/drawing/2014/main" id="{C21130D8-3034-3BE1-3612-9CB5A3E61651}"/>
                </a:ext>
              </a:extLst>
            </p:cNvPr>
            <p:cNvSpPr/>
            <p:nvPr/>
          </p:nvSpPr>
          <p:spPr>
            <a:xfrm>
              <a:off x="1395425" y="3427517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limestone</a:t>
              </a:r>
            </a:p>
          </p:txBody>
        </p:sp>
        <p:sp>
          <p:nvSpPr>
            <p:cNvPr id="7205" name="フローチャート: 処理 7204">
              <a:extLst>
                <a:ext uri="{FF2B5EF4-FFF2-40B4-BE49-F238E27FC236}">
                  <a16:creationId xmlns:a16="http://schemas.microsoft.com/office/drawing/2014/main" id="{3E1AC4EC-33BC-D917-0A76-5E673B6D145C}"/>
                </a:ext>
              </a:extLst>
            </p:cNvPr>
            <p:cNvSpPr/>
            <p:nvPr/>
          </p:nvSpPr>
          <p:spPr>
            <a:xfrm>
              <a:off x="2518305" y="2959085"/>
              <a:ext cx="1215000" cy="4725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Flash furnace smelting</a:t>
              </a:r>
              <a:endParaRPr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206" name="フローチャート: 処理 7205">
              <a:extLst>
                <a:ext uri="{FF2B5EF4-FFF2-40B4-BE49-F238E27FC236}">
                  <a16:creationId xmlns:a16="http://schemas.microsoft.com/office/drawing/2014/main" id="{11FC5226-1ED2-AF15-45B0-149C51CDC50C}"/>
                </a:ext>
              </a:extLst>
            </p:cNvPr>
            <p:cNvSpPr/>
            <p:nvPr/>
          </p:nvSpPr>
          <p:spPr>
            <a:xfrm>
              <a:off x="2518305" y="5080425"/>
              <a:ext cx="1215000" cy="4725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Leaching</a:t>
              </a:r>
              <a:endParaRPr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7207" name="カギ線コネクタ 109">
              <a:extLst>
                <a:ext uri="{FF2B5EF4-FFF2-40B4-BE49-F238E27FC236}">
                  <a16:creationId xmlns:a16="http://schemas.microsoft.com/office/drawing/2014/main" id="{CB8CEDB2-AF50-E889-697A-D01EF702E49D}"/>
                </a:ext>
              </a:extLst>
            </p:cNvPr>
            <p:cNvCxnSpPr>
              <a:cxnSpLocks/>
              <a:stCxn id="7202" idx="3"/>
              <a:endCxn id="7205" idx="1"/>
            </p:cNvCxnSpPr>
            <p:nvPr/>
          </p:nvCxnSpPr>
          <p:spPr>
            <a:xfrm>
              <a:off x="2306675" y="2811277"/>
              <a:ext cx="211630" cy="38405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208" name="カギ線コネクタ 109">
              <a:extLst>
                <a:ext uri="{FF2B5EF4-FFF2-40B4-BE49-F238E27FC236}">
                  <a16:creationId xmlns:a16="http://schemas.microsoft.com/office/drawing/2014/main" id="{198860C6-85A8-197E-E0BD-9BE35353A040}"/>
                </a:ext>
              </a:extLst>
            </p:cNvPr>
            <p:cNvCxnSpPr>
              <a:cxnSpLocks/>
              <a:stCxn id="7203" idx="3"/>
              <a:endCxn id="7205" idx="1"/>
            </p:cNvCxnSpPr>
            <p:nvPr/>
          </p:nvCxnSpPr>
          <p:spPr>
            <a:xfrm flipV="1">
              <a:off x="2306675" y="3195335"/>
              <a:ext cx="211630" cy="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209" name="カギ線コネクタ 109">
              <a:extLst>
                <a:ext uri="{FF2B5EF4-FFF2-40B4-BE49-F238E27FC236}">
                  <a16:creationId xmlns:a16="http://schemas.microsoft.com/office/drawing/2014/main" id="{CB3909B5-96A0-0C92-51F1-39077648AF6C}"/>
                </a:ext>
              </a:extLst>
            </p:cNvPr>
            <p:cNvCxnSpPr>
              <a:cxnSpLocks/>
              <a:stCxn id="7204" idx="3"/>
              <a:endCxn id="7205" idx="1"/>
            </p:cNvCxnSpPr>
            <p:nvPr/>
          </p:nvCxnSpPr>
          <p:spPr>
            <a:xfrm flipV="1">
              <a:off x="2306675" y="3195334"/>
              <a:ext cx="211630" cy="384059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210" name="角丸四角形 135">
              <a:extLst>
                <a:ext uri="{FF2B5EF4-FFF2-40B4-BE49-F238E27FC236}">
                  <a16:creationId xmlns:a16="http://schemas.microsoft.com/office/drawing/2014/main" id="{0B695FFF-E63E-A7AA-A302-D64FF3779DD8}"/>
                </a:ext>
              </a:extLst>
            </p:cNvPr>
            <p:cNvSpPr/>
            <p:nvPr/>
          </p:nvSpPr>
          <p:spPr>
            <a:xfrm>
              <a:off x="9977783" y="4114422"/>
              <a:ext cx="911250" cy="304435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electrolytic copper</a:t>
              </a:r>
            </a:p>
          </p:txBody>
        </p:sp>
        <p:sp>
          <p:nvSpPr>
            <p:cNvPr id="7211" name="フローチャート: 処理 7210">
              <a:extLst>
                <a:ext uri="{FF2B5EF4-FFF2-40B4-BE49-F238E27FC236}">
                  <a16:creationId xmlns:a16="http://schemas.microsoft.com/office/drawing/2014/main" id="{E73940A6-D909-72F7-0FB0-1E375B702BCE}"/>
                </a:ext>
              </a:extLst>
            </p:cNvPr>
            <p:cNvSpPr/>
            <p:nvPr/>
          </p:nvSpPr>
          <p:spPr>
            <a:xfrm>
              <a:off x="8155215" y="2963152"/>
              <a:ext cx="1215000" cy="4725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Electrolytic refining</a:t>
              </a:r>
              <a:endParaRPr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7212" name="カギ線コネクタ 109">
              <a:extLst>
                <a:ext uri="{FF2B5EF4-FFF2-40B4-BE49-F238E27FC236}">
                  <a16:creationId xmlns:a16="http://schemas.microsoft.com/office/drawing/2014/main" id="{E846E434-6D8D-5792-3AFE-57581F2ECF88}"/>
                </a:ext>
              </a:extLst>
            </p:cNvPr>
            <p:cNvCxnSpPr>
              <a:cxnSpLocks/>
              <a:stCxn id="7211" idx="3"/>
              <a:endCxn id="7210" idx="1"/>
            </p:cNvCxnSpPr>
            <p:nvPr/>
          </p:nvCxnSpPr>
          <p:spPr>
            <a:xfrm>
              <a:off x="9370215" y="3199402"/>
              <a:ext cx="607568" cy="106723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213" name="角丸四角形 135">
              <a:extLst>
                <a:ext uri="{FF2B5EF4-FFF2-40B4-BE49-F238E27FC236}">
                  <a16:creationId xmlns:a16="http://schemas.microsoft.com/office/drawing/2014/main" id="{2DA327FC-F545-9128-A1E9-323711E70431}"/>
                </a:ext>
              </a:extLst>
            </p:cNvPr>
            <p:cNvSpPr/>
            <p:nvPr/>
          </p:nvSpPr>
          <p:spPr>
            <a:xfrm>
              <a:off x="3919237" y="3043117"/>
              <a:ext cx="911250" cy="304435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crude copper</a:t>
              </a:r>
            </a:p>
          </p:txBody>
        </p:sp>
        <p:sp>
          <p:nvSpPr>
            <p:cNvPr id="7214" name="角丸四角形 135">
              <a:extLst>
                <a:ext uri="{FF2B5EF4-FFF2-40B4-BE49-F238E27FC236}">
                  <a16:creationId xmlns:a16="http://schemas.microsoft.com/office/drawing/2014/main" id="{7CFBF23E-D7A4-01A1-D293-15CBE288A429}"/>
                </a:ext>
              </a:extLst>
            </p:cNvPr>
            <p:cNvSpPr/>
            <p:nvPr/>
          </p:nvSpPr>
          <p:spPr>
            <a:xfrm>
              <a:off x="6687395" y="3047186"/>
              <a:ext cx="911250" cy="304435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anode  copper</a:t>
              </a:r>
            </a:p>
          </p:txBody>
        </p:sp>
        <p:sp>
          <p:nvSpPr>
            <p:cNvPr id="7215" name="フローチャート: 処理 7214">
              <a:extLst>
                <a:ext uri="{FF2B5EF4-FFF2-40B4-BE49-F238E27FC236}">
                  <a16:creationId xmlns:a16="http://schemas.microsoft.com/office/drawing/2014/main" id="{A4715BC7-65AF-60A6-9B19-1EC557709BD7}"/>
                </a:ext>
              </a:extLst>
            </p:cNvPr>
            <p:cNvSpPr/>
            <p:nvPr/>
          </p:nvSpPr>
          <p:spPr>
            <a:xfrm>
              <a:off x="5252257" y="2959085"/>
              <a:ext cx="1215000" cy="4725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Fire refining</a:t>
              </a:r>
              <a:endParaRPr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7216" name="カギ線コネクタ 109">
              <a:extLst>
                <a:ext uri="{FF2B5EF4-FFF2-40B4-BE49-F238E27FC236}">
                  <a16:creationId xmlns:a16="http://schemas.microsoft.com/office/drawing/2014/main" id="{860169BA-09EE-84D9-5F7E-957205E6450C}"/>
                </a:ext>
              </a:extLst>
            </p:cNvPr>
            <p:cNvCxnSpPr>
              <a:cxnSpLocks/>
              <a:stCxn id="7205" idx="3"/>
              <a:endCxn id="7213" idx="1"/>
            </p:cNvCxnSpPr>
            <p:nvPr/>
          </p:nvCxnSpPr>
          <p:spPr>
            <a:xfrm>
              <a:off x="3733305" y="3195335"/>
              <a:ext cx="185933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217" name="カギ線コネクタ 109">
              <a:extLst>
                <a:ext uri="{FF2B5EF4-FFF2-40B4-BE49-F238E27FC236}">
                  <a16:creationId xmlns:a16="http://schemas.microsoft.com/office/drawing/2014/main" id="{65BEF9C8-FAF5-F482-619F-17591720C24D}"/>
                </a:ext>
              </a:extLst>
            </p:cNvPr>
            <p:cNvCxnSpPr>
              <a:cxnSpLocks/>
              <a:stCxn id="7213" idx="3"/>
              <a:endCxn id="7215" idx="1"/>
            </p:cNvCxnSpPr>
            <p:nvPr/>
          </p:nvCxnSpPr>
          <p:spPr>
            <a:xfrm flipV="1">
              <a:off x="4830487" y="3195335"/>
              <a:ext cx="421770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218" name="カギ線コネクタ 109">
              <a:extLst>
                <a:ext uri="{FF2B5EF4-FFF2-40B4-BE49-F238E27FC236}">
                  <a16:creationId xmlns:a16="http://schemas.microsoft.com/office/drawing/2014/main" id="{D8307B77-6A4B-4BE6-0901-576AD409C960}"/>
                </a:ext>
              </a:extLst>
            </p:cNvPr>
            <p:cNvCxnSpPr>
              <a:cxnSpLocks/>
              <a:stCxn id="7215" idx="3"/>
              <a:endCxn id="7214" idx="1"/>
            </p:cNvCxnSpPr>
            <p:nvPr/>
          </p:nvCxnSpPr>
          <p:spPr>
            <a:xfrm>
              <a:off x="6467258" y="3195335"/>
              <a:ext cx="220138" cy="4069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219" name="カギ線コネクタ 109">
              <a:extLst>
                <a:ext uri="{FF2B5EF4-FFF2-40B4-BE49-F238E27FC236}">
                  <a16:creationId xmlns:a16="http://schemas.microsoft.com/office/drawing/2014/main" id="{6E47C478-445B-FEB4-DAA6-87CDB08E5C2B}"/>
                </a:ext>
              </a:extLst>
            </p:cNvPr>
            <p:cNvCxnSpPr>
              <a:cxnSpLocks/>
              <a:stCxn id="7214" idx="3"/>
              <a:endCxn id="7211" idx="1"/>
            </p:cNvCxnSpPr>
            <p:nvPr/>
          </p:nvCxnSpPr>
          <p:spPr>
            <a:xfrm flipV="1">
              <a:off x="7598645" y="3199402"/>
              <a:ext cx="556570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220" name="角丸四角形 135">
              <a:extLst>
                <a:ext uri="{FF2B5EF4-FFF2-40B4-BE49-F238E27FC236}">
                  <a16:creationId xmlns:a16="http://schemas.microsoft.com/office/drawing/2014/main" id="{85B61809-8A82-EBAC-B06A-E2555EFD06A2}"/>
                </a:ext>
              </a:extLst>
            </p:cNvPr>
            <p:cNvSpPr/>
            <p:nvPr/>
          </p:nvSpPr>
          <p:spPr>
            <a:xfrm>
              <a:off x="3919237" y="3887250"/>
              <a:ext cx="911250" cy="304435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scrap</a:t>
              </a:r>
            </a:p>
          </p:txBody>
        </p:sp>
        <p:cxnSp>
          <p:nvCxnSpPr>
            <p:cNvPr id="7221" name="カギ線コネクタ 109">
              <a:extLst>
                <a:ext uri="{FF2B5EF4-FFF2-40B4-BE49-F238E27FC236}">
                  <a16:creationId xmlns:a16="http://schemas.microsoft.com/office/drawing/2014/main" id="{A4F7141C-41D8-6414-DC4E-9D027631B88A}"/>
                </a:ext>
              </a:extLst>
            </p:cNvPr>
            <p:cNvCxnSpPr>
              <a:cxnSpLocks/>
              <a:stCxn id="7220" idx="3"/>
              <a:endCxn id="7215" idx="1"/>
            </p:cNvCxnSpPr>
            <p:nvPr/>
          </p:nvCxnSpPr>
          <p:spPr>
            <a:xfrm flipV="1">
              <a:off x="4830487" y="3195335"/>
              <a:ext cx="421770" cy="84413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222" name="角丸四角形 86">
              <a:extLst>
                <a:ext uri="{FF2B5EF4-FFF2-40B4-BE49-F238E27FC236}">
                  <a16:creationId xmlns:a16="http://schemas.microsoft.com/office/drawing/2014/main" id="{D58E5917-6166-357E-45FF-8BF29B429A78}"/>
                </a:ext>
              </a:extLst>
            </p:cNvPr>
            <p:cNvSpPr/>
            <p:nvPr/>
          </p:nvSpPr>
          <p:spPr>
            <a:xfrm>
              <a:off x="1395425" y="5164800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copper ore</a:t>
              </a:r>
            </a:p>
          </p:txBody>
        </p:sp>
        <p:cxnSp>
          <p:nvCxnSpPr>
            <p:cNvPr id="7223" name="カギ線コネクタ 109">
              <a:extLst>
                <a:ext uri="{FF2B5EF4-FFF2-40B4-BE49-F238E27FC236}">
                  <a16:creationId xmlns:a16="http://schemas.microsoft.com/office/drawing/2014/main" id="{935456CF-BB29-7AFD-01B5-D02EA238B44F}"/>
                </a:ext>
              </a:extLst>
            </p:cNvPr>
            <p:cNvCxnSpPr>
              <a:cxnSpLocks/>
              <a:stCxn id="7222" idx="3"/>
              <a:endCxn id="7206" idx="1"/>
            </p:cNvCxnSpPr>
            <p:nvPr/>
          </p:nvCxnSpPr>
          <p:spPr>
            <a:xfrm>
              <a:off x="2306675" y="5316675"/>
              <a:ext cx="21163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224" name="カギ線コネクタ 109">
              <a:extLst>
                <a:ext uri="{FF2B5EF4-FFF2-40B4-BE49-F238E27FC236}">
                  <a16:creationId xmlns:a16="http://schemas.microsoft.com/office/drawing/2014/main" id="{9F01BC3B-48BB-171A-23FE-BFEE5A7165B7}"/>
                </a:ext>
              </a:extLst>
            </p:cNvPr>
            <p:cNvCxnSpPr>
              <a:cxnSpLocks/>
              <a:stCxn id="7226" idx="3"/>
              <a:endCxn id="7210" idx="1"/>
            </p:cNvCxnSpPr>
            <p:nvPr/>
          </p:nvCxnSpPr>
          <p:spPr>
            <a:xfrm flipV="1">
              <a:off x="9370215" y="4266640"/>
              <a:ext cx="607568" cy="1050035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225" name="角丸四角形 212">
              <a:extLst>
                <a:ext uri="{FF2B5EF4-FFF2-40B4-BE49-F238E27FC236}">
                  <a16:creationId xmlns:a16="http://schemas.microsoft.com/office/drawing/2014/main" id="{DA924B16-90F2-1A07-95A0-3BD360263B59}"/>
                </a:ext>
              </a:extLst>
            </p:cNvPr>
            <p:cNvSpPr/>
            <p:nvPr/>
          </p:nvSpPr>
          <p:spPr>
            <a:xfrm>
              <a:off x="6687395" y="4342280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renewable energy</a:t>
              </a:r>
            </a:p>
          </p:txBody>
        </p:sp>
        <p:sp>
          <p:nvSpPr>
            <p:cNvPr id="7226" name="フローチャート: 処理 7225">
              <a:extLst>
                <a:ext uri="{FF2B5EF4-FFF2-40B4-BE49-F238E27FC236}">
                  <a16:creationId xmlns:a16="http://schemas.microsoft.com/office/drawing/2014/main" id="{82BFA138-6453-87AF-1778-38778A8ABD21}"/>
                </a:ext>
              </a:extLst>
            </p:cNvPr>
            <p:cNvSpPr/>
            <p:nvPr/>
          </p:nvSpPr>
          <p:spPr>
            <a:xfrm>
              <a:off x="8155215" y="5080425"/>
              <a:ext cx="1215000" cy="4725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Electrowinning</a:t>
              </a:r>
              <a:endParaRPr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227" name="角丸四角形 91">
              <a:extLst>
                <a:ext uri="{FF2B5EF4-FFF2-40B4-BE49-F238E27FC236}">
                  <a16:creationId xmlns:a16="http://schemas.microsoft.com/office/drawing/2014/main" id="{B3CFC5D6-0098-9960-7741-9DE9FAFB1DCE}"/>
                </a:ext>
              </a:extLst>
            </p:cNvPr>
            <p:cNvSpPr/>
            <p:nvPr/>
          </p:nvSpPr>
          <p:spPr>
            <a:xfrm>
              <a:off x="6687395" y="3887249"/>
              <a:ext cx="911250" cy="30375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electricity</a:t>
              </a:r>
            </a:p>
          </p:txBody>
        </p:sp>
        <p:cxnSp>
          <p:nvCxnSpPr>
            <p:cNvPr id="7228" name="カギ線コネクタ 109">
              <a:extLst>
                <a:ext uri="{FF2B5EF4-FFF2-40B4-BE49-F238E27FC236}">
                  <a16:creationId xmlns:a16="http://schemas.microsoft.com/office/drawing/2014/main" id="{6B101762-B73B-ACCB-D328-72DA1A89C151}"/>
                </a:ext>
              </a:extLst>
            </p:cNvPr>
            <p:cNvCxnSpPr>
              <a:cxnSpLocks/>
              <a:stCxn id="7227" idx="3"/>
              <a:endCxn id="7211" idx="1"/>
            </p:cNvCxnSpPr>
            <p:nvPr/>
          </p:nvCxnSpPr>
          <p:spPr>
            <a:xfrm flipV="1">
              <a:off x="7598645" y="3199402"/>
              <a:ext cx="556570" cy="83972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229" name="カギ線コネクタ 109">
              <a:extLst>
                <a:ext uri="{FF2B5EF4-FFF2-40B4-BE49-F238E27FC236}">
                  <a16:creationId xmlns:a16="http://schemas.microsoft.com/office/drawing/2014/main" id="{B5EEA354-9092-3468-2EF6-369AF01322D5}"/>
                </a:ext>
              </a:extLst>
            </p:cNvPr>
            <p:cNvCxnSpPr>
              <a:cxnSpLocks/>
              <a:stCxn id="7225" idx="3"/>
              <a:endCxn id="7211" idx="1"/>
            </p:cNvCxnSpPr>
            <p:nvPr/>
          </p:nvCxnSpPr>
          <p:spPr>
            <a:xfrm flipV="1">
              <a:off x="7598645" y="3199402"/>
              <a:ext cx="556570" cy="129475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230" name="カギ線コネクタ 109">
              <a:extLst>
                <a:ext uri="{FF2B5EF4-FFF2-40B4-BE49-F238E27FC236}">
                  <a16:creationId xmlns:a16="http://schemas.microsoft.com/office/drawing/2014/main" id="{65BE4B43-478A-2999-ADFB-B58951CECF67}"/>
                </a:ext>
              </a:extLst>
            </p:cNvPr>
            <p:cNvCxnSpPr>
              <a:cxnSpLocks/>
              <a:stCxn id="7206" idx="3"/>
              <a:endCxn id="7226" idx="1"/>
            </p:cNvCxnSpPr>
            <p:nvPr/>
          </p:nvCxnSpPr>
          <p:spPr>
            <a:xfrm>
              <a:off x="3733305" y="5316675"/>
              <a:ext cx="442191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231" name="テキスト ボックス 7230">
              <a:extLst>
                <a:ext uri="{FF2B5EF4-FFF2-40B4-BE49-F238E27FC236}">
                  <a16:creationId xmlns:a16="http://schemas.microsoft.com/office/drawing/2014/main" id="{CFD9614B-5541-F322-BF3E-5D0FF392F5BA}"/>
                </a:ext>
              </a:extLst>
            </p:cNvPr>
            <p:cNvSpPr txBox="1"/>
            <p:nvPr/>
          </p:nvSpPr>
          <p:spPr>
            <a:xfrm>
              <a:off x="796662" y="1628800"/>
              <a:ext cx="1505220" cy="317395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050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rPr>
                <a:t>Upstream  process</a:t>
              </a:r>
              <a:endParaRPr lang="ja-JP" altLang="en-US" sz="1050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588D73F3-759D-1198-C315-A8637560741E}"/>
                </a:ext>
              </a:extLst>
            </p:cNvPr>
            <p:cNvSpPr/>
            <p:nvPr/>
          </p:nvSpPr>
          <p:spPr>
            <a:xfrm>
              <a:off x="796661" y="1628800"/>
              <a:ext cx="10598678" cy="4665436"/>
            </a:xfrm>
            <a:prstGeom prst="rect">
              <a:avLst/>
            </a:prstGeom>
            <a:noFill/>
            <a:ln w="95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66" name="カギ線コネクタ 109">
              <a:extLst>
                <a:ext uri="{FF2B5EF4-FFF2-40B4-BE49-F238E27FC236}">
                  <a16:creationId xmlns:a16="http://schemas.microsoft.com/office/drawing/2014/main" id="{BFDE1F3B-7B36-3EE6-2D77-0F164FC8F4C1}"/>
                </a:ext>
              </a:extLst>
            </p:cNvPr>
            <p:cNvCxnSpPr>
              <a:cxnSpLocks/>
              <a:stCxn id="7225" idx="3"/>
              <a:endCxn id="7226" idx="1"/>
            </p:cNvCxnSpPr>
            <p:nvPr/>
          </p:nvCxnSpPr>
          <p:spPr>
            <a:xfrm>
              <a:off x="7598645" y="4494155"/>
              <a:ext cx="556570" cy="822520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DCEAB5C7-9EE0-053A-2F34-919CA970F6D4}"/>
                </a:ext>
              </a:extLst>
            </p:cNvPr>
            <p:cNvSpPr txBox="1"/>
            <p:nvPr/>
          </p:nvSpPr>
          <p:spPr>
            <a:xfrm>
              <a:off x="1203657" y="2296016"/>
              <a:ext cx="1298135" cy="274114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825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rPr>
                <a:t>1. Pyrometallurgy</a:t>
              </a: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D1C0756C-4213-6F3E-6826-18E3D25E33E8}"/>
                </a:ext>
              </a:extLst>
            </p:cNvPr>
            <p:cNvSpPr txBox="1"/>
            <p:nvPr/>
          </p:nvSpPr>
          <p:spPr>
            <a:xfrm>
              <a:off x="1203657" y="4738440"/>
              <a:ext cx="1298135" cy="274114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825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rPr>
                <a:t>2. Hydrometallurgy</a:t>
              </a:r>
            </a:p>
          </p:txBody>
        </p:sp>
        <p:sp>
          <p:nvSpPr>
            <p:cNvPr id="69" name="フローチャート: 処理 68">
              <a:extLst>
                <a:ext uri="{FF2B5EF4-FFF2-40B4-BE49-F238E27FC236}">
                  <a16:creationId xmlns:a16="http://schemas.microsoft.com/office/drawing/2014/main" id="{41CDC688-513C-A861-8C4D-394EEA31AC20}"/>
                </a:ext>
              </a:extLst>
            </p:cNvPr>
            <p:cNvSpPr/>
            <p:nvPr/>
          </p:nvSpPr>
          <p:spPr>
            <a:xfrm>
              <a:off x="10078354" y="2170649"/>
              <a:ext cx="1013201" cy="203324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process</a:t>
              </a:r>
              <a:endParaRPr kumimoji="0"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0" name="角丸四角形 132">
              <a:extLst>
                <a:ext uri="{FF2B5EF4-FFF2-40B4-BE49-F238E27FC236}">
                  <a16:creationId xmlns:a16="http://schemas.microsoft.com/office/drawing/2014/main" id="{5C58B076-D408-E20B-4D1C-129DD1181629}"/>
                </a:ext>
              </a:extLst>
            </p:cNvPr>
            <p:cNvSpPr/>
            <p:nvPr/>
          </p:nvSpPr>
          <p:spPr>
            <a:xfrm>
              <a:off x="10079055" y="2483315"/>
              <a:ext cx="1012500" cy="2025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input</a:t>
              </a:r>
              <a:endParaRPr kumimoji="0"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1" name="角丸四角形 133">
              <a:extLst>
                <a:ext uri="{FF2B5EF4-FFF2-40B4-BE49-F238E27FC236}">
                  <a16:creationId xmlns:a16="http://schemas.microsoft.com/office/drawing/2014/main" id="{E6A0558B-3920-CFA8-DFDE-5A53510A3F01}"/>
                </a:ext>
              </a:extLst>
            </p:cNvPr>
            <p:cNvSpPr/>
            <p:nvPr/>
          </p:nvSpPr>
          <p:spPr>
            <a:xfrm>
              <a:off x="10079055" y="2795156"/>
              <a:ext cx="1012500" cy="201727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output</a:t>
              </a:r>
              <a:endParaRPr kumimoji="0"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endParaRPr>
            </a:p>
          </p:txBody>
        </p:sp>
        <p:pic>
          <p:nvPicPr>
            <p:cNvPr id="72" name="Picture 4" descr="シャフト炉式ガス化溶融炉">
              <a:extLst>
                <a:ext uri="{FF2B5EF4-FFF2-40B4-BE49-F238E27FC236}">
                  <a16:creationId xmlns:a16="http://schemas.microsoft.com/office/drawing/2014/main" id="{48892F7F-C1B9-2536-5C39-72A0422ABFA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92" t="5267" r="34155"/>
            <a:stretch/>
          </p:blipFill>
          <p:spPr bwMode="auto">
            <a:xfrm>
              <a:off x="2912354" y="3499919"/>
              <a:ext cx="404736" cy="933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図 72">
              <a:extLst>
                <a:ext uri="{FF2B5EF4-FFF2-40B4-BE49-F238E27FC236}">
                  <a16:creationId xmlns:a16="http://schemas.microsoft.com/office/drawing/2014/main" id="{287E8746-461B-64AD-1BFD-7AABC082B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18853" y="3396130"/>
              <a:ext cx="385645" cy="395975"/>
            </a:xfrm>
            <a:prstGeom prst="rect">
              <a:avLst/>
            </a:prstGeom>
          </p:spPr>
        </p:pic>
        <p:pic>
          <p:nvPicPr>
            <p:cNvPr id="74" name="図 73">
              <a:extLst>
                <a:ext uri="{FF2B5EF4-FFF2-40B4-BE49-F238E27FC236}">
                  <a16:creationId xmlns:a16="http://schemas.microsoft.com/office/drawing/2014/main" id="{DD5DB1BA-2C7F-CDFE-CB71-1D10DC32D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12799" y="4467320"/>
              <a:ext cx="664533" cy="293311"/>
            </a:xfrm>
            <a:prstGeom prst="rect">
              <a:avLst/>
            </a:prstGeom>
          </p:spPr>
        </p:pic>
        <p:pic>
          <p:nvPicPr>
            <p:cNvPr id="76" name="Picture 6">
              <a:extLst>
                <a:ext uri="{FF2B5EF4-FFF2-40B4-BE49-F238E27FC236}">
                  <a16:creationId xmlns:a16="http://schemas.microsoft.com/office/drawing/2014/main" id="{36D28608-6EED-30FD-4C3C-95DBD5DC96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2200" y="3470671"/>
              <a:ext cx="993001" cy="8222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image">
              <a:extLst>
                <a:ext uri="{FF2B5EF4-FFF2-40B4-BE49-F238E27FC236}">
                  <a16:creationId xmlns:a16="http://schemas.microsoft.com/office/drawing/2014/main" id="{ED39E497-1F74-1E0E-7FDD-6463CB4B04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2272" y="3493291"/>
              <a:ext cx="846405" cy="607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6">
              <a:extLst>
                <a:ext uri="{FF2B5EF4-FFF2-40B4-BE49-F238E27FC236}">
                  <a16:creationId xmlns:a16="http://schemas.microsoft.com/office/drawing/2014/main" id="{46B843F6-B371-C11D-87E4-E7DCCD3835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3102" y="5637886"/>
              <a:ext cx="776759" cy="517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9" name="Picture 8">
              <a:extLst>
                <a:ext uri="{FF2B5EF4-FFF2-40B4-BE49-F238E27FC236}">
                  <a16:creationId xmlns:a16="http://schemas.microsoft.com/office/drawing/2014/main" id="{B11C8094-2C05-DCD1-3D5C-E4C7BB5DE3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7079" y="5647097"/>
              <a:ext cx="776759" cy="517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" name="図 79">
              <a:extLst>
                <a:ext uri="{FF2B5EF4-FFF2-40B4-BE49-F238E27FC236}">
                  <a16:creationId xmlns:a16="http://schemas.microsoft.com/office/drawing/2014/main" id="{388A17BC-28BC-E16E-4AF3-95FE58256E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42217" t="24782" r="19224" b="60862"/>
            <a:stretch/>
          </p:blipFill>
          <p:spPr>
            <a:xfrm>
              <a:off x="3366791" y="5682086"/>
              <a:ext cx="895045" cy="473646"/>
            </a:xfrm>
            <a:prstGeom prst="rect">
              <a:avLst/>
            </a:prstGeom>
          </p:spPr>
        </p:pic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6ABEF9E7-E267-237E-0E02-BA2138ACBD9A}"/>
                </a:ext>
              </a:extLst>
            </p:cNvPr>
            <p:cNvCxnSpPr>
              <a:cxnSpLocks/>
              <a:stCxn id="83" idx="0"/>
              <a:endCxn id="7198" idx="2"/>
            </p:cNvCxnSpPr>
            <p:nvPr/>
          </p:nvCxnSpPr>
          <p:spPr>
            <a:xfrm flipH="1" flipV="1">
              <a:off x="4354000" y="4267710"/>
              <a:ext cx="787256" cy="49237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DB87BD56-0964-AD2A-9114-58CCD62F0739}"/>
                </a:ext>
              </a:extLst>
            </p:cNvPr>
            <p:cNvCxnSpPr>
              <a:cxnSpLocks/>
              <a:stCxn id="83" idx="3"/>
              <a:endCxn id="7199" idx="1"/>
            </p:cNvCxnSpPr>
            <p:nvPr/>
          </p:nvCxnSpPr>
          <p:spPr>
            <a:xfrm flipV="1">
              <a:off x="5864934" y="4478347"/>
              <a:ext cx="727560" cy="5827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C3B5245D-B443-30E4-AE4F-294F187FBF10}"/>
                </a:ext>
              </a:extLst>
            </p:cNvPr>
            <p:cNvSpPr txBox="1"/>
            <p:nvPr/>
          </p:nvSpPr>
          <p:spPr>
            <a:xfrm>
              <a:off x="4417577" y="4316947"/>
              <a:ext cx="1447356" cy="439351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ctr">
                <a:defRPr sz="1350">
                  <a:solidFill>
                    <a:srgbClr val="00B050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en-US" altLang="ja-JP" dirty="0">
                  <a:latin typeface="Calibri" panose="020F0502020204030204"/>
                  <a:ea typeface="游ゴシック" panose="020B0400000000000000" pitchFamily="50" charset="-128"/>
                </a:rPr>
                <a:t>Low carbon technologies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54052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2F0B90D-996A-6CE3-A18B-9B4655968521}"/>
              </a:ext>
            </a:extLst>
          </p:cNvPr>
          <p:cNvSpPr/>
          <p:nvPr/>
        </p:nvSpPr>
        <p:spPr>
          <a:xfrm>
            <a:off x="1578095" y="3115457"/>
            <a:ext cx="801466" cy="393650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6" name="タイトル 25">
            <a:extLst>
              <a:ext uri="{FF2B5EF4-FFF2-40B4-BE49-F238E27FC236}">
                <a16:creationId xmlns:a16="http://schemas.microsoft.com/office/drawing/2014/main" id="{11D70DCA-C42E-08A0-5F77-A5F50E319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Copper downstream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0FBF63B-4F5C-4A42-91A3-748D46404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4DB3-471E-4BBE-899F-D2B13B6FABF4}" type="slidenum">
              <a:rPr lang="ja-JP" altLang="en-US">
                <a:solidFill>
                  <a:prstClr val="black">
                    <a:tint val="75000"/>
                  </a:prstClr>
                </a:solidFill>
                <a:ea typeface="游ゴシック" panose="020B0400000000000000" pitchFamily="50" charset="-128"/>
              </a:rPr>
              <a:pPr/>
              <a:t>28</a:t>
            </a:fld>
            <a:endParaRPr lang="ja-JP" altLang="en-US" dirty="0">
              <a:solidFill>
                <a:prstClr val="black">
                  <a:tint val="75000"/>
                </a:prstClr>
              </a:solidFill>
              <a:ea typeface="游ゴシック" panose="020B0400000000000000" pitchFamily="50" charset="-128"/>
            </a:endParaRPr>
          </a:p>
        </p:txBody>
      </p:sp>
      <p:sp>
        <p:nvSpPr>
          <p:cNvPr id="27" name="フローチャート: 処理 26">
            <a:extLst>
              <a:ext uri="{FF2B5EF4-FFF2-40B4-BE49-F238E27FC236}">
                <a16:creationId xmlns:a16="http://schemas.microsoft.com/office/drawing/2014/main" id="{7851E7D2-334F-7C94-D3A5-EDF9B1246B44}"/>
              </a:ext>
            </a:extLst>
          </p:cNvPr>
          <p:cNvSpPr/>
          <p:nvPr/>
        </p:nvSpPr>
        <p:spPr>
          <a:xfrm>
            <a:off x="6041990" y="2710346"/>
            <a:ext cx="648000" cy="378000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Drawing</a:t>
            </a:r>
            <a:endParaRPr lang="ja-JP" altLang="en-US" sz="825" kern="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56" name="カギ線コネクタ 109">
            <a:extLst>
              <a:ext uri="{FF2B5EF4-FFF2-40B4-BE49-F238E27FC236}">
                <a16:creationId xmlns:a16="http://schemas.microsoft.com/office/drawing/2014/main" id="{AB2CC44C-36EB-01C7-DCB4-B45BF3D20019}"/>
              </a:ext>
            </a:extLst>
          </p:cNvPr>
          <p:cNvCxnSpPr>
            <a:cxnSpLocks/>
            <a:stCxn id="34" idx="3"/>
            <a:endCxn id="23" idx="1"/>
          </p:cNvCxnSpPr>
          <p:nvPr/>
        </p:nvCxnSpPr>
        <p:spPr>
          <a:xfrm flipV="1">
            <a:off x="4070697" y="2899347"/>
            <a:ext cx="216098" cy="105346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862EEDCF-D8B2-95E0-7A19-7151CC6B0C9B}"/>
              </a:ext>
            </a:extLst>
          </p:cNvPr>
          <p:cNvSpPr txBox="1"/>
          <p:nvPr/>
        </p:nvSpPr>
        <p:spPr>
          <a:xfrm>
            <a:off x="2448772" y="1808820"/>
            <a:ext cx="1337226" cy="253916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rPr>
              <a:t>Downstream process</a:t>
            </a:r>
            <a:endParaRPr lang="ja-JP" altLang="en-US" sz="1050" dirty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49F92649-4F9D-1F83-05DE-26890B95E1D2}"/>
              </a:ext>
            </a:extLst>
          </p:cNvPr>
          <p:cNvSpPr/>
          <p:nvPr/>
        </p:nvSpPr>
        <p:spPr>
          <a:xfrm>
            <a:off x="2448771" y="1808821"/>
            <a:ext cx="7886700" cy="3732349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F9B7D4C5-DA6A-8579-6D9F-A353CC586B93}"/>
              </a:ext>
            </a:extLst>
          </p:cNvPr>
          <p:cNvGrpSpPr/>
          <p:nvPr/>
        </p:nvGrpSpPr>
        <p:grpSpPr>
          <a:xfrm>
            <a:off x="9031597" y="1916833"/>
            <a:ext cx="810561" cy="660987"/>
            <a:chOff x="9983804" y="1742629"/>
            <a:chExt cx="1080748" cy="881316"/>
          </a:xfrm>
        </p:grpSpPr>
        <p:sp>
          <p:nvSpPr>
            <p:cNvPr id="118" name="フローチャート: 処理 117">
              <a:extLst>
                <a:ext uri="{FF2B5EF4-FFF2-40B4-BE49-F238E27FC236}">
                  <a16:creationId xmlns:a16="http://schemas.microsoft.com/office/drawing/2014/main" id="{92638C0C-A0E6-06FE-C0D5-BF2157962E0C}"/>
                </a:ext>
              </a:extLst>
            </p:cNvPr>
            <p:cNvSpPr/>
            <p:nvPr/>
          </p:nvSpPr>
          <p:spPr>
            <a:xfrm>
              <a:off x="9983804" y="1742629"/>
              <a:ext cx="1080748" cy="216879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process</a:t>
              </a:r>
              <a:endParaRPr kumimoji="0"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9" name="角丸四角形 132">
              <a:extLst>
                <a:ext uri="{FF2B5EF4-FFF2-40B4-BE49-F238E27FC236}">
                  <a16:creationId xmlns:a16="http://schemas.microsoft.com/office/drawing/2014/main" id="{886AE855-06CC-62B6-B9D0-32173AECEDCB}"/>
                </a:ext>
              </a:extLst>
            </p:cNvPr>
            <p:cNvSpPr/>
            <p:nvPr/>
          </p:nvSpPr>
          <p:spPr>
            <a:xfrm>
              <a:off x="9984552" y="2076139"/>
              <a:ext cx="1080000" cy="2160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input</a:t>
              </a:r>
              <a:endParaRPr kumimoji="0"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0" name="角丸四角形 133">
              <a:extLst>
                <a:ext uri="{FF2B5EF4-FFF2-40B4-BE49-F238E27FC236}">
                  <a16:creationId xmlns:a16="http://schemas.microsoft.com/office/drawing/2014/main" id="{6F59343D-0AEA-E432-EBFC-D461FA572681}"/>
                </a:ext>
              </a:extLst>
            </p:cNvPr>
            <p:cNvSpPr/>
            <p:nvPr/>
          </p:nvSpPr>
          <p:spPr>
            <a:xfrm>
              <a:off x="9984552" y="2408770"/>
              <a:ext cx="1080000" cy="215175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output</a:t>
              </a:r>
              <a:endParaRPr kumimoji="0"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8" name="角丸四角形 135">
            <a:extLst>
              <a:ext uri="{FF2B5EF4-FFF2-40B4-BE49-F238E27FC236}">
                <a16:creationId xmlns:a16="http://schemas.microsoft.com/office/drawing/2014/main" id="{B28F07F5-5AAE-9D6F-DE58-5D029A69E29D}"/>
              </a:ext>
            </a:extLst>
          </p:cNvPr>
          <p:cNvSpPr/>
          <p:nvPr/>
        </p:nvSpPr>
        <p:spPr>
          <a:xfrm>
            <a:off x="1613502" y="2777573"/>
            <a:ext cx="729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electrolytic copper</a:t>
            </a:r>
          </a:p>
        </p:txBody>
      </p:sp>
      <p:sp>
        <p:nvSpPr>
          <p:cNvPr id="22" name="フローチャート: 処理 21">
            <a:extLst>
              <a:ext uri="{FF2B5EF4-FFF2-40B4-BE49-F238E27FC236}">
                <a16:creationId xmlns:a16="http://schemas.microsoft.com/office/drawing/2014/main" id="{62C9986F-0FE1-E199-B6C0-1E31970A803E}"/>
              </a:ext>
            </a:extLst>
          </p:cNvPr>
          <p:cNvSpPr/>
          <p:nvPr/>
        </p:nvSpPr>
        <p:spPr>
          <a:xfrm>
            <a:off x="3422697" y="2710346"/>
            <a:ext cx="648000" cy="378000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Casting</a:t>
            </a:r>
            <a:endParaRPr lang="ja-JP" altLang="en-US" sz="825" kern="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68712E46-1BAB-C6C7-08C1-8F21793C03A6}"/>
              </a:ext>
            </a:extLst>
          </p:cNvPr>
          <p:cNvSpPr/>
          <p:nvPr/>
        </p:nvSpPr>
        <p:spPr>
          <a:xfrm>
            <a:off x="4286795" y="2710346"/>
            <a:ext cx="648000" cy="378000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Rolling</a:t>
            </a:r>
            <a:endParaRPr lang="ja-JP" altLang="en-US" sz="825" kern="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0" name="角丸四角形 135">
            <a:extLst>
              <a:ext uri="{FF2B5EF4-FFF2-40B4-BE49-F238E27FC236}">
                <a16:creationId xmlns:a16="http://schemas.microsoft.com/office/drawing/2014/main" id="{95727C62-AA6D-7963-F2AC-76919BAF33F6}"/>
              </a:ext>
            </a:extLst>
          </p:cNvPr>
          <p:cNvSpPr/>
          <p:nvPr/>
        </p:nvSpPr>
        <p:spPr>
          <a:xfrm>
            <a:off x="5204232" y="2777573"/>
            <a:ext cx="6750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TPC</a:t>
            </a:r>
          </a:p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wire rod</a:t>
            </a:r>
          </a:p>
        </p:txBody>
      </p:sp>
      <p:sp>
        <p:nvSpPr>
          <p:cNvPr id="31" name="角丸四角形 135">
            <a:extLst>
              <a:ext uri="{FF2B5EF4-FFF2-40B4-BE49-F238E27FC236}">
                <a16:creationId xmlns:a16="http://schemas.microsoft.com/office/drawing/2014/main" id="{FBE52AD5-64A3-4100-06C1-6E8EDEFC4FE2}"/>
              </a:ext>
            </a:extLst>
          </p:cNvPr>
          <p:cNvSpPr/>
          <p:nvPr/>
        </p:nvSpPr>
        <p:spPr>
          <a:xfrm>
            <a:off x="5204232" y="3199818"/>
            <a:ext cx="6750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OFC</a:t>
            </a:r>
          </a:p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wire rod</a:t>
            </a:r>
          </a:p>
        </p:txBody>
      </p:sp>
      <p:sp>
        <p:nvSpPr>
          <p:cNvPr id="34" name="フローチャート: 処理 33">
            <a:extLst>
              <a:ext uri="{FF2B5EF4-FFF2-40B4-BE49-F238E27FC236}">
                <a16:creationId xmlns:a16="http://schemas.microsoft.com/office/drawing/2014/main" id="{886B553A-6525-38EE-BEBA-B84BA66B8790}"/>
              </a:ext>
            </a:extLst>
          </p:cNvPr>
          <p:cNvSpPr/>
          <p:nvPr/>
        </p:nvSpPr>
        <p:spPr>
          <a:xfrm>
            <a:off x="3422697" y="3763807"/>
            <a:ext cx="648000" cy="378000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Oxygen free</a:t>
            </a:r>
          </a:p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Casting</a:t>
            </a:r>
            <a:endParaRPr lang="ja-JP" altLang="en-US" sz="825" kern="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36" name="カギ線コネクタ 109">
            <a:extLst>
              <a:ext uri="{FF2B5EF4-FFF2-40B4-BE49-F238E27FC236}">
                <a16:creationId xmlns:a16="http://schemas.microsoft.com/office/drawing/2014/main" id="{DA4E79DD-F119-5A02-40A5-F37EBEE66C94}"/>
              </a:ext>
            </a:extLst>
          </p:cNvPr>
          <p:cNvCxnSpPr>
            <a:cxnSpLocks/>
            <a:stCxn id="8" idx="3"/>
            <a:endCxn id="21" idx="1"/>
          </p:cNvCxnSpPr>
          <p:nvPr/>
        </p:nvCxnSpPr>
        <p:spPr>
          <a:xfrm flipV="1">
            <a:off x="2342502" y="2899347"/>
            <a:ext cx="216098" cy="1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9" name="カギ線コネクタ 109">
            <a:extLst>
              <a:ext uri="{FF2B5EF4-FFF2-40B4-BE49-F238E27FC236}">
                <a16:creationId xmlns:a16="http://schemas.microsoft.com/office/drawing/2014/main" id="{C04A0D8F-33C7-0BBC-72F9-610A794734FB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>
            <a:off x="3206599" y="2899346"/>
            <a:ext cx="216098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4" name="カギ線コネクタ 109">
            <a:extLst>
              <a:ext uri="{FF2B5EF4-FFF2-40B4-BE49-F238E27FC236}">
                <a16:creationId xmlns:a16="http://schemas.microsoft.com/office/drawing/2014/main" id="{4504382B-6D7E-FAF2-00F3-9B9432523BB5}"/>
              </a:ext>
            </a:extLst>
          </p:cNvPr>
          <p:cNvCxnSpPr>
            <a:cxnSpLocks/>
            <a:stCxn id="22" idx="3"/>
            <a:endCxn id="23" idx="1"/>
          </p:cNvCxnSpPr>
          <p:nvPr/>
        </p:nvCxnSpPr>
        <p:spPr>
          <a:xfrm>
            <a:off x="4070697" y="2899346"/>
            <a:ext cx="216098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2" name="カギ線コネクタ 109">
            <a:extLst>
              <a:ext uri="{FF2B5EF4-FFF2-40B4-BE49-F238E27FC236}">
                <a16:creationId xmlns:a16="http://schemas.microsoft.com/office/drawing/2014/main" id="{0F73DE4C-F6A5-ABA7-DBDE-850B8EECB6FF}"/>
              </a:ext>
            </a:extLst>
          </p:cNvPr>
          <p:cNvCxnSpPr>
            <a:cxnSpLocks/>
            <a:stCxn id="21" idx="3"/>
            <a:endCxn id="34" idx="1"/>
          </p:cNvCxnSpPr>
          <p:nvPr/>
        </p:nvCxnSpPr>
        <p:spPr>
          <a:xfrm>
            <a:off x="3206599" y="2899347"/>
            <a:ext cx="216098" cy="105346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7" name="カギ線コネクタ 109">
            <a:extLst>
              <a:ext uri="{FF2B5EF4-FFF2-40B4-BE49-F238E27FC236}">
                <a16:creationId xmlns:a16="http://schemas.microsoft.com/office/drawing/2014/main" id="{2460B269-ECFA-3AB6-739B-546C0359A39C}"/>
              </a:ext>
            </a:extLst>
          </p:cNvPr>
          <p:cNvCxnSpPr>
            <a:cxnSpLocks/>
            <a:stCxn id="23" idx="3"/>
            <a:endCxn id="30" idx="1"/>
          </p:cNvCxnSpPr>
          <p:nvPr/>
        </p:nvCxnSpPr>
        <p:spPr>
          <a:xfrm>
            <a:off x="4934796" y="2899347"/>
            <a:ext cx="269437" cy="1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2" name="カギ線コネクタ 109">
            <a:extLst>
              <a:ext uri="{FF2B5EF4-FFF2-40B4-BE49-F238E27FC236}">
                <a16:creationId xmlns:a16="http://schemas.microsoft.com/office/drawing/2014/main" id="{1ED748E5-DE71-A6C4-595E-C4100F6C595B}"/>
              </a:ext>
            </a:extLst>
          </p:cNvPr>
          <p:cNvCxnSpPr>
            <a:cxnSpLocks/>
            <a:stCxn id="23" idx="3"/>
            <a:endCxn id="31" idx="1"/>
          </p:cNvCxnSpPr>
          <p:nvPr/>
        </p:nvCxnSpPr>
        <p:spPr>
          <a:xfrm>
            <a:off x="4934796" y="2899346"/>
            <a:ext cx="269437" cy="42224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6" name="フローチャート: 処理 65">
            <a:extLst>
              <a:ext uri="{FF2B5EF4-FFF2-40B4-BE49-F238E27FC236}">
                <a16:creationId xmlns:a16="http://schemas.microsoft.com/office/drawing/2014/main" id="{29374219-4D27-4C2C-84BC-FA4DEAA44681}"/>
              </a:ext>
            </a:extLst>
          </p:cNvPr>
          <p:cNvSpPr/>
          <p:nvPr/>
        </p:nvSpPr>
        <p:spPr>
          <a:xfrm>
            <a:off x="6906087" y="2710346"/>
            <a:ext cx="648000" cy="378000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Annealing</a:t>
            </a:r>
            <a:endParaRPr lang="ja-JP" altLang="en-US" sz="825" kern="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69" name="フローチャート: 処理 68">
            <a:extLst>
              <a:ext uri="{FF2B5EF4-FFF2-40B4-BE49-F238E27FC236}">
                <a16:creationId xmlns:a16="http://schemas.microsoft.com/office/drawing/2014/main" id="{C9039143-4E88-72B1-9ECF-7BFE4BA734D1}"/>
              </a:ext>
            </a:extLst>
          </p:cNvPr>
          <p:cNvSpPr/>
          <p:nvPr/>
        </p:nvSpPr>
        <p:spPr>
          <a:xfrm>
            <a:off x="8634282" y="2710346"/>
            <a:ext cx="648000" cy="378000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Baking</a:t>
            </a:r>
            <a:endParaRPr lang="ja-JP" altLang="en-US" sz="825" kern="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71" name="角丸四角形 135">
            <a:extLst>
              <a:ext uri="{FF2B5EF4-FFF2-40B4-BE49-F238E27FC236}">
                <a16:creationId xmlns:a16="http://schemas.microsoft.com/office/drawing/2014/main" id="{4F4578F0-0DEC-FA49-549C-07CFC3C956B1}"/>
              </a:ext>
            </a:extLst>
          </p:cNvPr>
          <p:cNvSpPr/>
          <p:nvPr/>
        </p:nvSpPr>
        <p:spPr>
          <a:xfrm>
            <a:off x="9498378" y="2777573"/>
            <a:ext cx="6750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TPC</a:t>
            </a:r>
          </a:p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bare wire</a:t>
            </a:r>
          </a:p>
        </p:txBody>
      </p:sp>
      <p:sp>
        <p:nvSpPr>
          <p:cNvPr id="72" name="角丸四角形 135">
            <a:extLst>
              <a:ext uri="{FF2B5EF4-FFF2-40B4-BE49-F238E27FC236}">
                <a16:creationId xmlns:a16="http://schemas.microsoft.com/office/drawing/2014/main" id="{1E6E61AB-E2A0-B6D0-BF25-EBE4E3E31781}"/>
              </a:ext>
            </a:extLst>
          </p:cNvPr>
          <p:cNvSpPr/>
          <p:nvPr/>
        </p:nvSpPr>
        <p:spPr>
          <a:xfrm>
            <a:off x="9498378" y="3050959"/>
            <a:ext cx="6750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OFC</a:t>
            </a:r>
          </a:p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bare wire</a:t>
            </a:r>
          </a:p>
        </p:txBody>
      </p:sp>
      <p:cxnSp>
        <p:nvCxnSpPr>
          <p:cNvPr id="73" name="カギ線コネクタ 109">
            <a:extLst>
              <a:ext uri="{FF2B5EF4-FFF2-40B4-BE49-F238E27FC236}">
                <a16:creationId xmlns:a16="http://schemas.microsoft.com/office/drawing/2014/main" id="{9EC840F6-E438-081F-5E56-215AE85C2136}"/>
              </a:ext>
            </a:extLst>
          </p:cNvPr>
          <p:cNvCxnSpPr>
            <a:cxnSpLocks/>
            <a:stCxn id="30" idx="3"/>
            <a:endCxn id="27" idx="1"/>
          </p:cNvCxnSpPr>
          <p:nvPr/>
        </p:nvCxnSpPr>
        <p:spPr>
          <a:xfrm flipV="1">
            <a:off x="5879232" y="2899347"/>
            <a:ext cx="162758" cy="1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7" name="カギ線コネクタ 109">
            <a:extLst>
              <a:ext uri="{FF2B5EF4-FFF2-40B4-BE49-F238E27FC236}">
                <a16:creationId xmlns:a16="http://schemas.microsoft.com/office/drawing/2014/main" id="{550B9A57-FA90-89B6-F7AF-4B4F447FE3D6}"/>
              </a:ext>
            </a:extLst>
          </p:cNvPr>
          <p:cNvCxnSpPr>
            <a:cxnSpLocks/>
            <a:stCxn id="27" idx="3"/>
            <a:endCxn id="66" idx="1"/>
          </p:cNvCxnSpPr>
          <p:nvPr/>
        </p:nvCxnSpPr>
        <p:spPr>
          <a:xfrm>
            <a:off x="6689989" y="2899346"/>
            <a:ext cx="216098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0" name="カギ線コネクタ 109">
            <a:extLst>
              <a:ext uri="{FF2B5EF4-FFF2-40B4-BE49-F238E27FC236}">
                <a16:creationId xmlns:a16="http://schemas.microsoft.com/office/drawing/2014/main" id="{FA66BEB8-1ADD-AF2C-8DAB-E1854B6FD453}"/>
              </a:ext>
            </a:extLst>
          </p:cNvPr>
          <p:cNvCxnSpPr>
            <a:cxnSpLocks/>
            <a:stCxn id="66" idx="3"/>
            <a:endCxn id="68" idx="1"/>
          </p:cNvCxnSpPr>
          <p:nvPr/>
        </p:nvCxnSpPr>
        <p:spPr>
          <a:xfrm>
            <a:off x="7554087" y="2899346"/>
            <a:ext cx="216098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4" name="カギ線コネクタ 109">
            <a:extLst>
              <a:ext uri="{FF2B5EF4-FFF2-40B4-BE49-F238E27FC236}">
                <a16:creationId xmlns:a16="http://schemas.microsoft.com/office/drawing/2014/main" id="{61EF3D62-CDB1-21F3-0D8F-BC4CFD8D54BD}"/>
              </a:ext>
            </a:extLst>
          </p:cNvPr>
          <p:cNvCxnSpPr>
            <a:cxnSpLocks/>
            <a:stCxn id="68" idx="3"/>
            <a:endCxn id="69" idx="1"/>
          </p:cNvCxnSpPr>
          <p:nvPr/>
        </p:nvCxnSpPr>
        <p:spPr>
          <a:xfrm>
            <a:off x="8418184" y="2899346"/>
            <a:ext cx="216098" cy="0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7" name="カギ線コネクタ 109">
            <a:extLst>
              <a:ext uri="{FF2B5EF4-FFF2-40B4-BE49-F238E27FC236}">
                <a16:creationId xmlns:a16="http://schemas.microsoft.com/office/drawing/2014/main" id="{50A866CF-F926-9B6F-9295-190D45C7502C}"/>
              </a:ext>
            </a:extLst>
          </p:cNvPr>
          <p:cNvCxnSpPr>
            <a:cxnSpLocks/>
            <a:stCxn id="69" idx="3"/>
            <a:endCxn id="71" idx="1"/>
          </p:cNvCxnSpPr>
          <p:nvPr/>
        </p:nvCxnSpPr>
        <p:spPr>
          <a:xfrm>
            <a:off x="9282282" y="2899348"/>
            <a:ext cx="216096" cy="1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3" name="カギ線コネクタ 109">
            <a:extLst>
              <a:ext uri="{FF2B5EF4-FFF2-40B4-BE49-F238E27FC236}">
                <a16:creationId xmlns:a16="http://schemas.microsoft.com/office/drawing/2014/main" id="{57B205CD-D09F-7DEA-925E-D0DB22B9396D}"/>
              </a:ext>
            </a:extLst>
          </p:cNvPr>
          <p:cNvCxnSpPr>
            <a:cxnSpLocks/>
            <a:stCxn id="69" idx="3"/>
            <a:endCxn id="72" idx="1"/>
          </p:cNvCxnSpPr>
          <p:nvPr/>
        </p:nvCxnSpPr>
        <p:spPr>
          <a:xfrm>
            <a:off x="9282282" y="2899347"/>
            <a:ext cx="216096" cy="27338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73" name="角丸四角形 135">
            <a:extLst>
              <a:ext uri="{FF2B5EF4-FFF2-40B4-BE49-F238E27FC236}">
                <a16:creationId xmlns:a16="http://schemas.microsoft.com/office/drawing/2014/main" id="{DCA9EBE4-5109-2CCA-C15D-C2D172FF1C88}"/>
              </a:ext>
            </a:extLst>
          </p:cNvPr>
          <p:cNvSpPr/>
          <p:nvPr/>
        </p:nvSpPr>
        <p:spPr>
          <a:xfrm>
            <a:off x="9498378" y="3622063"/>
            <a:ext cx="6750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27000" rIns="27000"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TPC</a:t>
            </a:r>
          </a:p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coated wire</a:t>
            </a:r>
          </a:p>
        </p:txBody>
      </p:sp>
      <p:sp>
        <p:nvSpPr>
          <p:cNvPr id="174" name="角丸四角形 135">
            <a:extLst>
              <a:ext uri="{FF2B5EF4-FFF2-40B4-BE49-F238E27FC236}">
                <a16:creationId xmlns:a16="http://schemas.microsoft.com/office/drawing/2014/main" id="{5F243DB2-3138-E776-0DE4-EAB5542EA735}"/>
              </a:ext>
            </a:extLst>
          </p:cNvPr>
          <p:cNvSpPr/>
          <p:nvPr/>
        </p:nvSpPr>
        <p:spPr>
          <a:xfrm>
            <a:off x="9498378" y="3937011"/>
            <a:ext cx="6750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lIns="27000" rIns="27000"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OFC</a:t>
            </a:r>
          </a:p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coated wire</a:t>
            </a:r>
          </a:p>
        </p:txBody>
      </p:sp>
      <p:cxnSp>
        <p:nvCxnSpPr>
          <p:cNvPr id="175" name="カギ線コネクタ 109">
            <a:extLst>
              <a:ext uri="{FF2B5EF4-FFF2-40B4-BE49-F238E27FC236}">
                <a16:creationId xmlns:a16="http://schemas.microsoft.com/office/drawing/2014/main" id="{D3D448B4-BA2F-35D1-E217-FBD42DC9C365}"/>
              </a:ext>
            </a:extLst>
          </p:cNvPr>
          <p:cNvCxnSpPr>
            <a:cxnSpLocks/>
            <a:stCxn id="68" idx="2"/>
            <a:endCxn id="173" idx="1"/>
          </p:cNvCxnSpPr>
          <p:nvPr/>
        </p:nvCxnSpPr>
        <p:spPr>
          <a:xfrm rot="16200000" flipH="1">
            <a:off x="8468537" y="2713994"/>
            <a:ext cx="655490" cy="1404194"/>
          </a:xfrm>
          <a:prstGeom prst="bentConnector2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8" name="フローチャート: 処理 67">
            <a:extLst>
              <a:ext uri="{FF2B5EF4-FFF2-40B4-BE49-F238E27FC236}">
                <a16:creationId xmlns:a16="http://schemas.microsoft.com/office/drawing/2014/main" id="{6111688F-F67B-8CD8-C325-B34F155DC391}"/>
              </a:ext>
            </a:extLst>
          </p:cNvPr>
          <p:cNvSpPr/>
          <p:nvPr/>
        </p:nvSpPr>
        <p:spPr>
          <a:xfrm>
            <a:off x="7770185" y="2710346"/>
            <a:ext cx="648000" cy="378000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Covering</a:t>
            </a:r>
            <a:endParaRPr lang="ja-JP" altLang="en-US" sz="825" kern="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180" name="カギ線コネクタ 109">
            <a:extLst>
              <a:ext uri="{FF2B5EF4-FFF2-40B4-BE49-F238E27FC236}">
                <a16:creationId xmlns:a16="http://schemas.microsoft.com/office/drawing/2014/main" id="{C26CA1D9-4645-FDFD-7ADF-779A3431D4B6}"/>
              </a:ext>
            </a:extLst>
          </p:cNvPr>
          <p:cNvCxnSpPr>
            <a:cxnSpLocks/>
            <a:stCxn id="68" idx="2"/>
            <a:endCxn id="174" idx="1"/>
          </p:cNvCxnSpPr>
          <p:nvPr/>
        </p:nvCxnSpPr>
        <p:spPr>
          <a:xfrm rot="16200000" flipH="1">
            <a:off x="8311063" y="2871469"/>
            <a:ext cx="970439" cy="1404194"/>
          </a:xfrm>
          <a:prstGeom prst="bentConnector2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85" name="角丸四角形 135">
            <a:extLst>
              <a:ext uri="{FF2B5EF4-FFF2-40B4-BE49-F238E27FC236}">
                <a16:creationId xmlns:a16="http://schemas.microsoft.com/office/drawing/2014/main" id="{6B454DA5-A129-D029-1ADF-00DE7E7C7917}"/>
              </a:ext>
            </a:extLst>
          </p:cNvPr>
          <p:cNvSpPr/>
          <p:nvPr/>
        </p:nvSpPr>
        <p:spPr>
          <a:xfrm>
            <a:off x="9498378" y="4573852"/>
            <a:ext cx="6750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TPC strip/bar</a:t>
            </a:r>
          </a:p>
        </p:txBody>
      </p:sp>
      <p:sp>
        <p:nvSpPr>
          <p:cNvPr id="186" name="角丸四角形 135">
            <a:extLst>
              <a:ext uri="{FF2B5EF4-FFF2-40B4-BE49-F238E27FC236}">
                <a16:creationId xmlns:a16="http://schemas.microsoft.com/office/drawing/2014/main" id="{7BA74AE3-CC24-CC4E-EC55-91177EDEA5C4}"/>
              </a:ext>
            </a:extLst>
          </p:cNvPr>
          <p:cNvSpPr/>
          <p:nvPr/>
        </p:nvSpPr>
        <p:spPr>
          <a:xfrm>
            <a:off x="9498378" y="4888798"/>
            <a:ext cx="6750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OFC strip/bar</a:t>
            </a:r>
          </a:p>
        </p:txBody>
      </p:sp>
      <p:cxnSp>
        <p:nvCxnSpPr>
          <p:cNvPr id="187" name="カギ線コネクタ 109">
            <a:extLst>
              <a:ext uri="{FF2B5EF4-FFF2-40B4-BE49-F238E27FC236}">
                <a16:creationId xmlns:a16="http://schemas.microsoft.com/office/drawing/2014/main" id="{E147BA18-E9F0-9BBB-5165-CAE8766D9B0E}"/>
              </a:ext>
            </a:extLst>
          </p:cNvPr>
          <p:cNvCxnSpPr>
            <a:cxnSpLocks/>
            <a:stCxn id="23" idx="2"/>
            <a:endCxn id="185" idx="1"/>
          </p:cNvCxnSpPr>
          <p:nvPr/>
        </p:nvCxnSpPr>
        <p:spPr>
          <a:xfrm rot="16200000" flipH="1">
            <a:off x="6250949" y="1448194"/>
            <a:ext cx="1607279" cy="4887584"/>
          </a:xfrm>
          <a:prstGeom prst="bentConnector2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91" name="カギ線コネクタ 109">
            <a:extLst>
              <a:ext uri="{FF2B5EF4-FFF2-40B4-BE49-F238E27FC236}">
                <a16:creationId xmlns:a16="http://schemas.microsoft.com/office/drawing/2014/main" id="{AFE74396-05BC-3E9D-20C9-1C4ECC28791B}"/>
              </a:ext>
            </a:extLst>
          </p:cNvPr>
          <p:cNvCxnSpPr>
            <a:cxnSpLocks/>
            <a:stCxn id="23" idx="2"/>
            <a:endCxn id="186" idx="1"/>
          </p:cNvCxnSpPr>
          <p:nvPr/>
        </p:nvCxnSpPr>
        <p:spPr>
          <a:xfrm rot="16200000" flipH="1">
            <a:off x="6093473" y="1605667"/>
            <a:ext cx="1922226" cy="4887584"/>
          </a:xfrm>
          <a:prstGeom prst="bentConnector2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204" name="図 203">
            <a:extLst>
              <a:ext uri="{FF2B5EF4-FFF2-40B4-BE49-F238E27FC236}">
                <a16:creationId xmlns:a16="http://schemas.microsoft.com/office/drawing/2014/main" id="{2847C9E3-EAD6-CE10-057E-8663B2771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0046" y="3318059"/>
            <a:ext cx="330576" cy="280581"/>
          </a:xfrm>
          <a:prstGeom prst="rect">
            <a:avLst/>
          </a:prstGeom>
        </p:spPr>
      </p:pic>
      <p:pic>
        <p:nvPicPr>
          <p:cNvPr id="206" name="図 205">
            <a:extLst>
              <a:ext uri="{FF2B5EF4-FFF2-40B4-BE49-F238E27FC236}">
                <a16:creationId xmlns:a16="http://schemas.microsoft.com/office/drawing/2014/main" id="{BBA52213-8123-0D83-095D-A1BF4AE73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227" y="4238514"/>
            <a:ext cx="628783" cy="244527"/>
          </a:xfrm>
          <a:prstGeom prst="rect">
            <a:avLst/>
          </a:prstGeom>
        </p:spPr>
      </p:pic>
      <p:pic>
        <p:nvPicPr>
          <p:cNvPr id="2050" name="Picture 2" descr="銅荒引線">
            <a:extLst>
              <a:ext uri="{FF2B5EF4-FFF2-40B4-BE49-F238E27FC236}">
                <a16:creationId xmlns:a16="http://schemas.microsoft.com/office/drawing/2014/main" id="{9CC61615-1029-3065-2DE0-4B41BF26D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945" y="3518835"/>
            <a:ext cx="665075" cy="52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沼津熔銅SCR製造ラインの各工程">
            <a:extLst>
              <a:ext uri="{FF2B5EF4-FFF2-40B4-BE49-F238E27FC236}">
                <a16:creationId xmlns:a16="http://schemas.microsoft.com/office/drawing/2014/main" id="{DA6AB492-9B66-D541-76C9-5358795B0F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" t="17453" r="73740" b="26463"/>
          <a:stretch/>
        </p:blipFill>
        <p:spPr bwMode="auto">
          <a:xfrm>
            <a:off x="2655815" y="3141630"/>
            <a:ext cx="435683" cy="78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ディップ・フォーミング・システムの仕組み">
            <a:extLst>
              <a:ext uri="{FF2B5EF4-FFF2-40B4-BE49-F238E27FC236}">
                <a16:creationId xmlns:a16="http://schemas.microsoft.com/office/drawing/2014/main" id="{716ADE09-A1F6-4816-48B7-BA8885CE5F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" t="52274" r="64247" b="5266"/>
          <a:stretch/>
        </p:blipFill>
        <p:spPr bwMode="auto">
          <a:xfrm>
            <a:off x="3421664" y="4228854"/>
            <a:ext cx="622109" cy="42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8138E570-7613-902E-F1E3-BFC9DA965E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7109" y="3130698"/>
            <a:ext cx="617036" cy="546941"/>
          </a:xfrm>
          <a:prstGeom prst="rect">
            <a:avLst/>
          </a:prstGeom>
        </p:spPr>
      </p:pic>
      <p:pic>
        <p:nvPicPr>
          <p:cNvPr id="2056" name="Picture 8" descr="銅条・黄銅条">
            <a:extLst>
              <a:ext uri="{FF2B5EF4-FFF2-40B4-BE49-F238E27FC236}">
                <a16:creationId xmlns:a16="http://schemas.microsoft.com/office/drawing/2014/main" id="{DA3A4ABB-F59A-FE31-1D57-D22FEE3CA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2697" y="5157591"/>
            <a:ext cx="486365" cy="32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87BD5EFA-34CA-537E-6A06-A883288AB1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71059" y="3183658"/>
            <a:ext cx="614309" cy="307154"/>
          </a:xfrm>
          <a:prstGeom prst="rect">
            <a:avLst/>
          </a:prstGeom>
        </p:spPr>
      </p:pic>
      <p:cxnSp>
        <p:nvCxnSpPr>
          <p:cNvPr id="4" name="カギ線コネクタ 109">
            <a:extLst>
              <a:ext uri="{FF2B5EF4-FFF2-40B4-BE49-F238E27FC236}">
                <a16:creationId xmlns:a16="http://schemas.microsoft.com/office/drawing/2014/main" id="{5A2AA0A4-1CC7-2B9C-1344-2B45CB2EC1A5}"/>
              </a:ext>
            </a:extLst>
          </p:cNvPr>
          <p:cNvCxnSpPr>
            <a:cxnSpLocks/>
            <a:stCxn id="31" idx="3"/>
            <a:endCxn id="27" idx="1"/>
          </p:cNvCxnSpPr>
          <p:nvPr/>
        </p:nvCxnSpPr>
        <p:spPr>
          <a:xfrm flipV="1">
            <a:off x="5879232" y="2899346"/>
            <a:ext cx="162758" cy="42224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" name="角丸四角形 135">
            <a:extLst>
              <a:ext uri="{FF2B5EF4-FFF2-40B4-BE49-F238E27FC236}">
                <a16:creationId xmlns:a16="http://schemas.microsoft.com/office/drawing/2014/main" id="{DD087AA9-8BCA-728E-9951-9151E1C1813D}"/>
              </a:ext>
            </a:extLst>
          </p:cNvPr>
          <p:cNvSpPr/>
          <p:nvPr/>
        </p:nvSpPr>
        <p:spPr>
          <a:xfrm>
            <a:off x="1613502" y="3196284"/>
            <a:ext cx="729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scrap</a:t>
            </a:r>
          </a:p>
        </p:txBody>
      </p:sp>
      <p:cxnSp>
        <p:nvCxnSpPr>
          <p:cNvPr id="9" name="カギ線コネクタ 109">
            <a:extLst>
              <a:ext uri="{FF2B5EF4-FFF2-40B4-BE49-F238E27FC236}">
                <a16:creationId xmlns:a16="http://schemas.microsoft.com/office/drawing/2014/main" id="{3C60235E-20D5-9C1E-C140-44148F61316B}"/>
              </a:ext>
            </a:extLst>
          </p:cNvPr>
          <p:cNvCxnSpPr>
            <a:cxnSpLocks/>
            <a:stCxn id="7" idx="3"/>
            <a:endCxn id="21" idx="1"/>
          </p:cNvCxnSpPr>
          <p:nvPr/>
        </p:nvCxnSpPr>
        <p:spPr>
          <a:xfrm flipV="1">
            <a:off x="2342502" y="2899346"/>
            <a:ext cx="216098" cy="418712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1" name="フローチャート: 処理 20">
            <a:extLst>
              <a:ext uri="{FF2B5EF4-FFF2-40B4-BE49-F238E27FC236}">
                <a16:creationId xmlns:a16="http://schemas.microsoft.com/office/drawing/2014/main" id="{F2BFA8AF-6272-D2C3-EE88-1C1EAD5180F7}"/>
              </a:ext>
            </a:extLst>
          </p:cNvPr>
          <p:cNvSpPr/>
          <p:nvPr/>
        </p:nvSpPr>
        <p:spPr>
          <a:xfrm>
            <a:off x="2558600" y="2710346"/>
            <a:ext cx="648000" cy="378000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Melting</a:t>
            </a:r>
            <a:endParaRPr lang="ja-JP" altLang="en-US" sz="825" kern="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3586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タイトル 310">
            <a:extLst>
              <a:ext uri="{FF2B5EF4-FFF2-40B4-BE49-F238E27FC236}">
                <a16:creationId xmlns:a16="http://schemas.microsoft.com/office/drawing/2014/main" id="{E6FDE9CF-72D5-4DED-27A5-E61859433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Polymers </a:t>
            </a:r>
            <a:r>
              <a:rPr lang="en-US" altLang="ja-JP" dirty="0"/>
              <a:t>u</a:t>
            </a:r>
            <a:r>
              <a:rPr kumimoji="1" lang="en-US" altLang="ja-JP" dirty="0"/>
              <a:t>pstream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26B8DCB-B012-4C48-A070-0F8B87C7F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68F6-1876-44B5-BE15-D19E4EF277BE}" type="slidenum">
              <a:rPr lang="en-US" altLang="ja-JP">
                <a:solidFill>
                  <a:prstClr val="black">
                    <a:tint val="75000"/>
                  </a:prstClr>
                </a:solidFill>
                <a:ea typeface="游ゴシック" panose="020B0400000000000000" pitchFamily="50" charset="-128"/>
              </a:rPr>
              <a:pPr>
                <a:defRPr/>
              </a:pPr>
              <a:t>29</a:t>
            </a:fld>
            <a:endParaRPr lang="en-US" altLang="ja-JP">
              <a:solidFill>
                <a:prstClr val="black">
                  <a:tint val="75000"/>
                </a:prstClr>
              </a:solidFill>
              <a:ea typeface="游ゴシック" panose="020B0400000000000000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8435F29-1145-154A-A755-333A4361ADC4}"/>
              </a:ext>
            </a:extLst>
          </p:cNvPr>
          <p:cNvGrpSpPr/>
          <p:nvPr/>
        </p:nvGrpSpPr>
        <p:grpSpPr>
          <a:xfrm>
            <a:off x="1856530" y="1794827"/>
            <a:ext cx="8613957" cy="3746342"/>
            <a:chOff x="332529" y="1794827"/>
            <a:chExt cx="8613957" cy="3746342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EB1FC0F8-2CAC-81B8-D42A-CCF40E02FA05}"/>
                </a:ext>
              </a:extLst>
            </p:cNvPr>
            <p:cNvSpPr/>
            <p:nvPr/>
          </p:nvSpPr>
          <p:spPr>
            <a:xfrm>
              <a:off x="4075527" y="4500545"/>
              <a:ext cx="820509" cy="357863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1F89EB5E-25E4-8DA8-98B2-58E6CD4FE7D7}"/>
                </a:ext>
              </a:extLst>
            </p:cNvPr>
            <p:cNvSpPr/>
            <p:nvPr/>
          </p:nvSpPr>
          <p:spPr>
            <a:xfrm>
              <a:off x="1066530" y="4500545"/>
              <a:ext cx="820509" cy="357863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88DA33FF-3992-07E2-5132-5CC471CDCB17}"/>
                </a:ext>
              </a:extLst>
            </p:cNvPr>
            <p:cNvSpPr/>
            <p:nvPr/>
          </p:nvSpPr>
          <p:spPr>
            <a:xfrm>
              <a:off x="364474" y="3838384"/>
              <a:ext cx="820509" cy="357863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4" name="角丸四角形 86">
              <a:extLst>
                <a:ext uri="{FF2B5EF4-FFF2-40B4-BE49-F238E27FC236}">
                  <a16:creationId xmlns:a16="http://schemas.microsoft.com/office/drawing/2014/main" id="{F488ABB8-8CAE-C43D-57FA-A9DAD616F9E5}"/>
                </a:ext>
              </a:extLst>
            </p:cNvPr>
            <p:cNvSpPr/>
            <p:nvPr/>
          </p:nvSpPr>
          <p:spPr>
            <a:xfrm>
              <a:off x="410228" y="2205974"/>
              <a:ext cx="729000" cy="2430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crude oil</a:t>
              </a:r>
            </a:p>
          </p:txBody>
        </p:sp>
        <p:cxnSp>
          <p:nvCxnSpPr>
            <p:cNvPr id="95" name="カギ線コネクタ 109">
              <a:extLst>
                <a:ext uri="{FF2B5EF4-FFF2-40B4-BE49-F238E27FC236}">
                  <a16:creationId xmlns:a16="http://schemas.microsoft.com/office/drawing/2014/main" id="{F6B2445B-A4D4-0BD0-9CAB-FC96DA9B4150}"/>
                </a:ext>
              </a:extLst>
            </p:cNvPr>
            <p:cNvCxnSpPr>
              <a:cxnSpLocks/>
              <a:stCxn id="94" idx="3"/>
              <a:endCxn id="100" idx="1"/>
            </p:cNvCxnSpPr>
            <p:nvPr/>
          </p:nvCxnSpPr>
          <p:spPr>
            <a:xfrm>
              <a:off x="1139229" y="2327474"/>
              <a:ext cx="261680" cy="453950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97" name="角丸四角形 116">
              <a:extLst>
                <a:ext uri="{FF2B5EF4-FFF2-40B4-BE49-F238E27FC236}">
                  <a16:creationId xmlns:a16="http://schemas.microsoft.com/office/drawing/2014/main" id="{7B9BBB22-0655-5129-A347-638990FCC3E1}"/>
                </a:ext>
              </a:extLst>
            </p:cNvPr>
            <p:cNvSpPr/>
            <p:nvPr/>
          </p:nvSpPr>
          <p:spPr>
            <a:xfrm>
              <a:off x="2241462" y="3299986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naphtha</a:t>
              </a:r>
            </a:p>
          </p:txBody>
        </p:sp>
        <p:sp>
          <p:nvSpPr>
            <p:cNvPr id="100" name="フローチャート: 処理 99">
              <a:extLst>
                <a:ext uri="{FF2B5EF4-FFF2-40B4-BE49-F238E27FC236}">
                  <a16:creationId xmlns:a16="http://schemas.microsoft.com/office/drawing/2014/main" id="{C866E031-A9F0-D39D-4837-92305865D438}"/>
                </a:ext>
              </a:extLst>
            </p:cNvPr>
            <p:cNvSpPr/>
            <p:nvPr/>
          </p:nvSpPr>
          <p:spPr>
            <a:xfrm>
              <a:off x="1400909" y="2592424"/>
              <a:ext cx="621000" cy="3780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distillation</a:t>
              </a:r>
              <a:endParaRPr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5" name="角丸四角形 86">
              <a:extLst>
                <a:ext uri="{FF2B5EF4-FFF2-40B4-BE49-F238E27FC236}">
                  <a16:creationId xmlns:a16="http://schemas.microsoft.com/office/drawing/2014/main" id="{50741B57-486A-09AE-6740-0E30B6BA4582}"/>
                </a:ext>
              </a:extLst>
            </p:cNvPr>
            <p:cNvSpPr/>
            <p:nvPr/>
          </p:nvSpPr>
          <p:spPr>
            <a:xfrm>
              <a:off x="410228" y="2544951"/>
              <a:ext cx="729000" cy="2430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coal</a:t>
              </a:r>
            </a:p>
          </p:txBody>
        </p:sp>
        <p:cxnSp>
          <p:nvCxnSpPr>
            <p:cNvPr id="107" name="カギ線コネクタ 109">
              <a:extLst>
                <a:ext uri="{FF2B5EF4-FFF2-40B4-BE49-F238E27FC236}">
                  <a16:creationId xmlns:a16="http://schemas.microsoft.com/office/drawing/2014/main" id="{E541F5E1-100A-0971-0001-47E605CB05EB}"/>
                </a:ext>
              </a:extLst>
            </p:cNvPr>
            <p:cNvCxnSpPr>
              <a:cxnSpLocks/>
              <a:stCxn id="105" idx="3"/>
              <a:endCxn id="100" idx="1"/>
            </p:cNvCxnSpPr>
            <p:nvPr/>
          </p:nvCxnSpPr>
          <p:spPr>
            <a:xfrm>
              <a:off x="1139229" y="2666451"/>
              <a:ext cx="261680" cy="114973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1" name="角丸四角形 86">
              <a:extLst>
                <a:ext uri="{FF2B5EF4-FFF2-40B4-BE49-F238E27FC236}">
                  <a16:creationId xmlns:a16="http://schemas.microsoft.com/office/drawing/2014/main" id="{EC43F38A-1181-9D2D-60FD-746933DEC40B}"/>
                </a:ext>
              </a:extLst>
            </p:cNvPr>
            <p:cNvSpPr/>
            <p:nvPr/>
          </p:nvSpPr>
          <p:spPr>
            <a:xfrm>
              <a:off x="410228" y="2913878"/>
              <a:ext cx="729000" cy="2430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natural gas</a:t>
              </a:r>
            </a:p>
          </p:txBody>
        </p:sp>
        <p:cxnSp>
          <p:nvCxnSpPr>
            <p:cNvPr id="112" name="カギ線コネクタ 109">
              <a:extLst>
                <a:ext uri="{FF2B5EF4-FFF2-40B4-BE49-F238E27FC236}">
                  <a16:creationId xmlns:a16="http://schemas.microsoft.com/office/drawing/2014/main" id="{C905543B-44C7-0CAC-177B-5C57FC9F1E27}"/>
                </a:ext>
              </a:extLst>
            </p:cNvPr>
            <p:cNvCxnSpPr>
              <a:cxnSpLocks/>
              <a:stCxn id="111" idx="3"/>
              <a:endCxn id="100" idx="1"/>
            </p:cNvCxnSpPr>
            <p:nvPr/>
          </p:nvCxnSpPr>
          <p:spPr>
            <a:xfrm flipV="1">
              <a:off x="1139229" y="2781424"/>
              <a:ext cx="261680" cy="253955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7" name="角丸四角形 86">
              <a:extLst>
                <a:ext uri="{FF2B5EF4-FFF2-40B4-BE49-F238E27FC236}">
                  <a16:creationId xmlns:a16="http://schemas.microsoft.com/office/drawing/2014/main" id="{DFFCA09A-2A4A-BE28-FA60-E40967545A81}"/>
                </a:ext>
              </a:extLst>
            </p:cNvPr>
            <p:cNvSpPr/>
            <p:nvPr/>
          </p:nvSpPr>
          <p:spPr>
            <a:xfrm>
              <a:off x="410228" y="3888078"/>
              <a:ext cx="729000" cy="2430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recycled oil</a:t>
              </a:r>
            </a:p>
          </p:txBody>
        </p:sp>
        <p:cxnSp>
          <p:nvCxnSpPr>
            <p:cNvPr id="118" name="カギ線コネクタ 109">
              <a:extLst>
                <a:ext uri="{FF2B5EF4-FFF2-40B4-BE49-F238E27FC236}">
                  <a16:creationId xmlns:a16="http://schemas.microsoft.com/office/drawing/2014/main" id="{83B8F62D-8A77-8B9F-3E2A-01BFCEFF02D3}"/>
                </a:ext>
              </a:extLst>
            </p:cNvPr>
            <p:cNvCxnSpPr>
              <a:cxnSpLocks/>
              <a:stCxn id="117" idx="3"/>
              <a:endCxn id="100" idx="1"/>
            </p:cNvCxnSpPr>
            <p:nvPr/>
          </p:nvCxnSpPr>
          <p:spPr>
            <a:xfrm flipV="1">
              <a:off x="1139229" y="2781424"/>
              <a:ext cx="261680" cy="1228154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1" name="カギ線コネクタ 109">
              <a:extLst>
                <a:ext uri="{FF2B5EF4-FFF2-40B4-BE49-F238E27FC236}">
                  <a16:creationId xmlns:a16="http://schemas.microsoft.com/office/drawing/2014/main" id="{13608AA0-9F2D-E8EE-DDD2-DF95F431014A}"/>
                </a:ext>
              </a:extLst>
            </p:cNvPr>
            <p:cNvCxnSpPr>
              <a:cxnSpLocks/>
              <a:stCxn id="100" idx="3"/>
              <a:endCxn id="97" idx="1"/>
            </p:cNvCxnSpPr>
            <p:nvPr/>
          </p:nvCxnSpPr>
          <p:spPr>
            <a:xfrm>
              <a:off x="2021908" y="2781424"/>
              <a:ext cx="219554" cy="640336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8" name="カギ線コネクタ 109">
              <a:extLst>
                <a:ext uri="{FF2B5EF4-FFF2-40B4-BE49-F238E27FC236}">
                  <a16:creationId xmlns:a16="http://schemas.microsoft.com/office/drawing/2014/main" id="{8E6DC373-9B30-8A6C-C5FE-A343E3C88F8A}"/>
                </a:ext>
              </a:extLst>
            </p:cNvPr>
            <p:cNvCxnSpPr>
              <a:cxnSpLocks/>
              <a:stCxn id="117" idx="3"/>
              <a:endCxn id="97" idx="1"/>
            </p:cNvCxnSpPr>
            <p:nvPr/>
          </p:nvCxnSpPr>
          <p:spPr>
            <a:xfrm flipV="1">
              <a:off x="1139229" y="3421759"/>
              <a:ext cx="1102234" cy="587819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3" name="角丸四角形 86">
              <a:extLst>
                <a:ext uri="{FF2B5EF4-FFF2-40B4-BE49-F238E27FC236}">
                  <a16:creationId xmlns:a16="http://schemas.microsoft.com/office/drawing/2014/main" id="{D150A9D0-EDA5-3E5C-9094-06BF4708CA7D}"/>
                </a:ext>
              </a:extLst>
            </p:cNvPr>
            <p:cNvSpPr/>
            <p:nvPr/>
          </p:nvSpPr>
          <p:spPr>
            <a:xfrm>
              <a:off x="1169622" y="4568045"/>
              <a:ext cx="621000" cy="2430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bio-based</a:t>
              </a:r>
            </a:p>
          </p:txBody>
        </p:sp>
        <p:cxnSp>
          <p:nvCxnSpPr>
            <p:cNvPr id="134" name="カギ線コネクタ 109">
              <a:extLst>
                <a:ext uri="{FF2B5EF4-FFF2-40B4-BE49-F238E27FC236}">
                  <a16:creationId xmlns:a16="http://schemas.microsoft.com/office/drawing/2014/main" id="{E12F30BA-B450-7442-16BB-2B21853AD7E5}"/>
                </a:ext>
              </a:extLst>
            </p:cNvPr>
            <p:cNvCxnSpPr>
              <a:cxnSpLocks/>
              <a:stCxn id="133" idx="3"/>
              <a:endCxn id="97" idx="1"/>
            </p:cNvCxnSpPr>
            <p:nvPr/>
          </p:nvCxnSpPr>
          <p:spPr>
            <a:xfrm flipV="1">
              <a:off x="1790622" y="3421760"/>
              <a:ext cx="450840" cy="1267785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43" name="フローチャート: 処理 142">
              <a:extLst>
                <a:ext uri="{FF2B5EF4-FFF2-40B4-BE49-F238E27FC236}">
                  <a16:creationId xmlns:a16="http://schemas.microsoft.com/office/drawing/2014/main" id="{ADE871B5-D5D4-942D-3CE8-0F46B4AF9A0C}"/>
                </a:ext>
              </a:extLst>
            </p:cNvPr>
            <p:cNvSpPr/>
            <p:nvPr/>
          </p:nvSpPr>
          <p:spPr>
            <a:xfrm>
              <a:off x="2948923" y="3232759"/>
              <a:ext cx="564545" cy="3780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cracking</a:t>
              </a:r>
              <a:endParaRPr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144" name="カギ線コネクタ 109">
              <a:extLst>
                <a:ext uri="{FF2B5EF4-FFF2-40B4-BE49-F238E27FC236}">
                  <a16:creationId xmlns:a16="http://schemas.microsoft.com/office/drawing/2014/main" id="{213D2C10-7E51-48C8-95D1-09E6D366A0E9}"/>
                </a:ext>
              </a:extLst>
            </p:cNvPr>
            <p:cNvCxnSpPr>
              <a:cxnSpLocks/>
              <a:stCxn id="97" idx="3"/>
              <a:endCxn id="143" idx="1"/>
            </p:cNvCxnSpPr>
            <p:nvPr/>
          </p:nvCxnSpPr>
          <p:spPr>
            <a:xfrm flipV="1">
              <a:off x="2808462" y="3421759"/>
              <a:ext cx="140461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66" name="角丸四角形 116">
              <a:extLst>
                <a:ext uri="{FF2B5EF4-FFF2-40B4-BE49-F238E27FC236}">
                  <a16:creationId xmlns:a16="http://schemas.microsoft.com/office/drawing/2014/main" id="{F7F7C042-A378-EEA0-AE57-32D893782EE2}"/>
                </a:ext>
              </a:extLst>
            </p:cNvPr>
            <p:cNvSpPr/>
            <p:nvPr/>
          </p:nvSpPr>
          <p:spPr>
            <a:xfrm>
              <a:off x="5407667" y="3299986"/>
              <a:ext cx="909206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monomer</a:t>
              </a:r>
            </a:p>
          </p:txBody>
        </p:sp>
        <p:cxnSp>
          <p:nvCxnSpPr>
            <p:cNvPr id="167" name="カギ線コネクタ 109">
              <a:extLst>
                <a:ext uri="{FF2B5EF4-FFF2-40B4-BE49-F238E27FC236}">
                  <a16:creationId xmlns:a16="http://schemas.microsoft.com/office/drawing/2014/main" id="{147152D9-C65B-B412-EE61-2E56A79380FB}"/>
                </a:ext>
              </a:extLst>
            </p:cNvPr>
            <p:cNvCxnSpPr>
              <a:cxnSpLocks/>
              <a:stCxn id="143" idx="3"/>
              <a:endCxn id="166" idx="1"/>
            </p:cNvCxnSpPr>
            <p:nvPr/>
          </p:nvCxnSpPr>
          <p:spPr>
            <a:xfrm>
              <a:off x="3513468" y="3421759"/>
              <a:ext cx="1894199" cy="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72" name="フローチャート: 処理 171">
              <a:extLst>
                <a:ext uri="{FF2B5EF4-FFF2-40B4-BE49-F238E27FC236}">
                  <a16:creationId xmlns:a16="http://schemas.microsoft.com/office/drawing/2014/main" id="{190798BE-50A5-E3F4-76EF-C180B6D3369F}"/>
                </a:ext>
              </a:extLst>
            </p:cNvPr>
            <p:cNvSpPr/>
            <p:nvPr/>
          </p:nvSpPr>
          <p:spPr>
            <a:xfrm>
              <a:off x="6597318" y="3232759"/>
              <a:ext cx="837000" cy="3780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polymerization</a:t>
              </a:r>
            </a:p>
          </p:txBody>
        </p:sp>
        <p:cxnSp>
          <p:nvCxnSpPr>
            <p:cNvPr id="173" name="カギ線コネクタ 109">
              <a:extLst>
                <a:ext uri="{FF2B5EF4-FFF2-40B4-BE49-F238E27FC236}">
                  <a16:creationId xmlns:a16="http://schemas.microsoft.com/office/drawing/2014/main" id="{A46314C8-9193-375D-1557-01D89A787908}"/>
                </a:ext>
              </a:extLst>
            </p:cNvPr>
            <p:cNvCxnSpPr>
              <a:cxnSpLocks/>
              <a:stCxn id="166" idx="3"/>
              <a:endCxn id="172" idx="1"/>
            </p:cNvCxnSpPr>
            <p:nvPr/>
          </p:nvCxnSpPr>
          <p:spPr>
            <a:xfrm flipV="1">
              <a:off x="6316873" y="3421759"/>
              <a:ext cx="280445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77" name="角丸四角形 86">
              <a:extLst>
                <a:ext uri="{FF2B5EF4-FFF2-40B4-BE49-F238E27FC236}">
                  <a16:creationId xmlns:a16="http://schemas.microsoft.com/office/drawing/2014/main" id="{6C6A75F7-F0FB-EB63-3E8E-2BC932C969BB}"/>
                </a:ext>
              </a:extLst>
            </p:cNvPr>
            <p:cNvSpPr/>
            <p:nvPr/>
          </p:nvSpPr>
          <p:spPr>
            <a:xfrm>
              <a:off x="4113030" y="4568045"/>
              <a:ext cx="729000" cy="2430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Chemical recycled</a:t>
              </a:r>
            </a:p>
          </p:txBody>
        </p:sp>
        <p:cxnSp>
          <p:nvCxnSpPr>
            <p:cNvPr id="178" name="カギ線コネクタ 109">
              <a:extLst>
                <a:ext uri="{FF2B5EF4-FFF2-40B4-BE49-F238E27FC236}">
                  <a16:creationId xmlns:a16="http://schemas.microsoft.com/office/drawing/2014/main" id="{BDB27E0A-493D-A05D-E377-2F4B8FD6392D}"/>
                </a:ext>
              </a:extLst>
            </p:cNvPr>
            <p:cNvCxnSpPr>
              <a:cxnSpLocks/>
              <a:stCxn id="177" idx="3"/>
              <a:endCxn id="166" idx="1"/>
            </p:cNvCxnSpPr>
            <p:nvPr/>
          </p:nvCxnSpPr>
          <p:spPr>
            <a:xfrm flipV="1">
              <a:off x="4842030" y="3421760"/>
              <a:ext cx="565637" cy="1267785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2" name="カギ線コネクタ 109">
              <a:extLst>
                <a:ext uri="{FF2B5EF4-FFF2-40B4-BE49-F238E27FC236}">
                  <a16:creationId xmlns:a16="http://schemas.microsoft.com/office/drawing/2014/main" id="{2C03AA6F-1394-14EF-7B07-DFEBD1E2582A}"/>
                </a:ext>
              </a:extLst>
            </p:cNvPr>
            <p:cNvCxnSpPr>
              <a:cxnSpLocks/>
              <a:stCxn id="133" idx="3"/>
              <a:endCxn id="166" idx="1"/>
            </p:cNvCxnSpPr>
            <p:nvPr/>
          </p:nvCxnSpPr>
          <p:spPr>
            <a:xfrm flipV="1">
              <a:off x="1790622" y="3421760"/>
              <a:ext cx="3617045" cy="1267785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92" name="角丸四角形 116">
              <a:extLst>
                <a:ext uri="{FF2B5EF4-FFF2-40B4-BE49-F238E27FC236}">
                  <a16:creationId xmlns:a16="http://schemas.microsoft.com/office/drawing/2014/main" id="{F01021C1-A81C-4D10-D6BE-7C205DC15AD1}"/>
                </a:ext>
              </a:extLst>
            </p:cNvPr>
            <p:cNvSpPr/>
            <p:nvPr/>
          </p:nvSpPr>
          <p:spPr>
            <a:xfrm>
              <a:off x="8136396" y="1836811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PP</a:t>
              </a:r>
            </a:p>
          </p:txBody>
        </p:sp>
        <p:sp>
          <p:nvSpPr>
            <p:cNvPr id="193" name="角丸四角形 116">
              <a:extLst>
                <a:ext uri="{FF2B5EF4-FFF2-40B4-BE49-F238E27FC236}">
                  <a16:creationId xmlns:a16="http://schemas.microsoft.com/office/drawing/2014/main" id="{FD17925E-07E0-8CD4-0D62-D6525CAF8413}"/>
                </a:ext>
              </a:extLst>
            </p:cNvPr>
            <p:cNvSpPr/>
            <p:nvPr/>
          </p:nvSpPr>
          <p:spPr>
            <a:xfrm>
              <a:off x="8136396" y="2124072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PE</a:t>
              </a:r>
            </a:p>
          </p:txBody>
        </p:sp>
        <p:sp>
          <p:nvSpPr>
            <p:cNvPr id="194" name="角丸四角形 116">
              <a:extLst>
                <a:ext uri="{FF2B5EF4-FFF2-40B4-BE49-F238E27FC236}">
                  <a16:creationId xmlns:a16="http://schemas.microsoft.com/office/drawing/2014/main" id="{7642488C-C0BA-8D90-17EC-1130BAC5CE31}"/>
                </a:ext>
              </a:extLst>
            </p:cNvPr>
            <p:cNvSpPr/>
            <p:nvPr/>
          </p:nvSpPr>
          <p:spPr>
            <a:xfrm>
              <a:off x="8136396" y="2438202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PVC</a:t>
              </a:r>
            </a:p>
          </p:txBody>
        </p:sp>
        <p:sp>
          <p:nvSpPr>
            <p:cNvPr id="199" name="角丸四角形 116">
              <a:extLst>
                <a:ext uri="{FF2B5EF4-FFF2-40B4-BE49-F238E27FC236}">
                  <a16:creationId xmlns:a16="http://schemas.microsoft.com/office/drawing/2014/main" id="{07A584FA-C1C3-C97E-1307-E5594E7CDC20}"/>
                </a:ext>
              </a:extLst>
            </p:cNvPr>
            <p:cNvSpPr/>
            <p:nvPr/>
          </p:nvSpPr>
          <p:spPr>
            <a:xfrm>
              <a:off x="8136396" y="2725463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ABS</a:t>
              </a:r>
            </a:p>
          </p:txBody>
        </p:sp>
        <p:sp>
          <p:nvSpPr>
            <p:cNvPr id="200" name="角丸四角形 116">
              <a:extLst>
                <a:ext uri="{FF2B5EF4-FFF2-40B4-BE49-F238E27FC236}">
                  <a16:creationId xmlns:a16="http://schemas.microsoft.com/office/drawing/2014/main" id="{3E5B1A97-C2BD-6257-C09D-7C96280FB809}"/>
                </a:ext>
              </a:extLst>
            </p:cNvPr>
            <p:cNvSpPr/>
            <p:nvPr/>
          </p:nvSpPr>
          <p:spPr>
            <a:xfrm>
              <a:off x="8136396" y="3012724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PA</a:t>
              </a:r>
            </a:p>
          </p:txBody>
        </p:sp>
        <p:sp>
          <p:nvSpPr>
            <p:cNvPr id="201" name="角丸四角形 116">
              <a:extLst>
                <a:ext uri="{FF2B5EF4-FFF2-40B4-BE49-F238E27FC236}">
                  <a16:creationId xmlns:a16="http://schemas.microsoft.com/office/drawing/2014/main" id="{C78F3BC8-2EC5-6C9D-23AB-C6750038AEF3}"/>
                </a:ext>
              </a:extLst>
            </p:cNvPr>
            <p:cNvSpPr/>
            <p:nvPr/>
          </p:nvSpPr>
          <p:spPr>
            <a:xfrm>
              <a:off x="8136396" y="3299986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PC</a:t>
              </a:r>
            </a:p>
          </p:txBody>
        </p:sp>
        <p:sp>
          <p:nvSpPr>
            <p:cNvPr id="202" name="角丸四角形 116">
              <a:extLst>
                <a:ext uri="{FF2B5EF4-FFF2-40B4-BE49-F238E27FC236}">
                  <a16:creationId xmlns:a16="http://schemas.microsoft.com/office/drawing/2014/main" id="{A45FBDE3-A3FD-E59E-44B7-BEF2636E30EB}"/>
                </a:ext>
              </a:extLst>
            </p:cNvPr>
            <p:cNvSpPr/>
            <p:nvPr/>
          </p:nvSpPr>
          <p:spPr>
            <a:xfrm>
              <a:off x="8136396" y="3587247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PET</a:t>
              </a:r>
            </a:p>
          </p:txBody>
        </p:sp>
        <p:sp>
          <p:nvSpPr>
            <p:cNvPr id="203" name="角丸四角形 116">
              <a:extLst>
                <a:ext uri="{FF2B5EF4-FFF2-40B4-BE49-F238E27FC236}">
                  <a16:creationId xmlns:a16="http://schemas.microsoft.com/office/drawing/2014/main" id="{CA872DC8-111A-19C4-1342-8CB8E11BAC4B}"/>
                </a:ext>
              </a:extLst>
            </p:cNvPr>
            <p:cNvSpPr/>
            <p:nvPr/>
          </p:nvSpPr>
          <p:spPr>
            <a:xfrm>
              <a:off x="8136396" y="3874508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PBT</a:t>
              </a:r>
            </a:p>
          </p:txBody>
        </p:sp>
        <p:sp>
          <p:nvSpPr>
            <p:cNvPr id="204" name="角丸四角形 116">
              <a:extLst>
                <a:ext uri="{FF2B5EF4-FFF2-40B4-BE49-F238E27FC236}">
                  <a16:creationId xmlns:a16="http://schemas.microsoft.com/office/drawing/2014/main" id="{AFECCE90-BC1B-55F7-D5C7-EA9FCE20B0A9}"/>
                </a:ext>
              </a:extLst>
            </p:cNvPr>
            <p:cNvSpPr/>
            <p:nvPr/>
          </p:nvSpPr>
          <p:spPr>
            <a:xfrm>
              <a:off x="8136396" y="4161769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POM</a:t>
              </a:r>
            </a:p>
          </p:txBody>
        </p:sp>
        <p:sp>
          <p:nvSpPr>
            <p:cNvPr id="205" name="角丸四角形 116">
              <a:extLst>
                <a:ext uri="{FF2B5EF4-FFF2-40B4-BE49-F238E27FC236}">
                  <a16:creationId xmlns:a16="http://schemas.microsoft.com/office/drawing/2014/main" id="{44152529-11A4-743E-1ED1-EF1739E979AC}"/>
                </a:ext>
              </a:extLst>
            </p:cNvPr>
            <p:cNvSpPr/>
            <p:nvPr/>
          </p:nvSpPr>
          <p:spPr>
            <a:xfrm>
              <a:off x="8136396" y="4449031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ASA</a:t>
              </a:r>
            </a:p>
          </p:txBody>
        </p:sp>
        <p:sp>
          <p:nvSpPr>
            <p:cNvPr id="206" name="角丸四角形 116">
              <a:extLst>
                <a:ext uri="{FF2B5EF4-FFF2-40B4-BE49-F238E27FC236}">
                  <a16:creationId xmlns:a16="http://schemas.microsoft.com/office/drawing/2014/main" id="{899408AC-FF29-6785-590A-799FFA8BAFB3}"/>
                </a:ext>
              </a:extLst>
            </p:cNvPr>
            <p:cNvSpPr/>
            <p:nvPr/>
          </p:nvSpPr>
          <p:spPr>
            <a:xfrm>
              <a:off x="8136396" y="4736292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PMMA</a:t>
              </a:r>
            </a:p>
          </p:txBody>
        </p:sp>
        <p:sp>
          <p:nvSpPr>
            <p:cNvPr id="207" name="角丸四角形 116">
              <a:extLst>
                <a:ext uri="{FF2B5EF4-FFF2-40B4-BE49-F238E27FC236}">
                  <a16:creationId xmlns:a16="http://schemas.microsoft.com/office/drawing/2014/main" id="{872146D6-11A5-44C1-7D42-0B5A8D7B276F}"/>
                </a:ext>
              </a:extLst>
            </p:cNvPr>
            <p:cNvSpPr/>
            <p:nvPr/>
          </p:nvSpPr>
          <p:spPr>
            <a:xfrm>
              <a:off x="8136396" y="5075197"/>
              <a:ext cx="567000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PUR</a:t>
              </a:r>
            </a:p>
          </p:txBody>
        </p:sp>
        <p:cxnSp>
          <p:nvCxnSpPr>
            <p:cNvPr id="208" name="カギ線コネクタ 109">
              <a:extLst>
                <a:ext uri="{FF2B5EF4-FFF2-40B4-BE49-F238E27FC236}">
                  <a16:creationId xmlns:a16="http://schemas.microsoft.com/office/drawing/2014/main" id="{B4F64FFE-FDC5-FAE8-1048-451D6BE4C564}"/>
                </a:ext>
              </a:extLst>
            </p:cNvPr>
            <p:cNvCxnSpPr>
              <a:cxnSpLocks/>
              <a:stCxn id="172" idx="3"/>
              <a:endCxn id="192" idx="1"/>
            </p:cNvCxnSpPr>
            <p:nvPr/>
          </p:nvCxnSpPr>
          <p:spPr>
            <a:xfrm flipV="1">
              <a:off x="7434318" y="1958585"/>
              <a:ext cx="702078" cy="1463174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11" name="カギ線コネクタ 109">
              <a:extLst>
                <a:ext uri="{FF2B5EF4-FFF2-40B4-BE49-F238E27FC236}">
                  <a16:creationId xmlns:a16="http://schemas.microsoft.com/office/drawing/2014/main" id="{3BB02849-E567-E767-8A4D-70AF5C8A55D1}"/>
                </a:ext>
              </a:extLst>
            </p:cNvPr>
            <p:cNvCxnSpPr>
              <a:cxnSpLocks/>
              <a:stCxn id="172" idx="3"/>
              <a:endCxn id="192" idx="1"/>
            </p:cNvCxnSpPr>
            <p:nvPr/>
          </p:nvCxnSpPr>
          <p:spPr>
            <a:xfrm flipV="1">
              <a:off x="7434318" y="1958585"/>
              <a:ext cx="702078" cy="1463174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19" name="角丸四角形 116">
              <a:extLst>
                <a:ext uri="{FF2B5EF4-FFF2-40B4-BE49-F238E27FC236}">
                  <a16:creationId xmlns:a16="http://schemas.microsoft.com/office/drawing/2014/main" id="{A5A4E54A-F361-073F-365B-E21BA728DD32}"/>
                </a:ext>
              </a:extLst>
            </p:cNvPr>
            <p:cNvSpPr/>
            <p:nvPr/>
          </p:nvSpPr>
          <p:spPr>
            <a:xfrm>
              <a:off x="5407668" y="4921174"/>
              <a:ext cx="909206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polyol</a:t>
              </a:r>
            </a:p>
          </p:txBody>
        </p:sp>
        <p:sp>
          <p:nvSpPr>
            <p:cNvPr id="222" name="角丸四角形 116">
              <a:extLst>
                <a:ext uri="{FF2B5EF4-FFF2-40B4-BE49-F238E27FC236}">
                  <a16:creationId xmlns:a16="http://schemas.microsoft.com/office/drawing/2014/main" id="{874A4CF5-BC75-4988-8F62-3F8528895A41}"/>
                </a:ext>
              </a:extLst>
            </p:cNvPr>
            <p:cNvSpPr/>
            <p:nvPr/>
          </p:nvSpPr>
          <p:spPr>
            <a:xfrm>
              <a:off x="5407668" y="5224376"/>
              <a:ext cx="909206" cy="243548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 err="1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polyisocyanate</a:t>
              </a:r>
              <a:endPara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6" name="フローチャート: 処理 225">
              <a:extLst>
                <a:ext uri="{FF2B5EF4-FFF2-40B4-BE49-F238E27FC236}">
                  <a16:creationId xmlns:a16="http://schemas.microsoft.com/office/drawing/2014/main" id="{6B9C8E64-06CA-0360-6130-DF1A14A751CA}"/>
                </a:ext>
              </a:extLst>
            </p:cNvPr>
            <p:cNvSpPr/>
            <p:nvPr/>
          </p:nvSpPr>
          <p:spPr>
            <a:xfrm>
              <a:off x="4579928" y="5033759"/>
              <a:ext cx="621000" cy="3780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synthesis</a:t>
              </a:r>
              <a:endParaRPr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227" name="カギ線コネクタ 109">
              <a:extLst>
                <a:ext uri="{FF2B5EF4-FFF2-40B4-BE49-F238E27FC236}">
                  <a16:creationId xmlns:a16="http://schemas.microsoft.com/office/drawing/2014/main" id="{7DEEBDF6-5F34-8BCD-9753-8FE02F28FCCF}"/>
                </a:ext>
              </a:extLst>
            </p:cNvPr>
            <p:cNvCxnSpPr>
              <a:cxnSpLocks/>
              <a:stCxn id="143" idx="3"/>
              <a:endCxn id="226" idx="1"/>
            </p:cNvCxnSpPr>
            <p:nvPr/>
          </p:nvCxnSpPr>
          <p:spPr>
            <a:xfrm>
              <a:off x="3513469" y="3421759"/>
              <a:ext cx="1066460" cy="180100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30" name="カギ線コネクタ 109">
              <a:extLst>
                <a:ext uri="{FF2B5EF4-FFF2-40B4-BE49-F238E27FC236}">
                  <a16:creationId xmlns:a16="http://schemas.microsoft.com/office/drawing/2014/main" id="{D16B189F-0120-0344-088B-2C8408B8D787}"/>
                </a:ext>
              </a:extLst>
            </p:cNvPr>
            <p:cNvCxnSpPr>
              <a:cxnSpLocks/>
              <a:stCxn id="226" idx="3"/>
              <a:endCxn id="219" idx="1"/>
            </p:cNvCxnSpPr>
            <p:nvPr/>
          </p:nvCxnSpPr>
          <p:spPr>
            <a:xfrm flipV="1">
              <a:off x="5200928" y="5042948"/>
              <a:ext cx="206739" cy="17981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33" name="カギ線コネクタ 109">
              <a:extLst>
                <a:ext uri="{FF2B5EF4-FFF2-40B4-BE49-F238E27FC236}">
                  <a16:creationId xmlns:a16="http://schemas.microsoft.com/office/drawing/2014/main" id="{AB3D8749-5FE0-C98C-2D69-F842BAA1CCC9}"/>
                </a:ext>
              </a:extLst>
            </p:cNvPr>
            <p:cNvCxnSpPr>
              <a:cxnSpLocks/>
              <a:stCxn id="226" idx="3"/>
              <a:endCxn id="222" idx="1"/>
            </p:cNvCxnSpPr>
            <p:nvPr/>
          </p:nvCxnSpPr>
          <p:spPr>
            <a:xfrm>
              <a:off x="5200928" y="5222760"/>
              <a:ext cx="206739" cy="12339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39" name="フローチャート: 処理 238">
              <a:extLst>
                <a:ext uri="{FF2B5EF4-FFF2-40B4-BE49-F238E27FC236}">
                  <a16:creationId xmlns:a16="http://schemas.microsoft.com/office/drawing/2014/main" id="{1CDD2E97-A45F-3027-EA71-9D63E3269FB8}"/>
                </a:ext>
              </a:extLst>
            </p:cNvPr>
            <p:cNvSpPr/>
            <p:nvPr/>
          </p:nvSpPr>
          <p:spPr>
            <a:xfrm>
              <a:off x="6597318" y="5007970"/>
              <a:ext cx="837000" cy="378000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/>
              <a:r>
                <a:rPr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polymerization</a:t>
              </a:r>
            </a:p>
          </p:txBody>
        </p:sp>
        <p:cxnSp>
          <p:nvCxnSpPr>
            <p:cNvPr id="240" name="カギ線コネクタ 109">
              <a:extLst>
                <a:ext uri="{FF2B5EF4-FFF2-40B4-BE49-F238E27FC236}">
                  <a16:creationId xmlns:a16="http://schemas.microsoft.com/office/drawing/2014/main" id="{8B12BD14-8961-F013-CBBA-476550008FAD}"/>
                </a:ext>
              </a:extLst>
            </p:cNvPr>
            <p:cNvCxnSpPr>
              <a:cxnSpLocks/>
              <a:stCxn id="219" idx="3"/>
              <a:endCxn id="239" idx="1"/>
            </p:cNvCxnSpPr>
            <p:nvPr/>
          </p:nvCxnSpPr>
          <p:spPr>
            <a:xfrm>
              <a:off x="6316873" y="5042948"/>
              <a:ext cx="280445" cy="15402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43" name="カギ線コネクタ 109">
              <a:extLst>
                <a:ext uri="{FF2B5EF4-FFF2-40B4-BE49-F238E27FC236}">
                  <a16:creationId xmlns:a16="http://schemas.microsoft.com/office/drawing/2014/main" id="{0D16266C-DC6E-DE1D-70E6-DFA7ECF78C56}"/>
                </a:ext>
              </a:extLst>
            </p:cNvPr>
            <p:cNvCxnSpPr>
              <a:cxnSpLocks/>
              <a:stCxn id="222" idx="3"/>
              <a:endCxn id="239" idx="1"/>
            </p:cNvCxnSpPr>
            <p:nvPr/>
          </p:nvCxnSpPr>
          <p:spPr>
            <a:xfrm flipV="1">
              <a:off x="6316873" y="5196970"/>
              <a:ext cx="280445" cy="149180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46" name="カギ線コネクタ 109">
              <a:extLst>
                <a:ext uri="{FF2B5EF4-FFF2-40B4-BE49-F238E27FC236}">
                  <a16:creationId xmlns:a16="http://schemas.microsoft.com/office/drawing/2014/main" id="{16B525C2-1553-5855-208D-3844034F2520}"/>
                </a:ext>
              </a:extLst>
            </p:cNvPr>
            <p:cNvCxnSpPr>
              <a:cxnSpLocks/>
              <a:stCxn id="133" idx="3"/>
              <a:endCxn id="226" idx="1"/>
            </p:cNvCxnSpPr>
            <p:nvPr/>
          </p:nvCxnSpPr>
          <p:spPr>
            <a:xfrm>
              <a:off x="1790623" y="4689545"/>
              <a:ext cx="2789306" cy="533215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62" name="カギ線コネクタ 109">
              <a:extLst>
                <a:ext uri="{FF2B5EF4-FFF2-40B4-BE49-F238E27FC236}">
                  <a16:creationId xmlns:a16="http://schemas.microsoft.com/office/drawing/2014/main" id="{5DF8537C-FFFA-2284-1FF4-26B963BB4EBA}"/>
                </a:ext>
              </a:extLst>
            </p:cNvPr>
            <p:cNvCxnSpPr>
              <a:cxnSpLocks/>
              <a:stCxn id="172" idx="3"/>
              <a:endCxn id="193" idx="1"/>
            </p:cNvCxnSpPr>
            <p:nvPr/>
          </p:nvCxnSpPr>
          <p:spPr>
            <a:xfrm flipV="1">
              <a:off x="7434318" y="2245846"/>
              <a:ext cx="702078" cy="1175913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65" name="カギ線コネクタ 109">
              <a:extLst>
                <a:ext uri="{FF2B5EF4-FFF2-40B4-BE49-F238E27FC236}">
                  <a16:creationId xmlns:a16="http://schemas.microsoft.com/office/drawing/2014/main" id="{ED6AEC3D-6576-E626-57DA-17CF5E96CF10}"/>
                </a:ext>
              </a:extLst>
            </p:cNvPr>
            <p:cNvCxnSpPr>
              <a:cxnSpLocks/>
              <a:stCxn id="172" idx="3"/>
              <a:endCxn id="194" idx="1"/>
            </p:cNvCxnSpPr>
            <p:nvPr/>
          </p:nvCxnSpPr>
          <p:spPr>
            <a:xfrm flipV="1">
              <a:off x="7434318" y="2559976"/>
              <a:ext cx="702078" cy="861783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68" name="カギ線コネクタ 109">
              <a:extLst>
                <a:ext uri="{FF2B5EF4-FFF2-40B4-BE49-F238E27FC236}">
                  <a16:creationId xmlns:a16="http://schemas.microsoft.com/office/drawing/2014/main" id="{B9C9A918-7FE8-ABCD-E425-B345755C6EB1}"/>
                </a:ext>
              </a:extLst>
            </p:cNvPr>
            <p:cNvCxnSpPr>
              <a:cxnSpLocks/>
              <a:stCxn id="172" idx="3"/>
              <a:endCxn id="194" idx="1"/>
            </p:cNvCxnSpPr>
            <p:nvPr/>
          </p:nvCxnSpPr>
          <p:spPr>
            <a:xfrm flipV="1">
              <a:off x="7434318" y="2559976"/>
              <a:ext cx="702078" cy="861783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71" name="カギ線コネクタ 109">
              <a:extLst>
                <a:ext uri="{FF2B5EF4-FFF2-40B4-BE49-F238E27FC236}">
                  <a16:creationId xmlns:a16="http://schemas.microsoft.com/office/drawing/2014/main" id="{480ED0C7-FC36-AD87-6BE9-3EBEBE2CF706}"/>
                </a:ext>
              </a:extLst>
            </p:cNvPr>
            <p:cNvCxnSpPr>
              <a:cxnSpLocks/>
              <a:stCxn id="172" idx="3"/>
              <a:endCxn id="199" idx="1"/>
            </p:cNvCxnSpPr>
            <p:nvPr/>
          </p:nvCxnSpPr>
          <p:spPr>
            <a:xfrm flipV="1">
              <a:off x="7434318" y="2847237"/>
              <a:ext cx="702078" cy="57452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74" name="カギ線コネクタ 109">
              <a:extLst>
                <a:ext uri="{FF2B5EF4-FFF2-40B4-BE49-F238E27FC236}">
                  <a16:creationId xmlns:a16="http://schemas.microsoft.com/office/drawing/2014/main" id="{C6405650-EE1B-0141-8678-D7AE90334D7D}"/>
                </a:ext>
              </a:extLst>
            </p:cNvPr>
            <p:cNvCxnSpPr>
              <a:cxnSpLocks/>
              <a:stCxn id="172" idx="3"/>
              <a:endCxn id="200" idx="1"/>
            </p:cNvCxnSpPr>
            <p:nvPr/>
          </p:nvCxnSpPr>
          <p:spPr>
            <a:xfrm flipV="1">
              <a:off x="7434318" y="3134498"/>
              <a:ext cx="702078" cy="2872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77" name="カギ線コネクタ 109">
              <a:extLst>
                <a:ext uri="{FF2B5EF4-FFF2-40B4-BE49-F238E27FC236}">
                  <a16:creationId xmlns:a16="http://schemas.microsoft.com/office/drawing/2014/main" id="{4DE7F342-EC96-BD82-55E8-BE52986152A1}"/>
                </a:ext>
              </a:extLst>
            </p:cNvPr>
            <p:cNvCxnSpPr>
              <a:cxnSpLocks/>
              <a:stCxn id="172" idx="3"/>
              <a:endCxn id="201" idx="1"/>
            </p:cNvCxnSpPr>
            <p:nvPr/>
          </p:nvCxnSpPr>
          <p:spPr>
            <a:xfrm>
              <a:off x="7434318" y="3421759"/>
              <a:ext cx="702078" cy="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80" name="カギ線コネクタ 109">
              <a:extLst>
                <a:ext uri="{FF2B5EF4-FFF2-40B4-BE49-F238E27FC236}">
                  <a16:creationId xmlns:a16="http://schemas.microsoft.com/office/drawing/2014/main" id="{75BE7FFF-F808-4609-C236-6263F0E91302}"/>
                </a:ext>
              </a:extLst>
            </p:cNvPr>
            <p:cNvCxnSpPr>
              <a:cxnSpLocks/>
              <a:stCxn id="172" idx="3"/>
              <a:endCxn id="202" idx="1"/>
            </p:cNvCxnSpPr>
            <p:nvPr/>
          </p:nvCxnSpPr>
          <p:spPr>
            <a:xfrm>
              <a:off x="7434318" y="3421759"/>
              <a:ext cx="702078" cy="28726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83" name="カギ線コネクタ 109">
              <a:extLst>
                <a:ext uri="{FF2B5EF4-FFF2-40B4-BE49-F238E27FC236}">
                  <a16:creationId xmlns:a16="http://schemas.microsoft.com/office/drawing/2014/main" id="{B72F4100-F861-A5AD-501E-33A50F37D788}"/>
                </a:ext>
              </a:extLst>
            </p:cNvPr>
            <p:cNvCxnSpPr>
              <a:cxnSpLocks/>
              <a:stCxn id="172" idx="3"/>
              <a:endCxn id="203" idx="1"/>
            </p:cNvCxnSpPr>
            <p:nvPr/>
          </p:nvCxnSpPr>
          <p:spPr>
            <a:xfrm>
              <a:off x="7434318" y="3421759"/>
              <a:ext cx="702078" cy="574523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86" name="カギ線コネクタ 109">
              <a:extLst>
                <a:ext uri="{FF2B5EF4-FFF2-40B4-BE49-F238E27FC236}">
                  <a16:creationId xmlns:a16="http://schemas.microsoft.com/office/drawing/2014/main" id="{4B8A8AA9-F263-2840-325C-9FA4D8D5D5BA}"/>
                </a:ext>
              </a:extLst>
            </p:cNvPr>
            <p:cNvCxnSpPr>
              <a:cxnSpLocks/>
              <a:stCxn id="172" idx="3"/>
              <a:endCxn id="204" idx="1"/>
            </p:cNvCxnSpPr>
            <p:nvPr/>
          </p:nvCxnSpPr>
          <p:spPr>
            <a:xfrm>
              <a:off x="7434318" y="3421759"/>
              <a:ext cx="702078" cy="861785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89" name="カギ線コネクタ 109">
              <a:extLst>
                <a:ext uri="{FF2B5EF4-FFF2-40B4-BE49-F238E27FC236}">
                  <a16:creationId xmlns:a16="http://schemas.microsoft.com/office/drawing/2014/main" id="{22E6BDF8-D306-7352-FA90-FE0CC64405C3}"/>
                </a:ext>
              </a:extLst>
            </p:cNvPr>
            <p:cNvCxnSpPr>
              <a:cxnSpLocks/>
              <a:stCxn id="172" idx="3"/>
              <a:endCxn id="205" idx="1"/>
            </p:cNvCxnSpPr>
            <p:nvPr/>
          </p:nvCxnSpPr>
          <p:spPr>
            <a:xfrm>
              <a:off x="7434318" y="3421759"/>
              <a:ext cx="702078" cy="1149046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92" name="カギ線コネクタ 109">
              <a:extLst>
                <a:ext uri="{FF2B5EF4-FFF2-40B4-BE49-F238E27FC236}">
                  <a16:creationId xmlns:a16="http://schemas.microsoft.com/office/drawing/2014/main" id="{80ADF455-F9D1-D398-9986-BC610E444A7A}"/>
                </a:ext>
              </a:extLst>
            </p:cNvPr>
            <p:cNvCxnSpPr>
              <a:cxnSpLocks/>
              <a:stCxn id="172" idx="3"/>
              <a:endCxn id="206" idx="1"/>
            </p:cNvCxnSpPr>
            <p:nvPr/>
          </p:nvCxnSpPr>
          <p:spPr>
            <a:xfrm>
              <a:off x="7434318" y="3421759"/>
              <a:ext cx="702078" cy="143630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95" name="カギ線コネクタ 109">
              <a:extLst>
                <a:ext uri="{FF2B5EF4-FFF2-40B4-BE49-F238E27FC236}">
                  <a16:creationId xmlns:a16="http://schemas.microsoft.com/office/drawing/2014/main" id="{A41BD2C6-68A8-0CFB-0FD7-C9EAE867534C}"/>
                </a:ext>
              </a:extLst>
            </p:cNvPr>
            <p:cNvCxnSpPr>
              <a:cxnSpLocks/>
              <a:stCxn id="239" idx="3"/>
              <a:endCxn id="207" idx="1"/>
            </p:cNvCxnSpPr>
            <p:nvPr/>
          </p:nvCxnSpPr>
          <p:spPr>
            <a:xfrm>
              <a:off x="7434318" y="5196970"/>
              <a:ext cx="702078" cy="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4C7AA3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0E17D792-35F1-D983-081D-425E384AC9C8}"/>
                </a:ext>
              </a:extLst>
            </p:cNvPr>
            <p:cNvGrpSpPr/>
            <p:nvPr/>
          </p:nvGrpSpPr>
          <p:grpSpPr>
            <a:xfrm>
              <a:off x="5867438" y="1858789"/>
              <a:ext cx="810561" cy="660987"/>
              <a:chOff x="9983804" y="1742629"/>
              <a:chExt cx="1080748" cy="881316"/>
            </a:xfrm>
          </p:grpSpPr>
          <p:sp>
            <p:nvSpPr>
              <p:cNvPr id="302" name="フローチャート: 処理 301">
                <a:extLst>
                  <a:ext uri="{FF2B5EF4-FFF2-40B4-BE49-F238E27FC236}">
                    <a16:creationId xmlns:a16="http://schemas.microsoft.com/office/drawing/2014/main" id="{C36C292F-2AB6-0D00-16DD-1E823FA51F4E}"/>
                  </a:ext>
                </a:extLst>
              </p:cNvPr>
              <p:cNvSpPr/>
              <p:nvPr/>
            </p:nvSpPr>
            <p:spPr>
              <a:xfrm>
                <a:off x="9983804" y="1742629"/>
                <a:ext cx="1080748" cy="216879"/>
              </a:xfrm>
              <a:prstGeom prst="flowChartProcess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42900">
                  <a:defRPr/>
                </a:pPr>
                <a:r>
                  <a:rPr kumimoji="0" lang="en-US" altLang="ja-JP" sz="825" kern="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process</a:t>
                </a:r>
                <a:endParaRPr kumimoji="0" lang="ja-JP" altLang="en-US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3" name="角丸四角形 106">
                <a:extLst>
                  <a:ext uri="{FF2B5EF4-FFF2-40B4-BE49-F238E27FC236}">
                    <a16:creationId xmlns:a16="http://schemas.microsoft.com/office/drawing/2014/main" id="{FF12A837-CBBA-18AE-6216-41A072A773D1}"/>
                  </a:ext>
                </a:extLst>
              </p:cNvPr>
              <p:cNvSpPr/>
              <p:nvPr/>
            </p:nvSpPr>
            <p:spPr>
              <a:xfrm>
                <a:off x="9984552" y="2076139"/>
                <a:ext cx="1080000" cy="216000"/>
              </a:xfrm>
              <a:prstGeom prst="round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42900">
                  <a:defRPr/>
                </a:pPr>
                <a:r>
                  <a:rPr kumimoji="0" lang="en-US" altLang="ja-JP" sz="825" kern="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input</a:t>
                </a:r>
                <a:endParaRPr kumimoji="0" lang="ja-JP" altLang="en-US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4" name="角丸四角形 107">
                <a:extLst>
                  <a:ext uri="{FF2B5EF4-FFF2-40B4-BE49-F238E27FC236}">
                    <a16:creationId xmlns:a16="http://schemas.microsoft.com/office/drawing/2014/main" id="{B99FECCB-518C-1A82-456B-17512FFEE42F}"/>
                  </a:ext>
                </a:extLst>
              </p:cNvPr>
              <p:cNvSpPr/>
              <p:nvPr/>
            </p:nvSpPr>
            <p:spPr>
              <a:xfrm>
                <a:off x="9984552" y="2408770"/>
                <a:ext cx="1080000" cy="215175"/>
              </a:xfrm>
              <a:prstGeom prst="roundRect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42900">
                  <a:defRPr/>
                </a:pPr>
                <a:r>
                  <a:rPr kumimoji="0" lang="en-US" altLang="ja-JP" sz="825" kern="0" dirty="0">
                    <a:solidFill>
                      <a:prstClr val="black"/>
                    </a:solidFill>
                    <a:latin typeface="Calibri Light" panose="020F0302020204030204"/>
                    <a:ea typeface="游ゴシック" panose="020B0400000000000000" pitchFamily="50" charset="-128"/>
                  </a:rPr>
                  <a:t>output</a:t>
                </a:r>
                <a:endParaRPr kumimoji="0" lang="ja-JP" altLang="en-US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05" name="テキスト ボックス 304">
              <a:extLst>
                <a:ext uri="{FF2B5EF4-FFF2-40B4-BE49-F238E27FC236}">
                  <a16:creationId xmlns:a16="http://schemas.microsoft.com/office/drawing/2014/main" id="{914C546A-1864-28F6-CFEA-0E77358F7610}"/>
                </a:ext>
              </a:extLst>
            </p:cNvPr>
            <p:cNvSpPr txBox="1"/>
            <p:nvPr/>
          </p:nvSpPr>
          <p:spPr>
            <a:xfrm>
              <a:off x="332530" y="1794827"/>
              <a:ext cx="1204176" cy="253916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050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rPr>
                <a:t>Upstream  process</a:t>
              </a:r>
              <a:endParaRPr lang="ja-JP" altLang="en-US" sz="1050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2A05D30F-DB4B-2E10-B8FC-1F8524F8EFB7}"/>
                </a:ext>
              </a:extLst>
            </p:cNvPr>
            <p:cNvSpPr/>
            <p:nvPr/>
          </p:nvSpPr>
          <p:spPr>
            <a:xfrm>
              <a:off x="332529" y="1794827"/>
              <a:ext cx="8613957" cy="3746342"/>
            </a:xfrm>
            <a:prstGeom prst="rect">
              <a:avLst/>
            </a:prstGeom>
            <a:noFill/>
            <a:ln w="95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965CDCBA-A03B-67FA-2AC9-115B0E0AC367}"/>
                </a:ext>
              </a:extLst>
            </p:cNvPr>
            <p:cNvCxnSpPr>
              <a:cxnSpLocks/>
              <a:endCxn id="6" idx="2"/>
            </p:cNvCxnSpPr>
            <p:nvPr/>
          </p:nvCxnSpPr>
          <p:spPr>
            <a:xfrm flipH="1" flipV="1">
              <a:off x="774728" y="4196246"/>
              <a:ext cx="146513" cy="93288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C361279-BEBD-B74F-73DC-0BC5E8755224}"/>
                </a:ext>
              </a:extLst>
            </p:cNvPr>
            <p:cNvSpPr txBox="1"/>
            <p:nvPr/>
          </p:nvSpPr>
          <p:spPr>
            <a:xfrm>
              <a:off x="344591" y="5124471"/>
              <a:ext cx="2580863" cy="307777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ctr">
                <a:defRPr sz="1350">
                  <a:solidFill>
                    <a:srgbClr val="00B050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ja-JP" dirty="0">
                  <a:latin typeface="Calibri" panose="020F0502020204030204"/>
                  <a:ea typeface="游ゴシック" panose="020B0400000000000000" pitchFamily="50" charset="-128"/>
                </a:rPr>
                <a:t>Resource circulation technology</a:t>
              </a:r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AAB20C2B-E498-94EB-DC61-7F6491C37D83}"/>
                </a:ext>
              </a:extLst>
            </p:cNvPr>
            <p:cNvCxnSpPr>
              <a:cxnSpLocks/>
              <a:endCxn id="5" idx="2"/>
            </p:cNvCxnSpPr>
            <p:nvPr/>
          </p:nvCxnSpPr>
          <p:spPr>
            <a:xfrm flipV="1">
              <a:off x="1408366" y="4858408"/>
              <a:ext cx="68419" cy="27072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FED4578F-91DA-085A-069C-14F040B60623}"/>
                </a:ext>
              </a:extLst>
            </p:cNvPr>
            <p:cNvCxnSpPr>
              <a:cxnSpLocks/>
              <a:endCxn id="177" idx="1"/>
            </p:cNvCxnSpPr>
            <p:nvPr/>
          </p:nvCxnSpPr>
          <p:spPr>
            <a:xfrm flipV="1">
              <a:off x="1582797" y="4689545"/>
              <a:ext cx="2530233" cy="4395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54753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904159-1239-49B4-4737-440C1C1EB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 of 9</a:t>
            </a:r>
            <a:r>
              <a:rPr kumimoji="1" lang="en-US" altLang="ja-JP" baseline="30000" dirty="0"/>
              <a:t>th</a:t>
            </a:r>
            <a:r>
              <a:rPr kumimoji="1" lang="en-US" altLang="ja-JP" dirty="0"/>
              <a:t> meeting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1FCA57F-7F79-A8AD-721C-606E762FF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7382D7DF-7C0F-487F-2F36-5C2298E8B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881" y="969687"/>
            <a:ext cx="11518900" cy="5040313"/>
          </a:xfrm>
        </p:spPr>
        <p:txBody>
          <a:bodyPr/>
          <a:lstStyle/>
          <a:p>
            <a:pPr marL="0" indent="0" algn="l">
              <a:buNone/>
            </a:pPr>
            <a:r>
              <a:rPr lang="en-US" altLang="ja-JP" b="0" u="sng" dirty="0">
                <a:solidFill>
                  <a:srgbClr val="242424"/>
                </a:solidFill>
                <a:latin typeface="-apple-system"/>
              </a:rPr>
              <a:t>1. Battery material boundary</a:t>
            </a:r>
          </a:p>
          <a:p>
            <a:pPr lvl="1"/>
            <a:r>
              <a:rPr lang="en-US" altLang="ja-JP" dirty="0">
                <a:solidFill>
                  <a:srgbClr val="242424"/>
                </a:solidFill>
                <a:latin typeface="-apple-system"/>
              </a:rPr>
              <a:t>GBA member did not participate this meeting.</a:t>
            </a:r>
          </a:p>
          <a:p>
            <a:pPr lvl="1"/>
            <a:r>
              <a:rPr lang="en-US" altLang="ja-JP" dirty="0">
                <a:solidFill>
                  <a:srgbClr val="242424"/>
                </a:solidFill>
                <a:latin typeface="-apple-system"/>
              </a:rPr>
              <a:t>SG3 prefer Opiton3 boundary and would like to separate primary data discussion. (Information from OICA) </a:t>
            </a:r>
            <a:endParaRPr lang="en-US" altLang="ja-JP" b="0" dirty="0">
              <a:solidFill>
                <a:srgbClr val="242424"/>
              </a:solidFill>
              <a:latin typeface="-apple-system"/>
            </a:endParaRPr>
          </a:p>
          <a:p>
            <a:pPr lvl="1"/>
            <a:r>
              <a:rPr lang="en-US" altLang="ja-JP" b="0" dirty="0">
                <a:solidFill>
                  <a:srgbClr val="242424"/>
                </a:solidFill>
                <a:latin typeface="-apple-system"/>
              </a:rPr>
              <a:t>Tabushi will contact SG3 to discuss thi</a:t>
            </a:r>
            <a:r>
              <a:rPr lang="en-US" altLang="ja-JP" dirty="0">
                <a:solidFill>
                  <a:srgbClr val="242424"/>
                </a:solidFill>
                <a:latin typeface="-apple-system"/>
              </a:rPr>
              <a:t>s topic.  And as SG2 prefer option2.</a:t>
            </a:r>
          </a:p>
          <a:p>
            <a:pPr lvl="1"/>
            <a:endParaRPr lang="en-US" altLang="ja-JP" b="0" dirty="0">
              <a:solidFill>
                <a:srgbClr val="242424"/>
              </a:solidFill>
              <a:latin typeface="-apple-system"/>
            </a:endParaRPr>
          </a:p>
          <a:p>
            <a:pPr marL="0" indent="0">
              <a:buNone/>
            </a:pPr>
            <a:r>
              <a:rPr lang="en-US" altLang="ja-JP" b="0" u="sng" dirty="0">
                <a:solidFill>
                  <a:srgbClr val="242424"/>
                </a:solidFill>
                <a:latin typeface="-apple-system"/>
              </a:rPr>
              <a:t>2. Secondary dataset</a:t>
            </a:r>
          </a:p>
          <a:p>
            <a:pPr lvl="1"/>
            <a:r>
              <a:rPr lang="en-US" altLang="ja-JP" b="0" i="0" dirty="0">
                <a:solidFill>
                  <a:srgbClr val="242424"/>
                </a:solidFill>
                <a:effectLst/>
                <a:latin typeface="-apple-system"/>
              </a:rPr>
              <a:t>Tabushi will propose the dataset list to next IWG in Seoul.</a:t>
            </a:r>
          </a:p>
          <a:p>
            <a:pPr lvl="1"/>
            <a:r>
              <a:rPr lang="en-US" altLang="ja-JP" b="0" i="0" dirty="0">
                <a:solidFill>
                  <a:srgbClr val="242424"/>
                </a:solidFill>
                <a:effectLst/>
                <a:latin typeface="-apple-system"/>
              </a:rPr>
              <a:t>Tabushi would like to confirm the matching of material classification on each dataset.</a:t>
            </a:r>
          </a:p>
          <a:p>
            <a:pPr lvl="1"/>
            <a:r>
              <a:rPr lang="en-US" altLang="ja-JP" dirty="0">
                <a:solidFill>
                  <a:srgbClr val="242424"/>
                </a:solidFill>
                <a:latin typeface="-apple-system"/>
              </a:rPr>
              <a:t>Tabushi would like to have some volunteer to confirm each dataset.</a:t>
            </a:r>
          </a:p>
          <a:p>
            <a:pPr lvl="1"/>
            <a:r>
              <a:rPr lang="en-US" altLang="ja-JP" dirty="0">
                <a:solidFill>
                  <a:srgbClr val="242424"/>
                </a:solidFill>
                <a:latin typeface="-apple-system"/>
              </a:rPr>
              <a:t>OICA proposed to add EF compliant dataset to the list</a:t>
            </a:r>
          </a:p>
          <a:p>
            <a:pPr lvl="1"/>
            <a:r>
              <a:rPr lang="en-US" altLang="ja-JP" dirty="0" err="1">
                <a:solidFill>
                  <a:srgbClr val="242424"/>
                </a:solidFill>
                <a:latin typeface="-apple-system"/>
              </a:rPr>
              <a:t>Benedetta</a:t>
            </a:r>
            <a:r>
              <a:rPr lang="en-US" altLang="ja-JP" dirty="0">
                <a:solidFill>
                  <a:srgbClr val="242424"/>
                </a:solidFill>
                <a:latin typeface="-apple-system"/>
              </a:rPr>
              <a:t> concerns that dataset could be updated regularly, and it could be regular task.</a:t>
            </a:r>
          </a:p>
          <a:p>
            <a:pPr lvl="1"/>
            <a:r>
              <a:rPr lang="en-US" altLang="ja-JP" dirty="0">
                <a:solidFill>
                  <a:srgbClr val="242424"/>
                </a:solidFill>
                <a:latin typeface="-apple-system"/>
              </a:rPr>
              <a:t>Material classification matching with dataset will be considered two option.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altLang="ja-JP" b="0" i="0" dirty="0">
                <a:solidFill>
                  <a:srgbClr val="242424"/>
                </a:solidFill>
                <a:effectLst/>
                <a:latin typeface="-apple-system"/>
              </a:rPr>
              <a:t>Matching by </a:t>
            </a:r>
            <a:r>
              <a:rPr lang="en-US" altLang="ja-JP" dirty="0">
                <a:solidFill>
                  <a:srgbClr val="242424"/>
                </a:solidFill>
                <a:latin typeface="-apple-system"/>
              </a:rPr>
              <a:t>user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altLang="ja-JP" b="0" i="0" dirty="0">
                <a:solidFill>
                  <a:srgbClr val="242424"/>
                </a:solidFill>
                <a:effectLst/>
                <a:latin typeface="-apple-system"/>
              </a:rPr>
              <a:t>SG2 arrange a direction ( making th</a:t>
            </a:r>
            <a:r>
              <a:rPr lang="en-US" altLang="ja-JP" dirty="0">
                <a:solidFill>
                  <a:srgbClr val="242424"/>
                </a:solidFill>
                <a:latin typeface="-apple-system"/>
              </a:rPr>
              <a:t>e flag which database has proper material dataset )</a:t>
            </a:r>
            <a:endParaRPr lang="en-US" altLang="ja-JP" b="0" i="0" dirty="0">
              <a:solidFill>
                <a:srgbClr val="242424"/>
              </a:solidFill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13713795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E7883A2-8203-8996-C2BC-FED4E8CB1E27}"/>
              </a:ext>
            </a:extLst>
          </p:cNvPr>
          <p:cNvSpPr/>
          <p:nvPr/>
        </p:nvSpPr>
        <p:spPr>
          <a:xfrm>
            <a:off x="3990393" y="4532184"/>
            <a:ext cx="820509" cy="357863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C41BA9B-5253-1535-27F2-29507A0C57EE}"/>
              </a:ext>
            </a:extLst>
          </p:cNvPr>
          <p:cNvSpPr/>
          <p:nvPr/>
        </p:nvSpPr>
        <p:spPr>
          <a:xfrm>
            <a:off x="7456378" y="1940118"/>
            <a:ext cx="2430387" cy="599898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1BEA38E8-3B56-00E8-F248-376CBCD40688}"/>
              </a:ext>
            </a:extLst>
          </p:cNvPr>
          <p:cNvSpPr/>
          <p:nvPr/>
        </p:nvSpPr>
        <p:spPr>
          <a:xfrm>
            <a:off x="7456378" y="2557570"/>
            <a:ext cx="2430387" cy="2574564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8B177E19-0025-0826-74E4-36EB67DA46AE}"/>
              </a:ext>
            </a:extLst>
          </p:cNvPr>
          <p:cNvSpPr/>
          <p:nvPr/>
        </p:nvSpPr>
        <p:spPr>
          <a:xfrm>
            <a:off x="7456378" y="5156960"/>
            <a:ext cx="2430387" cy="357188"/>
          </a:xfrm>
          <a:prstGeom prst="rect">
            <a:avLst/>
          </a:prstGeom>
          <a:solidFill>
            <a:srgbClr val="0000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06C1C4C-7D07-455B-8CFF-8FE83CB77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Polymers</a:t>
            </a:r>
            <a:r>
              <a:rPr kumimoji="1" lang="ja-JP" altLang="en-US" dirty="0"/>
              <a:t> </a:t>
            </a:r>
            <a:r>
              <a:rPr kumimoji="1" lang="en-US" altLang="ja-JP" dirty="0"/>
              <a:t>downstr</a:t>
            </a:r>
            <a:r>
              <a:rPr lang="en-US" altLang="ja-JP" dirty="0"/>
              <a:t>eam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26B8DCB-B012-4C48-A070-0F8B87C7F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68F6-1876-44B5-BE15-D19E4EF277BE}" type="slidenum">
              <a:rPr lang="en-US" altLang="ja-JP">
                <a:solidFill>
                  <a:prstClr val="black">
                    <a:tint val="75000"/>
                  </a:prstClr>
                </a:solidFill>
                <a:ea typeface="游ゴシック" panose="020B0400000000000000" pitchFamily="50" charset="-128"/>
              </a:rPr>
              <a:pPr>
                <a:defRPr/>
              </a:pPr>
              <a:t>30</a:t>
            </a:fld>
            <a:endParaRPr lang="en-US" altLang="ja-JP">
              <a:solidFill>
                <a:prstClr val="black">
                  <a:tint val="75000"/>
                </a:prstClr>
              </a:solidFill>
              <a:ea typeface="游ゴシック" panose="020B0400000000000000" pitchFamily="50" charset="-128"/>
            </a:endParaRPr>
          </a:p>
        </p:txBody>
      </p:sp>
      <p:sp>
        <p:nvSpPr>
          <p:cNvPr id="192" name="角丸四角形 116">
            <a:extLst>
              <a:ext uri="{FF2B5EF4-FFF2-40B4-BE49-F238E27FC236}">
                <a16:creationId xmlns:a16="http://schemas.microsoft.com/office/drawing/2014/main" id="{F01021C1-A81C-4D10-D6BE-7C205DC15AD1}"/>
              </a:ext>
            </a:extLst>
          </p:cNvPr>
          <p:cNvSpPr/>
          <p:nvPr/>
        </p:nvSpPr>
        <p:spPr>
          <a:xfrm>
            <a:off x="2099556" y="1972813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PP</a:t>
            </a:r>
          </a:p>
        </p:txBody>
      </p:sp>
      <p:sp>
        <p:nvSpPr>
          <p:cNvPr id="193" name="角丸四角形 116">
            <a:extLst>
              <a:ext uri="{FF2B5EF4-FFF2-40B4-BE49-F238E27FC236}">
                <a16:creationId xmlns:a16="http://schemas.microsoft.com/office/drawing/2014/main" id="{FD17925E-07E0-8CD4-0D62-D6525CAF8413}"/>
              </a:ext>
            </a:extLst>
          </p:cNvPr>
          <p:cNvSpPr/>
          <p:nvPr/>
        </p:nvSpPr>
        <p:spPr>
          <a:xfrm>
            <a:off x="2099556" y="2260074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PE</a:t>
            </a:r>
          </a:p>
        </p:txBody>
      </p:sp>
      <p:sp>
        <p:nvSpPr>
          <p:cNvPr id="194" name="角丸四角形 116">
            <a:extLst>
              <a:ext uri="{FF2B5EF4-FFF2-40B4-BE49-F238E27FC236}">
                <a16:creationId xmlns:a16="http://schemas.microsoft.com/office/drawing/2014/main" id="{7642488C-C0BA-8D90-17EC-1130BAC5CE31}"/>
              </a:ext>
            </a:extLst>
          </p:cNvPr>
          <p:cNvSpPr/>
          <p:nvPr/>
        </p:nvSpPr>
        <p:spPr>
          <a:xfrm>
            <a:off x="2099556" y="2574204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PVC</a:t>
            </a:r>
          </a:p>
        </p:txBody>
      </p:sp>
      <p:sp>
        <p:nvSpPr>
          <p:cNvPr id="199" name="角丸四角形 116">
            <a:extLst>
              <a:ext uri="{FF2B5EF4-FFF2-40B4-BE49-F238E27FC236}">
                <a16:creationId xmlns:a16="http://schemas.microsoft.com/office/drawing/2014/main" id="{07A584FA-C1C3-C97E-1307-E5594E7CDC20}"/>
              </a:ext>
            </a:extLst>
          </p:cNvPr>
          <p:cNvSpPr/>
          <p:nvPr/>
        </p:nvSpPr>
        <p:spPr>
          <a:xfrm>
            <a:off x="2099556" y="2861465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ABS</a:t>
            </a:r>
          </a:p>
        </p:txBody>
      </p:sp>
      <p:sp>
        <p:nvSpPr>
          <p:cNvPr id="200" name="角丸四角形 116">
            <a:extLst>
              <a:ext uri="{FF2B5EF4-FFF2-40B4-BE49-F238E27FC236}">
                <a16:creationId xmlns:a16="http://schemas.microsoft.com/office/drawing/2014/main" id="{3E5B1A97-C2BD-6257-C09D-7C96280FB809}"/>
              </a:ext>
            </a:extLst>
          </p:cNvPr>
          <p:cNvSpPr/>
          <p:nvPr/>
        </p:nvSpPr>
        <p:spPr>
          <a:xfrm>
            <a:off x="2099556" y="3148726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PA</a:t>
            </a:r>
          </a:p>
        </p:txBody>
      </p:sp>
      <p:sp>
        <p:nvSpPr>
          <p:cNvPr id="201" name="角丸四角形 116">
            <a:extLst>
              <a:ext uri="{FF2B5EF4-FFF2-40B4-BE49-F238E27FC236}">
                <a16:creationId xmlns:a16="http://schemas.microsoft.com/office/drawing/2014/main" id="{C78F3BC8-2EC5-6C9D-23AB-C6750038AEF3}"/>
              </a:ext>
            </a:extLst>
          </p:cNvPr>
          <p:cNvSpPr/>
          <p:nvPr/>
        </p:nvSpPr>
        <p:spPr>
          <a:xfrm>
            <a:off x="2099556" y="3435988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PC</a:t>
            </a:r>
          </a:p>
        </p:txBody>
      </p:sp>
      <p:sp>
        <p:nvSpPr>
          <p:cNvPr id="202" name="角丸四角形 116">
            <a:extLst>
              <a:ext uri="{FF2B5EF4-FFF2-40B4-BE49-F238E27FC236}">
                <a16:creationId xmlns:a16="http://schemas.microsoft.com/office/drawing/2014/main" id="{A45FBDE3-A3FD-E59E-44B7-BEF2636E30EB}"/>
              </a:ext>
            </a:extLst>
          </p:cNvPr>
          <p:cNvSpPr/>
          <p:nvPr/>
        </p:nvSpPr>
        <p:spPr>
          <a:xfrm>
            <a:off x="2099556" y="3723249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PET</a:t>
            </a:r>
          </a:p>
        </p:txBody>
      </p:sp>
      <p:sp>
        <p:nvSpPr>
          <p:cNvPr id="203" name="角丸四角形 116">
            <a:extLst>
              <a:ext uri="{FF2B5EF4-FFF2-40B4-BE49-F238E27FC236}">
                <a16:creationId xmlns:a16="http://schemas.microsoft.com/office/drawing/2014/main" id="{CA872DC8-111A-19C4-1342-8CB8E11BAC4B}"/>
              </a:ext>
            </a:extLst>
          </p:cNvPr>
          <p:cNvSpPr/>
          <p:nvPr/>
        </p:nvSpPr>
        <p:spPr>
          <a:xfrm>
            <a:off x="2099556" y="4010510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PBT</a:t>
            </a:r>
          </a:p>
        </p:txBody>
      </p:sp>
      <p:sp>
        <p:nvSpPr>
          <p:cNvPr id="204" name="角丸四角形 116">
            <a:extLst>
              <a:ext uri="{FF2B5EF4-FFF2-40B4-BE49-F238E27FC236}">
                <a16:creationId xmlns:a16="http://schemas.microsoft.com/office/drawing/2014/main" id="{AFECCE90-BC1B-55F7-D5C7-EA9FCE20B0A9}"/>
              </a:ext>
            </a:extLst>
          </p:cNvPr>
          <p:cNvSpPr/>
          <p:nvPr/>
        </p:nvSpPr>
        <p:spPr>
          <a:xfrm>
            <a:off x="2099556" y="4297771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POM</a:t>
            </a:r>
          </a:p>
        </p:txBody>
      </p:sp>
      <p:sp>
        <p:nvSpPr>
          <p:cNvPr id="205" name="角丸四角形 116">
            <a:extLst>
              <a:ext uri="{FF2B5EF4-FFF2-40B4-BE49-F238E27FC236}">
                <a16:creationId xmlns:a16="http://schemas.microsoft.com/office/drawing/2014/main" id="{44152529-11A4-743E-1ED1-EF1739E979AC}"/>
              </a:ext>
            </a:extLst>
          </p:cNvPr>
          <p:cNvSpPr/>
          <p:nvPr/>
        </p:nvSpPr>
        <p:spPr>
          <a:xfrm>
            <a:off x="2099556" y="4585033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ASA</a:t>
            </a:r>
          </a:p>
        </p:txBody>
      </p:sp>
      <p:sp>
        <p:nvSpPr>
          <p:cNvPr id="206" name="角丸四角形 116">
            <a:extLst>
              <a:ext uri="{FF2B5EF4-FFF2-40B4-BE49-F238E27FC236}">
                <a16:creationId xmlns:a16="http://schemas.microsoft.com/office/drawing/2014/main" id="{899408AC-FF29-6785-590A-799FFA8BAFB3}"/>
              </a:ext>
            </a:extLst>
          </p:cNvPr>
          <p:cNvSpPr/>
          <p:nvPr/>
        </p:nvSpPr>
        <p:spPr>
          <a:xfrm>
            <a:off x="2099556" y="4872294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PMMA</a:t>
            </a:r>
          </a:p>
        </p:txBody>
      </p:sp>
      <p:sp>
        <p:nvSpPr>
          <p:cNvPr id="207" name="角丸四角形 116">
            <a:extLst>
              <a:ext uri="{FF2B5EF4-FFF2-40B4-BE49-F238E27FC236}">
                <a16:creationId xmlns:a16="http://schemas.microsoft.com/office/drawing/2014/main" id="{872146D6-11A5-44C1-7D42-0B5A8D7B276F}"/>
              </a:ext>
            </a:extLst>
          </p:cNvPr>
          <p:cNvSpPr/>
          <p:nvPr/>
        </p:nvSpPr>
        <p:spPr>
          <a:xfrm>
            <a:off x="2099556" y="5211199"/>
            <a:ext cx="567000" cy="243548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PUR</a:t>
            </a:r>
          </a:p>
        </p:txBody>
      </p:sp>
      <p:cxnSp>
        <p:nvCxnSpPr>
          <p:cNvPr id="292" name="カギ線コネクタ 109">
            <a:extLst>
              <a:ext uri="{FF2B5EF4-FFF2-40B4-BE49-F238E27FC236}">
                <a16:creationId xmlns:a16="http://schemas.microsoft.com/office/drawing/2014/main" id="{80ADF455-F9D1-D398-9986-BC610E444A7A}"/>
              </a:ext>
            </a:extLst>
          </p:cNvPr>
          <p:cNvCxnSpPr>
            <a:cxnSpLocks/>
            <a:stCxn id="206" idx="3"/>
            <a:endCxn id="3" idx="1"/>
          </p:cNvCxnSpPr>
          <p:nvPr/>
        </p:nvCxnSpPr>
        <p:spPr>
          <a:xfrm flipV="1">
            <a:off x="2666556" y="3557762"/>
            <a:ext cx="2511342" cy="1436307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0E17D792-35F1-D983-081D-425E384AC9C8}"/>
              </a:ext>
            </a:extLst>
          </p:cNvPr>
          <p:cNvGrpSpPr/>
          <p:nvPr/>
        </p:nvGrpSpPr>
        <p:grpSpPr>
          <a:xfrm>
            <a:off x="5825971" y="1858790"/>
            <a:ext cx="810561" cy="660987"/>
            <a:chOff x="9983804" y="1742629"/>
            <a:chExt cx="1080748" cy="881316"/>
          </a:xfrm>
        </p:grpSpPr>
        <p:sp>
          <p:nvSpPr>
            <p:cNvPr id="302" name="フローチャート: 処理 301">
              <a:extLst>
                <a:ext uri="{FF2B5EF4-FFF2-40B4-BE49-F238E27FC236}">
                  <a16:creationId xmlns:a16="http://schemas.microsoft.com/office/drawing/2014/main" id="{C36C292F-2AB6-0D00-16DD-1E823FA51F4E}"/>
                </a:ext>
              </a:extLst>
            </p:cNvPr>
            <p:cNvSpPr/>
            <p:nvPr/>
          </p:nvSpPr>
          <p:spPr>
            <a:xfrm>
              <a:off x="9983804" y="1742629"/>
              <a:ext cx="1080748" cy="216879"/>
            </a:xfrm>
            <a:prstGeom prst="flowChartProcess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process</a:t>
              </a:r>
              <a:endParaRPr kumimoji="0"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03" name="角丸四角形 106">
              <a:extLst>
                <a:ext uri="{FF2B5EF4-FFF2-40B4-BE49-F238E27FC236}">
                  <a16:creationId xmlns:a16="http://schemas.microsoft.com/office/drawing/2014/main" id="{FF12A837-CBBA-18AE-6216-41A072A773D1}"/>
                </a:ext>
              </a:extLst>
            </p:cNvPr>
            <p:cNvSpPr/>
            <p:nvPr/>
          </p:nvSpPr>
          <p:spPr>
            <a:xfrm>
              <a:off x="9984552" y="2076139"/>
              <a:ext cx="1080000" cy="216000"/>
            </a:xfrm>
            <a:prstGeom prst="round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kern="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input</a:t>
              </a:r>
              <a:endParaRPr kumimoji="0" lang="ja-JP" altLang="en-US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04" name="角丸四角形 107">
              <a:extLst>
                <a:ext uri="{FF2B5EF4-FFF2-40B4-BE49-F238E27FC236}">
                  <a16:creationId xmlns:a16="http://schemas.microsoft.com/office/drawing/2014/main" id="{B99FECCB-518C-1A82-456B-17512FFEE42F}"/>
                </a:ext>
              </a:extLst>
            </p:cNvPr>
            <p:cNvSpPr/>
            <p:nvPr/>
          </p:nvSpPr>
          <p:spPr>
            <a:xfrm>
              <a:off x="9984552" y="2408770"/>
              <a:ext cx="1080000" cy="215175"/>
            </a:xfrm>
            <a:prstGeom prst="roundRect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kumimoji="0" lang="en-US" altLang="ja-JP" sz="825" kern="0" dirty="0">
                  <a:solidFill>
                    <a:prstClr val="black"/>
                  </a:solidFill>
                  <a:latin typeface="Calibri Light" panose="020F0302020204030204"/>
                  <a:ea typeface="游ゴシック" panose="020B0400000000000000" pitchFamily="50" charset="-128"/>
                </a:rPr>
                <a:t>output</a:t>
              </a:r>
              <a:endParaRPr kumimoji="0"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305" name="テキスト ボックス 304">
            <a:extLst>
              <a:ext uri="{FF2B5EF4-FFF2-40B4-BE49-F238E27FC236}">
                <a16:creationId xmlns:a16="http://schemas.microsoft.com/office/drawing/2014/main" id="{914C546A-1864-28F6-CFEA-0E77358F7610}"/>
              </a:ext>
            </a:extLst>
          </p:cNvPr>
          <p:cNvSpPr txBox="1"/>
          <p:nvPr/>
        </p:nvSpPr>
        <p:spPr>
          <a:xfrm>
            <a:off x="2963652" y="1794827"/>
            <a:ext cx="1337226" cy="253916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rPr>
              <a:t>Downstream process</a:t>
            </a:r>
            <a:endParaRPr lang="ja-JP" altLang="en-US" sz="1050" dirty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06" name="正方形/長方形 305">
            <a:extLst>
              <a:ext uri="{FF2B5EF4-FFF2-40B4-BE49-F238E27FC236}">
                <a16:creationId xmlns:a16="http://schemas.microsoft.com/office/drawing/2014/main" id="{2A05D30F-DB4B-2E10-B8FC-1F8524F8EFB7}"/>
              </a:ext>
            </a:extLst>
          </p:cNvPr>
          <p:cNvSpPr/>
          <p:nvPr/>
        </p:nvSpPr>
        <p:spPr>
          <a:xfrm>
            <a:off x="2963652" y="1794827"/>
            <a:ext cx="7182798" cy="3746342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" name="フローチャート: 処理 2">
            <a:extLst>
              <a:ext uri="{FF2B5EF4-FFF2-40B4-BE49-F238E27FC236}">
                <a16:creationId xmlns:a16="http://schemas.microsoft.com/office/drawing/2014/main" id="{F92A353C-07DE-FFEA-282B-931A248E9C11}"/>
              </a:ext>
            </a:extLst>
          </p:cNvPr>
          <p:cNvSpPr/>
          <p:nvPr/>
        </p:nvSpPr>
        <p:spPr>
          <a:xfrm>
            <a:off x="5177898" y="3368761"/>
            <a:ext cx="837000" cy="378000"/>
          </a:xfrm>
          <a:prstGeom prst="flowChartProcess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compound</a:t>
            </a:r>
          </a:p>
        </p:txBody>
      </p:sp>
      <p:sp>
        <p:nvSpPr>
          <p:cNvPr id="5" name="角丸四角形 86">
            <a:extLst>
              <a:ext uri="{FF2B5EF4-FFF2-40B4-BE49-F238E27FC236}">
                <a16:creationId xmlns:a16="http://schemas.microsoft.com/office/drawing/2014/main" id="{DF84C075-5593-5028-E9F4-65D4395FC3F3}"/>
              </a:ext>
            </a:extLst>
          </p:cNvPr>
          <p:cNvSpPr/>
          <p:nvPr/>
        </p:nvSpPr>
        <p:spPr>
          <a:xfrm>
            <a:off x="4043772" y="4585032"/>
            <a:ext cx="729000" cy="24300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Mechanical recycled</a:t>
            </a:r>
          </a:p>
        </p:txBody>
      </p:sp>
      <p:cxnSp>
        <p:nvCxnSpPr>
          <p:cNvPr id="8" name="カギ線コネクタ 109">
            <a:extLst>
              <a:ext uri="{FF2B5EF4-FFF2-40B4-BE49-F238E27FC236}">
                <a16:creationId xmlns:a16="http://schemas.microsoft.com/office/drawing/2014/main" id="{44DED4F0-7013-2D64-F9DA-57CFC15322B0}"/>
              </a:ext>
            </a:extLst>
          </p:cNvPr>
          <p:cNvCxnSpPr>
            <a:cxnSpLocks/>
            <a:stCxn id="205" idx="3"/>
            <a:endCxn id="3" idx="1"/>
          </p:cNvCxnSpPr>
          <p:nvPr/>
        </p:nvCxnSpPr>
        <p:spPr>
          <a:xfrm flipV="1">
            <a:off x="2666556" y="3557761"/>
            <a:ext cx="2511342" cy="114904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" name="カギ線コネクタ 109">
            <a:extLst>
              <a:ext uri="{FF2B5EF4-FFF2-40B4-BE49-F238E27FC236}">
                <a16:creationId xmlns:a16="http://schemas.microsoft.com/office/drawing/2014/main" id="{49897CF5-439C-F211-B9D0-2227170BC3BB}"/>
              </a:ext>
            </a:extLst>
          </p:cNvPr>
          <p:cNvCxnSpPr>
            <a:cxnSpLocks/>
            <a:stCxn id="204" idx="3"/>
            <a:endCxn id="3" idx="1"/>
          </p:cNvCxnSpPr>
          <p:nvPr/>
        </p:nvCxnSpPr>
        <p:spPr>
          <a:xfrm flipV="1">
            <a:off x="2666556" y="3557762"/>
            <a:ext cx="2511342" cy="86178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" name="カギ線コネクタ 109">
            <a:extLst>
              <a:ext uri="{FF2B5EF4-FFF2-40B4-BE49-F238E27FC236}">
                <a16:creationId xmlns:a16="http://schemas.microsoft.com/office/drawing/2014/main" id="{A75898B9-1A1D-DB8B-B356-6F1CDE79FA61}"/>
              </a:ext>
            </a:extLst>
          </p:cNvPr>
          <p:cNvCxnSpPr>
            <a:cxnSpLocks/>
            <a:stCxn id="203" idx="3"/>
            <a:endCxn id="3" idx="1"/>
          </p:cNvCxnSpPr>
          <p:nvPr/>
        </p:nvCxnSpPr>
        <p:spPr>
          <a:xfrm flipV="1">
            <a:off x="2666556" y="3557762"/>
            <a:ext cx="2511342" cy="57452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7" name="カギ線コネクタ 109">
            <a:extLst>
              <a:ext uri="{FF2B5EF4-FFF2-40B4-BE49-F238E27FC236}">
                <a16:creationId xmlns:a16="http://schemas.microsoft.com/office/drawing/2014/main" id="{CF3C6C56-6316-255E-207F-BE1030D14B73}"/>
              </a:ext>
            </a:extLst>
          </p:cNvPr>
          <p:cNvCxnSpPr>
            <a:cxnSpLocks/>
            <a:stCxn id="202" idx="3"/>
            <a:endCxn id="3" idx="1"/>
          </p:cNvCxnSpPr>
          <p:nvPr/>
        </p:nvCxnSpPr>
        <p:spPr>
          <a:xfrm flipV="1">
            <a:off x="2666556" y="3557761"/>
            <a:ext cx="2511342" cy="28726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0" name="カギ線コネクタ 109">
            <a:extLst>
              <a:ext uri="{FF2B5EF4-FFF2-40B4-BE49-F238E27FC236}">
                <a16:creationId xmlns:a16="http://schemas.microsoft.com/office/drawing/2014/main" id="{CDA8C5C7-43F6-C53C-9E0A-E95D2C4F27D0}"/>
              </a:ext>
            </a:extLst>
          </p:cNvPr>
          <p:cNvCxnSpPr>
            <a:cxnSpLocks/>
            <a:stCxn id="201" idx="3"/>
            <a:endCxn id="3" idx="1"/>
          </p:cNvCxnSpPr>
          <p:nvPr/>
        </p:nvCxnSpPr>
        <p:spPr>
          <a:xfrm flipV="1">
            <a:off x="2666556" y="3557762"/>
            <a:ext cx="2511342" cy="1"/>
          </a:xfrm>
          <a:prstGeom prst="straightConnector1">
            <a:avLst/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" name="カギ線コネクタ 109">
            <a:extLst>
              <a:ext uri="{FF2B5EF4-FFF2-40B4-BE49-F238E27FC236}">
                <a16:creationId xmlns:a16="http://schemas.microsoft.com/office/drawing/2014/main" id="{E48EE1A1-7CD9-841F-A44A-B764CAB9DA00}"/>
              </a:ext>
            </a:extLst>
          </p:cNvPr>
          <p:cNvCxnSpPr>
            <a:cxnSpLocks/>
            <a:stCxn id="200" idx="3"/>
            <a:endCxn id="3" idx="1"/>
          </p:cNvCxnSpPr>
          <p:nvPr/>
        </p:nvCxnSpPr>
        <p:spPr>
          <a:xfrm>
            <a:off x="2666556" y="3270501"/>
            <a:ext cx="2511342" cy="28726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" name="カギ線コネクタ 109">
            <a:extLst>
              <a:ext uri="{FF2B5EF4-FFF2-40B4-BE49-F238E27FC236}">
                <a16:creationId xmlns:a16="http://schemas.microsoft.com/office/drawing/2014/main" id="{4ED92065-4A76-72C7-7BB1-EDBC99C0D094}"/>
              </a:ext>
            </a:extLst>
          </p:cNvPr>
          <p:cNvCxnSpPr>
            <a:cxnSpLocks/>
            <a:stCxn id="199" idx="3"/>
            <a:endCxn id="3" idx="1"/>
          </p:cNvCxnSpPr>
          <p:nvPr/>
        </p:nvCxnSpPr>
        <p:spPr>
          <a:xfrm>
            <a:off x="2666556" y="2983239"/>
            <a:ext cx="2511342" cy="57452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" name="カギ線コネクタ 109">
            <a:extLst>
              <a:ext uri="{FF2B5EF4-FFF2-40B4-BE49-F238E27FC236}">
                <a16:creationId xmlns:a16="http://schemas.microsoft.com/office/drawing/2014/main" id="{A5FC4A37-83CD-409E-2433-75D58589589A}"/>
              </a:ext>
            </a:extLst>
          </p:cNvPr>
          <p:cNvCxnSpPr>
            <a:cxnSpLocks/>
            <a:stCxn id="194" idx="3"/>
            <a:endCxn id="3" idx="1"/>
          </p:cNvCxnSpPr>
          <p:nvPr/>
        </p:nvCxnSpPr>
        <p:spPr>
          <a:xfrm>
            <a:off x="2666556" y="2695979"/>
            <a:ext cx="2511342" cy="86178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3" name="カギ線コネクタ 109">
            <a:extLst>
              <a:ext uri="{FF2B5EF4-FFF2-40B4-BE49-F238E27FC236}">
                <a16:creationId xmlns:a16="http://schemas.microsoft.com/office/drawing/2014/main" id="{4B5F8E2F-B1D6-E34A-06A8-D84B82C89AB1}"/>
              </a:ext>
            </a:extLst>
          </p:cNvPr>
          <p:cNvCxnSpPr>
            <a:cxnSpLocks/>
            <a:stCxn id="193" idx="3"/>
            <a:endCxn id="3" idx="1"/>
          </p:cNvCxnSpPr>
          <p:nvPr/>
        </p:nvCxnSpPr>
        <p:spPr>
          <a:xfrm>
            <a:off x="2666556" y="2381849"/>
            <a:ext cx="2511342" cy="117591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6" name="カギ線コネクタ 109">
            <a:extLst>
              <a:ext uri="{FF2B5EF4-FFF2-40B4-BE49-F238E27FC236}">
                <a16:creationId xmlns:a16="http://schemas.microsoft.com/office/drawing/2014/main" id="{CAFBF1DC-17C9-BDB5-08AB-03588490F152}"/>
              </a:ext>
            </a:extLst>
          </p:cNvPr>
          <p:cNvCxnSpPr>
            <a:cxnSpLocks/>
            <a:stCxn id="192" idx="3"/>
            <a:endCxn id="3" idx="1"/>
          </p:cNvCxnSpPr>
          <p:nvPr/>
        </p:nvCxnSpPr>
        <p:spPr>
          <a:xfrm>
            <a:off x="2666556" y="2094587"/>
            <a:ext cx="2511342" cy="1463174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9" name="カギ線コネクタ 109">
            <a:extLst>
              <a:ext uri="{FF2B5EF4-FFF2-40B4-BE49-F238E27FC236}">
                <a16:creationId xmlns:a16="http://schemas.microsoft.com/office/drawing/2014/main" id="{A06754EF-BE29-BC22-B0F7-7D522E7664D6}"/>
              </a:ext>
            </a:extLst>
          </p:cNvPr>
          <p:cNvCxnSpPr>
            <a:cxnSpLocks/>
            <a:stCxn id="207" idx="3"/>
            <a:endCxn id="3" idx="1"/>
          </p:cNvCxnSpPr>
          <p:nvPr/>
        </p:nvCxnSpPr>
        <p:spPr>
          <a:xfrm flipV="1">
            <a:off x="2666556" y="3557761"/>
            <a:ext cx="2511342" cy="177521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2" name="カギ線コネクタ 109">
            <a:extLst>
              <a:ext uri="{FF2B5EF4-FFF2-40B4-BE49-F238E27FC236}">
                <a16:creationId xmlns:a16="http://schemas.microsoft.com/office/drawing/2014/main" id="{3FA5DE31-087A-C766-7811-A5BAC042ACC1}"/>
              </a:ext>
            </a:extLst>
          </p:cNvPr>
          <p:cNvCxnSpPr>
            <a:cxnSpLocks/>
            <a:stCxn id="5" idx="3"/>
            <a:endCxn id="3" idx="1"/>
          </p:cNvCxnSpPr>
          <p:nvPr/>
        </p:nvCxnSpPr>
        <p:spPr>
          <a:xfrm flipV="1">
            <a:off x="4772772" y="3557762"/>
            <a:ext cx="405126" cy="114877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8" name="角丸四角形 86">
            <a:extLst>
              <a:ext uri="{FF2B5EF4-FFF2-40B4-BE49-F238E27FC236}">
                <a16:creationId xmlns:a16="http://schemas.microsoft.com/office/drawing/2014/main" id="{EA76C7E2-297F-6771-D15C-67D435F85D1B}"/>
              </a:ext>
            </a:extLst>
          </p:cNvPr>
          <p:cNvSpPr/>
          <p:nvPr/>
        </p:nvSpPr>
        <p:spPr>
          <a:xfrm>
            <a:off x="4043772" y="4011058"/>
            <a:ext cx="729000" cy="243000"/>
          </a:xfrm>
          <a:prstGeom prst="round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filler</a:t>
            </a:r>
          </a:p>
        </p:txBody>
      </p:sp>
      <p:cxnSp>
        <p:nvCxnSpPr>
          <p:cNvPr id="51" name="カギ線コネクタ 109">
            <a:extLst>
              <a:ext uri="{FF2B5EF4-FFF2-40B4-BE49-F238E27FC236}">
                <a16:creationId xmlns:a16="http://schemas.microsoft.com/office/drawing/2014/main" id="{1ADE4A01-B39A-6FAA-F398-86376FEBC734}"/>
              </a:ext>
            </a:extLst>
          </p:cNvPr>
          <p:cNvCxnSpPr>
            <a:cxnSpLocks/>
            <a:stCxn id="48" idx="3"/>
            <a:endCxn id="3" idx="1"/>
          </p:cNvCxnSpPr>
          <p:nvPr/>
        </p:nvCxnSpPr>
        <p:spPr>
          <a:xfrm flipV="1">
            <a:off x="4772772" y="3557762"/>
            <a:ext cx="405126" cy="574797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4" name="角丸四角形 116">
            <a:extLst>
              <a:ext uri="{FF2B5EF4-FFF2-40B4-BE49-F238E27FC236}">
                <a16:creationId xmlns:a16="http://schemas.microsoft.com/office/drawing/2014/main" id="{4B5DBD17-8B55-5A5A-423E-EC64CE45F4B3}"/>
              </a:ext>
            </a:extLst>
          </p:cNvPr>
          <p:cNvSpPr/>
          <p:nvPr/>
        </p:nvSpPr>
        <p:spPr>
          <a:xfrm>
            <a:off x="7664970" y="1972813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PP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sp>
        <p:nvSpPr>
          <p:cNvPr id="55" name="角丸四角形 116">
            <a:extLst>
              <a:ext uri="{FF2B5EF4-FFF2-40B4-BE49-F238E27FC236}">
                <a16:creationId xmlns:a16="http://schemas.microsoft.com/office/drawing/2014/main" id="{4E84C7DB-0A14-741C-E7CA-3DB604629696}"/>
              </a:ext>
            </a:extLst>
          </p:cNvPr>
          <p:cNvSpPr/>
          <p:nvPr/>
        </p:nvSpPr>
        <p:spPr>
          <a:xfrm>
            <a:off x="7664970" y="2260074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PE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sp>
        <p:nvSpPr>
          <p:cNvPr id="56" name="角丸四角形 116">
            <a:extLst>
              <a:ext uri="{FF2B5EF4-FFF2-40B4-BE49-F238E27FC236}">
                <a16:creationId xmlns:a16="http://schemas.microsoft.com/office/drawing/2014/main" id="{2B34234B-BD1C-B628-330F-CBA6CD485273}"/>
              </a:ext>
            </a:extLst>
          </p:cNvPr>
          <p:cNvSpPr/>
          <p:nvPr/>
        </p:nvSpPr>
        <p:spPr>
          <a:xfrm>
            <a:off x="7664970" y="2574204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PVC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sp>
        <p:nvSpPr>
          <p:cNvPr id="57" name="角丸四角形 116">
            <a:extLst>
              <a:ext uri="{FF2B5EF4-FFF2-40B4-BE49-F238E27FC236}">
                <a16:creationId xmlns:a16="http://schemas.microsoft.com/office/drawing/2014/main" id="{379D8E09-9285-C87F-86F0-7A4A17E30A33}"/>
              </a:ext>
            </a:extLst>
          </p:cNvPr>
          <p:cNvSpPr/>
          <p:nvPr/>
        </p:nvSpPr>
        <p:spPr>
          <a:xfrm>
            <a:off x="7664970" y="2861465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ABS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sp>
        <p:nvSpPr>
          <p:cNvPr id="58" name="角丸四角形 116">
            <a:extLst>
              <a:ext uri="{FF2B5EF4-FFF2-40B4-BE49-F238E27FC236}">
                <a16:creationId xmlns:a16="http://schemas.microsoft.com/office/drawing/2014/main" id="{039EB22E-2F1D-B16F-C75D-7AD7E8775A0C}"/>
              </a:ext>
            </a:extLst>
          </p:cNvPr>
          <p:cNvSpPr/>
          <p:nvPr/>
        </p:nvSpPr>
        <p:spPr>
          <a:xfrm>
            <a:off x="7664970" y="3148726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PA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sp>
        <p:nvSpPr>
          <p:cNvPr id="59" name="角丸四角形 116">
            <a:extLst>
              <a:ext uri="{FF2B5EF4-FFF2-40B4-BE49-F238E27FC236}">
                <a16:creationId xmlns:a16="http://schemas.microsoft.com/office/drawing/2014/main" id="{3765FA7D-CAFE-816C-8D75-7F5DE38C9650}"/>
              </a:ext>
            </a:extLst>
          </p:cNvPr>
          <p:cNvSpPr/>
          <p:nvPr/>
        </p:nvSpPr>
        <p:spPr>
          <a:xfrm>
            <a:off x="7664970" y="3435988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PC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sp>
        <p:nvSpPr>
          <p:cNvPr id="60" name="角丸四角形 116">
            <a:extLst>
              <a:ext uri="{FF2B5EF4-FFF2-40B4-BE49-F238E27FC236}">
                <a16:creationId xmlns:a16="http://schemas.microsoft.com/office/drawing/2014/main" id="{A85793D1-E325-ACB4-7C04-49F447ABA3A4}"/>
              </a:ext>
            </a:extLst>
          </p:cNvPr>
          <p:cNvSpPr/>
          <p:nvPr/>
        </p:nvSpPr>
        <p:spPr>
          <a:xfrm>
            <a:off x="7664970" y="3723249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PET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sp>
        <p:nvSpPr>
          <p:cNvPr id="61" name="角丸四角形 116">
            <a:extLst>
              <a:ext uri="{FF2B5EF4-FFF2-40B4-BE49-F238E27FC236}">
                <a16:creationId xmlns:a16="http://schemas.microsoft.com/office/drawing/2014/main" id="{44D62582-3531-4A32-06C4-72DD17BB7012}"/>
              </a:ext>
            </a:extLst>
          </p:cNvPr>
          <p:cNvSpPr/>
          <p:nvPr/>
        </p:nvSpPr>
        <p:spPr>
          <a:xfrm>
            <a:off x="7664970" y="4010510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PBT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sp>
        <p:nvSpPr>
          <p:cNvPr id="62" name="角丸四角形 116">
            <a:extLst>
              <a:ext uri="{FF2B5EF4-FFF2-40B4-BE49-F238E27FC236}">
                <a16:creationId xmlns:a16="http://schemas.microsoft.com/office/drawing/2014/main" id="{BA0D73A8-CFA0-29BD-D463-7BC535B3DE84}"/>
              </a:ext>
            </a:extLst>
          </p:cNvPr>
          <p:cNvSpPr/>
          <p:nvPr/>
        </p:nvSpPr>
        <p:spPr>
          <a:xfrm>
            <a:off x="7664970" y="4297771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POM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sp>
        <p:nvSpPr>
          <p:cNvPr id="63" name="角丸四角形 116">
            <a:extLst>
              <a:ext uri="{FF2B5EF4-FFF2-40B4-BE49-F238E27FC236}">
                <a16:creationId xmlns:a16="http://schemas.microsoft.com/office/drawing/2014/main" id="{747BC509-CF74-8792-76FA-D357B6FCF0D0}"/>
              </a:ext>
            </a:extLst>
          </p:cNvPr>
          <p:cNvSpPr/>
          <p:nvPr/>
        </p:nvSpPr>
        <p:spPr>
          <a:xfrm>
            <a:off x="7664970" y="4585033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ASA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sp>
        <p:nvSpPr>
          <p:cNvPr id="64" name="角丸四角形 116">
            <a:extLst>
              <a:ext uri="{FF2B5EF4-FFF2-40B4-BE49-F238E27FC236}">
                <a16:creationId xmlns:a16="http://schemas.microsoft.com/office/drawing/2014/main" id="{C363AEC5-0B3A-3784-F4D2-873CFEC894CE}"/>
              </a:ext>
            </a:extLst>
          </p:cNvPr>
          <p:cNvSpPr/>
          <p:nvPr/>
        </p:nvSpPr>
        <p:spPr>
          <a:xfrm>
            <a:off x="7664970" y="4872294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PMMA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sp>
        <p:nvSpPr>
          <p:cNvPr id="65" name="角丸四角形 116">
            <a:extLst>
              <a:ext uri="{FF2B5EF4-FFF2-40B4-BE49-F238E27FC236}">
                <a16:creationId xmlns:a16="http://schemas.microsoft.com/office/drawing/2014/main" id="{3A01492C-57D1-54F4-8043-276A0F28C45D}"/>
              </a:ext>
            </a:extLst>
          </p:cNvPr>
          <p:cNvSpPr/>
          <p:nvPr/>
        </p:nvSpPr>
        <p:spPr>
          <a:xfrm>
            <a:off x="7664970" y="5211199"/>
            <a:ext cx="861300" cy="2435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PUR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+</a:t>
            </a:r>
            <a:r>
              <a:rPr lang="ja-JP" altLang="en-US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 </a:t>
            </a:r>
            <a:r>
              <a:rPr lang="en-US" altLang="ja-JP" sz="825" kern="0" dirty="0">
                <a:solidFill>
                  <a:prstClr val="black"/>
                </a:solidFill>
                <a:latin typeface="Calibri Light" panose="020F0302020204030204"/>
                <a:ea typeface="游ゴシック" panose="020B0400000000000000" pitchFamily="50" charset="-128"/>
              </a:rPr>
              <a:t>filler</a:t>
            </a:r>
          </a:p>
        </p:txBody>
      </p:sp>
      <p:cxnSp>
        <p:nvCxnSpPr>
          <p:cNvPr id="69" name="カギ線コネクタ 109">
            <a:extLst>
              <a:ext uri="{FF2B5EF4-FFF2-40B4-BE49-F238E27FC236}">
                <a16:creationId xmlns:a16="http://schemas.microsoft.com/office/drawing/2014/main" id="{EF1146DB-2CC5-05A9-EB01-826CF08A7F2D}"/>
              </a:ext>
            </a:extLst>
          </p:cNvPr>
          <p:cNvCxnSpPr>
            <a:cxnSpLocks/>
            <a:stCxn id="3" idx="3"/>
            <a:endCxn id="54" idx="1"/>
          </p:cNvCxnSpPr>
          <p:nvPr/>
        </p:nvCxnSpPr>
        <p:spPr>
          <a:xfrm flipV="1">
            <a:off x="6014898" y="2094587"/>
            <a:ext cx="1650072" cy="1463174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0" name="カギ線コネクタ 109">
            <a:extLst>
              <a:ext uri="{FF2B5EF4-FFF2-40B4-BE49-F238E27FC236}">
                <a16:creationId xmlns:a16="http://schemas.microsoft.com/office/drawing/2014/main" id="{FF9F39E7-E6E8-749A-BB96-C1C38038F386}"/>
              </a:ext>
            </a:extLst>
          </p:cNvPr>
          <p:cNvCxnSpPr>
            <a:cxnSpLocks/>
            <a:stCxn id="3" idx="3"/>
            <a:endCxn id="55" idx="1"/>
          </p:cNvCxnSpPr>
          <p:nvPr/>
        </p:nvCxnSpPr>
        <p:spPr>
          <a:xfrm flipV="1">
            <a:off x="6014898" y="2381849"/>
            <a:ext cx="1650072" cy="117591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2" name="カギ線コネクタ 109">
            <a:extLst>
              <a:ext uri="{FF2B5EF4-FFF2-40B4-BE49-F238E27FC236}">
                <a16:creationId xmlns:a16="http://schemas.microsoft.com/office/drawing/2014/main" id="{05C02133-4AE3-0CF3-1A22-ED83078B9E2A}"/>
              </a:ext>
            </a:extLst>
          </p:cNvPr>
          <p:cNvCxnSpPr>
            <a:cxnSpLocks/>
            <a:stCxn id="3" idx="3"/>
            <a:endCxn id="56" idx="1"/>
          </p:cNvCxnSpPr>
          <p:nvPr/>
        </p:nvCxnSpPr>
        <p:spPr>
          <a:xfrm flipV="1">
            <a:off x="6014898" y="2695979"/>
            <a:ext cx="1650072" cy="86178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3" name="カギ線コネクタ 109">
            <a:extLst>
              <a:ext uri="{FF2B5EF4-FFF2-40B4-BE49-F238E27FC236}">
                <a16:creationId xmlns:a16="http://schemas.microsoft.com/office/drawing/2014/main" id="{5EC65B46-49F6-44CD-D53B-4DB14DCEA417}"/>
              </a:ext>
            </a:extLst>
          </p:cNvPr>
          <p:cNvCxnSpPr>
            <a:cxnSpLocks/>
            <a:stCxn id="3" idx="3"/>
            <a:endCxn id="57" idx="1"/>
          </p:cNvCxnSpPr>
          <p:nvPr/>
        </p:nvCxnSpPr>
        <p:spPr>
          <a:xfrm flipV="1">
            <a:off x="6014898" y="2983239"/>
            <a:ext cx="1650072" cy="57452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4" name="カギ線コネクタ 109">
            <a:extLst>
              <a:ext uri="{FF2B5EF4-FFF2-40B4-BE49-F238E27FC236}">
                <a16:creationId xmlns:a16="http://schemas.microsoft.com/office/drawing/2014/main" id="{CE30DFF1-EF7E-D0BA-327D-B33ACC44D8B2}"/>
              </a:ext>
            </a:extLst>
          </p:cNvPr>
          <p:cNvCxnSpPr>
            <a:cxnSpLocks/>
            <a:stCxn id="3" idx="3"/>
            <a:endCxn id="58" idx="1"/>
          </p:cNvCxnSpPr>
          <p:nvPr/>
        </p:nvCxnSpPr>
        <p:spPr>
          <a:xfrm flipV="1">
            <a:off x="6014898" y="3270501"/>
            <a:ext cx="1650072" cy="28726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5" name="カギ線コネクタ 109">
            <a:extLst>
              <a:ext uri="{FF2B5EF4-FFF2-40B4-BE49-F238E27FC236}">
                <a16:creationId xmlns:a16="http://schemas.microsoft.com/office/drawing/2014/main" id="{4D8CD3D3-E0EE-EC5C-93CC-AFB114CA8202}"/>
              </a:ext>
            </a:extLst>
          </p:cNvPr>
          <p:cNvCxnSpPr>
            <a:cxnSpLocks/>
            <a:stCxn id="3" idx="3"/>
            <a:endCxn id="59" idx="1"/>
          </p:cNvCxnSpPr>
          <p:nvPr/>
        </p:nvCxnSpPr>
        <p:spPr>
          <a:xfrm>
            <a:off x="6014898" y="3557762"/>
            <a:ext cx="1650072" cy="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7" name="カギ線コネクタ 109">
            <a:extLst>
              <a:ext uri="{FF2B5EF4-FFF2-40B4-BE49-F238E27FC236}">
                <a16:creationId xmlns:a16="http://schemas.microsoft.com/office/drawing/2014/main" id="{FA97F067-1BCC-D017-944A-2DC28023C583}"/>
              </a:ext>
            </a:extLst>
          </p:cNvPr>
          <p:cNvCxnSpPr>
            <a:cxnSpLocks/>
            <a:stCxn id="3" idx="3"/>
            <a:endCxn id="60" idx="1"/>
          </p:cNvCxnSpPr>
          <p:nvPr/>
        </p:nvCxnSpPr>
        <p:spPr>
          <a:xfrm>
            <a:off x="6014898" y="3557761"/>
            <a:ext cx="1650072" cy="28726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8" name="カギ線コネクタ 109">
            <a:extLst>
              <a:ext uri="{FF2B5EF4-FFF2-40B4-BE49-F238E27FC236}">
                <a16:creationId xmlns:a16="http://schemas.microsoft.com/office/drawing/2014/main" id="{20BB4801-2EC7-3B8B-4469-C5AF417D17BA}"/>
              </a:ext>
            </a:extLst>
          </p:cNvPr>
          <p:cNvCxnSpPr>
            <a:cxnSpLocks/>
            <a:stCxn id="3" idx="3"/>
            <a:endCxn id="61" idx="1"/>
          </p:cNvCxnSpPr>
          <p:nvPr/>
        </p:nvCxnSpPr>
        <p:spPr>
          <a:xfrm>
            <a:off x="6014898" y="3557762"/>
            <a:ext cx="1650072" cy="574523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9" name="カギ線コネクタ 109">
            <a:extLst>
              <a:ext uri="{FF2B5EF4-FFF2-40B4-BE49-F238E27FC236}">
                <a16:creationId xmlns:a16="http://schemas.microsoft.com/office/drawing/2014/main" id="{27ED589A-1D4E-9ADF-C8E2-9CA48EFD0C29}"/>
              </a:ext>
            </a:extLst>
          </p:cNvPr>
          <p:cNvCxnSpPr>
            <a:cxnSpLocks/>
            <a:stCxn id="3" idx="3"/>
            <a:endCxn id="62" idx="1"/>
          </p:cNvCxnSpPr>
          <p:nvPr/>
        </p:nvCxnSpPr>
        <p:spPr>
          <a:xfrm>
            <a:off x="6014898" y="3557762"/>
            <a:ext cx="1650072" cy="86178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0" name="カギ線コネクタ 109">
            <a:extLst>
              <a:ext uri="{FF2B5EF4-FFF2-40B4-BE49-F238E27FC236}">
                <a16:creationId xmlns:a16="http://schemas.microsoft.com/office/drawing/2014/main" id="{CC236771-D6C8-B659-64AB-13448915C818}"/>
              </a:ext>
            </a:extLst>
          </p:cNvPr>
          <p:cNvCxnSpPr>
            <a:cxnSpLocks/>
            <a:stCxn id="3" idx="3"/>
            <a:endCxn id="63" idx="1"/>
          </p:cNvCxnSpPr>
          <p:nvPr/>
        </p:nvCxnSpPr>
        <p:spPr>
          <a:xfrm>
            <a:off x="6014898" y="3557761"/>
            <a:ext cx="1650072" cy="114904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1" name="カギ線コネクタ 109">
            <a:extLst>
              <a:ext uri="{FF2B5EF4-FFF2-40B4-BE49-F238E27FC236}">
                <a16:creationId xmlns:a16="http://schemas.microsoft.com/office/drawing/2014/main" id="{910F368F-777C-7706-A948-A00428E16AFB}"/>
              </a:ext>
            </a:extLst>
          </p:cNvPr>
          <p:cNvCxnSpPr>
            <a:cxnSpLocks/>
            <a:stCxn id="3" idx="3"/>
            <a:endCxn id="64" idx="1"/>
          </p:cNvCxnSpPr>
          <p:nvPr/>
        </p:nvCxnSpPr>
        <p:spPr>
          <a:xfrm>
            <a:off x="6014898" y="3557762"/>
            <a:ext cx="1650072" cy="1436307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8" name="カギ線コネクタ 109">
            <a:extLst>
              <a:ext uri="{FF2B5EF4-FFF2-40B4-BE49-F238E27FC236}">
                <a16:creationId xmlns:a16="http://schemas.microsoft.com/office/drawing/2014/main" id="{2B633871-0E2C-DE09-459F-6BC46E425941}"/>
              </a:ext>
            </a:extLst>
          </p:cNvPr>
          <p:cNvCxnSpPr>
            <a:cxnSpLocks/>
            <a:stCxn id="3" idx="3"/>
            <a:endCxn id="65" idx="1"/>
          </p:cNvCxnSpPr>
          <p:nvPr/>
        </p:nvCxnSpPr>
        <p:spPr>
          <a:xfrm>
            <a:off x="6014898" y="3557761"/>
            <a:ext cx="1650072" cy="177521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4C7AA3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38DC34E0-25AE-7AE0-4446-55E9C5339544}"/>
              </a:ext>
            </a:extLst>
          </p:cNvPr>
          <p:cNvSpPr txBox="1"/>
          <p:nvPr/>
        </p:nvSpPr>
        <p:spPr>
          <a:xfrm>
            <a:off x="8796300" y="2078852"/>
            <a:ext cx="944098" cy="34624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altLang="ja-JP" sz="825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rPr>
              <a:t>general purpose plastic</a:t>
            </a:r>
            <a:endParaRPr lang="ja-JP" altLang="en-US" sz="825" dirty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8E3FDB4F-18CF-461F-1793-AD4E6F2DD562}"/>
              </a:ext>
            </a:extLst>
          </p:cNvPr>
          <p:cNvSpPr txBox="1"/>
          <p:nvPr/>
        </p:nvSpPr>
        <p:spPr>
          <a:xfrm>
            <a:off x="8796300" y="3521700"/>
            <a:ext cx="944098" cy="473206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altLang="ja-JP" sz="825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rPr>
              <a:t>general purpose engineering plastic</a:t>
            </a:r>
            <a:endParaRPr lang="ja-JP" altLang="en-US" sz="825" dirty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161DACB7-6984-648D-FD85-69855C9978E4}"/>
              </a:ext>
            </a:extLst>
          </p:cNvPr>
          <p:cNvSpPr txBox="1"/>
          <p:nvPr/>
        </p:nvSpPr>
        <p:spPr>
          <a:xfrm>
            <a:off x="8697171" y="5222711"/>
            <a:ext cx="1142359" cy="219291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altLang="ja-JP" sz="825" dirty="0" err="1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rPr>
              <a:t>thermocurable</a:t>
            </a:r>
            <a:r>
              <a:rPr lang="en-US" altLang="ja-JP" sz="825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rPr>
              <a:t> resin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4E54ECB-D229-3808-1964-84721AEEEB24}"/>
              </a:ext>
            </a:extLst>
          </p:cNvPr>
          <p:cNvSpPr txBox="1"/>
          <p:nvPr/>
        </p:nvSpPr>
        <p:spPr>
          <a:xfrm>
            <a:off x="4043772" y="5137388"/>
            <a:ext cx="2430387" cy="286657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ctr">
              <a:defRPr sz="1350">
                <a:solidFill>
                  <a:srgbClr val="00B05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ja-JP" dirty="0">
                <a:latin typeface="Calibri" panose="020F0502020204030204"/>
                <a:ea typeface="游ゴシック" panose="020B0400000000000000" pitchFamily="50" charset="-128"/>
              </a:rPr>
              <a:t>Resource circulation technology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970A3A7-4587-64A6-E9FD-AA55E8D200AD}"/>
              </a:ext>
            </a:extLst>
          </p:cNvPr>
          <p:cNvCxnSpPr>
            <a:cxnSpLocks/>
            <a:endCxn id="6" idx="2"/>
          </p:cNvCxnSpPr>
          <p:nvPr/>
        </p:nvCxnSpPr>
        <p:spPr>
          <a:xfrm flipH="1" flipV="1">
            <a:off x="4400648" y="4890046"/>
            <a:ext cx="183185" cy="2420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3778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25973AA-7E02-9ED2-0C0D-90CE85C95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532" y="1957269"/>
            <a:ext cx="9888000" cy="1130884"/>
          </a:xfrm>
        </p:spPr>
        <p:txBody>
          <a:bodyPr/>
          <a:lstStyle/>
          <a:p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3. Agenda </a:t>
            </a:r>
            <a:r>
              <a:rPr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of</a:t>
            </a:r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SG2-3 meeting </a:t>
            </a:r>
            <a:b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</a:br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	2. Allocation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F5594CE-F074-5523-0B24-D8A1BD146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6648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DCDD27B-186B-1BA8-EBDF-EC46E24DE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2.Allocaiton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9658FE1-E24D-6F63-4CE9-B0EC4AF93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32</a:t>
            </a:fld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3D46838-9C90-8EB2-273E-DC5280AC750C}"/>
              </a:ext>
            </a:extLst>
          </p:cNvPr>
          <p:cNvSpPr txBox="1"/>
          <p:nvPr/>
        </p:nvSpPr>
        <p:spPr>
          <a:xfrm>
            <a:off x="740021" y="763530"/>
            <a:ext cx="10146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There was a proposal from CLEPA on allocation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as 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below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Need to confirm if SG2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agree this idea or not.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4598410-0871-A129-0311-2774B10EAF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38"/>
          <a:stretch/>
        </p:blipFill>
        <p:spPr>
          <a:xfrm>
            <a:off x="801045" y="1488734"/>
            <a:ext cx="8404456" cy="4669200"/>
          </a:xfrm>
          <a:prstGeom prst="rect">
            <a:avLst/>
          </a:prstGeom>
        </p:spPr>
      </p:pic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11763950-5A35-061E-AE84-0165F6186729}"/>
              </a:ext>
            </a:extLst>
          </p:cNvPr>
          <p:cNvSpPr/>
          <p:nvPr/>
        </p:nvSpPr>
        <p:spPr>
          <a:xfrm>
            <a:off x="8743478" y="4435974"/>
            <a:ext cx="2712972" cy="1015868"/>
          </a:xfrm>
          <a:prstGeom prst="wedgeRoundRectCallout">
            <a:avLst>
              <a:gd name="adj1" fmla="val -64008"/>
              <a:gd name="adj2" fmla="val -528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This point differ from ISO14067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4559106-E786-154D-9FE9-EA4E33EC2611}"/>
              </a:ext>
            </a:extLst>
          </p:cNvPr>
          <p:cNvSpPr/>
          <p:nvPr/>
        </p:nvSpPr>
        <p:spPr>
          <a:xfrm>
            <a:off x="1266738" y="4256010"/>
            <a:ext cx="6870583" cy="399880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96639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25973AA-7E02-9ED2-0C0D-90CE85C95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532" y="1957269"/>
            <a:ext cx="9888000" cy="1130884"/>
          </a:xfrm>
        </p:spPr>
        <p:txBody>
          <a:bodyPr/>
          <a:lstStyle/>
          <a:p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3. Agenda </a:t>
            </a:r>
            <a:r>
              <a:rPr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of</a:t>
            </a:r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SG2-3 meeting </a:t>
            </a:r>
            <a:b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</a:br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	3. Chain of custody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F5594CE-F074-5523-0B24-D8A1BD146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900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3F99070-7DD3-F56E-8FF4-AFD324D141B6}"/>
              </a:ext>
            </a:extLst>
          </p:cNvPr>
          <p:cNvSpPr txBox="1"/>
          <p:nvPr/>
        </p:nvSpPr>
        <p:spPr>
          <a:xfrm>
            <a:off x="8631298" y="4925470"/>
            <a:ext cx="2865284" cy="568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With mixing</a:t>
            </a:r>
            <a:endParaRPr lang="ja-JP" altLang="en-US" sz="24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D225B19-9688-3FF4-57EA-8BEF53ED8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3.Chain of custody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FECE27-FBBF-3582-3404-F359F895E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878" y="807123"/>
            <a:ext cx="11498243" cy="461665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kumimoji="1" lang="en-US" altLang="ja-JP" dirty="0"/>
              <a:t>ISO 22095:2020 Chain of custody – General terminology and models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AC9AFB-88EF-E7E0-F7D0-0AEF0251C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34</a:t>
            </a:fld>
            <a:endParaRPr kumimoji="1" lang="ja-JP" altLang="en-US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126B624E-5743-3E2E-2465-BE725CBFB20B}"/>
              </a:ext>
            </a:extLst>
          </p:cNvPr>
          <p:cNvSpPr txBox="1">
            <a:spLocks/>
          </p:cNvSpPr>
          <p:nvPr/>
        </p:nvSpPr>
        <p:spPr>
          <a:xfrm>
            <a:off x="346878" y="1480493"/>
            <a:ext cx="11498243" cy="1559401"/>
          </a:xfrm>
          <a:prstGeom prst="rect">
            <a:avLst/>
          </a:prstGeom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dirty="0"/>
              <a:t>3.1.1 chain of custody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ja-JP" b="0" dirty="0"/>
              <a:t>Process by which inputs and outputs and associated information are transferred, monitored and controlled as they move through each step in the relevant supply chain.</a:t>
            </a:r>
            <a:endParaRPr lang="ja-JP" altLang="en-US" b="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042BED9-5BCE-BEED-02BD-17CF7AAF174E}"/>
              </a:ext>
            </a:extLst>
          </p:cNvPr>
          <p:cNvSpPr txBox="1"/>
          <p:nvPr/>
        </p:nvSpPr>
        <p:spPr>
          <a:xfrm>
            <a:off x="2845294" y="3126091"/>
            <a:ext cx="5055832" cy="2784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identity preserved model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2) segregated model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3) controlled blending model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4) </a:t>
            </a:r>
            <a:r>
              <a:rPr lang="en-US" altLang="ja-JP" sz="24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mass balance model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5) </a:t>
            </a:r>
            <a:r>
              <a:rPr lang="en-US" altLang="ja-JP" sz="24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book and claim model</a:t>
            </a:r>
            <a:endParaRPr lang="ja-JP" altLang="en-US" sz="2400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右中かっこ 10">
            <a:extLst>
              <a:ext uri="{FF2B5EF4-FFF2-40B4-BE49-F238E27FC236}">
                <a16:creationId xmlns:a16="http://schemas.microsoft.com/office/drawing/2014/main" id="{08811328-BA94-5660-EB61-517191BA2C19}"/>
              </a:ext>
            </a:extLst>
          </p:cNvPr>
          <p:cNvSpPr/>
          <p:nvPr/>
        </p:nvSpPr>
        <p:spPr>
          <a:xfrm>
            <a:off x="8019494" y="3502574"/>
            <a:ext cx="396536" cy="1092014"/>
          </a:xfrm>
          <a:prstGeom prst="rightBrace">
            <a:avLst>
              <a:gd name="adj1" fmla="val 17424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708AF7-E613-116E-1865-3FA4D7A4F142}"/>
              </a:ext>
            </a:extLst>
          </p:cNvPr>
          <p:cNvSpPr txBox="1"/>
          <p:nvPr/>
        </p:nvSpPr>
        <p:spPr>
          <a:xfrm>
            <a:off x="5184558" y="6192038"/>
            <a:ext cx="6906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Quote from : LCAF mass balance webinar presentation by Atsushi Inaba (25</a:t>
            </a:r>
            <a:r>
              <a:rPr kumimoji="1" lang="en-US" altLang="ja-JP" sz="1200" baseline="30000" dirty="0">
                <a:latin typeface="Meiryo UI" panose="020B0604030504040204" pitchFamily="50" charset="-128"/>
                <a:ea typeface="Meiryo UI" panose="020B0604030504040204" pitchFamily="50" charset="-128"/>
              </a:rPr>
              <a:t>th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 Mar 2024) 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右中かっこ 12">
            <a:extLst>
              <a:ext uri="{FF2B5EF4-FFF2-40B4-BE49-F238E27FC236}">
                <a16:creationId xmlns:a16="http://schemas.microsoft.com/office/drawing/2014/main" id="{506B977C-9540-0EC2-326F-B6973D2512F8}"/>
              </a:ext>
            </a:extLst>
          </p:cNvPr>
          <p:cNvSpPr/>
          <p:nvPr/>
        </p:nvSpPr>
        <p:spPr>
          <a:xfrm>
            <a:off x="8019494" y="4663900"/>
            <a:ext cx="396536" cy="1092014"/>
          </a:xfrm>
          <a:prstGeom prst="rightBrace">
            <a:avLst>
              <a:gd name="adj1" fmla="val 17424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20A50DB-9801-D8BD-9E4D-CED4BC9D1E93}"/>
              </a:ext>
            </a:extLst>
          </p:cNvPr>
          <p:cNvSpPr txBox="1"/>
          <p:nvPr/>
        </p:nvSpPr>
        <p:spPr>
          <a:xfrm>
            <a:off x="8631298" y="3703922"/>
            <a:ext cx="2865284" cy="568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Without mixing</a:t>
            </a:r>
            <a:endParaRPr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矢印: 上下 16">
            <a:extLst>
              <a:ext uri="{FF2B5EF4-FFF2-40B4-BE49-F238E27FC236}">
                <a16:creationId xmlns:a16="http://schemas.microsoft.com/office/drawing/2014/main" id="{9549E8E5-5FE8-C191-7982-FBB7CAB6CF50}"/>
              </a:ext>
            </a:extLst>
          </p:cNvPr>
          <p:cNvSpPr/>
          <p:nvPr/>
        </p:nvSpPr>
        <p:spPr>
          <a:xfrm>
            <a:off x="2125102" y="3279606"/>
            <a:ext cx="408372" cy="263135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9CFBC63-57BE-40CA-E1B1-44E15F3B7F86}"/>
              </a:ext>
            </a:extLst>
          </p:cNvPr>
          <p:cNvSpPr txBox="1"/>
          <p:nvPr/>
        </p:nvSpPr>
        <p:spPr>
          <a:xfrm>
            <a:off x="176073" y="4103518"/>
            <a:ext cx="22009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Physical presence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E92203F-2FBE-8FF4-18A3-9FBC49D79106}"/>
              </a:ext>
            </a:extLst>
          </p:cNvPr>
          <p:cNvSpPr txBox="1"/>
          <p:nvPr/>
        </p:nvSpPr>
        <p:spPr>
          <a:xfrm>
            <a:off x="1381236" y="3294222"/>
            <a:ext cx="7438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High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6EC3DEE-E796-2067-177F-95846F9AFDB8}"/>
              </a:ext>
            </a:extLst>
          </p:cNvPr>
          <p:cNvSpPr txBox="1"/>
          <p:nvPr/>
        </p:nvSpPr>
        <p:spPr>
          <a:xfrm>
            <a:off x="1381236" y="4968512"/>
            <a:ext cx="7438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Low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A92B51B-4CE5-AA82-0690-16DFD5A3590F}"/>
              </a:ext>
            </a:extLst>
          </p:cNvPr>
          <p:cNvSpPr txBox="1"/>
          <p:nvPr/>
        </p:nvSpPr>
        <p:spPr>
          <a:xfrm>
            <a:off x="1440594" y="5521802"/>
            <a:ext cx="5285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No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59305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386B92-3BBC-CDEE-E28C-AFA548A8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592" y="26274"/>
            <a:ext cx="9888000" cy="648000"/>
          </a:xfrm>
        </p:spPr>
        <p:txBody>
          <a:bodyPr/>
          <a:lstStyle/>
          <a:p>
            <a:r>
              <a:rPr kumimoji="1" lang="en-US" altLang="ja-JP" dirty="0"/>
              <a:t>Mass balance model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3727319-D5B6-3431-B7DE-D43E61055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6648DF50-796E-1220-986E-3598D5FD31BA}"/>
              </a:ext>
            </a:extLst>
          </p:cNvPr>
          <p:cNvSpPr txBox="1">
            <a:spLocks/>
          </p:cNvSpPr>
          <p:nvPr/>
        </p:nvSpPr>
        <p:spPr>
          <a:xfrm>
            <a:off x="1096595" y="900928"/>
            <a:ext cx="5911677" cy="4339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en-US" altLang="ja-JP" dirty="0"/>
              <a:t>Rolling average percentage</a:t>
            </a:r>
            <a:endParaRPr lang="ja-JP" altLang="en-US" b="0" dirty="0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5501D5D6-F32B-2602-835C-2B3D5579E4D4}"/>
              </a:ext>
            </a:extLst>
          </p:cNvPr>
          <p:cNvSpPr txBox="1">
            <a:spLocks/>
          </p:cNvSpPr>
          <p:nvPr/>
        </p:nvSpPr>
        <p:spPr>
          <a:xfrm>
            <a:off x="1066571" y="3440370"/>
            <a:ext cx="3229230" cy="4339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en-US" altLang="ja-JP" dirty="0"/>
              <a:t>Credit method</a:t>
            </a:r>
            <a:endParaRPr lang="ja-JP" altLang="en-US" b="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4295425-6694-8AF9-DC1F-AD17CAC8A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850" y="1355913"/>
            <a:ext cx="5112644" cy="185780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BC68773-6EEA-C6E3-5795-1B1355A7A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057" y="1333195"/>
            <a:ext cx="702465" cy="616552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F3ED6C62-1C80-070B-6754-AB4079E75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9496" y="3780240"/>
            <a:ext cx="6541575" cy="249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9555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3F3AC8-23AE-2D3C-A895-39C1AD0AA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254" y="26107"/>
            <a:ext cx="9888000" cy="648000"/>
          </a:xfrm>
        </p:spPr>
        <p:txBody>
          <a:bodyPr/>
          <a:lstStyle/>
          <a:p>
            <a:r>
              <a:rPr kumimoji="1" lang="en-US" altLang="ja-JP" dirty="0"/>
              <a:t>Pros / Cons on chain of custody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7782C0B-B386-D906-842C-BC2112D12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36</a:t>
            </a:fld>
            <a:endParaRPr kumimoji="1" lang="ja-JP" altLang="en-US"/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287FFB1F-E540-7F41-ABC6-8C300F5ADDC0}"/>
              </a:ext>
            </a:extLst>
          </p:cNvPr>
          <p:cNvGraphicFramePr>
            <a:graphicFrameLocks noGrp="1"/>
          </p:cNvGraphicFramePr>
          <p:nvPr/>
        </p:nvGraphicFramePr>
        <p:xfrm>
          <a:off x="1356224" y="1163548"/>
          <a:ext cx="9287030" cy="369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515">
                  <a:extLst>
                    <a:ext uri="{9D8B030D-6E8A-4147-A177-3AD203B41FA5}">
                      <a16:colId xmlns:a16="http://schemas.microsoft.com/office/drawing/2014/main" val="1178803809"/>
                    </a:ext>
                  </a:extLst>
                </a:gridCol>
                <a:gridCol w="4643515">
                  <a:extLst>
                    <a:ext uri="{9D8B030D-6E8A-4147-A177-3AD203B41FA5}">
                      <a16:colId xmlns:a16="http://schemas.microsoft.com/office/drawing/2014/main" val="894324988"/>
                    </a:ext>
                  </a:extLst>
                </a:gridCol>
              </a:tblGrid>
              <a:tr h="41667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Pros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Cons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4273376"/>
                  </a:ext>
                </a:extLst>
              </a:tr>
              <a:tr h="3282524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Necessary to establish the circular economy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kumimoji="1" lang="en-US" altLang="ja-JP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Chemically same product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kumimoji="1" lang="en-US" altLang="ja-JP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Less additional facilities (investment)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Risk of Green wash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dirty="0"/>
                        <a:t> </a:t>
                      </a:r>
                      <a:r>
                        <a:rPr kumimoji="1" lang="en-US" altLang="ja-JP" dirty="0">
                          <a:sym typeface="Wingdings" panose="05000000000000000000" pitchFamily="2" charset="2"/>
                        </a:rPr>
                        <a:t> Green wash is unavoidable</a:t>
                      </a:r>
                      <a:endParaRPr kumimoji="1" lang="en-US" altLang="ja-JP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kumimoji="1" lang="en-US" altLang="ja-JP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No actual benefit for society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kumimoji="1" lang="en-US" altLang="ja-JP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No information disclosure for residual products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dirty="0"/>
                        <a:t>  *If don’t count residual products, then double count could be happened.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008376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B8FE239-1C41-9F99-88CC-543B719B59DB}"/>
              </a:ext>
            </a:extLst>
          </p:cNvPr>
          <p:cNvSpPr txBox="1"/>
          <p:nvPr/>
        </p:nvSpPr>
        <p:spPr>
          <a:xfrm>
            <a:off x="958788" y="5193631"/>
            <a:ext cx="9756559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Any methodology to avoid the green wash should be developed to avoid Cons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65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16CA8A-C1FC-8C0B-17C6-2F0B998E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Agenda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CAF8E3-060F-65E8-E349-976492BA2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881" y="1008001"/>
            <a:ext cx="11520000" cy="4697553"/>
          </a:xfrm>
        </p:spPr>
        <p:txBody>
          <a:bodyPr/>
          <a:lstStyle/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Feedback from IWG in Korea</a:t>
            </a:r>
          </a:p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Dataset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ja-JP" sz="18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Discussion - dataset criteria</a:t>
            </a:r>
            <a:endParaRPr lang="en-US" altLang="ja-JP" sz="240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Agenda </a:t>
            </a:r>
            <a:r>
              <a:rPr lang="en-US" altLang="ja-JP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of</a:t>
            </a:r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SG2-3 meeting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ja-JP" sz="18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Boundary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ja-JP" sz="18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Allocation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ja-JP" sz="18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Chain of custody</a:t>
            </a:r>
          </a:p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ja-JP" kern="100" dirty="0">
                <a:solidFill>
                  <a:schemeClr val="bg1">
                    <a:lumMod val="6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Preparation for drafting (Discussion will be start from next time) </a:t>
            </a:r>
            <a:endParaRPr kumimoji="1" lang="ja-JP" altLang="en-US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0154FD9-363A-30DF-06A8-C098E6C08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563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79FB8D58-D73B-9178-BBB8-5300B10BB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1.</a:t>
            </a:r>
            <a:r>
              <a:rPr lang="en-US" altLang="ja-JP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 Feedback from IWG in Korea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783A718-0E9A-65B7-EA71-9F85F00CA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176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FC2B9C-7FC9-B52E-30D2-1F92C8D7F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Feedback from IWG in Korea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BC586A-9467-3F4B-3E7B-C9CC67380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06CB108-C25F-425A-A5E1-2C0F94DD509B}"/>
              </a:ext>
            </a:extLst>
          </p:cNvPr>
          <p:cNvSpPr txBox="1"/>
          <p:nvPr/>
        </p:nvSpPr>
        <p:spPr>
          <a:xfrm>
            <a:off x="657794" y="846980"/>
            <a:ext cx="10146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SG2 was mainly proposing about dataset in last IWG meeting in Korea.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Also, SG2 asked to every SGs to discuss about dataset in each SG’s meeting.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Finally, IWG make below conclusion for this agenda.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0EEC9FD-96F5-51A4-5885-4D2D7658470A}"/>
              </a:ext>
            </a:extLst>
          </p:cNvPr>
          <p:cNvSpPr txBox="1"/>
          <p:nvPr/>
        </p:nvSpPr>
        <p:spPr>
          <a:xfrm>
            <a:off x="657794" y="1983524"/>
            <a:ext cx="10146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&lt;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Main conclusion&gt;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Make a candidate list from existing dataset for A-LCA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Make a criteria to select the suitable dataset to the list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AAE38ED-EA21-C475-1234-AA08CF243B5F}"/>
              </a:ext>
            </a:extLst>
          </p:cNvPr>
          <p:cNvSpPr txBox="1"/>
          <p:nvPr/>
        </p:nvSpPr>
        <p:spPr>
          <a:xfrm>
            <a:off x="657794" y="3674148"/>
            <a:ext cx="10146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&lt;Other comments from participants&gt;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To list the dataset is not enough. We should have a rule to use dataset for A-LCA.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Each dataset has different boundary, and it should not be mixed.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Please consider also reginal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If dataset is not free, this is unfair.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We don’t need high quality, but we need to follow to close the gaps every year.</a:t>
            </a:r>
          </a:p>
        </p:txBody>
      </p:sp>
    </p:spTree>
    <p:extLst>
      <p:ext uri="{BB962C8B-B14F-4D97-AF65-F5344CB8AC3E}">
        <p14:creationId xmlns:p14="http://schemas.microsoft.com/office/powerpoint/2010/main" val="1898434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79FB8D58-D73B-9178-BBB8-5300B10BB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2.Dataset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783A718-0E9A-65B7-EA71-9F85F00CA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473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1E88BCF8-4E19-D0F8-837D-301BDC31C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Remind of IWG presentation from SG2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A9C572-7CCC-3F04-ABB8-408D1240E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9814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F4EFCF9D-0733-D5F4-532A-570E203EF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Executive summary</a:t>
            </a:r>
            <a:endParaRPr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80F995E-DC6C-4CF3-296C-56E1874CA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545" y="2060495"/>
            <a:ext cx="11520000" cy="4128875"/>
          </a:xfrm>
        </p:spPr>
        <p:txBody>
          <a:bodyPr/>
          <a:lstStyle/>
          <a:p>
            <a:r>
              <a:rPr lang="en-US" altLang="ja-JP" dirty="0"/>
              <a:t>Both Activity Data &amp; Intensity Data can be Primary Data or Secondary Data.</a:t>
            </a:r>
          </a:p>
          <a:p>
            <a:r>
              <a:rPr lang="en-US" altLang="ja-JP" dirty="0"/>
              <a:t>It is nearly impossible to get the all data by Primary Data.</a:t>
            </a:r>
          </a:p>
          <a:p>
            <a:r>
              <a:rPr lang="en-US" altLang="ja-JP" dirty="0"/>
              <a:t>Therefore, Secondary Data discussion is needed.</a:t>
            </a:r>
          </a:p>
          <a:p>
            <a:r>
              <a:rPr lang="en-US" altLang="ja-JP" dirty="0"/>
              <a:t>SG2 has discussed Material Classifications, these materials need to set Secondary Data for Intensity Data.</a:t>
            </a:r>
          </a:p>
          <a:p>
            <a:r>
              <a:rPr lang="en-US" altLang="ja-JP" dirty="0"/>
              <a:t>To harmonize Secondary Data as one specific Data Set, has difficulty of consensus.</a:t>
            </a:r>
          </a:p>
          <a:p>
            <a:r>
              <a:rPr lang="en-US" altLang="ja-JP" dirty="0"/>
              <a:t>SG2 propose to nominate the list of several Data Sets as preference.</a:t>
            </a:r>
          </a:p>
          <a:p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6F3846F-9765-2E17-E236-EBFE5803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6EF43183-D157-768A-BE06-1EE60881FBCB}"/>
              </a:ext>
            </a:extLst>
          </p:cNvPr>
          <p:cNvSpPr/>
          <p:nvPr/>
        </p:nvSpPr>
        <p:spPr>
          <a:xfrm>
            <a:off x="2336387" y="771881"/>
            <a:ext cx="1980000" cy="10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GHG emissions</a:t>
            </a:r>
          </a:p>
          <a:p>
            <a:pPr algn="ctr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[kg-CO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e]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7B6DF686-681D-4164-12B6-BF19B6899166}"/>
              </a:ext>
            </a:extLst>
          </p:cNvPr>
          <p:cNvSpPr/>
          <p:nvPr/>
        </p:nvSpPr>
        <p:spPr>
          <a:xfrm>
            <a:off x="5110429" y="771881"/>
            <a:ext cx="1980000" cy="10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Activity Data</a:t>
            </a:r>
          </a:p>
          <a:p>
            <a:pPr algn="ctr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[kg]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97A0EC86-BF12-50A7-0541-373C8A7446C4}"/>
              </a:ext>
            </a:extLst>
          </p:cNvPr>
          <p:cNvSpPr/>
          <p:nvPr/>
        </p:nvSpPr>
        <p:spPr>
          <a:xfrm>
            <a:off x="7884470" y="771881"/>
            <a:ext cx="1980000" cy="10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Intensity Data</a:t>
            </a:r>
          </a:p>
          <a:p>
            <a:pPr algn="ctr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[kg-CO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e/kg]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十字形 9">
            <a:extLst>
              <a:ext uri="{FF2B5EF4-FFF2-40B4-BE49-F238E27FC236}">
                <a16:creationId xmlns:a16="http://schemas.microsoft.com/office/drawing/2014/main" id="{373B1A4A-4876-0794-36FB-19DFD652C6F6}"/>
              </a:ext>
            </a:extLst>
          </p:cNvPr>
          <p:cNvSpPr/>
          <p:nvPr/>
        </p:nvSpPr>
        <p:spPr>
          <a:xfrm rot="2700000">
            <a:off x="7307450" y="1095881"/>
            <a:ext cx="360000" cy="360000"/>
          </a:xfrm>
          <a:prstGeom prst="plus">
            <a:avLst>
              <a:gd name="adj" fmla="val 328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次の値と等しい 10">
            <a:extLst>
              <a:ext uri="{FF2B5EF4-FFF2-40B4-BE49-F238E27FC236}">
                <a16:creationId xmlns:a16="http://schemas.microsoft.com/office/drawing/2014/main" id="{730A475E-7E0F-9CCB-4459-B9040D339093}"/>
              </a:ext>
            </a:extLst>
          </p:cNvPr>
          <p:cNvSpPr/>
          <p:nvPr/>
        </p:nvSpPr>
        <p:spPr>
          <a:xfrm>
            <a:off x="4533408" y="1095881"/>
            <a:ext cx="360000" cy="3600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5893B8-AD57-2B6C-34F5-DA2416C9C310}"/>
              </a:ext>
            </a:extLst>
          </p:cNvPr>
          <p:cNvSpPr txBox="1"/>
          <p:nvPr/>
        </p:nvSpPr>
        <p:spPr>
          <a:xfrm>
            <a:off x="8087022" y="5899767"/>
            <a:ext cx="3774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Primary Data : product specific data</a:t>
            </a: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Secondary Data : industrial average data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96BB914-E6E8-31D1-A139-A270C07A263F}"/>
              </a:ext>
            </a:extLst>
          </p:cNvPr>
          <p:cNvSpPr txBox="1"/>
          <p:nvPr/>
        </p:nvSpPr>
        <p:spPr>
          <a:xfrm>
            <a:off x="9767101" y="1485819"/>
            <a:ext cx="2090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※For material acquisition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1455718"/>
      </p:ext>
    </p:extLst>
  </p:cSld>
  <p:clrMapOvr>
    <a:masterClrMapping/>
  </p:clrMapOvr>
</p:sld>
</file>

<file path=ppt/theme/theme1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SIC.pptx" id="{F03D903B-D3A2-4878-8023-A94F61CEB0BC}" vid="{2DDECB0E-A060-4617-B992-71771F444E8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955D4CA6E8CD54EB254DCD2D70DB341" ma:contentTypeVersion="4" ma:contentTypeDescription="新しいドキュメントを作成します。" ma:contentTypeScope="" ma:versionID="7fdbbccea6e80eb86b836667da61567c">
  <xsd:schema xmlns:xsd="http://www.w3.org/2001/XMLSchema" xmlns:xs="http://www.w3.org/2001/XMLSchema" xmlns:p="http://schemas.microsoft.com/office/2006/metadata/properties" xmlns:ns2="e728ceb6-04c0-4d23-afdb-473c0266749f" targetNamespace="http://schemas.microsoft.com/office/2006/metadata/properties" ma:root="true" ma:fieldsID="5f86b49a502d86c1c4d86501dea355eb" ns2:_="">
    <xsd:import namespace="e728ceb6-04c0-4d23-afdb-473c0266749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8ceb6-04c0-4d23-afdb-473c026674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746E3D3-BB00-41BA-936F-5554DBEA16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28ceb6-04c0-4d23-afdb-473c026674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3FE2CD4-F4B7-4A54-80AF-EA5FDC52BC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63B3F7-F2F8-4CA3-98A6-F6B3F2B42A79}">
  <ds:schemaRefs>
    <ds:schemaRef ds:uri="http://purl.org/dc/elements/1.1/"/>
    <ds:schemaRef ds:uri="e728ceb6-04c0-4d23-afdb-473c0266749f"/>
    <ds:schemaRef ds:uri="http://purl.org/dc/terms/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JASICマスタ案</Template>
  <TotalTime>6909</TotalTime>
  <Words>3119</Words>
  <Application>Microsoft Office PowerPoint</Application>
  <PresentationFormat>ワイド画面</PresentationFormat>
  <Paragraphs>912</Paragraphs>
  <Slides>36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36</vt:i4>
      </vt:variant>
    </vt:vector>
  </HeadingPairs>
  <TitlesOfParts>
    <vt:vector size="48" baseType="lpstr">
      <vt:lpstr>-apple-system</vt:lpstr>
      <vt:lpstr>Meiryo UI</vt:lpstr>
      <vt:lpstr>メイリオ</vt:lpstr>
      <vt:lpstr>游ゴシック</vt:lpstr>
      <vt:lpstr>游ゴシック Light</vt:lpstr>
      <vt:lpstr>Arial</vt:lpstr>
      <vt:lpstr>Calibri</vt:lpstr>
      <vt:lpstr>Calibri Light</vt:lpstr>
      <vt:lpstr>Courier New</vt:lpstr>
      <vt:lpstr>Wingdings</vt:lpstr>
      <vt:lpstr>2_デザインの設定</vt:lpstr>
      <vt:lpstr>デザインの設定</vt:lpstr>
      <vt:lpstr>10th A-LCA IWG SG2 MTG  </vt:lpstr>
      <vt:lpstr>Overall schedule plan</vt:lpstr>
      <vt:lpstr>Summary of 9th meeting</vt:lpstr>
      <vt:lpstr>Agenda</vt:lpstr>
      <vt:lpstr>1. Feedback from IWG in Korea</vt:lpstr>
      <vt:lpstr>Feedback from IWG in Korea</vt:lpstr>
      <vt:lpstr>2.Dataset</vt:lpstr>
      <vt:lpstr>Remind of IWG presentation from SG2</vt:lpstr>
      <vt:lpstr>Executive summary</vt:lpstr>
      <vt:lpstr>Secondary Data Sets discussion</vt:lpstr>
      <vt:lpstr>Target of Secondary Data Sets discussion</vt:lpstr>
      <vt:lpstr>Data set proposal list (summary of 8th Meeting)</vt:lpstr>
      <vt:lpstr>Adoption of UUID to Material Classifications</vt:lpstr>
      <vt:lpstr>Discussion – dataset criteria</vt:lpstr>
      <vt:lpstr>Reference</vt:lpstr>
      <vt:lpstr>3. Agenda of SG2-3 meeting   1. boundary</vt:lpstr>
      <vt:lpstr>Material List by VDA classification </vt:lpstr>
      <vt:lpstr>Parts → material → system boundary</vt:lpstr>
      <vt:lpstr>Material List (1)</vt:lpstr>
      <vt:lpstr>Material List (2)</vt:lpstr>
      <vt:lpstr>Battery material classification</vt:lpstr>
      <vt:lpstr>Material List (3)</vt:lpstr>
      <vt:lpstr>Parts → material → system boundary</vt:lpstr>
      <vt:lpstr>Parts → material → system boundary</vt:lpstr>
      <vt:lpstr>Aluminum upstream</vt:lpstr>
      <vt:lpstr>Aluminum downstream</vt:lpstr>
      <vt:lpstr>Copper upstream</vt:lpstr>
      <vt:lpstr>Copper downstream</vt:lpstr>
      <vt:lpstr>Polymers upstream</vt:lpstr>
      <vt:lpstr>Polymers downstream</vt:lpstr>
      <vt:lpstr>3. Agenda of SG2-3 meeting   2. Allocation</vt:lpstr>
      <vt:lpstr>2.Allocaiton</vt:lpstr>
      <vt:lpstr>3. Agenda of SG2-3 meeting   3. Chain of custody</vt:lpstr>
      <vt:lpstr>3.Chain of custody</vt:lpstr>
      <vt:lpstr>Mass balance model</vt:lpstr>
      <vt:lpstr>Pros / Cons on chain of custody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Isao Tabushi (田伏 功)</dc:creator>
  <cp:keywords>SecrecyB; A.01.0010; HM</cp:keywords>
  <cp:lastModifiedBy>ISAO TABUSHI (田伏 功)</cp:lastModifiedBy>
  <cp:revision>71</cp:revision>
  <dcterms:created xsi:type="dcterms:W3CDTF">2023-05-30T14:33:57Z</dcterms:created>
  <dcterms:modified xsi:type="dcterms:W3CDTF">2024-05-30T11:02:01Z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0x0101008955D4CA6E8CD54EB254DCD2D70DB341</vt:lpwstr>
  </property>
</Properties>
</file>