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4"/>
    <p:sldMasterId id="2147483697" r:id="rId5"/>
  </p:sldMasterIdLst>
  <p:notesMasterIdLst>
    <p:notesMasterId r:id="rId12"/>
  </p:notesMasterIdLst>
  <p:sldIdLst>
    <p:sldId id="365" r:id="rId6"/>
    <p:sldId id="379" r:id="rId7"/>
    <p:sldId id="680" r:id="rId8"/>
    <p:sldId id="702" r:id="rId9"/>
    <p:sldId id="682" r:id="rId10"/>
    <p:sldId id="703"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B3C0426-FFF5-499B-B7B2-DBA210AB6DDD}">
          <p14:sldIdLst>
            <p14:sldId id="365"/>
            <p14:sldId id="379"/>
            <p14:sldId id="680"/>
            <p14:sldId id="702"/>
            <p14:sldId id="682"/>
            <p14:sldId id="7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F7F7F"/>
    <a:srgbClr val="5B9BD5"/>
    <a:srgbClr val="C5E0B4"/>
    <a:srgbClr val="8CF0F0"/>
    <a:srgbClr val="C1F4F7"/>
    <a:srgbClr val="74E6EC"/>
    <a:srgbClr val="21D6E0"/>
    <a:srgbClr val="00CCFF"/>
    <a:srgbClr val="0084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4660"/>
  </p:normalViewPr>
  <p:slideViewPr>
    <p:cSldViewPr snapToGrid="0">
      <p:cViewPr varScale="1">
        <p:scale>
          <a:sx n="114" d="100"/>
          <a:sy n="114" d="100"/>
        </p:scale>
        <p:origin x="660" y="96"/>
      </p:cViewPr>
      <p:guideLst/>
    </p:cSldViewPr>
  </p:slideViewPr>
  <p:notesTextViewPr>
    <p:cViewPr>
      <p:scale>
        <a:sx n="1" d="1"/>
        <a:sy n="1" d="1"/>
      </p:scale>
      <p:origin x="0" y="0"/>
    </p:cViewPr>
  </p:notesTextViewPr>
  <p:sorterViewPr>
    <p:cViewPr varScale="1">
      <p:scale>
        <a:sx n="100" d="100"/>
        <a:sy n="100" d="100"/>
      </p:scale>
      <p:origin x="0" y="-1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BEAC50-7C0C-408E-B7D3-94FDCDCAA045}" type="datetimeFigureOut">
              <a:rPr kumimoji="1" lang="ja-JP" altLang="en-US" smtClean="0"/>
              <a:t>2024/6/4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B57C91-509A-420E-AE3C-ACA39268700D}" type="slidenum">
              <a:rPr kumimoji="1" lang="ja-JP" altLang="en-US" smtClean="0"/>
              <a:t>‹#›</a:t>
            </a:fld>
            <a:endParaRPr kumimoji="1" lang="ja-JP" altLang="en-US"/>
          </a:p>
        </p:txBody>
      </p:sp>
    </p:spTree>
    <p:extLst>
      <p:ext uri="{BB962C8B-B14F-4D97-AF65-F5344CB8AC3E}">
        <p14:creationId xmlns:p14="http://schemas.microsoft.com/office/powerpoint/2010/main" val="32800656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5577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763809"/>
            <a:ext cx="9144000" cy="2387600"/>
          </a:xfrm>
          <a:prstGeom prst="rect">
            <a:avLst/>
          </a:prstGeom>
        </p:spPr>
        <p:txBody>
          <a:bodyPr anchor="b"/>
          <a:lstStyle>
            <a:lvl1pPr algn="ctr">
              <a:defRPr sz="4000" b="1" cap="none" spc="0">
                <a:ln w="0"/>
                <a:solidFill>
                  <a:schemeClr val="accent1">
                    <a:lumMod val="50000"/>
                  </a:schemeClr>
                </a:solidFill>
                <a:effectLst>
                  <a:outerShdw blurRad="38100" dist="25400" dir="5400000" algn="ctr" rotWithShape="0">
                    <a:srgbClr val="6E747A">
                      <a:alpha val="43000"/>
                    </a:srgbClr>
                  </a:outerShdw>
                </a:effectLst>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4243484"/>
            <a:ext cx="9144000" cy="1655762"/>
          </a:xfrm>
          <a:prstGeom prst="rect">
            <a:avLst/>
          </a:prstGeom>
        </p:spPr>
        <p:txBody>
          <a:bodyPr/>
          <a:lstStyle>
            <a:lvl1pPr marL="0" indent="0" algn="ctr">
              <a:buNone/>
              <a:defRPr sz="2000">
                <a:latin typeface="メイリオ" panose="020B0604030504040204" pitchFamily="50" charset="-128"/>
                <a:ea typeface="メイリオ"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3113998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コンテンツ/サマリ">
    <p:spTree>
      <p:nvGrpSpPr>
        <p:cNvPr id="1" name=""/>
        <p:cNvGrpSpPr/>
        <p:nvPr/>
      </p:nvGrpSpPr>
      <p:grpSpPr>
        <a:xfrm>
          <a:off x="0" y="0"/>
          <a:ext cx="0" cy="0"/>
          <a:chOff x="0" y="0"/>
          <a:chExt cx="0" cy="0"/>
        </a:xfrm>
      </p:grpSpPr>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3" name="コンテンツ プレースホルダー 2"/>
          <p:cNvSpPr>
            <a:spLocks noGrp="1"/>
          </p:cNvSpPr>
          <p:nvPr>
            <p:ph idx="1"/>
          </p:nvPr>
        </p:nvSpPr>
        <p:spPr>
          <a:xfrm>
            <a:off x="346876" y="1279712"/>
            <a:ext cx="11520000" cy="5040000"/>
          </a:xfrm>
          <a:prstGeom prst="rect">
            <a:avLst/>
          </a:prstGeom>
        </p:spPr>
        <p:txBody>
          <a:bodyPr/>
          <a:lstStyle>
            <a:lvl1pPr marL="228600" indent="-228600">
              <a:buFont typeface="Wingdings" panose="05000000000000000000" pitchFamily="2" charset="2"/>
              <a:buChar char="Ø"/>
              <a:defRPr sz="2400" b="1">
                <a:latin typeface="メイリオ" panose="020B0604030504040204" pitchFamily="50" charset="-128"/>
                <a:ea typeface="メイリオ" panose="020B0604030504040204" pitchFamily="50" charset="-128"/>
              </a:defRPr>
            </a:lvl1pPr>
            <a:lvl2pPr>
              <a:defRPr sz="2000">
                <a:latin typeface="メイリオ" panose="020B0604030504040204" pitchFamily="50" charset="-128"/>
                <a:ea typeface="メイリオ" panose="020B0604030504040204" pitchFamily="50" charset="-128"/>
              </a:defRPr>
            </a:lvl2pPr>
            <a:lvl3pPr>
              <a:defRPr sz="1800">
                <a:latin typeface="メイリオ" panose="020B0604030504040204" pitchFamily="50" charset="-128"/>
                <a:ea typeface="メイリオ" panose="020B0604030504040204" pitchFamily="50" charset="-128"/>
              </a:defRPr>
            </a:lvl3pPr>
            <a:lvl4pPr>
              <a:defRPr sz="1600">
                <a:latin typeface="メイリオ" panose="020B0604030504040204" pitchFamily="50" charset="-128"/>
                <a:ea typeface="メイリオ" panose="020B0604030504040204" pitchFamily="50" charset="-128"/>
              </a:defRPr>
            </a:lvl4pPr>
            <a:lvl5pPr>
              <a:defRPr sz="1600">
                <a:latin typeface="メイリオ" panose="020B0604030504040204" pitchFamily="50" charset="-128"/>
                <a:ea typeface="メイリオ" panose="020B0604030504040204"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1044644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デバイダ">
    <p:spTree>
      <p:nvGrpSpPr>
        <p:cNvPr id="1" name=""/>
        <p:cNvGrpSpPr/>
        <p:nvPr/>
      </p:nvGrpSpPr>
      <p:grpSpPr>
        <a:xfrm>
          <a:off x="0" y="0"/>
          <a:ext cx="0" cy="0"/>
          <a:chOff x="0" y="0"/>
          <a:chExt cx="0" cy="0"/>
        </a:xfrm>
      </p:grpSpPr>
      <p:sp>
        <p:nvSpPr>
          <p:cNvPr id="2" name="タイトル 1"/>
          <p:cNvSpPr>
            <a:spLocks noGrp="1"/>
          </p:cNvSpPr>
          <p:nvPr>
            <p:ph type="title"/>
          </p:nvPr>
        </p:nvSpPr>
        <p:spPr>
          <a:xfrm>
            <a:off x="340532" y="2440153"/>
            <a:ext cx="9888000" cy="648000"/>
          </a:xfrm>
          <a:prstGeom prst="rect">
            <a:avLst/>
          </a:prstGeom>
        </p:spPr>
        <p:txBody>
          <a:bodyPr anchor="b"/>
          <a:lstStyle>
            <a:lvl1pPr>
              <a:defRPr sz="2800" b="1">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
        <p:nvSpPr>
          <p:cNvPr id="7" name="正方形/長方形 6"/>
          <p:cNvSpPr/>
          <p:nvPr userDrawn="1"/>
        </p:nvSpPr>
        <p:spPr>
          <a:xfrm>
            <a:off x="0" y="3016153"/>
            <a:ext cx="12192000" cy="72000"/>
          </a:xfrm>
          <a:prstGeom prst="rect">
            <a:avLst/>
          </a:prstGeom>
          <a:gradFill flip="none" rotWithShape="1">
            <a:gsLst>
              <a:gs pos="0">
                <a:srgbClr val="00B0F0">
                  <a:alpha val="0"/>
                </a:srgbClr>
              </a:gs>
              <a:gs pos="25000">
                <a:srgbClr val="21D6E0"/>
              </a:gs>
              <a:gs pos="75000">
                <a:srgbClr val="0087E6"/>
              </a:gs>
              <a:gs pos="100000">
                <a:srgbClr val="005CBF"/>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p>
        </p:txBody>
      </p:sp>
    </p:spTree>
    <p:extLst>
      <p:ext uri="{BB962C8B-B14F-4D97-AF65-F5344CB8AC3E}">
        <p14:creationId xmlns:p14="http://schemas.microsoft.com/office/powerpoint/2010/main" val="3777811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ボトムサマリ">
    <p:spTree>
      <p:nvGrpSpPr>
        <p:cNvPr id="1" name=""/>
        <p:cNvGrpSpPr/>
        <p:nvPr/>
      </p:nvGrpSpPr>
      <p:grpSpPr>
        <a:xfrm>
          <a:off x="0" y="0"/>
          <a:ext cx="0" cy="0"/>
          <a:chOff x="0" y="0"/>
          <a:chExt cx="0" cy="0"/>
        </a:xfrm>
      </p:grpSpPr>
      <p:sp>
        <p:nvSpPr>
          <p:cNvPr id="12" name="テキスト プレースホルダー 11"/>
          <p:cNvSpPr>
            <a:spLocks noGrp="1"/>
          </p:cNvSpPr>
          <p:nvPr>
            <p:ph type="body" sz="quarter" idx="14"/>
          </p:nvPr>
        </p:nvSpPr>
        <p:spPr>
          <a:xfrm>
            <a:off x="0" y="5914357"/>
            <a:ext cx="12192000" cy="576000"/>
          </a:xfrm>
          <a:prstGeom prst="rect">
            <a:avLst/>
          </a:prstGeom>
          <a:solidFill>
            <a:srgbClr val="8CF0F0"/>
          </a:solidFill>
        </p:spPr>
        <p:txBody>
          <a:bodyPr anchor="ctr"/>
          <a:lstStyle>
            <a:lvl1pPr marL="0" indent="0" algn="ctr">
              <a:spcBef>
                <a:spcPts val="0"/>
              </a:spcBef>
              <a:buNone/>
              <a:defRPr sz="2000" b="1">
                <a:latin typeface="メイリオ" panose="020B0604030504040204" pitchFamily="50" charset="-128"/>
                <a:ea typeface="メイリオ" panose="020B0604030504040204" pitchFamily="50" charset="-128"/>
              </a:defRPr>
            </a:lvl1pPr>
          </a:lstStyle>
          <a:p>
            <a:pPr lvl="0"/>
            <a:r>
              <a:rPr kumimoji="1" lang="ja-JP" altLang="en-US" dirty="0"/>
              <a:t>マスター テキストの書式設定</a:t>
            </a:r>
          </a:p>
        </p:txBody>
      </p:sp>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3867265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ブランク">
    <p:spTree>
      <p:nvGrpSpPr>
        <p:cNvPr id="1" name=""/>
        <p:cNvGrpSpPr/>
        <p:nvPr/>
      </p:nvGrpSpPr>
      <p:grpSpPr>
        <a:xfrm>
          <a:off x="0" y="0"/>
          <a:ext cx="0" cy="0"/>
          <a:chOff x="0" y="0"/>
          <a:chExt cx="0" cy="0"/>
        </a:xfrm>
      </p:grpSpPr>
      <p:sp>
        <p:nvSpPr>
          <p:cNvPr id="2" name="タイトル 1"/>
          <p:cNvSpPr>
            <a:spLocks noGrp="1"/>
          </p:cNvSpPr>
          <p:nvPr>
            <p:ph type="title"/>
          </p:nvPr>
        </p:nvSpPr>
        <p:spPr>
          <a:xfrm>
            <a:off x="346881" y="0"/>
            <a:ext cx="9888000" cy="648000"/>
          </a:xfrm>
          <a:prstGeom prst="rect">
            <a:avLst/>
          </a:prstGeom>
        </p:spPr>
        <p:txBody>
          <a:bodyPr anchor="ctr"/>
          <a:lstStyle>
            <a:lvl1pPr>
              <a:defRPr sz="2800" b="1">
                <a:solidFill>
                  <a:schemeClr val="bg1"/>
                </a:solidFill>
                <a:latin typeface="メイリオ" panose="020B0604030504040204" pitchFamily="50" charset="-128"/>
                <a:ea typeface="メイリオ" panose="020B0604030504040204" pitchFamily="50" charset="-128"/>
              </a:defRPr>
            </a:lvl1pPr>
          </a:lstStyle>
          <a:p>
            <a:r>
              <a:rPr kumimoji="1" lang="ja-JP" altLang="en-US" dirty="0"/>
              <a:t>マスター タイトルの書式設定</a:t>
            </a:r>
          </a:p>
        </p:txBody>
      </p:sp>
      <p:sp>
        <p:nvSpPr>
          <p:cNvPr id="6" name="スライド番号プレースホルダー 5"/>
          <p:cNvSpPr>
            <a:spLocks noGrp="1"/>
          </p:cNvSpPr>
          <p:nvPr>
            <p:ph type="sldNum" sz="quarter" idx="12"/>
          </p:nvPr>
        </p:nvSpPr>
        <p:spPr/>
        <p:txBody>
          <a:bodyPr/>
          <a:lstStyle/>
          <a:p>
            <a:fld id="{25521C42-4E1A-4C54-9F7D-AF2B1AD94E92}" type="slidenum">
              <a:rPr kumimoji="1" lang="ja-JP" altLang="en-US" smtClean="0"/>
              <a:t>‹#›</a:t>
            </a:fld>
            <a:endParaRPr kumimoji="1" lang="ja-JP" altLang="en-US"/>
          </a:p>
        </p:txBody>
      </p:sp>
    </p:spTree>
    <p:extLst>
      <p:ext uri="{BB962C8B-B14F-4D97-AF65-F5344CB8AC3E}">
        <p14:creationId xmlns:p14="http://schemas.microsoft.com/office/powerpoint/2010/main" val="194838533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xml"/><Relationship Id="rId7" Type="http://schemas.openxmlformats.org/officeDocument/2006/relationships/hyperlink" Target="http://www.jasic.org/j/top.htm" TargetMode="Externa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700155"/>
      </p:ext>
    </p:extLst>
  </p:cSld>
  <p:clrMap bg1="lt1" tx1="dk1" bg2="lt2" tx2="dk2" accent1="accent1" accent2="accent2" accent3="accent3" accent4="accent4" accent5="accent5" accent6="accent6" hlink="hlink" folHlink="folHlink"/>
  <p:sldLayoutIdLst>
    <p:sldLayoutId id="2147483696"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4"/>
          </p:nvPr>
        </p:nvSpPr>
        <p:spPr>
          <a:xfrm>
            <a:off x="10992000" y="6498000"/>
            <a:ext cx="1200000" cy="360000"/>
          </a:xfrm>
          <a:prstGeom prst="rect">
            <a:avLst/>
          </a:prstGeom>
        </p:spPr>
        <p:txBody>
          <a:bodyPr vert="horz" lIns="91440" tIns="45720" rIns="91440" bIns="45720" rtlCol="0" anchor="ctr"/>
          <a:lstStyle>
            <a:lvl1pPr algn="r">
              <a:defRPr sz="1200" b="1">
                <a:solidFill>
                  <a:schemeClr val="bg1">
                    <a:lumMod val="50000"/>
                  </a:schemeClr>
                </a:solidFill>
                <a:latin typeface="メイリオ" panose="020B0604030504040204" pitchFamily="50" charset="-128"/>
                <a:ea typeface="メイリオ" panose="020B0604030504040204" pitchFamily="50" charset="-128"/>
              </a:defRPr>
            </a:lvl1pPr>
          </a:lstStyle>
          <a:p>
            <a:fld id="{25521C42-4E1A-4C54-9F7D-AF2B1AD94E92}" type="slidenum">
              <a:rPr lang="ja-JP" altLang="en-US" smtClean="0"/>
              <a:pPr/>
              <a:t>‹#›</a:t>
            </a:fld>
            <a:endParaRPr lang="ja-JP" altLang="en-US"/>
          </a:p>
        </p:txBody>
      </p:sp>
      <p:sp>
        <p:nvSpPr>
          <p:cNvPr id="7" name="正方形/長方形 6"/>
          <p:cNvSpPr/>
          <p:nvPr userDrawn="1"/>
        </p:nvSpPr>
        <p:spPr>
          <a:xfrm>
            <a:off x="0" y="0"/>
            <a:ext cx="12192000" cy="576000"/>
          </a:xfrm>
          <a:prstGeom prst="rect">
            <a:avLst/>
          </a:prstGeom>
          <a:gradFill flip="none" rotWithShape="1">
            <a:gsLst>
              <a:gs pos="0">
                <a:srgbClr val="00B0F0">
                  <a:alpha val="0"/>
                </a:srgbClr>
              </a:gs>
              <a:gs pos="25000">
                <a:srgbClr val="21D6E0"/>
              </a:gs>
              <a:gs pos="75000">
                <a:srgbClr val="0087E6"/>
              </a:gs>
              <a:gs pos="100000">
                <a:srgbClr val="005CBF"/>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200" dirty="0"/>
          </a:p>
        </p:txBody>
      </p:sp>
      <p:pic>
        <p:nvPicPr>
          <p:cNvPr id="8" name="Picture 4" descr="header_r1_c1">
            <a:hlinkClick r:id="rId7"/>
          </p:cNvPr>
          <p:cNvPicPr>
            <a:picLocks noChangeAspect="1" noChangeArrowheads="1"/>
          </p:cNvPicPr>
          <p:nvPr userDrawn="1"/>
        </p:nvPicPr>
        <p:blipFill rotWithShape="1">
          <a:blip r:embed="rId8">
            <a:extLst>
              <a:ext uri="{28A0092B-C50C-407E-A947-70E740481C1C}">
                <a14:useLocalDpi xmlns:a14="http://schemas.microsoft.com/office/drawing/2010/main" val="0"/>
              </a:ext>
            </a:extLst>
          </a:blip>
          <a:srcRect l="-136" r="-136"/>
          <a:stretch/>
        </p:blipFill>
        <p:spPr bwMode="auto">
          <a:xfrm>
            <a:off x="10266763" y="0"/>
            <a:ext cx="1925237"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2E275F21-9B0B-6633-F3D5-42A10AC727E3}"/>
              </a:ext>
            </a:extLst>
          </p:cNvPr>
          <p:cNvSpPr txBox="1"/>
          <p:nvPr userDrawn="1"/>
        </p:nvSpPr>
        <p:spPr>
          <a:xfrm>
            <a:off x="362528" y="6498000"/>
            <a:ext cx="11466945" cy="276999"/>
          </a:xfrm>
          <a:prstGeom prst="rect">
            <a:avLst/>
          </a:prstGeom>
          <a:noFill/>
        </p:spPr>
        <p:txBody>
          <a:bodyPr wrap="square">
            <a:spAutoFit/>
          </a:bodyPr>
          <a:lstStyle/>
          <a:p>
            <a:pPr algn="ctr"/>
            <a:r>
              <a:rPr lang="en-US" altLang="ja-JP" sz="1200" dirty="0">
                <a:solidFill>
                  <a:schemeClr val="tx1"/>
                </a:solidFill>
                <a:latin typeface="Meiryo UI" panose="020B0604030504040204" pitchFamily="50" charset="-128"/>
                <a:ea typeface="Meiryo UI" panose="020B0604030504040204" pitchFamily="50" charset="-128"/>
              </a:rPr>
              <a:t>Copyright © 2024 JASIC, </a:t>
            </a:r>
            <a:r>
              <a:rPr lang="en-US" altLang="ja-JP" sz="1200" b="0" i="0" u="none" strike="noStrike" baseline="0" dirty="0">
                <a:solidFill>
                  <a:schemeClr val="tx1"/>
                </a:solidFill>
                <a:latin typeface="Meiryo UI" panose="020B0604030504040204" pitchFamily="50" charset="-128"/>
                <a:ea typeface="Meiryo UI" panose="020B0604030504040204" pitchFamily="50" charset="-128"/>
              </a:rPr>
              <a:t>all rights reserved. For reproduction permission and all other issues, please contact [jasic@jasic.org] </a:t>
            </a:r>
            <a:endParaRPr lang="ja-JP" altLang="en-US" sz="1200" dirty="0">
              <a:solidFill>
                <a:schemeClr val="tx1"/>
              </a:solidFill>
              <a:latin typeface="Meiryo UI" panose="020B0604030504040204" pitchFamily="50" charset="-128"/>
              <a:ea typeface="Meiryo UI" panose="020B0604030504040204" pitchFamily="50" charset="-128"/>
            </a:endParaRPr>
          </a:p>
        </p:txBody>
      </p:sp>
      <p:cxnSp>
        <p:nvCxnSpPr>
          <p:cNvPr id="4" name="直線コネクタ 3">
            <a:extLst>
              <a:ext uri="{FF2B5EF4-FFF2-40B4-BE49-F238E27FC236}">
                <a16:creationId xmlns:a16="http://schemas.microsoft.com/office/drawing/2014/main" id="{4B762405-E051-94B6-D93B-287DDBA1B0A8}"/>
              </a:ext>
            </a:extLst>
          </p:cNvPr>
          <p:cNvCxnSpPr>
            <a:cxnSpLocks/>
          </p:cNvCxnSpPr>
          <p:nvPr userDrawn="1"/>
        </p:nvCxnSpPr>
        <p:spPr>
          <a:xfrm>
            <a:off x="156000" y="6498000"/>
            <a:ext cx="11880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66353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9" r:id="rId4"/>
    <p:sldLayoutId id="2147483710" r:id="rId5"/>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サブタイトル 5"/>
          <p:cNvSpPr>
            <a:spLocks noGrp="1"/>
          </p:cNvSpPr>
          <p:nvPr>
            <p:ph type="subTitle" idx="1"/>
          </p:nvPr>
        </p:nvSpPr>
        <p:spPr/>
        <p:txBody>
          <a:bodyPr/>
          <a:lstStyle/>
          <a:p>
            <a:r>
              <a:rPr kumimoji="1" lang="en-US" altLang="ja-JP" dirty="0"/>
              <a:t>2024.</a:t>
            </a:r>
            <a:r>
              <a:rPr lang="en-US" altLang="ja-JP" dirty="0"/>
              <a:t>May</a:t>
            </a:r>
            <a:r>
              <a:rPr kumimoji="1" lang="en-US" altLang="ja-JP" dirty="0"/>
              <a:t>.30</a:t>
            </a:r>
          </a:p>
          <a:p>
            <a:r>
              <a:rPr kumimoji="1" lang="en-US" altLang="ja-JP" dirty="0"/>
              <a:t>Isao Tabushi / JASIC (Japan)</a:t>
            </a:r>
            <a:endParaRPr kumimoji="1" lang="ja-JP" altLang="en-US" dirty="0"/>
          </a:p>
        </p:txBody>
      </p:sp>
      <p:sp>
        <p:nvSpPr>
          <p:cNvPr id="4" name="スライド番号プレースホルダー 3"/>
          <p:cNvSpPr>
            <a:spLocks noGrp="1"/>
          </p:cNvSpPr>
          <p:nvPr>
            <p:ph type="sldNum" sz="quarter" idx="12"/>
          </p:nvPr>
        </p:nvSpPr>
        <p:spPr/>
        <p:txBody>
          <a:bodyPr/>
          <a:lstStyle/>
          <a:p>
            <a:fld id="{25521C42-4E1A-4C54-9F7D-AF2B1AD94E92}" type="slidenum">
              <a:rPr kumimoji="1" lang="ja-JP" altLang="en-US" smtClean="0"/>
              <a:t>1</a:t>
            </a:fld>
            <a:endParaRPr kumimoji="1" lang="ja-JP" altLang="en-US"/>
          </a:p>
        </p:txBody>
      </p:sp>
      <p:sp>
        <p:nvSpPr>
          <p:cNvPr id="8" name="タイトル 4">
            <a:extLst>
              <a:ext uri="{FF2B5EF4-FFF2-40B4-BE49-F238E27FC236}">
                <a16:creationId xmlns:a16="http://schemas.microsoft.com/office/drawing/2014/main" id="{7C8DE5BF-8730-F8B0-E8E6-00105FDEE630}"/>
              </a:ext>
            </a:extLst>
          </p:cNvPr>
          <p:cNvSpPr>
            <a:spLocks noGrp="1"/>
          </p:cNvSpPr>
          <p:nvPr>
            <p:ph type="ctrTitle"/>
          </p:nvPr>
        </p:nvSpPr>
        <p:spPr>
          <a:xfrm>
            <a:off x="1524000" y="1763713"/>
            <a:ext cx="9144000" cy="2387600"/>
          </a:xfrm>
        </p:spPr>
        <p:txBody>
          <a:bodyPr/>
          <a:lstStyle/>
          <a:p>
            <a:r>
              <a:rPr lang="en-US" altLang="ja-JP" dirty="0"/>
              <a:t>10th</a:t>
            </a:r>
            <a:r>
              <a:rPr kumimoji="1" lang="en-US" altLang="ja-JP" dirty="0"/>
              <a:t> A-LCA IWG SG2 MTG</a:t>
            </a:r>
            <a:br>
              <a:rPr kumimoji="1" lang="en-US" altLang="ja-JP" dirty="0"/>
            </a:br>
            <a:r>
              <a:rPr kumimoji="1" lang="en-US" altLang="ja-JP" dirty="0"/>
              <a:t>Meeting minutes</a:t>
            </a:r>
            <a:br>
              <a:rPr lang="en-US" altLang="ja-JP" dirty="0"/>
            </a:br>
            <a:endParaRPr kumimoji="1" lang="ja-JP" altLang="en-US" dirty="0">
              <a:solidFill>
                <a:schemeClr val="tx1"/>
              </a:solidFill>
            </a:endParaRPr>
          </a:p>
        </p:txBody>
      </p:sp>
    </p:spTree>
    <p:extLst>
      <p:ext uri="{BB962C8B-B14F-4D97-AF65-F5344CB8AC3E}">
        <p14:creationId xmlns:p14="http://schemas.microsoft.com/office/powerpoint/2010/main" val="3573364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5CC0B5-B627-45A1-8006-B91B3352BF68}"/>
              </a:ext>
            </a:extLst>
          </p:cNvPr>
          <p:cNvSpPr>
            <a:spLocks noGrp="1"/>
          </p:cNvSpPr>
          <p:nvPr>
            <p:ph type="title"/>
          </p:nvPr>
        </p:nvSpPr>
        <p:spPr/>
        <p:txBody>
          <a:bodyPr/>
          <a:lstStyle/>
          <a:p>
            <a:r>
              <a:rPr kumimoji="1" lang="en-US" altLang="ja-JP" dirty="0"/>
              <a:t>Participants</a:t>
            </a:r>
            <a:endParaRPr kumimoji="1" lang="ja-JP" altLang="en-US" dirty="0"/>
          </a:p>
        </p:txBody>
      </p:sp>
      <p:sp>
        <p:nvSpPr>
          <p:cNvPr id="4" name="スライド番号プレースホルダー 3">
            <a:extLst>
              <a:ext uri="{FF2B5EF4-FFF2-40B4-BE49-F238E27FC236}">
                <a16:creationId xmlns:a16="http://schemas.microsoft.com/office/drawing/2014/main" id="{29D4B7F2-F919-4A25-87B1-AA74B09B47A6}"/>
              </a:ext>
            </a:extLst>
          </p:cNvPr>
          <p:cNvSpPr>
            <a:spLocks noGrp="1"/>
          </p:cNvSpPr>
          <p:nvPr>
            <p:ph type="sldNum" sz="quarter" idx="12"/>
          </p:nvPr>
        </p:nvSpPr>
        <p:spPr/>
        <p:txBody>
          <a:bodyPr/>
          <a:lstStyle/>
          <a:p>
            <a:fld id="{25521C42-4E1A-4C54-9F7D-AF2B1AD94E92}" type="slidenum">
              <a:rPr kumimoji="1" lang="ja-JP" altLang="en-US" smtClean="0"/>
              <a:t>2</a:t>
            </a:fld>
            <a:endParaRPr kumimoji="1" lang="ja-JP" altLang="en-US"/>
          </a:p>
        </p:txBody>
      </p:sp>
      <p:graphicFrame>
        <p:nvGraphicFramePr>
          <p:cNvPr id="5" name="表 4">
            <a:extLst>
              <a:ext uri="{FF2B5EF4-FFF2-40B4-BE49-F238E27FC236}">
                <a16:creationId xmlns:a16="http://schemas.microsoft.com/office/drawing/2014/main" id="{E26A7757-2E4A-42CC-87A6-07114140DC48}"/>
              </a:ext>
            </a:extLst>
          </p:cNvPr>
          <p:cNvGraphicFramePr>
            <a:graphicFrameLocks noGrp="1"/>
          </p:cNvGraphicFramePr>
          <p:nvPr>
            <p:extLst>
              <p:ext uri="{D42A27DB-BD31-4B8C-83A1-F6EECF244321}">
                <p14:modId xmlns:p14="http://schemas.microsoft.com/office/powerpoint/2010/main" val="2866309210"/>
              </p:ext>
            </p:extLst>
          </p:nvPr>
        </p:nvGraphicFramePr>
        <p:xfrm>
          <a:off x="796639" y="648001"/>
          <a:ext cx="9759820" cy="4922176"/>
        </p:xfrm>
        <a:graphic>
          <a:graphicData uri="http://schemas.openxmlformats.org/drawingml/2006/table">
            <a:tbl>
              <a:tblPr/>
              <a:tblGrid>
                <a:gridCol w="2047181">
                  <a:extLst>
                    <a:ext uri="{9D8B030D-6E8A-4147-A177-3AD203B41FA5}">
                      <a16:colId xmlns:a16="http://schemas.microsoft.com/office/drawing/2014/main" val="4238859259"/>
                    </a:ext>
                  </a:extLst>
                </a:gridCol>
                <a:gridCol w="545332">
                  <a:extLst>
                    <a:ext uri="{9D8B030D-6E8A-4147-A177-3AD203B41FA5}">
                      <a16:colId xmlns:a16="http://schemas.microsoft.com/office/drawing/2014/main" val="521591314"/>
                    </a:ext>
                  </a:extLst>
                </a:gridCol>
                <a:gridCol w="1828800">
                  <a:extLst>
                    <a:ext uri="{9D8B030D-6E8A-4147-A177-3AD203B41FA5}">
                      <a16:colId xmlns:a16="http://schemas.microsoft.com/office/drawing/2014/main" val="510167586"/>
                    </a:ext>
                  </a:extLst>
                </a:gridCol>
                <a:gridCol w="1828800">
                  <a:extLst>
                    <a:ext uri="{9D8B030D-6E8A-4147-A177-3AD203B41FA5}">
                      <a16:colId xmlns:a16="http://schemas.microsoft.com/office/drawing/2014/main" val="780663956"/>
                    </a:ext>
                  </a:extLst>
                </a:gridCol>
                <a:gridCol w="1081655">
                  <a:extLst>
                    <a:ext uri="{9D8B030D-6E8A-4147-A177-3AD203B41FA5}">
                      <a16:colId xmlns:a16="http://schemas.microsoft.com/office/drawing/2014/main" val="1565838755"/>
                    </a:ext>
                  </a:extLst>
                </a:gridCol>
                <a:gridCol w="2428052">
                  <a:extLst>
                    <a:ext uri="{9D8B030D-6E8A-4147-A177-3AD203B41FA5}">
                      <a16:colId xmlns:a16="http://schemas.microsoft.com/office/drawing/2014/main" val="2402666297"/>
                    </a:ext>
                  </a:extLst>
                </a:gridCol>
              </a:tblGrid>
              <a:tr h="313966">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Lead</a:t>
                      </a: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6"/>
                          </a:solidFill>
                          <a:effectLst/>
                          <a:latin typeface="Georgia" panose="02040502050405020303" pitchFamily="18" charset="0"/>
                          <a:ea typeface="+mn-ea"/>
                        </a:rPr>
                        <a:t>●</a:t>
                      </a:r>
                      <a:endParaRPr lang="en-US" altLang="ja-JP" sz="1600" b="0" i="0" u="none" strike="noStrike" dirty="0">
                        <a:solidFill>
                          <a:schemeClr val="accent6"/>
                        </a:solidFill>
                        <a:effectLst/>
                        <a:latin typeface="Georgia" panose="02040502050405020303" pitchFamily="18" charset="0"/>
                        <a:ea typeface="+mn-ea"/>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Isao</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TABUSHI</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CP</a:t>
                      </a:r>
                    </a:p>
                  </a:txBody>
                  <a:tcPr marL="7620" marR="7620" marT="762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JP</a:t>
                      </a: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581838"/>
                  </a:ext>
                </a:extLst>
              </a:tr>
              <a:tr h="303838">
                <a:tc rowSpan="15">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Main Participants</a:t>
                      </a: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2"/>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Koichiro</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AIKAWA</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3739527"/>
                  </a:ext>
                </a:extLst>
              </a:tr>
              <a:tr h="303838">
                <a:tc vMerge="1">
                  <a:txBody>
                    <a:bodyPr/>
                    <a:lstStyle/>
                    <a:p>
                      <a:endParaRPr kumimoji="1" lang="ja-JP" altLang="en-US"/>
                    </a:p>
                  </a:txBody>
                  <a:tcPr/>
                </a:tc>
                <a:tc>
                  <a:txBody>
                    <a:bodyPr/>
                    <a:lstStyle/>
                    <a:p>
                      <a:pPr algn="l" fontAlgn="ctr"/>
                      <a:r>
                        <a:rPr lang="ja-JP" altLang="en-US" sz="1600" b="0" i="0" u="none" strike="noStrike" dirty="0">
                          <a:solidFill>
                            <a:schemeClr val="accent2"/>
                          </a:solidFill>
                          <a:effectLst/>
                          <a:latin typeface="Georgia" panose="02040502050405020303" pitchFamily="18" charset="0"/>
                          <a:ea typeface="游ゴシック" panose="020B0400000000000000" pitchFamily="50" charset="-128"/>
                        </a:rPr>
                        <a:t>●</a:t>
                      </a:r>
                      <a:endParaRPr lang="en-US" sz="1600" b="0" i="0" u="none" strike="noStrike" dirty="0">
                        <a:solidFill>
                          <a:schemeClr val="accent2"/>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a:noFill/>
                    </a:lnB>
                  </a:tcPr>
                </a:tc>
                <a:tc>
                  <a:txBody>
                    <a:bodyPr/>
                    <a:lstStyle/>
                    <a:p>
                      <a:pPr algn="l" fontAlgn="ctr"/>
                      <a:r>
                        <a:rPr lang="en-US" sz="1600" b="0" i="0" u="none" strike="noStrike" dirty="0">
                          <a:solidFill>
                            <a:schemeClr val="tx1"/>
                          </a:solidFill>
                          <a:effectLst/>
                          <a:latin typeface="Georgia" panose="02040502050405020303" pitchFamily="18" charset="0"/>
                          <a:ea typeface="游ゴシック" panose="020B0400000000000000" pitchFamily="50" charset="-128"/>
                        </a:rPr>
                        <a:t>Johanna</a:t>
                      </a:r>
                    </a:p>
                  </a:txBody>
                  <a:tcPr marL="7620" marR="7620" marT="7620" marB="0" anchor="ctr">
                    <a:lnL>
                      <a:noFill/>
                    </a:lnL>
                    <a:lnR>
                      <a:noFill/>
                    </a:lnR>
                    <a:lnT>
                      <a:noFill/>
                    </a:lnT>
                    <a:lnB>
                      <a:noFill/>
                    </a:lnB>
                  </a:tcPr>
                </a:tc>
                <a:tc>
                  <a:txBody>
                    <a:bodyPr/>
                    <a:lstStyle/>
                    <a:p>
                      <a:pPr algn="l" fontAlgn="ctr"/>
                      <a:r>
                        <a:rPr lang="en-US" sz="1600" b="0" i="0" u="none" strike="noStrike" dirty="0">
                          <a:solidFill>
                            <a:schemeClr val="tx1"/>
                          </a:solidFill>
                          <a:effectLst/>
                          <a:latin typeface="Georgia" panose="02040502050405020303" pitchFamily="18" charset="0"/>
                          <a:ea typeface="游ゴシック" panose="020B0400000000000000" pitchFamily="50" charset="-128"/>
                        </a:rPr>
                        <a:t>BERLIN</a:t>
                      </a:r>
                    </a:p>
                  </a:txBody>
                  <a:tcPr marL="7620" marR="7620" marT="7620" marB="0" anchor="ctr">
                    <a:lnL>
                      <a:noFill/>
                    </a:lnL>
                    <a:lnR>
                      <a:noFill/>
                    </a:lnR>
                    <a:lnT>
                      <a:noFill/>
                    </a:lnT>
                    <a:lnB>
                      <a:noFill/>
                    </a:lnB>
                  </a:tcPr>
                </a:tc>
                <a:tc>
                  <a:txBody>
                    <a:bodyPr/>
                    <a:lstStyle/>
                    <a:p>
                      <a:pPr algn="l" fontAlgn="ctr"/>
                      <a:r>
                        <a:rPr lang="en-US" sz="1600" b="0" i="0" u="none" strike="noStrike" dirty="0">
                          <a:solidFill>
                            <a:schemeClr val="tx1"/>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dirty="0">
                          <a:solidFill>
                            <a:schemeClr val="tx1"/>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503519762"/>
                  </a:ext>
                </a:extLst>
              </a:tr>
              <a:tr h="303838">
                <a:tc vMerge="1">
                  <a:txBody>
                    <a:bodyPr/>
                    <a:lstStyle/>
                    <a:p>
                      <a:endParaRPr kumimoji="1" lang="ja-JP" altLang="en-US"/>
                    </a:p>
                  </a:txBody>
                  <a:tcPr/>
                </a:tc>
                <a:tc>
                  <a:txBody>
                    <a:bodyPr/>
                    <a:lstStyle/>
                    <a:p>
                      <a:pPr algn="l" fontAlgn="ctr"/>
                      <a:r>
                        <a:rPr lang="ja-JP" altLang="en-US" sz="1600" b="0" i="0" u="none" strike="noStrike" dirty="0">
                          <a:solidFill>
                            <a:schemeClr val="accent6"/>
                          </a:solidFill>
                          <a:effectLst/>
                          <a:latin typeface="Georgia" panose="02040502050405020303" pitchFamily="18" charset="0"/>
                          <a:ea typeface="+mn-ea"/>
                        </a:rPr>
                        <a:t>●</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Toru</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FURUSAWA</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864231296"/>
                  </a:ext>
                </a:extLst>
              </a:tr>
              <a:tr h="303838">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6"/>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Emmanuelle</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KOBIALKA</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486766681"/>
                  </a:ext>
                </a:extLst>
              </a:tr>
              <a:tr h="303838">
                <a:tc vMerge="1">
                  <a:txBody>
                    <a:bodyPr/>
                    <a:lstStyle/>
                    <a:p>
                      <a:endParaRPr kumimoji="1" lang="ja-JP" altLang="en-US"/>
                    </a:p>
                  </a:txBody>
                  <a:tcPr/>
                </a:tc>
                <a:tc>
                  <a:txBody>
                    <a:bodyPr/>
                    <a:lstStyle/>
                    <a:p>
                      <a:pPr algn="l" fontAlgn="ctr"/>
                      <a:r>
                        <a:rPr lang="ja-JP" altLang="en-US" sz="1600" b="0" i="0" u="none" strike="noStrike" dirty="0">
                          <a:solidFill>
                            <a:schemeClr val="accent2"/>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Torsten</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KOSMEHL</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11202429"/>
                  </a:ext>
                </a:extLst>
              </a:tr>
              <a:tr h="303838">
                <a:tc vMerge="1">
                  <a:txBody>
                    <a:bodyPr/>
                    <a:lstStyle/>
                    <a:p>
                      <a:endParaRPr kumimoji="1" lang="ja-JP" altLang="en-US"/>
                    </a:p>
                  </a:txBody>
                  <a:tcPr/>
                </a:tc>
                <a:tc>
                  <a:txBody>
                    <a:bodyPr/>
                    <a:lstStyle/>
                    <a:p>
                      <a:pPr algn="l" fontAlgn="ctr"/>
                      <a:r>
                        <a:rPr lang="ja-JP" altLang="en-US" sz="1600" b="0" i="0" u="none" strike="noStrike" dirty="0">
                          <a:solidFill>
                            <a:schemeClr val="accent2"/>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Duc-Nam </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LUU</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CLEPA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1521306882"/>
                  </a:ext>
                </a:extLst>
              </a:tr>
              <a:tr h="303838">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2"/>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Benedetta</a:t>
                      </a:r>
                      <a:r>
                        <a:rPr lang="en-US" sz="1600" b="0" i="0" u="none" strike="noStrike" dirty="0">
                          <a:solidFill>
                            <a:srgbClr val="000000"/>
                          </a:solidFill>
                          <a:effectLst/>
                          <a:latin typeface="Georgia" panose="02040502050405020303" pitchFamily="18" charset="0"/>
                          <a:ea typeface="游ゴシック" panose="020B0400000000000000" pitchFamily="50" charset="-128"/>
                        </a:rPr>
                        <a:t> </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Nucci</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European </a:t>
                      </a:r>
                      <a:r>
                        <a:rPr lang="en-US" sz="1600" b="0" i="0" u="none" strike="noStrike" dirty="0" err="1">
                          <a:solidFill>
                            <a:srgbClr val="000000"/>
                          </a:solidFill>
                          <a:effectLst/>
                          <a:latin typeface="Georgia" panose="02040502050405020303" pitchFamily="18" charset="0"/>
                          <a:ea typeface="游ゴシック" panose="020B0400000000000000" pitchFamily="50" charset="-128"/>
                        </a:rPr>
                        <a:t>Aluminium</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683723679"/>
                  </a:ext>
                </a:extLst>
              </a:tr>
              <a:tr h="303838">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6"/>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Mac </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Ramsdell</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CLEPA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360156529"/>
                  </a:ext>
                </a:extLst>
              </a:tr>
              <a:tr h="303838">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2"/>
                          </a:solidFill>
                          <a:effectLst/>
                          <a:latin typeface="Georgia" panose="02040502050405020303" pitchFamily="18" charset="0"/>
                          <a:ea typeface="+mn-ea"/>
                        </a:rPr>
                        <a:t>●</a:t>
                      </a:r>
                      <a:endParaRPr lang="en-US" altLang="ja-JP" sz="1600" b="0" i="0" u="none" strike="noStrike" dirty="0">
                        <a:solidFill>
                          <a:srgbClr val="000000"/>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Sophie</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RICHET</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3902801338"/>
                  </a:ext>
                </a:extLst>
              </a:tr>
              <a:tr h="303838">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6"/>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Tetsuya</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SUZUKI</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CP</a:t>
                      </a:r>
                    </a:p>
                  </a:txBody>
                  <a:tcPr marL="7620" marR="7620" marT="7620" marB="0" anchor="ctr">
                    <a:lnL>
                      <a:noFill/>
                    </a:lnL>
                    <a:lnR>
                      <a:noFill/>
                    </a:lnR>
                    <a:lnT>
                      <a:noFill/>
                    </a:lnT>
                    <a:lnB>
                      <a:noFill/>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JP</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651477893"/>
                  </a:ext>
                </a:extLst>
              </a:tr>
              <a:tr h="313966">
                <a:tc vMerge="1">
                  <a:txBody>
                    <a:bodyPr/>
                    <a:lstStyle/>
                    <a:p>
                      <a:endParaRPr kumimoji="1" lang="ja-JP" altLang="en-US"/>
                    </a:p>
                  </a:txBody>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2"/>
                          </a:solidFill>
                          <a:effectLst/>
                          <a:latin typeface="Georgia" panose="02040502050405020303" pitchFamily="18" charset="0"/>
                          <a:ea typeface="+mn-ea"/>
                        </a:rPr>
                        <a:t>●</a:t>
                      </a:r>
                      <a:endParaRPr lang="en-US" altLang="ja-JP" sz="1600" b="0" i="0" u="none" strike="noStrike" dirty="0">
                        <a:solidFill>
                          <a:schemeClr val="accent2"/>
                        </a:solidFill>
                        <a:effectLst/>
                        <a:latin typeface="Georgia" panose="02040502050405020303" pitchFamily="18" charset="0"/>
                        <a:ea typeface="+mn-ea"/>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Alex</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vanGELDEREN</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BLIC</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tcPr>
                </a:tc>
                <a:extLst>
                  <a:ext uri="{0D108BD9-81ED-4DB2-BD59-A6C34878D82A}">
                    <a16:rowId xmlns:a16="http://schemas.microsoft.com/office/drawing/2014/main" val="2729094545"/>
                  </a:ext>
                </a:extLst>
              </a:tr>
              <a:tr h="313966">
                <a:tc vMerge="1">
                  <a:txBody>
                    <a:bodyPr/>
                    <a:lstStyle/>
                    <a:p>
                      <a:pPr algn="l" fontAlgn="ctr"/>
                      <a:endParaRPr lang="en-US" sz="18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ja-JP" altLang="en-US" sz="1600" b="0" i="0" u="none" strike="noStrike" dirty="0">
                          <a:solidFill>
                            <a:schemeClr val="accent6"/>
                          </a:solidFill>
                          <a:effectLst/>
                          <a:latin typeface="Georgia" panose="02040502050405020303" pitchFamily="18" charset="0"/>
                          <a:ea typeface="+mn-ea"/>
                        </a:rPr>
                        <a:t>●</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Seunggu</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Kang</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CP</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KR</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tcPr>
                </a:tc>
                <a:extLst>
                  <a:ext uri="{0D108BD9-81ED-4DB2-BD59-A6C34878D82A}">
                    <a16:rowId xmlns:a16="http://schemas.microsoft.com/office/drawing/2014/main" val="1213743035"/>
                  </a:ext>
                </a:extLst>
              </a:tr>
              <a:tr h="313966">
                <a:tc vMerge="1">
                  <a:txBody>
                    <a:bodyPr/>
                    <a:lstStyle/>
                    <a:p>
                      <a:pPr algn="l" fontAlgn="ct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kumimoji="1" lang="ja-JP" altLang="en-US" sz="1600" b="0" i="0" u="none" strike="noStrike" kern="1200" cap="none" spc="0" normalizeH="0" baseline="0" noProof="0">
                          <a:ln>
                            <a:noFill/>
                          </a:ln>
                          <a:solidFill>
                            <a:srgbClr val="ED7D31"/>
                          </a:solidFill>
                          <a:effectLst/>
                          <a:uLnTx/>
                          <a:uFillTx/>
                          <a:latin typeface="Georgia" panose="02040502050405020303" pitchFamily="18" charset="0"/>
                          <a:ea typeface="游ゴシック" panose="020B0400000000000000" pitchFamily="50" charset="-128"/>
                          <a:cs typeface="+mn-cs"/>
                        </a:rPr>
                        <a:t>●</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Zhangtong</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Zhu</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Georgia" panose="02040502050405020303" pitchFamily="18" charset="0"/>
                          <a:ea typeface="游ゴシック" panose="020B0400000000000000" pitchFamily="50" charset="-128"/>
                          <a:cs typeface="+mn-cs"/>
                        </a:rPr>
                        <a:t>NGO</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CATARC</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tcPr>
                </a:tc>
                <a:extLst>
                  <a:ext uri="{0D108BD9-81ED-4DB2-BD59-A6C34878D82A}">
                    <a16:rowId xmlns:a16="http://schemas.microsoft.com/office/drawing/2014/main" val="3044749900"/>
                  </a:ext>
                </a:extLst>
              </a:tr>
              <a:tr h="313966">
                <a:tc vMerge="1">
                  <a:txBody>
                    <a:bodyPr/>
                    <a:lstStyle/>
                    <a:p>
                      <a:pPr algn="l" fontAlgn="ct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kumimoji="1" lang="ja-JP" altLang="en-US" sz="1600" b="0" i="0" u="none" strike="noStrike" kern="1200" cap="none" spc="0" normalizeH="0" baseline="0" noProof="0" dirty="0">
                          <a:ln>
                            <a:noFill/>
                          </a:ln>
                          <a:solidFill>
                            <a:srgbClr val="ED7D31"/>
                          </a:solidFill>
                          <a:effectLst/>
                          <a:uLnTx/>
                          <a:uFillTx/>
                          <a:latin typeface="Georgia" panose="02040502050405020303" pitchFamily="18" charset="0"/>
                          <a:ea typeface="游ゴシック" panose="020B0400000000000000" pitchFamily="50" charset="-128"/>
                          <a:cs typeface="+mn-cs"/>
                        </a:rPr>
                        <a:t>●</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Zhanghong</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err="1">
                          <a:solidFill>
                            <a:srgbClr val="000000"/>
                          </a:solidFill>
                          <a:effectLst/>
                          <a:latin typeface="Georgia" panose="02040502050405020303" pitchFamily="18" charset="0"/>
                          <a:ea typeface="游ゴシック" panose="020B0400000000000000" pitchFamily="50" charset="-128"/>
                        </a:rPr>
                        <a:t>Zie</a:t>
                      </a: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1" lang="en-US" altLang="ja-JP" sz="1600" b="0" i="0" u="none" strike="noStrike" kern="1200" cap="none" spc="0" normalizeH="0" baseline="0" noProof="0" dirty="0">
                          <a:ln>
                            <a:noFill/>
                          </a:ln>
                          <a:solidFill>
                            <a:srgbClr val="000000"/>
                          </a:solidFill>
                          <a:effectLst/>
                          <a:uLnTx/>
                          <a:uFillTx/>
                          <a:latin typeface="Georgia" panose="02040502050405020303" pitchFamily="18" charset="0"/>
                          <a:ea typeface="游ゴシック" panose="020B0400000000000000" pitchFamily="50" charset="-128"/>
                          <a:cs typeface="+mn-cs"/>
                        </a:rPr>
                        <a:t>NGO</a:t>
                      </a:r>
                    </a:p>
                  </a:txBody>
                  <a:tcPr marL="7620" marR="7620" marT="7620" marB="0" anchor="ctr">
                    <a:lnL>
                      <a:noFill/>
                    </a:lnL>
                    <a:lnR>
                      <a:noFill/>
                    </a:lnR>
                    <a:lnT>
                      <a:noFill/>
                    </a:lnT>
                    <a:lnB w="12700" cap="flat" cmpd="sng" algn="ctr">
                      <a:no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CATARC</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tcPr>
                </a:tc>
                <a:extLst>
                  <a:ext uri="{0D108BD9-81ED-4DB2-BD59-A6C34878D82A}">
                    <a16:rowId xmlns:a16="http://schemas.microsoft.com/office/drawing/2014/main" val="3050675988"/>
                  </a:ext>
                </a:extLst>
              </a:tr>
              <a:tr h="313966">
                <a:tc vMerge="1">
                  <a:txBody>
                    <a:bodyPr/>
                    <a:lstStyle/>
                    <a:p>
                      <a:pPr algn="l" fontAlgn="ctr"/>
                      <a:endParaRPr lang="en-US" sz="1600" b="0" i="0" u="none" strike="noStrike" dirty="0">
                        <a:solidFill>
                          <a:srgbClr val="000000"/>
                        </a:solidFill>
                        <a:effectLst/>
                        <a:latin typeface="Georgia" panose="02040502050405020303" pitchFamily="18" charset="0"/>
                        <a:ea typeface="游ゴシック" panose="020B0400000000000000" pitchFamily="50" charset="-128"/>
                      </a:endParaRPr>
                    </a:p>
                  </a:txBody>
                  <a:tcPr marL="7620" marR="7620" marT="762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ja-JP" altLang="en-US" sz="1600" b="0" i="0" u="none" strike="noStrike" dirty="0">
                          <a:solidFill>
                            <a:schemeClr val="accent6"/>
                          </a:solidFill>
                          <a:effectLst/>
                          <a:latin typeface="Georgia" panose="02040502050405020303" pitchFamily="18" charset="0"/>
                          <a:ea typeface="+mn-ea"/>
                        </a:rPr>
                        <a:t>●</a:t>
                      </a:r>
                      <a:endParaRPr lang="en-US" altLang="ja-JP" sz="1600" b="0" i="0" u="none" strike="noStrike" dirty="0">
                        <a:solidFill>
                          <a:srgbClr val="000000"/>
                        </a:solidFill>
                        <a:effectLst/>
                        <a:latin typeface="Georgia" panose="02040502050405020303" pitchFamily="18" charset="0"/>
                        <a:ea typeface="+mn-ea"/>
                      </a:endParaRP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Toshiyuki</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Maruno</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NGO</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effectLst/>
                          <a:latin typeface="Georgia" panose="02040502050405020303" pitchFamily="18" charset="0"/>
                          <a:ea typeface="游ゴシック" panose="020B0400000000000000" pitchFamily="50" charset="-128"/>
                        </a:rPr>
                        <a:t>OICA</a:t>
                      </a:r>
                    </a:p>
                  </a:txBody>
                  <a:tcPr marL="7620" marR="7620" marT="762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5448615"/>
                  </a:ext>
                </a:extLst>
              </a:tr>
            </a:tbl>
          </a:graphicData>
        </a:graphic>
      </p:graphicFrame>
      <p:sp>
        <p:nvSpPr>
          <p:cNvPr id="13" name="コンテンツ プレースホルダー 4">
            <a:extLst>
              <a:ext uri="{FF2B5EF4-FFF2-40B4-BE49-F238E27FC236}">
                <a16:creationId xmlns:a16="http://schemas.microsoft.com/office/drawing/2014/main" id="{0A3FEC60-58F4-4427-931B-E18421F769F9}"/>
              </a:ext>
            </a:extLst>
          </p:cNvPr>
          <p:cNvSpPr txBox="1">
            <a:spLocks/>
          </p:cNvSpPr>
          <p:nvPr/>
        </p:nvSpPr>
        <p:spPr>
          <a:xfrm>
            <a:off x="3204543" y="5947693"/>
            <a:ext cx="1571015" cy="35192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dirty="0"/>
              <a:t>Present</a:t>
            </a:r>
          </a:p>
        </p:txBody>
      </p:sp>
      <p:sp>
        <p:nvSpPr>
          <p:cNvPr id="14" name="楕円 13">
            <a:extLst>
              <a:ext uri="{FF2B5EF4-FFF2-40B4-BE49-F238E27FC236}">
                <a16:creationId xmlns:a16="http://schemas.microsoft.com/office/drawing/2014/main" id="{D6C237D0-8BEE-4C94-9FC5-59C4AA44CD29}"/>
              </a:ext>
            </a:extLst>
          </p:cNvPr>
          <p:cNvSpPr/>
          <p:nvPr/>
        </p:nvSpPr>
        <p:spPr>
          <a:xfrm>
            <a:off x="2915782" y="5996359"/>
            <a:ext cx="243281" cy="237347"/>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5" name="楕円 14">
            <a:extLst>
              <a:ext uri="{FF2B5EF4-FFF2-40B4-BE49-F238E27FC236}">
                <a16:creationId xmlns:a16="http://schemas.microsoft.com/office/drawing/2014/main" id="{9C78C991-957B-41E1-89C1-C896522A8106}"/>
              </a:ext>
            </a:extLst>
          </p:cNvPr>
          <p:cNvSpPr/>
          <p:nvPr/>
        </p:nvSpPr>
        <p:spPr>
          <a:xfrm>
            <a:off x="5119720" y="5996359"/>
            <a:ext cx="243281" cy="237347"/>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16" name="コンテンツ プレースホルダー 4">
            <a:extLst>
              <a:ext uri="{FF2B5EF4-FFF2-40B4-BE49-F238E27FC236}">
                <a16:creationId xmlns:a16="http://schemas.microsoft.com/office/drawing/2014/main" id="{8AD39B02-59CB-4060-9781-4E26E9915397}"/>
              </a:ext>
            </a:extLst>
          </p:cNvPr>
          <p:cNvSpPr txBox="1">
            <a:spLocks/>
          </p:cNvSpPr>
          <p:nvPr/>
        </p:nvSpPr>
        <p:spPr>
          <a:xfrm>
            <a:off x="5424112" y="5947693"/>
            <a:ext cx="1571015" cy="35192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dirty="0"/>
              <a:t>Absent</a:t>
            </a:r>
          </a:p>
        </p:txBody>
      </p:sp>
    </p:spTree>
    <p:extLst>
      <p:ext uri="{BB962C8B-B14F-4D97-AF65-F5344CB8AC3E}">
        <p14:creationId xmlns:p14="http://schemas.microsoft.com/office/powerpoint/2010/main" val="1020298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7B5408-B313-9266-540A-93E7161B3362}"/>
              </a:ext>
            </a:extLst>
          </p:cNvPr>
          <p:cNvSpPr>
            <a:spLocks noGrp="1"/>
          </p:cNvSpPr>
          <p:nvPr>
            <p:ph type="title"/>
          </p:nvPr>
        </p:nvSpPr>
        <p:spPr/>
        <p:txBody>
          <a:bodyPr/>
          <a:lstStyle/>
          <a:p>
            <a:r>
              <a:rPr kumimoji="1" lang="en-US" altLang="ja-JP" dirty="0"/>
              <a:t>Participants &amp; Observer list</a:t>
            </a:r>
            <a:endParaRPr kumimoji="1" lang="ja-JP" altLang="en-US" dirty="0"/>
          </a:p>
        </p:txBody>
      </p:sp>
      <p:sp>
        <p:nvSpPr>
          <p:cNvPr id="4" name="スライド番号プレースホルダー 3">
            <a:extLst>
              <a:ext uri="{FF2B5EF4-FFF2-40B4-BE49-F238E27FC236}">
                <a16:creationId xmlns:a16="http://schemas.microsoft.com/office/drawing/2014/main" id="{039B819C-5F28-0227-2396-1B535CE825F2}"/>
              </a:ext>
            </a:extLst>
          </p:cNvPr>
          <p:cNvSpPr>
            <a:spLocks noGrp="1"/>
          </p:cNvSpPr>
          <p:nvPr>
            <p:ph type="sldNum" sz="quarter" idx="12"/>
          </p:nvPr>
        </p:nvSpPr>
        <p:spPr/>
        <p:txBody>
          <a:bodyPr/>
          <a:lstStyle/>
          <a:p>
            <a:fld id="{25521C42-4E1A-4C54-9F7D-AF2B1AD94E92}" type="slidenum">
              <a:rPr kumimoji="1" lang="ja-JP" altLang="en-US" smtClean="0"/>
              <a:t>3</a:t>
            </a:fld>
            <a:endParaRPr kumimoji="1" lang="ja-JP" altLang="en-US"/>
          </a:p>
        </p:txBody>
      </p:sp>
      <p:pic>
        <p:nvPicPr>
          <p:cNvPr id="7" name="図 6">
            <a:extLst>
              <a:ext uri="{FF2B5EF4-FFF2-40B4-BE49-F238E27FC236}">
                <a16:creationId xmlns:a16="http://schemas.microsoft.com/office/drawing/2014/main" id="{D8D843CB-2C0B-E2D4-891E-F92845092C11}"/>
              </a:ext>
            </a:extLst>
          </p:cNvPr>
          <p:cNvPicPr>
            <a:picLocks noChangeAspect="1"/>
          </p:cNvPicPr>
          <p:nvPr/>
        </p:nvPicPr>
        <p:blipFill>
          <a:blip r:embed="rId2"/>
          <a:stretch>
            <a:fillRect/>
          </a:stretch>
        </p:blipFill>
        <p:spPr>
          <a:xfrm>
            <a:off x="650022" y="739525"/>
            <a:ext cx="2790825" cy="5514975"/>
          </a:xfrm>
          <a:prstGeom prst="rect">
            <a:avLst/>
          </a:prstGeom>
        </p:spPr>
      </p:pic>
    </p:spTree>
    <p:extLst>
      <p:ext uri="{BB962C8B-B14F-4D97-AF65-F5344CB8AC3E}">
        <p14:creationId xmlns:p14="http://schemas.microsoft.com/office/powerpoint/2010/main" val="5162786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D16CA8A-C1FC-8C0B-17C6-2F0B998E97D2}"/>
              </a:ext>
            </a:extLst>
          </p:cNvPr>
          <p:cNvSpPr>
            <a:spLocks noGrp="1"/>
          </p:cNvSpPr>
          <p:nvPr>
            <p:ph type="title"/>
          </p:nvPr>
        </p:nvSpPr>
        <p:spPr/>
        <p:txBody>
          <a:bodyPr/>
          <a:lstStyle/>
          <a:p>
            <a:r>
              <a:rPr kumimoji="1" lang="en-US" altLang="ja-JP" dirty="0"/>
              <a:t>Agenda</a:t>
            </a:r>
            <a:endParaRPr kumimoji="1" lang="ja-JP" altLang="en-US" dirty="0"/>
          </a:p>
        </p:txBody>
      </p:sp>
      <p:sp>
        <p:nvSpPr>
          <p:cNvPr id="3" name="コンテンツ プレースホルダー 2">
            <a:extLst>
              <a:ext uri="{FF2B5EF4-FFF2-40B4-BE49-F238E27FC236}">
                <a16:creationId xmlns:a16="http://schemas.microsoft.com/office/drawing/2014/main" id="{13CAF8E3-060F-65E8-E349-976492BA20D0}"/>
              </a:ext>
            </a:extLst>
          </p:cNvPr>
          <p:cNvSpPr>
            <a:spLocks noGrp="1"/>
          </p:cNvSpPr>
          <p:nvPr>
            <p:ph idx="1"/>
          </p:nvPr>
        </p:nvSpPr>
        <p:spPr>
          <a:xfrm>
            <a:off x="346881" y="1008001"/>
            <a:ext cx="11520000" cy="4697553"/>
          </a:xfrm>
        </p:spPr>
        <p:txBody>
          <a:bodyPr/>
          <a:lstStyle/>
          <a:p>
            <a:pPr marL="457200" lvl="0"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Feedback from IWG in Korea</a:t>
            </a:r>
          </a:p>
          <a:p>
            <a:pPr marL="457200" lvl="0"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Dataset</a:t>
            </a:r>
          </a:p>
          <a:p>
            <a:pPr marL="914400" lvl="1" indent="-457200" algn="just">
              <a:lnSpc>
                <a:spcPct val="150000"/>
              </a:lnSpc>
              <a:buFont typeface="+mj-lt"/>
              <a:buAutoNum type="arabicPeriod"/>
            </a:pPr>
            <a:r>
              <a:rPr lang="en-US" altLang="ja-JP" sz="1800" kern="100" dirty="0">
                <a:latin typeface="Meiryo UI" panose="020B0604030504040204" pitchFamily="50" charset="-128"/>
                <a:ea typeface="Meiryo UI" panose="020B0604030504040204" pitchFamily="50" charset="-128"/>
                <a:cs typeface="Times New Roman" panose="02020603050405020304" pitchFamily="18" charset="0"/>
              </a:rPr>
              <a:t>Discussion - dataset criteria</a:t>
            </a:r>
            <a:endParaRPr lang="en-US" altLang="ja-JP" sz="2400" kern="100" dirty="0">
              <a:effectLst/>
              <a:latin typeface="Meiryo UI" panose="020B0604030504040204" pitchFamily="50" charset="-128"/>
              <a:ea typeface="Meiryo UI" panose="020B0604030504040204" pitchFamily="50" charset="-128"/>
              <a:cs typeface="Times New Roman" panose="02020603050405020304" pitchFamily="18" charset="0"/>
            </a:endParaRPr>
          </a:p>
          <a:p>
            <a:pPr marL="457200" lvl="0" indent="-457200" algn="just">
              <a:lnSpc>
                <a:spcPct val="150000"/>
              </a:lnSpc>
              <a:buFont typeface="+mj-lt"/>
              <a:buAutoNum type="arabicPeriod"/>
            </a:pP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Agenda </a:t>
            </a:r>
            <a:r>
              <a:rPr lang="en-US" altLang="ja-JP" kern="100" dirty="0">
                <a:latin typeface="Meiryo UI" panose="020B0604030504040204" pitchFamily="50" charset="-128"/>
                <a:ea typeface="Meiryo UI" panose="020B0604030504040204" pitchFamily="50" charset="-128"/>
                <a:cs typeface="Times New Roman" panose="02020603050405020304" pitchFamily="18" charset="0"/>
              </a:rPr>
              <a:t>of</a:t>
            </a:r>
            <a:r>
              <a:rPr lang="en-US" altLang="ja-JP" kern="100" dirty="0">
                <a:effectLst/>
                <a:latin typeface="Meiryo UI" panose="020B0604030504040204" pitchFamily="50" charset="-128"/>
                <a:ea typeface="Meiryo UI" panose="020B0604030504040204" pitchFamily="50" charset="-128"/>
                <a:cs typeface="Times New Roman" panose="02020603050405020304" pitchFamily="18" charset="0"/>
              </a:rPr>
              <a:t> SG2-3 meeting</a:t>
            </a:r>
          </a:p>
          <a:p>
            <a:pPr marL="914400" lvl="1" indent="-457200" algn="just">
              <a:lnSpc>
                <a:spcPct val="150000"/>
              </a:lnSpc>
              <a:buFont typeface="+mj-lt"/>
              <a:buAutoNum type="arabicPeriod"/>
            </a:pPr>
            <a:r>
              <a:rPr lang="en-US" altLang="ja-JP" sz="1800" kern="100" dirty="0">
                <a:latin typeface="Meiryo UI" panose="020B0604030504040204" pitchFamily="50" charset="-128"/>
                <a:ea typeface="Meiryo UI" panose="020B0604030504040204" pitchFamily="50" charset="-128"/>
                <a:cs typeface="Times New Roman" panose="02020603050405020304" pitchFamily="18" charset="0"/>
              </a:rPr>
              <a:t>Boundary</a:t>
            </a:r>
          </a:p>
          <a:p>
            <a:pPr marL="914400" lvl="1" indent="-457200" algn="just">
              <a:lnSpc>
                <a:spcPct val="150000"/>
              </a:lnSpc>
              <a:buFont typeface="+mj-lt"/>
              <a:buAutoNum type="arabicPeriod"/>
            </a:pPr>
            <a:r>
              <a:rPr lang="en-US" altLang="ja-JP" sz="1800" kern="100" dirty="0">
                <a:effectLst/>
                <a:latin typeface="Meiryo UI" panose="020B0604030504040204" pitchFamily="50" charset="-128"/>
                <a:ea typeface="Meiryo UI" panose="020B0604030504040204" pitchFamily="50" charset="-128"/>
                <a:cs typeface="Times New Roman" panose="02020603050405020304" pitchFamily="18" charset="0"/>
              </a:rPr>
              <a:t>Allocation</a:t>
            </a:r>
          </a:p>
          <a:p>
            <a:pPr marL="914400" lvl="1" indent="-457200" algn="just">
              <a:lnSpc>
                <a:spcPct val="150000"/>
              </a:lnSpc>
              <a:buFont typeface="+mj-lt"/>
              <a:buAutoNum type="arabicPeriod"/>
            </a:pPr>
            <a:r>
              <a:rPr lang="en-US" altLang="ja-JP" sz="1800" kern="100" dirty="0">
                <a:latin typeface="Meiryo UI" panose="020B0604030504040204" pitchFamily="50" charset="-128"/>
                <a:ea typeface="Meiryo UI" panose="020B0604030504040204" pitchFamily="50" charset="-128"/>
                <a:cs typeface="Times New Roman" panose="02020603050405020304" pitchFamily="18" charset="0"/>
              </a:rPr>
              <a:t>Chain of custody</a:t>
            </a:r>
          </a:p>
          <a:p>
            <a:pPr marL="457200" lvl="0" indent="-457200" algn="just">
              <a:lnSpc>
                <a:spcPct val="150000"/>
              </a:lnSpc>
              <a:buFont typeface="+mj-lt"/>
              <a:buAutoNum type="arabicPeriod"/>
            </a:pPr>
            <a:r>
              <a:rPr lang="en-US" altLang="ja-JP" kern="100" dirty="0">
                <a:solidFill>
                  <a:schemeClr val="bg1">
                    <a:lumMod val="65000"/>
                  </a:schemeClr>
                </a:solidFill>
                <a:effectLst/>
                <a:latin typeface="Meiryo UI" panose="020B0604030504040204" pitchFamily="50" charset="-128"/>
                <a:ea typeface="Meiryo UI" panose="020B0604030504040204" pitchFamily="50" charset="-128"/>
                <a:cs typeface="Times New Roman" panose="02020603050405020304" pitchFamily="18" charset="0"/>
              </a:rPr>
              <a:t>Preparation for drafting (Discussion will be start from next time) </a:t>
            </a:r>
            <a:endParaRPr kumimoji="1" lang="ja-JP" altLang="en-US" dirty="0">
              <a:solidFill>
                <a:schemeClr val="bg1">
                  <a:lumMod val="65000"/>
                </a:schemeClr>
              </a:solidFill>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90154FD9-363A-30DF-06A8-C098E6C08FC0}"/>
              </a:ext>
            </a:extLst>
          </p:cNvPr>
          <p:cNvSpPr>
            <a:spLocks noGrp="1"/>
          </p:cNvSpPr>
          <p:nvPr>
            <p:ph type="sldNum" sz="quarter" idx="12"/>
          </p:nvPr>
        </p:nvSpPr>
        <p:spPr/>
        <p:txBody>
          <a:bodyPr/>
          <a:lstStyle/>
          <a:p>
            <a:fld id="{25521C42-4E1A-4C54-9F7D-AF2B1AD94E92}" type="slidenum">
              <a:rPr kumimoji="1" lang="ja-JP" altLang="en-US" smtClean="0"/>
              <a:t>4</a:t>
            </a:fld>
            <a:endParaRPr kumimoji="1" lang="ja-JP" altLang="en-US"/>
          </a:p>
        </p:txBody>
      </p:sp>
    </p:spTree>
    <p:extLst>
      <p:ext uri="{BB962C8B-B14F-4D97-AF65-F5344CB8AC3E}">
        <p14:creationId xmlns:p14="http://schemas.microsoft.com/office/powerpoint/2010/main" val="2638563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904159-1239-49B4-4737-440C1C1EB012}"/>
              </a:ext>
            </a:extLst>
          </p:cNvPr>
          <p:cNvSpPr>
            <a:spLocks noGrp="1"/>
          </p:cNvSpPr>
          <p:nvPr>
            <p:ph type="title"/>
          </p:nvPr>
        </p:nvSpPr>
        <p:spPr/>
        <p:txBody>
          <a:bodyPr/>
          <a:lstStyle/>
          <a:p>
            <a:r>
              <a:rPr kumimoji="1" lang="en-US" altLang="ja-JP" dirty="0"/>
              <a:t>Meeting minutes (Summary of 10</a:t>
            </a:r>
            <a:r>
              <a:rPr kumimoji="1" lang="en-US" altLang="ja-JP" baseline="30000" dirty="0"/>
              <a:t>th</a:t>
            </a:r>
            <a:r>
              <a:rPr kumimoji="1" lang="en-US" altLang="ja-JP" dirty="0"/>
              <a:t> meeting)</a:t>
            </a:r>
            <a:endParaRPr kumimoji="1" lang="ja-JP" altLang="en-US" dirty="0"/>
          </a:p>
        </p:txBody>
      </p:sp>
      <p:sp>
        <p:nvSpPr>
          <p:cNvPr id="3" name="コンテンツ プレースホルダー 2">
            <a:extLst>
              <a:ext uri="{FF2B5EF4-FFF2-40B4-BE49-F238E27FC236}">
                <a16:creationId xmlns:a16="http://schemas.microsoft.com/office/drawing/2014/main" id="{6FEEEFBD-9C73-DE2E-B336-E40654D13BFD}"/>
              </a:ext>
            </a:extLst>
          </p:cNvPr>
          <p:cNvSpPr>
            <a:spLocks noGrp="1"/>
          </p:cNvSpPr>
          <p:nvPr>
            <p:ph idx="1"/>
          </p:nvPr>
        </p:nvSpPr>
        <p:spPr>
          <a:xfrm>
            <a:off x="335999" y="834449"/>
            <a:ext cx="11944165" cy="2000191"/>
          </a:xfrm>
        </p:spPr>
        <p:txBody>
          <a:bodyPr/>
          <a:lstStyle/>
          <a:p>
            <a:pPr marL="0" indent="0">
              <a:buNone/>
            </a:pPr>
            <a:r>
              <a:rPr lang="en-US" altLang="ja-JP" b="0" u="sng" dirty="0">
                <a:solidFill>
                  <a:srgbClr val="242424"/>
                </a:solidFill>
                <a:latin typeface="-apple-system"/>
              </a:rPr>
              <a:t>2. Dataset criteria</a:t>
            </a:r>
            <a:endParaRPr lang="en-US" altLang="ja-JP" sz="1200" b="0" dirty="0">
              <a:solidFill>
                <a:srgbClr val="242424"/>
              </a:solidFill>
              <a:latin typeface="Meiryo UI" panose="020B0604030504040204" pitchFamily="50" charset="-128"/>
              <a:ea typeface="Meiryo UI" panose="020B0604030504040204" pitchFamily="50" charset="-128"/>
            </a:endParaRP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The selection criteria for the datasets proposed by Tabushi include items such as clarification of defined criteria, dataset update date, dataset suitability, usage history, data sources, and external reviews.</a:t>
            </a:r>
          </a:p>
          <a:p>
            <a:pPr algn="l">
              <a:buFont typeface="Arial" panose="020B0604020202020204" pitchFamily="34" charset="0"/>
              <a:buChar char="•"/>
            </a:pPr>
            <a:r>
              <a:rPr lang="en-US" altLang="ja-JP" sz="1200" b="0" dirty="0" err="1">
                <a:solidFill>
                  <a:srgbClr val="242424"/>
                </a:solidFill>
                <a:latin typeface="Meiryo UI" panose="020B0604030504040204" pitchFamily="50" charset="-128"/>
                <a:ea typeface="Meiryo UI" panose="020B0604030504040204" pitchFamily="50" charset="-128"/>
              </a:rPr>
              <a:t>Kobialka</a:t>
            </a:r>
            <a:r>
              <a:rPr lang="en-US" altLang="ja-JP" sz="1200" b="0" dirty="0">
                <a:solidFill>
                  <a:srgbClr val="242424"/>
                </a:solidFill>
                <a:latin typeface="Meiryo UI" panose="020B0604030504040204" pitchFamily="50" charset="-128"/>
                <a:ea typeface="Meiryo UI" panose="020B0604030504040204" pitchFamily="50" charset="-128"/>
              </a:rPr>
              <a:t> proposed adding items such as time, geographic technology representativeness of the dataset.</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Lama commented that it is important to set quality standards for individual data, not datasets.</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Tabushi argued that needed to first discuss the criteria for the entire data set.</a:t>
            </a:r>
          </a:p>
          <a:p>
            <a:pPr algn="l">
              <a:buFont typeface="Arial" panose="020B0604020202020204" pitchFamily="34" charset="0"/>
              <a:buChar char="•"/>
            </a:pPr>
            <a:r>
              <a:rPr lang="en-US" altLang="ja-JP" sz="1200" b="0" dirty="0">
                <a:latin typeface="Meiryo UI" panose="020B0604030504040204" pitchFamily="50" charset="-128"/>
                <a:ea typeface="Meiryo UI" panose="020B0604030504040204" pitchFamily="50" charset="-128"/>
              </a:rPr>
              <a:t>Tabushi asked for feedback before the next meeting.</a:t>
            </a:r>
          </a:p>
          <a:p>
            <a:pPr algn="l">
              <a:buFont typeface="Arial" panose="020B0604020202020204" pitchFamily="34" charset="0"/>
              <a:buChar char="•"/>
            </a:pPr>
            <a:endParaRPr lang="en-US" altLang="ja-JP" sz="1200" b="0" dirty="0">
              <a:solidFill>
                <a:srgbClr val="242424"/>
              </a:solidFill>
              <a:latin typeface="Meiryo UI" panose="020B0604030504040204" pitchFamily="50" charset="-128"/>
              <a:ea typeface="Meiryo UI" panose="020B0604030504040204" pitchFamily="50" charset="-128"/>
            </a:endParaRPr>
          </a:p>
          <a:p>
            <a:pPr algn="l">
              <a:buFont typeface="Arial" panose="020B0604020202020204" pitchFamily="34" charset="0"/>
              <a:buChar char="•"/>
            </a:pPr>
            <a:endParaRPr lang="en-US" altLang="ja-JP" sz="1200" b="0" i="0" dirty="0">
              <a:solidFill>
                <a:srgbClr val="242424"/>
              </a:solidFill>
              <a:effectLst/>
              <a:latin typeface="Meiryo UI" panose="020B0604030504040204" pitchFamily="50" charset="-128"/>
              <a:ea typeface="Meiryo UI" panose="020B0604030504040204" pitchFamily="50" charset="-128"/>
            </a:endParaRPr>
          </a:p>
          <a:p>
            <a:pPr marL="0" indent="0" algn="l">
              <a:buNone/>
            </a:pPr>
            <a:endParaRPr lang="ja-JP" altLang="en-US" sz="1200" b="0" i="0" dirty="0">
              <a:solidFill>
                <a:srgbClr val="242424"/>
              </a:solidFill>
              <a:effectLst/>
              <a:latin typeface="Meiryo UI" panose="020B0604030504040204" pitchFamily="50" charset="-128"/>
              <a:ea typeface="Meiryo UI" panose="020B0604030504040204" pitchFamily="50" charset="-128"/>
            </a:endParaRPr>
          </a:p>
          <a:p>
            <a:pPr marL="0" indent="0">
              <a:buNone/>
            </a:pPr>
            <a:endParaRPr lang="en-US" altLang="ja-JP" b="0" u="sng" dirty="0">
              <a:solidFill>
                <a:srgbClr val="242424"/>
              </a:solidFill>
              <a:latin typeface="-apple-system"/>
            </a:endParaRPr>
          </a:p>
        </p:txBody>
      </p:sp>
      <p:sp>
        <p:nvSpPr>
          <p:cNvPr id="4" name="スライド番号プレースホルダー 3">
            <a:extLst>
              <a:ext uri="{FF2B5EF4-FFF2-40B4-BE49-F238E27FC236}">
                <a16:creationId xmlns:a16="http://schemas.microsoft.com/office/drawing/2014/main" id="{C1FCA57F-7F79-A8AD-721C-606E762FF051}"/>
              </a:ext>
            </a:extLst>
          </p:cNvPr>
          <p:cNvSpPr>
            <a:spLocks noGrp="1"/>
          </p:cNvSpPr>
          <p:nvPr>
            <p:ph type="sldNum" sz="quarter" idx="12"/>
          </p:nvPr>
        </p:nvSpPr>
        <p:spPr/>
        <p:txBody>
          <a:bodyPr/>
          <a:lstStyle/>
          <a:p>
            <a:fld id="{25521C42-4E1A-4C54-9F7D-AF2B1AD94E92}" type="slidenum">
              <a:rPr kumimoji="1" lang="ja-JP" altLang="en-US" smtClean="0"/>
              <a:t>5</a:t>
            </a:fld>
            <a:endParaRPr kumimoji="1" lang="ja-JP" altLang="en-US"/>
          </a:p>
        </p:txBody>
      </p:sp>
      <p:sp>
        <p:nvSpPr>
          <p:cNvPr id="5" name="コンテンツ プレースホルダー 2">
            <a:extLst>
              <a:ext uri="{FF2B5EF4-FFF2-40B4-BE49-F238E27FC236}">
                <a16:creationId xmlns:a16="http://schemas.microsoft.com/office/drawing/2014/main" id="{5068C5C2-015A-795C-DF0E-85B3ED91BA6E}"/>
              </a:ext>
            </a:extLst>
          </p:cNvPr>
          <p:cNvSpPr txBox="1">
            <a:spLocks/>
          </p:cNvSpPr>
          <p:nvPr/>
        </p:nvSpPr>
        <p:spPr>
          <a:xfrm>
            <a:off x="335999" y="3088772"/>
            <a:ext cx="11944165" cy="174873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b="0" u="sng" dirty="0">
                <a:solidFill>
                  <a:srgbClr val="242424"/>
                </a:solidFill>
                <a:latin typeface="-apple-system"/>
              </a:rPr>
              <a:t>3-1. Boundary</a:t>
            </a:r>
            <a:endParaRPr lang="en-US" altLang="ja-JP" sz="1050" b="0" dirty="0">
              <a:solidFill>
                <a:srgbClr val="242424"/>
              </a:solidFill>
              <a:latin typeface="var(--fontFamilyBase)"/>
              <a:ea typeface="Meiryo UI" panose="020B0604030504040204" pitchFamily="50" charset="-128"/>
            </a:endParaRP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Tabushi shared a list of newly added materials and asked for feedback before the next meeting.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The list includes those selected from the VGA material list, those discussed at the system boundaries of parts and materials, those discussed in the battery material classification, and those that are deemed necessary for the B Group LCA.</a:t>
            </a:r>
          </a:p>
          <a:p>
            <a:pPr algn="l">
              <a:buFont typeface="Arial" panose="020B0604020202020204" pitchFamily="34" charset="0"/>
              <a:buChar char="•"/>
            </a:pPr>
            <a:r>
              <a:rPr lang="en-US" altLang="ja-JP" sz="1200" b="0" dirty="0">
                <a:latin typeface="Meiryo UI" panose="020B0604030504040204" pitchFamily="50" charset="-128"/>
                <a:ea typeface="Meiryo UI" panose="020B0604030504040204" pitchFamily="50" charset="-128"/>
              </a:rPr>
              <a:t>Tabushi asked that any comments or objections to the list be communicated by the next meeting.</a:t>
            </a:r>
          </a:p>
          <a:p>
            <a:pPr algn="l">
              <a:buFont typeface="Arial" panose="020B0604020202020204" pitchFamily="34" charset="0"/>
              <a:buChar char="•"/>
            </a:pPr>
            <a:r>
              <a:rPr lang="en-US" altLang="ja-JP" sz="1200" b="0" dirty="0">
                <a:latin typeface="Meiryo UI" panose="020B0604030504040204" pitchFamily="50" charset="-128"/>
                <a:ea typeface="Meiryo UI" panose="020B0604030504040204" pitchFamily="50" charset="-128"/>
              </a:rPr>
              <a:t>During the meeting, no questions or comments were raised about the list. </a:t>
            </a:r>
          </a:p>
          <a:p>
            <a:pPr algn="l">
              <a:buFont typeface="Arial" panose="020B0604020202020204" pitchFamily="34" charset="0"/>
              <a:buChar char="•"/>
            </a:pPr>
            <a:endParaRPr lang="ja-JP" altLang="en-US" sz="1200" b="0" dirty="0">
              <a:solidFill>
                <a:srgbClr val="242424"/>
              </a:solidFill>
              <a:latin typeface="Meiryo UI" panose="020B0604030504040204" pitchFamily="50" charset="-128"/>
              <a:ea typeface="Meiryo UI" panose="020B0604030504040204" pitchFamily="50" charset="-128"/>
            </a:endParaRPr>
          </a:p>
          <a:p>
            <a:pPr marL="0" indent="0">
              <a:buFont typeface="Wingdings" panose="05000000000000000000" pitchFamily="2" charset="2"/>
              <a:buNone/>
            </a:pPr>
            <a:endParaRPr lang="en-US" altLang="ja-JP" b="0" u="sng" dirty="0">
              <a:solidFill>
                <a:srgbClr val="242424"/>
              </a:solidFill>
              <a:latin typeface="-apple-system"/>
            </a:endParaRPr>
          </a:p>
        </p:txBody>
      </p:sp>
    </p:spTree>
    <p:extLst>
      <p:ext uri="{BB962C8B-B14F-4D97-AF65-F5344CB8AC3E}">
        <p14:creationId xmlns:p14="http://schemas.microsoft.com/office/powerpoint/2010/main" val="2115870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904159-1239-49B4-4737-440C1C1EB012}"/>
              </a:ext>
            </a:extLst>
          </p:cNvPr>
          <p:cNvSpPr>
            <a:spLocks noGrp="1"/>
          </p:cNvSpPr>
          <p:nvPr>
            <p:ph type="title"/>
          </p:nvPr>
        </p:nvSpPr>
        <p:spPr/>
        <p:txBody>
          <a:bodyPr/>
          <a:lstStyle/>
          <a:p>
            <a:r>
              <a:rPr kumimoji="1" lang="en-US" altLang="ja-JP" dirty="0"/>
              <a:t>Meeting minutes (Summary of 10</a:t>
            </a:r>
            <a:r>
              <a:rPr kumimoji="1" lang="en-US" altLang="ja-JP" baseline="30000" dirty="0"/>
              <a:t>th</a:t>
            </a:r>
            <a:r>
              <a:rPr kumimoji="1" lang="en-US" altLang="ja-JP" dirty="0"/>
              <a:t> meeting)</a:t>
            </a:r>
            <a:endParaRPr kumimoji="1" lang="ja-JP" altLang="en-US" dirty="0"/>
          </a:p>
        </p:txBody>
      </p:sp>
      <p:sp>
        <p:nvSpPr>
          <p:cNvPr id="3" name="コンテンツ プレースホルダー 2">
            <a:extLst>
              <a:ext uri="{FF2B5EF4-FFF2-40B4-BE49-F238E27FC236}">
                <a16:creationId xmlns:a16="http://schemas.microsoft.com/office/drawing/2014/main" id="{6FEEEFBD-9C73-DE2E-B336-E40654D13BFD}"/>
              </a:ext>
            </a:extLst>
          </p:cNvPr>
          <p:cNvSpPr>
            <a:spLocks noGrp="1"/>
          </p:cNvSpPr>
          <p:nvPr>
            <p:ph idx="1"/>
          </p:nvPr>
        </p:nvSpPr>
        <p:spPr>
          <a:xfrm>
            <a:off x="335999" y="834449"/>
            <a:ext cx="11944165" cy="2528427"/>
          </a:xfrm>
        </p:spPr>
        <p:txBody>
          <a:bodyPr/>
          <a:lstStyle/>
          <a:p>
            <a:pPr marL="0" indent="0">
              <a:buNone/>
            </a:pPr>
            <a:r>
              <a:rPr lang="en-US" altLang="ja-JP" b="0" u="sng" dirty="0">
                <a:solidFill>
                  <a:srgbClr val="242424"/>
                </a:solidFill>
                <a:latin typeface="-apple-system"/>
              </a:rPr>
              <a:t>3-2. </a:t>
            </a:r>
            <a:r>
              <a:rPr lang="en-US" altLang="ja-JP" b="0" u="sng" dirty="0" err="1">
                <a:solidFill>
                  <a:srgbClr val="242424"/>
                </a:solidFill>
                <a:latin typeface="-apple-system"/>
              </a:rPr>
              <a:t>Allocaiton</a:t>
            </a:r>
            <a:endParaRPr lang="en-US" altLang="ja-JP" b="0" u="sng" dirty="0">
              <a:solidFill>
                <a:srgbClr val="242424"/>
              </a:solidFill>
              <a:latin typeface="-apple-system"/>
            </a:endParaRPr>
          </a:p>
          <a:p>
            <a:pPr algn="l">
              <a:buFont typeface="Arial" panose="020B0604020202020204" pitchFamily="34" charset="0"/>
              <a:buChar char="•"/>
            </a:pPr>
            <a:r>
              <a:rPr lang="en-US" altLang="ja-JP" sz="1200" b="0" i="0" dirty="0">
                <a:solidFill>
                  <a:srgbClr val="242424"/>
                </a:solidFill>
                <a:effectLst/>
                <a:latin typeface="Meiryo UI" panose="020B0604030504040204" pitchFamily="50" charset="-128"/>
                <a:ea typeface="Meiryo UI" panose="020B0604030504040204" pitchFamily="50" charset="-128"/>
              </a:rPr>
              <a:t>The allocation method proposed by SG3 is based on ISO 14067 and is applied in the following order: physical relationship, economic value, physical proportion, and economic proportion. </a:t>
            </a:r>
          </a:p>
          <a:p>
            <a:pPr algn="l">
              <a:buFont typeface="Arial" panose="020B0604020202020204" pitchFamily="34" charset="0"/>
              <a:buChar char="•"/>
            </a:pPr>
            <a:r>
              <a:rPr lang="en-US" altLang="ja-JP" sz="1200" b="0" i="0" dirty="0">
                <a:solidFill>
                  <a:srgbClr val="242424"/>
                </a:solidFill>
                <a:effectLst/>
                <a:latin typeface="Meiryo UI" panose="020B0604030504040204" pitchFamily="50" charset="-128"/>
                <a:ea typeface="Meiryo UI" panose="020B0604030504040204" pitchFamily="50" charset="-128"/>
              </a:rPr>
              <a:t>However, if there is a difference of more than 5 times in the economic value of the co-product, there is a condition that economic allocation is prioritized. 2</a:t>
            </a:r>
          </a:p>
          <a:p>
            <a:pPr algn="l">
              <a:buFont typeface="Arial" panose="020B0604020202020204" pitchFamily="34" charset="0"/>
              <a:buChar char="•"/>
            </a:pPr>
            <a:r>
              <a:rPr lang="en-US" altLang="ja-JP" sz="1200" b="0" i="0" dirty="0">
                <a:solidFill>
                  <a:srgbClr val="242424"/>
                </a:solidFill>
                <a:effectLst/>
                <a:latin typeface="Meiryo UI" panose="020B0604030504040204" pitchFamily="50" charset="-128"/>
                <a:ea typeface="Meiryo UI" panose="020B0604030504040204" pitchFamily="50" charset="-128"/>
              </a:rPr>
              <a:t>Maruno raised some concerns about this method.</a:t>
            </a:r>
          </a:p>
          <a:p>
            <a:pPr lvl="1"/>
            <a:r>
              <a:rPr lang="en-US" altLang="ja-JP" sz="800" dirty="0">
                <a:solidFill>
                  <a:srgbClr val="242424"/>
                </a:solidFill>
                <a:latin typeface="Meiryo UI" panose="020B0604030504040204" pitchFamily="50" charset="-128"/>
                <a:ea typeface="Meiryo UI" panose="020B0604030504040204" pitchFamily="50" charset="-128"/>
              </a:rPr>
              <a:t>S</a:t>
            </a:r>
            <a:r>
              <a:rPr lang="en-US" altLang="ja-JP" sz="800" b="0" i="0" dirty="0">
                <a:solidFill>
                  <a:srgbClr val="242424"/>
                </a:solidFill>
                <a:effectLst/>
                <a:latin typeface="Meiryo UI" panose="020B0604030504040204" pitchFamily="50" charset="-128"/>
                <a:ea typeface="Meiryo UI" panose="020B0604030504040204" pitchFamily="50" charset="-128"/>
              </a:rPr>
              <a:t>ome materials that used in a car could have a difference of more than 5 times in the economic value of the co-product.</a:t>
            </a:r>
          </a:p>
          <a:p>
            <a:pPr lvl="1"/>
            <a:r>
              <a:rPr lang="en-US" altLang="ja-JP" sz="800" b="0" i="0" dirty="0">
                <a:solidFill>
                  <a:srgbClr val="242424"/>
                </a:solidFill>
                <a:effectLst/>
                <a:latin typeface="Meiryo UI" panose="020B0604030504040204" pitchFamily="50" charset="-128"/>
                <a:ea typeface="Meiryo UI" panose="020B0604030504040204" pitchFamily="50" charset="-128"/>
              </a:rPr>
              <a:t>The upper process of some materials has co-products. (like as process of blast furnace) </a:t>
            </a:r>
          </a:p>
          <a:p>
            <a:pPr lvl="1"/>
            <a:r>
              <a:rPr lang="en-US" altLang="ja-JP" sz="800" b="0" i="0" dirty="0">
                <a:solidFill>
                  <a:srgbClr val="242424"/>
                </a:solidFill>
                <a:effectLst/>
                <a:latin typeface="Meiryo UI" panose="020B0604030504040204" pitchFamily="50" charset="-128"/>
                <a:ea typeface="Meiryo UI" panose="020B0604030504040204" pitchFamily="50" charset="-128"/>
              </a:rPr>
              <a:t>Datasets that have already been measured may use different hierarchies of allocation. </a:t>
            </a:r>
          </a:p>
          <a:p>
            <a:pPr algn="l">
              <a:buFont typeface="Arial" panose="020B0604020202020204" pitchFamily="34" charset="0"/>
              <a:buChar char="•"/>
            </a:pPr>
            <a:r>
              <a:rPr lang="en-US" altLang="ja-JP" sz="1200" b="0" i="0" dirty="0">
                <a:solidFill>
                  <a:srgbClr val="242424"/>
                </a:solidFill>
                <a:effectLst/>
                <a:latin typeface="Meiryo UI" panose="020B0604030504040204" pitchFamily="50" charset="-128"/>
                <a:ea typeface="Meiryo UI" panose="020B0604030504040204" pitchFamily="50" charset="-128"/>
              </a:rPr>
              <a:t>Maruno asked for time to consider </a:t>
            </a:r>
            <a:r>
              <a:rPr lang="en-US" altLang="ja-JP" sz="1200" b="0" dirty="0">
                <a:solidFill>
                  <a:srgbClr val="242424"/>
                </a:solidFill>
                <a:latin typeface="Meiryo UI" panose="020B0604030504040204" pitchFamily="50" charset="-128"/>
                <a:ea typeface="Meiryo UI" panose="020B0604030504040204" pitchFamily="50" charset="-128"/>
              </a:rPr>
              <a:t>above issue to respond to SG3.</a:t>
            </a:r>
            <a:endParaRPr lang="en-US" altLang="ja-JP" sz="1200" b="0" i="0" dirty="0">
              <a:solidFill>
                <a:srgbClr val="242424"/>
              </a:solidFill>
              <a:effectLst/>
              <a:latin typeface="Meiryo UI" panose="020B0604030504040204" pitchFamily="50" charset="-128"/>
              <a:ea typeface="Meiryo UI" panose="020B0604030504040204" pitchFamily="50" charset="-128"/>
            </a:endParaRPr>
          </a:p>
          <a:p>
            <a:pPr marL="0" indent="0" algn="l">
              <a:buNone/>
            </a:pPr>
            <a:endParaRPr lang="ja-JP" altLang="en-US" sz="1200" b="0" i="0" dirty="0">
              <a:solidFill>
                <a:srgbClr val="242424"/>
              </a:solidFill>
              <a:effectLst/>
              <a:latin typeface="Meiryo UI" panose="020B0604030504040204" pitchFamily="50" charset="-128"/>
              <a:ea typeface="Meiryo UI" panose="020B0604030504040204" pitchFamily="50" charset="-128"/>
            </a:endParaRPr>
          </a:p>
          <a:p>
            <a:pPr marL="0" indent="0">
              <a:buNone/>
            </a:pPr>
            <a:endParaRPr lang="en-US" altLang="ja-JP" b="0" u="sng" dirty="0">
              <a:solidFill>
                <a:srgbClr val="242424"/>
              </a:solidFill>
              <a:latin typeface="-apple-system"/>
            </a:endParaRPr>
          </a:p>
        </p:txBody>
      </p:sp>
      <p:sp>
        <p:nvSpPr>
          <p:cNvPr id="4" name="スライド番号プレースホルダー 3">
            <a:extLst>
              <a:ext uri="{FF2B5EF4-FFF2-40B4-BE49-F238E27FC236}">
                <a16:creationId xmlns:a16="http://schemas.microsoft.com/office/drawing/2014/main" id="{C1FCA57F-7F79-A8AD-721C-606E762FF051}"/>
              </a:ext>
            </a:extLst>
          </p:cNvPr>
          <p:cNvSpPr>
            <a:spLocks noGrp="1"/>
          </p:cNvSpPr>
          <p:nvPr>
            <p:ph type="sldNum" sz="quarter" idx="12"/>
          </p:nvPr>
        </p:nvSpPr>
        <p:spPr/>
        <p:txBody>
          <a:bodyPr/>
          <a:lstStyle/>
          <a:p>
            <a:fld id="{25521C42-4E1A-4C54-9F7D-AF2B1AD94E92}" type="slidenum">
              <a:rPr kumimoji="1" lang="ja-JP" altLang="en-US" smtClean="0"/>
              <a:t>6</a:t>
            </a:fld>
            <a:endParaRPr kumimoji="1" lang="ja-JP" altLang="en-US"/>
          </a:p>
        </p:txBody>
      </p:sp>
      <p:sp>
        <p:nvSpPr>
          <p:cNvPr id="5" name="コンテンツ プレースホルダー 2">
            <a:extLst>
              <a:ext uri="{FF2B5EF4-FFF2-40B4-BE49-F238E27FC236}">
                <a16:creationId xmlns:a16="http://schemas.microsoft.com/office/drawing/2014/main" id="{5068C5C2-015A-795C-DF0E-85B3ED91BA6E}"/>
              </a:ext>
            </a:extLst>
          </p:cNvPr>
          <p:cNvSpPr txBox="1">
            <a:spLocks/>
          </p:cNvSpPr>
          <p:nvPr/>
        </p:nvSpPr>
        <p:spPr>
          <a:xfrm>
            <a:off x="335999" y="3695987"/>
            <a:ext cx="11223541" cy="1616601"/>
          </a:xfrm>
          <a:prstGeom prst="rect">
            <a:avLst/>
          </a:prstGeom>
        </p:spPr>
        <p:txBody>
          <a:bodyPr/>
          <a:lstStyle>
            <a:lvl1pPr marL="228600" indent="-228600" algn="l" defTabSz="914400" rtl="0" eaLnBrk="1" latinLnBrk="0" hangingPunct="1">
              <a:lnSpc>
                <a:spcPct val="90000"/>
              </a:lnSpc>
              <a:spcBef>
                <a:spcPts val="1000"/>
              </a:spcBef>
              <a:buFont typeface="Wingdings" panose="05000000000000000000" pitchFamily="2" charset="2"/>
              <a:buChar char="Ø"/>
              <a:defRPr kumimoji="1" sz="2400" b="1" kern="1200">
                <a:solidFill>
                  <a:schemeClr val="tx1"/>
                </a:solidFill>
                <a:latin typeface="メイリオ" panose="020B0604030504040204" pitchFamily="50" charset="-128"/>
                <a:ea typeface="メイリオ"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メイリオ" panose="020B0604030504040204" pitchFamily="50" charset="-128"/>
                <a:ea typeface="メイリオ"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メイリオ" panose="020B0604030504040204" pitchFamily="50" charset="-128"/>
                <a:ea typeface="メイリオ"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600" kern="1200">
                <a:solidFill>
                  <a:schemeClr val="tx1"/>
                </a:solidFill>
                <a:latin typeface="メイリオ" panose="020B0604030504040204" pitchFamily="50" charset="-128"/>
                <a:ea typeface="メイリオ"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Wingdings" panose="05000000000000000000" pitchFamily="2" charset="2"/>
              <a:buNone/>
            </a:pPr>
            <a:r>
              <a:rPr lang="en-US" altLang="ja-JP" b="0" u="sng" dirty="0">
                <a:solidFill>
                  <a:srgbClr val="242424"/>
                </a:solidFill>
                <a:latin typeface="-apple-system"/>
              </a:rPr>
              <a:t>3-3. Chain of custody</a:t>
            </a:r>
          </a:p>
          <a:p>
            <a:pPr algn="l">
              <a:buFont typeface="Arial" panose="020B0604020202020204" pitchFamily="34" charset="0"/>
              <a:buChar char="•"/>
            </a:pPr>
            <a:r>
              <a:rPr lang="en-US" altLang="ja-JP" sz="1200" b="0" i="0" dirty="0">
                <a:solidFill>
                  <a:srgbClr val="242424"/>
                </a:solidFill>
                <a:effectLst/>
                <a:latin typeface="Meiryo UI" panose="020B0604030504040204" pitchFamily="50" charset="-128"/>
                <a:ea typeface="Meiryo UI" panose="020B0604030504040204" pitchFamily="50" charset="-128"/>
              </a:rPr>
              <a:t>Tabushi introduced the concept and types of chain of custody and suggested that ISO standards should be followed. 1</a:t>
            </a:r>
          </a:p>
          <a:p>
            <a:pPr algn="l">
              <a:buFont typeface="Arial" panose="020B0604020202020204" pitchFamily="34" charset="0"/>
              <a:buChar char="•"/>
            </a:pPr>
            <a:r>
              <a:rPr lang="en-US" altLang="ja-JP" sz="1200" b="0" i="0" dirty="0">
                <a:solidFill>
                  <a:srgbClr val="242424"/>
                </a:solidFill>
                <a:effectLst/>
                <a:latin typeface="Meiryo UI" panose="020B0604030504040204" pitchFamily="50" charset="-128"/>
                <a:ea typeface="Meiryo UI" panose="020B0604030504040204" pitchFamily="50" charset="-128"/>
              </a:rPr>
              <a:t>Maruno expressed concern about mixed models such as mass balance and book and claim, saying that they are necessary for the circular economy, but there are problems such as greenwashing and social benefits. </a:t>
            </a:r>
          </a:p>
          <a:p>
            <a:pPr algn="l">
              <a:buFont typeface="Arial" panose="020B0604020202020204" pitchFamily="34" charset="0"/>
              <a:buChar char="•"/>
            </a:pPr>
            <a:r>
              <a:rPr lang="en-US" altLang="ja-JP" sz="1200" b="0" dirty="0">
                <a:solidFill>
                  <a:srgbClr val="242424"/>
                </a:solidFill>
                <a:latin typeface="Meiryo UI" panose="020B0604030504040204" pitchFamily="50" charset="-128"/>
                <a:ea typeface="Meiryo UI" panose="020B0604030504040204" pitchFamily="50" charset="-128"/>
              </a:rPr>
              <a:t>M</a:t>
            </a:r>
            <a:r>
              <a:rPr lang="en-US" altLang="ja-JP" sz="1200" b="0" i="0" dirty="0">
                <a:solidFill>
                  <a:srgbClr val="242424"/>
                </a:solidFill>
                <a:effectLst/>
                <a:latin typeface="Meiryo UI" panose="020B0604030504040204" pitchFamily="50" charset="-128"/>
                <a:ea typeface="Meiryo UI" panose="020B0604030504040204" pitchFamily="50" charset="-128"/>
              </a:rPr>
              <a:t>aruno suggested that standards and assumptions for the use of mass balance and book and claim should be considered, and touched on the status of the development of ISO standards. 3</a:t>
            </a:r>
          </a:p>
          <a:p>
            <a:pPr algn="l">
              <a:buFont typeface="Arial" panose="020B0604020202020204" pitchFamily="34" charset="0"/>
              <a:buChar char="•"/>
            </a:pPr>
            <a:endParaRPr lang="en-US" altLang="ja-JP" sz="1050" b="0" i="0" dirty="0">
              <a:solidFill>
                <a:srgbClr val="242424"/>
              </a:solidFill>
              <a:effectLst/>
              <a:latin typeface="-apple-system"/>
            </a:endParaRPr>
          </a:p>
        </p:txBody>
      </p:sp>
    </p:spTree>
    <p:extLst>
      <p:ext uri="{BB962C8B-B14F-4D97-AF65-F5344CB8AC3E}">
        <p14:creationId xmlns:p14="http://schemas.microsoft.com/office/powerpoint/2010/main" val="1592542170"/>
      </p:ext>
    </p:extLst>
  </p:cSld>
  <p:clrMapOvr>
    <a:masterClrMapping/>
  </p:clrMapOvr>
</p:sld>
</file>

<file path=ppt/theme/theme1.xml><?xml version="1.0" encoding="utf-8"?>
<a:theme xmlns:a="http://schemas.openxmlformats.org/drawingml/2006/main" name="2_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ASIC.pptx" id="{F03D903B-D3A2-4878-8023-A94F61CEB0BC}" vid="{2DDECB0E-A060-4617-B992-71771F444E8A}"/>
    </a:ext>
  </a:extLst>
</a:theme>
</file>

<file path=ppt/theme/theme2.xml><?xml version="1.0" encoding="utf-8"?>
<a:theme xmlns:a="http://schemas.openxmlformats.org/drawingml/2006/main" name="デザインの設定">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kumimoji="1" dirty="0" smtClean="0">
            <a:latin typeface="メイリオ" panose="020B0604030504040204" pitchFamily="50" charset="-128"/>
            <a:ea typeface="メイリオ"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JASIC.pptx" id="{F03D903B-D3A2-4878-8023-A94F61CEB0BC}" vid="{76EC6F4E-F924-4286-B210-B22E028E4E68}"/>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8955D4CA6E8CD54EB254DCD2D70DB341" ma:contentTypeVersion="4" ma:contentTypeDescription="新しいドキュメントを作成します。" ma:contentTypeScope="" ma:versionID="7fdbbccea6e80eb86b836667da61567c">
  <xsd:schema xmlns:xsd="http://www.w3.org/2001/XMLSchema" xmlns:xs="http://www.w3.org/2001/XMLSchema" xmlns:p="http://schemas.microsoft.com/office/2006/metadata/properties" xmlns:ns2="e728ceb6-04c0-4d23-afdb-473c0266749f" targetNamespace="http://schemas.microsoft.com/office/2006/metadata/properties" ma:root="true" ma:fieldsID="5f86b49a502d86c1c4d86501dea355eb" ns2:_="">
    <xsd:import namespace="e728ceb6-04c0-4d23-afdb-473c0266749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28ceb6-04c0-4d23-afdb-473c026674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3FE2CD4-F4B7-4A54-80AF-EA5FDC52BCFA}">
  <ds:schemaRefs>
    <ds:schemaRef ds:uri="http://schemas.microsoft.com/sharepoint/v3/contenttype/forms"/>
  </ds:schemaRefs>
</ds:datastoreItem>
</file>

<file path=customXml/itemProps2.xml><?xml version="1.0" encoding="utf-8"?>
<ds:datastoreItem xmlns:ds="http://schemas.openxmlformats.org/officeDocument/2006/customXml" ds:itemID="{F746E3D3-BB00-41BA-936F-5554DBEA16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728ceb6-04c0-4d23-afdb-473c026674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463B3F7-F2F8-4CA3-98A6-F6B3F2B42A79}">
  <ds:schemaRefs>
    <ds:schemaRef ds:uri="http://purl.org/dc/elements/1.1/"/>
    <ds:schemaRef ds:uri="e728ceb6-04c0-4d23-afdb-473c0266749f"/>
    <ds:schemaRef ds:uri="http://purl.org/dc/terms/"/>
    <ds:schemaRef ds:uri="http://schemas.microsoft.com/office/2006/documentManagement/types"/>
    <ds:schemaRef ds:uri="http://purl.org/dc/dcmitype/"/>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JASICマスタ案</Template>
  <TotalTime>7118</TotalTime>
  <Words>589</Words>
  <Application>Microsoft Office PowerPoint</Application>
  <PresentationFormat>ワイド画面</PresentationFormat>
  <Paragraphs>131</Paragraphs>
  <Slides>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6</vt:i4>
      </vt:variant>
    </vt:vector>
  </HeadingPairs>
  <TitlesOfParts>
    <vt:vector size="16" baseType="lpstr">
      <vt:lpstr>-apple-system</vt:lpstr>
      <vt:lpstr>Meiryo UI</vt:lpstr>
      <vt:lpstr>var(--fontFamilyBase)</vt:lpstr>
      <vt:lpstr>メイリオ</vt:lpstr>
      <vt:lpstr>游ゴシック</vt:lpstr>
      <vt:lpstr>Arial</vt:lpstr>
      <vt:lpstr>Georgia</vt:lpstr>
      <vt:lpstr>Wingdings</vt:lpstr>
      <vt:lpstr>2_デザインの設定</vt:lpstr>
      <vt:lpstr>デザインの設定</vt:lpstr>
      <vt:lpstr>10th A-LCA IWG SG2 MTG Meeting minutes </vt:lpstr>
      <vt:lpstr>Participants</vt:lpstr>
      <vt:lpstr>Participants &amp; Observer list</vt:lpstr>
      <vt:lpstr>Agenda</vt:lpstr>
      <vt:lpstr>Meeting minutes (Summary of 10th meeting)</vt:lpstr>
      <vt:lpstr>Meeting minutes (Summary of 10th meeting)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Isao Tabushi (田伏 功)</dc:creator>
  <cp:keywords>SecrecyB; A.01.0010; HM</cp:keywords>
  <cp:lastModifiedBy>TOSHIYUKI MARUNO (丸野 俊幸)</cp:lastModifiedBy>
  <cp:revision>74</cp:revision>
  <dcterms:created xsi:type="dcterms:W3CDTF">2023-05-30T14:33:57Z</dcterms:created>
  <dcterms:modified xsi:type="dcterms:W3CDTF">2024-06-04T08:07:12Z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0x0101008955D4CA6E8CD54EB254DCD2D70DB341</vt:lpwstr>
  </property>
</Properties>
</file>