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64" r:id="rId5"/>
    <p:sldId id="279" r:id="rId6"/>
    <p:sldId id="280" r:id="rId7"/>
    <p:sldId id="281" r:id="rId8"/>
    <p:sldId id="28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C64EBC1-19D8-4A28-9658-4088C5BDB287}">
          <p14:sldIdLst>
            <p14:sldId id="264"/>
            <p14:sldId id="279"/>
            <p14:sldId id="280"/>
            <p14:sldId id="281"/>
            <p14:sldId id="282"/>
          </p14:sldIdLst>
        </p14:section>
        <p14:section name="Crystal elements" id="{81DB1B52-9E15-416A-AE28-3B3BE380273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B0"/>
    <a:srgbClr val="0E11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1733A0-398B-4BAF-BD25-169F4A83029D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F6594-2178-41A6-A524-8B4506A022E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642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DBE20A17-55EC-48D6-9738-E14184FEE2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6379" y="3477051"/>
            <a:ext cx="10574144" cy="881196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6400"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79" y="4375719"/>
            <a:ext cx="944686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5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3891-CF15-4375-AC57-7AF83690353F}" type="datetime1">
              <a:rPr lang="en-GB" smtClean="0"/>
              <a:t>01/10/2024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‹N°›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6188" y="5422891"/>
            <a:ext cx="4849812" cy="698347"/>
          </a:xfrm>
        </p:spPr>
        <p:txBody>
          <a:bodyPr/>
          <a:lstStyle>
            <a:lvl1pPr>
              <a:buNone/>
              <a:defRPr sz="1600">
                <a:solidFill>
                  <a:srgbClr val="0E115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B85752F-2A9A-4A95-A01C-0EA26995C9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88" y="6302066"/>
            <a:ext cx="4849812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SECURITY CLASSIFICATION / DRAFT STATUS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359348C-D905-4D23-BCD3-3E67B8AC9C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96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440267"/>
            <a:ext cx="10009188" cy="1250421"/>
          </a:xfrm>
        </p:spPr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10009188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7FEB-0C3C-44A4-BEFD-A3DCAE29DFF6}" type="datetime1">
              <a:rPr lang="en-GB" smtClean="0"/>
              <a:t>01/10/2024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use cases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‹N°›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8AD6EFB-DCB7-4908-B421-2DA8D22177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1387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6539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B1431-7BF7-4C84-96BB-FBBE70F49F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73ABD-193F-43B4-AD0A-8CD5415024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4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40FE9A-9727-490B-9311-D95AE35E7D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0123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2EC72B-60A8-4C57-B209-AAE6CBB3A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BDB-CFC8-45C3-8A4D-5B3CE42BD285}" type="datetime1">
              <a:rPr lang="en-GB" smtClean="0"/>
              <a:t>01/10/2024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32333B-02BE-43CD-9884-AC2C5864A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use cases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17A260-EC6E-430A-8832-821DA804A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‹N°›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438320-98E0-48FC-AF97-FCB83C58EA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223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B1431-7BF7-4C84-96BB-FBBE70F49F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73ABD-193F-43B4-AD0A-8CD5415024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4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40FE9A-9727-490B-9311-D95AE35E7D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0123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2EC72B-60A8-4C57-B209-AAE6CBB3A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B3AE-53E2-4974-BDA9-2DF9928026D7}" type="datetime1">
              <a:rPr lang="en-GB" smtClean="0"/>
              <a:t>01/10/2024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32333B-02BE-43CD-9884-AC2C5864A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use cases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17A260-EC6E-430A-8832-821DA804A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‹N°›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71C351-05BE-4F1B-9839-A78A90F760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57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A picture containing pie chart&#10;&#10;Description automatically generated">
            <a:extLst>
              <a:ext uri="{FF2B5EF4-FFF2-40B4-BE49-F238E27FC236}">
                <a16:creationId xmlns:a16="http://schemas.microsoft.com/office/drawing/2014/main" id="{394C8829-8C33-454C-9063-4FDAAFE46F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D2A2A-8C01-4EF3-BFC3-F565457DB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4380" y="1616146"/>
            <a:ext cx="6530574" cy="2861266"/>
          </a:xfrm>
        </p:spPr>
        <p:txBody>
          <a:bodyPr anchor="t" anchorCtr="0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2CA2C-2DC0-44FB-A3DA-1A1BC13E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88620-DF55-4947-9213-152ABA5E99D5}" type="datetime1">
              <a:rPr lang="en-GB" smtClean="0"/>
              <a:t>01/10/2024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ADBB4-B47C-4AA5-8BED-8FE06246C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7554" y="7372601"/>
            <a:ext cx="4114800" cy="180908"/>
          </a:xfrm>
        </p:spPr>
        <p:txBody>
          <a:bodyPr/>
          <a:lstStyle/>
          <a:p>
            <a:r>
              <a:rPr lang="en-GB"/>
              <a:t>DSSAD use cases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1671A-B7B4-4787-939C-D195FB6F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‹N°›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9091B7-AAF7-4F34-BF79-62CD1990FA8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520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EEED1A2-F6C1-4943-A33D-7164D567F6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D2A2A-8C01-4EF3-BFC3-F565457DB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3386" y="682082"/>
            <a:ext cx="4842846" cy="2861266"/>
          </a:xfrm>
        </p:spPr>
        <p:txBody>
          <a:bodyPr anchor="t" anchorCtr="0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2CA2C-2DC0-44FB-A3DA-1A1BC13E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25DF-DA6B-413B-BD5F-2093CA5F1719}" type="datetime1">
              <a:rPr lang="en-GB" smtClean="0"/>
              <a:t>01/10/2024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1671A-B7B4-4787-939C-D195FB6F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346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3BEDB83D-452B-4004-B1FC-E5671AE18C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D2A2A-8C01-4EF3-BFC3-F565457DB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7953" y="2307264"/>
            <a:ext cx="10600661" cy="2170147"/>
          </a:xfrm>
        </p:spPr>
        <p:txBody>
          <a:bodyPr anchor="t" anchorCtr="0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2CA2C-2DC0-44FB-A3DA-1A1BC13E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DA38-B6C6-4E17-A2E2-70C045821CB8}" type="datetime1">
              <a:rPr lang="en-GB" smtClean="0"/>
              <a:t>01/10/2024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ADBB4-B47C-4AA5-8BED-8FE06246C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use cases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1671A-B7B4-4787-939C-D195FB6F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‹N°›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69EAE4-3CDA-4513-8093-616ACBB5E19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003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7822B-8636-4D6C-A236-88D01E8326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99AF1C-01C0-42A8-9C4B-1E9C27828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C8E1-B000-4084-A235-85A42FC204F7}" type="datetime1">
              <a:rPr lang="en-GB" smtClean="0"/>
              <a:t>01/10/2024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B40710-263D-407F-AC80-4C89F77E6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use cases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4E2B16-C39C-474E-9069-5E9A3570F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992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B4A999-34D9-4A4D-B40E-FD064B131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56B14-C158-4BD8-ABD1-9CFB77E1CDDD}" type="datetime1">
              <a:rPr lang="en-GB" smtClean="0"/>
              <a:t>01/10/2024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AD61DA-1957-490D-BD36-CBE15EDF6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use cases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0A2D9-B2DC-4447-BE4B-97055C9A8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154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arrow&#10;&#10;Description automatically generated">
            <a:extLst>
              <a:ext uri="{FF2B5EF4-FFF2-40B4-BE49-F238E27FC236}">
                <a16:creationId xmlns:a16="http://schemas.microsoft.com/office/drawing/2014/main" id="{F2FFC308-E1AF-490A-BC7A-864C2E29DE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12192001" cy="68746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6379" y="3770967"/>
            <a:ext cx="10574144" cy="881196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79" y="4669635"/>
            <a:ext cx="944686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5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81DC-93D9-4427-9CC0-A294EA36C961}" type="datetime1">
              <a:rPr lang="en-GB" smtClean="0"/>
              <a:t>01/10/2024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‹N°›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6188" y="5727693"/>
            <a:ext cx="4849812" cy="698347"/>
          </a:xfrm>
        </p:spPr>
        <p:txBody>
          <a:bodyPr/>
          <a:lstStyle>
            <a:lvl1pPr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BDB854A-7269-4DC0-9140-879E83DC7CD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88" y="6302066"/>
            <a:ext cx="4849812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INSERT SECURITY CLASSIFICATION / DRAFT STATUS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34F166C-672F-418A-AA26-69FDF88032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050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arrow&#10;&#10;Description automatically generated">
            <a:extLst>
              <a:ext uri="{FF2B5EF4-FFF2-40B4-BE49-F238E27FC236}">
                <a16:creationId xmlns:a16="http://schemas.microsoft.com/office/drawing/2014/main" id="{F2FFC308-E1AF-490A-BC7A-864C2E29DE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12192001" cy="68746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6379" y="3770967"/>
            <a:ext cx="10574144" cy="881196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79" y="4669635"/>
            <a:ext cx="944686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5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42E2-F962-4FD9-9FA8-F9FB17E2AC00}" type="datetime1">
              <a:rPr lang="en-GB" smtClean="0"/>
              <a:t>01/10/2024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‹N°›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6188" y="5727693"/>
            <a:ext cx="4849812" cy="698347"/>
          </a:xfrm>
        </p:spPr>
        <p:txBody>
          <a:bodyPr/>
          <a:lstStyle>
            <a:lvl1pPr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3137D607-7FA0-4694-98B8-9BE3BA4994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88" y="6302066"/>
            <a:ext cx="4849812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INSERT SECURITY CLASSIFICATION / DRAFT STATUS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78AB64D-EFCF-4602-8B62-1D05A4835AB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06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6FDB70B-4EF2-4B05-94C2-8D00CB534A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190875" y="0"/>
            <a:ext cx="9001125" cy="6858000"/>
          </a:xfrm>
          <a:solidFill>
            <a:schemeClr val="accent2"/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B0E8E6B3-C742-4CE1-87A8-038754EB252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1"/>
            <a:ext cx="12203740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7421" y="2905213"/>
            <a:ext cx="4694806" cy="1332715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88797" y="4237928"/>
            <a:ext cx="472343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4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2DEFD-0DDE-47EF-B11E-05B358705EB9}" type="datetime1">
              <a:rPr lang="en-GB" smtClean="0"/>
              <a:t>01/10/2024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‹N°›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8797" y="5143653"/>
            <a:ext cx="4723430" cy="698347"/>
          </a:xfrm>
        </p:spPr>
        <p:txBody>
          <a:bodyPr/>
          <a:lstStyle>
            <a:lvl1pPr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8440923-ECE0-4C9A-A034-12616DFC86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8798" y="6302066"/>
            <a:ext cx="4723430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INSERT SECURITY CLASSIFICATION / DRAFT STATUS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E57993-70E0-41B0-BB34-6C3CD22F2A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895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2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62171-F6F2-4FBE-A143-9226AE97B5A8}" type="datetime1">
              <a:rPr lang="en-GB" smtClean="0"/>
              <a:t>01/10/2024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use cases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745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Content and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hape, arrow&#10;&#10;Description automatically generated">
            <a:extLst>
              <a:ext uri="{FF2B5EF4-FFF2-40B4-BE49-F238E27FC236}">
                <a16:creationId xmlns:a16="http://schemas.microsoft.com/office/drawing/2014/main" id="{44783AAB-0890-47C8-9B93-700F4C97A9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8797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6" y="440267"/>
            <a:ext cx="7281182" cy="1250421"/>
          </a:xfrm>
        </p:spPr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5572125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7712-285E-486B-8A83-15602485C413}" type="datetime1">
              <a:rPr lang="en-GB" smtClean="0"/>
              <a:t>01/10/2024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use cases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077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2E7152A-3151-4B38-B050-E34299548D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65813" y="0"/>
            <a:ext cx="6326187" cy="6858000"/>
          </a:xfrm>
          <a:solidFill>
            <a:schemeClr val="accent2"/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42B53CC2-CB0F-4FB0-9D77-A2D8AEE5E2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"/>
            <a:ext cx="1219200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6" y="440267"/>
            <a:ext cx="7281182" cy="1250421"/>
          </a:xfrm>
        </p:spPr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5572125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4B453-9F61-4290-9991-784EBCCD2564}" type="datetime1">
              <a:rPr lang="en-GB" smtClean="0"/>
              <a:t>01/10/2024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use cases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‹N°›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5F85DA-DF18-4085-8332-66FA0CF5CDD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576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pictur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6BC7C05-E1FE-4037-AA20-F9569B1C629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95925" y="0"/>
            <a:ext cx="6696075" cy="688340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9" name="Picture 8" descr="Shape, arrow&#10;&#10;Description automatically generated">
            <a:extLst>
              <a:ext uri="{FF2B5EF4-FFF2-40B4-BE49-F238E27FC236}">
                <a16:creationId xmlns:a16="http://schemas.microsoft.com/office/drawing/2014/main" id="{5404C8EA-A77B-4F00-A7B1-5D25002A23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837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6" y="440267"/>
            <a:ext cx="7281182" cy="1250421"/>
          </a:xfrm>
        </p:spPr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5572125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30B9-15E0-4AE1-AE89-9193F9F433E0}" type="datetime1">
              <a:rPr lang="en-GB" smtClean="0"/>
              <a:t>01/10/2024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use cases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‹N°›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4DE3238-799A-4D47-945B-B19892DAE56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1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440267"/>
            <a:ext cx="9354097" cy="1250421"/>
          </a:xfrm>
        </p:spPr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9354097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C638-A696-4048-A984-2AD325DBAEEC}" type="datetime1">
              <a:rPr lang="en-GB" smtClean="0"/>
              <a:t>01/10/2024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use cases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‹N°›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4F2716-E3FF-4D83-B640-444E8721EF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728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1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6D5C50-436E-4229-BA72-2D200375B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440267"/>
            <a:ext cx="11449049" cy="125042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3FA3E5-0B93-495B-AE27-AE619B1C7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5" y="1940311"/>
            <a:ext cx="11449050" cy="38886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DBB6F-9A36-441D-9BB9-1F32FE5418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1475" y="722226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2FA7B-2F82-4862-BD1A-CCD8D5A9593A}" type="datetime1">
              <a:rPr lang="en-GB" smtClean="0"/>
              <a:t>01/10/2024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F3454-7D82-42C0-8A0F-3B535FCED2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59758" y="6365061"/>
            <a:ext cx="6276474" cy="18090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DSSAD use cases</a:t>
            </a:r>
            <a:endParaRPr lang="en-GB" sz="10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999B28-17A1-4609-80B9-FC51E4DD88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77323" y="719003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3CBB2-9ABF-4D19-8234-691D70D0F573}" type="slidenum">
              <a:rPr lang="en-GB" smtClean="0"/>
              <a:t>‹N°›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F9F179-383E-42D2-9EE1-1819EAC710BA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503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4" r:id="rId3"/>
    <p:sldLayoutId id="2147483665" r:id="rId4"/>
    <p:sldLayoutId id="2147483650" r:id="rId5"/>
    <p:sldLayoutId id="2147483666" r:id="rId6"/>
    <p:sldLayoutId id="2147483667" r:id="rId7"/>
    <p:sldLayoutId id="2147483668" r:id="rId8"/>
    <p:sldLayoutId id="2147483659" r:id="rId9"/>
    <p:sldLayoutId id="2147483660" r:id="rId10"/>
    <p:sldLayoutId id="2147483652" r:id="rId11"/>
    <p:sldLayoutId id="2147483661" r:id="rId12"/>
    <p:sldLayoutId id="2147483651" r:id="rId13"/>
    <p:sldLayoutId id="2147483669" r:id="rId14"/>
    <p:sldLayoutId id="2147483670" r:id="rId15"/>
    <p:sldLayoutId id="2147483654" r:id="rId16"/>
    <p:sldLayoutId id="2147483655" r:id="rId1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115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SzPct val="110000"/>
        <a:buFont typeface="Arial" panose="020B0604020202020204" pitchFamily="34" charset="0"/>
        <a:buChar char="•"/>
        <a:defRPr sz="2400" b="1" kern="1200">
          <a:solidFill>
            <a:srgbClr val="006AB0"/>
          </a:solidFill>
          <a:latin typeface="+mn-lt"/>
          <a:ea typeface="+mn-ea"/>
          <a:cs typeface="+mn-cs"/>
        </a:defRPr>
      </a:lvl1pPr>
      <a:lvl2pPr marL="230400" indent="-230400" algn="l" defTabSz="914400" rtl="0" eaLnBrk="1" latinLnBrk="0" hangingPunct="1">
        <a:lnSpc>
          <a:spcPct val="90000"/>
        </a:lnSpc>
        <a:spcBef>
          <a:spcPts val="500"/>
        </a:spcBef>
        <a:buSzPct val="11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27063" indent="-381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2013" indent="-234950" algn="l" defTabSz="914400" rtl="0" eaLnBrk="1" latinLnBrk="0" hangingPunct="1">
        <a:lnSpc>
          <a:spcPct val="90000"/>
        </a:lnSpc>
        <a:spcBef>
          <a:spcPts val="500"/>
        </a:spcBef>
        <a:buSzPct val="11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475" indent="-39846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4" userDrawn="1">
          <p15:clr>
            <a:srgbClr val="F26B43"/>
          </p15:clr>
        </p15:guide>
        <p15:guide id="2" pos="7446" userDrawn="1">
          <p15:clr>
            <a:srgbClr val="F26B43"/>
          </p15:clr>
        </p15:guide>
        <p15:guide id="3" pos="3840" userDrawn="1">
          <p15:clr>
            <a:srgbClr val="F26B43"/>
          </p15:clr>
        </p15:guide>
        <p15:guide id="4" orient="horz" pos="4104" userDrawn="1">
          <p15:clr>
            <a:srgbClr val="F26B43"/>
          </p15:clr>
        </p15:guide>
        <p15:guide id="5" orient="horz" pos="1220" userDrawn="1">
          <p15:clr>
            <a:srgbClr val="F26B43"/>
          </p15:clr>
        </p15:guide>
        <p15:guide id="6" orient="horz" pos="36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FEE24-EEF7-47BE-8FB3-F0A46B00E6AD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497150" y="2299317"/>
            <a:ext cx="11323182" cy="2769833"/>
          </a:xfrm>
        </p:spPr>
        <p:txBody>
          <a:bodyPr/>
          <a:lstStyle/>
          <a:p>
            <a:r>
              <a:rPr lang="en-GB" sz="5600" dirty="0"/>
              <a:t>AVC-09-12</a:t>
            </a:r>
            <a:br>
              <a:rPr lang="en-GB" sz="5600" dirty="0"/>
            </a:br>
            <a:r>
              <a:rPr lang="en-GB" sz="5600" dirty="0"/>
              <a:t>UK input to support discussion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815641-CEE3-4F49-8EA4-4CBF9A74A136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>
          <a:xfrm>
            <a:off x="497150" y="5325236"/>
            <a:ext cx="4849812" cy="698347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GB" dirty="0"/>
              <a:t>9</a:t>
            </a:r>
            <a:r>
              <a:rPr lang="en-GB" baseline="30000" dirty="0"/>
              <a:t>th</a:t>
            </a:r>
            <a:r>
              <a:rPr lang="en-GB" dirty="0"/>
              <a:t> TF-AVC meeting, 01 October 2024</a:t>
            </a:r>
          </a:p>
        </p:txBody>
      </p:sp>
    </p:spTree>
    <p:extLst>
      <p:ext uri="{BB962C8B-B14F-4D97-AF65-F5344CB8AC3E}">
        <p14:creationId xmlns:p14="http://schemas.microsoft.com/office/powerpoint/2010/main" val="3619528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F5BB1FC-D258-41F4-9423-8A75E04EA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440267"/>
            <a:ext cx="10298266" cy="1250421"/>
          </a:xfrm>
        </p:spPr>
        <p:txBody>
          <a:bodyPr/>
          <a:lstStyle/>
          <a:p>
            <a:r>
              <a:rPr lang="en-GB" dirty="0"/>
              <a:t>Speed limitation of category X / 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92AC19-A7F3-440A-BB7B-2EBB88188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129" y="1178351"/>
            <a:ext cx="11643741" cy="4986779"/>
          </a:xfrm>
        </p:spPr>
        <p:txBody>
          <a:bodyPr vert="horz" lIns="0" tIns="0" rIns="0" bIns="0" rtlCol="0" anchor="t">
            <a:noAutofit/>
          </a:bodyPr>
          <a:lstStyle/>
          <a:p>
            <a:pPr marL="287020" lvl="1" indent="-285750"/>
            <a:r>
              <a:rPr lang="en-GB" sz="2000" b="1" dirty="0">
                <a:cs typeface="Arial" panose="020B0604020202020204" pitchFamily="34" charset="0"/>
              </a:rPr>
              <a:t>6 km/h (fast walking pace) is an appropriate speed to set as the threshold</a:t>
            </a:r>
          </a:p>
          <a:p>
            <a:pPr marL="287020" lvl="1" indent="-285750"/>
            <a:endParaRPr lang="en-GB" sz="2000" b="1" dirty="0">
              <a:cs typeface="Arial" panose="020B0604020202020204" pitchFamily="34" charset="0"/>
            </a:endParaRPr>
          </a:p>
          <a:p>
            <a:pPr marL="287020" lvl="1" indent="-285750"/>
            <a:r>
              <a:rPr lang="en-GB" sz="2000" b="1" dirty="0">
                <a:cs typeface="Arial" panose="020B0604020202020204" pitchFamily="34" charset="0"/>
              </a:rPr>
              <a:t>Below this speed various existing approval requirements related to manual driving can be considered unnecessary</a:t>
            </a:r>
          </a:p>
          <a:p>
            <a:pPr marL="287020" lvl="1" indent="-285750"/>
            <a:endParaRPr lang="en-GB" sz="2000" b="1" dirty="0">
              <a:cs typeface="Arial" panose="020B0604020202020204" pitchFamily="34" charset="0"/>
            </a:endParaRPr>
          </a:p>
          <a:p>
            <a:pPr marL="287020" lvl="1" indent="-285750"/>
            <a:r>
              <a:rPr lang="en-GB" sz="2000" b="1" dirty="0">
                <a:cs typeface="Arial" panose="020B0604020202020204" pitchFamily="34" charset="0"/>
              </a:rPr>
              <a:t>Operation of ADS vehicles at this speed is likely to be under exceptional circumstances, and ensuring sufficient control, field of view, etc can be adequately managed by in-use regulations. This is already the case in many markets for e.g. non-road mobile machinery, pedestrian-controlled vehicles, certain agricultural vehicles, etc.</a:t>
            </a:r>
          </a:p>
          <a:p>
            <a:pPr marL="287020" lvl="1" indent="-285750"/>
            <a:endParaRPr lang="en-GB" sz="2000" b="1" dirty="0">
              <a:cs typeface="Arial" panose="020B0604020202020204" pitchFamily="34" charset="0"/>
            </a:endParaRPr>
          </a:p>
          <a:p>
            <a:pPr marL="287020" lvl="1" indent="-285750"/>
            <a:r>
              <a:rPr lang="en-GB" sz="2000" b="1" dirty="0">
                <a:cs typeface="Arial" panose="020B0604020202020204" pitchFamily="34" charset="0"/>
              </a:rPr>
              <a:t>There is already a precedent for including speed thresholds in certain L-categories.</a:t>
            </a:r>
          </a:p>
          <a:p>
            <a:pPr marL="287020" lvl="1" indent="-285750"/>
            <a:endParaRPr lang="en-GB" sz="2000" b="1" dirty="0">
              <a:cs typeface="Arial" panose="020B0604020202020204" pitchFamily="34" charset="0"/>
            </a:endParaRPr>
          </a:p>
          <a:p>
            <a:pPr marL="287020" lvl="1" indent="-285750"/>
            <a:r>
              <a:rPr lang="en-GB" sz="2000" b="1" dirty="0">
                <a:cs typeface="Arial" panose="020B0604020202020204" pitchFamily="34" charset="0"/>
              </a:rPr>
              <a:t>Protection against tampering could be considered, but this would be for separate regulation.</a:t>
            </a:r>
            <a:endParaRPr lang="en-GB" sz="2000" b="1" dirty="0">
              <a:cs typeface="Arial"/>
            </a:endParaRPr>
          </a:p>
          <a:p>
            <a:pPr marL="287020" lvl="1" indent="-285750"/>
            <a:endParaRPr lang="en-GB" sz="2000" b="1" dirty="0">
              <a:cs typeface="Arial"/>
            </a:endParaRPr>
          </a:p>
          <a:p>
            <a:pPr marL="287020" lvl="1" indent="-285750"/>
            <a:r>
              <a:rPr lang="en-GB" sz="2000" b="1" dirty="0">
                <a:cs typeface="Arial"/>
              </a:rPr>
              <a:t>Restricting these categories to ‘no manual driving’ would be impractical, as we expect most AVs to need a limited manual mode for the purposes of breakdown recovery etc.</a:t>
            </a:r>
            <a:endParaRPr lang="en-GB" b="1" dirty="0">
              <a:cs typeface="Arial" panose="020B0604020202020204" pitchFamily="34" charset="0"/>
            </a:endParaRPr>
          </a:p>
          <a:p>
            <a:pPr marL="1270" lvl="1" indent="0">
              <a:buNone/>
            </a:pPr>
            <a:br>
              <a:rPr lang="en-GB" b="1" dirty="0">
                <a:cs typeface="Arial" panose="020B0604020202020204" pitchFamily="34" charset="0"/>
              </a:rPr>
            </a:br>
            <a:r>
              <a:rPr lang="en-GB" b="1" dirty="0">
                <a:cs typeface="Arial" panose="020B0604020202020204" pitchFamily="34" charset="0"/>
              </a:rPr>
              <a:t> </a:t>
            </a:r>
          </a:p>
          <a:p>
            <a:pPr marL="1270" lvl="1" indent="0">
              <a:buNone/>
            </a:pPr>
            <a:endParaRPr lang="en-GB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007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F5BB1FC-D258-41F4-9423-8A75E04EA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440267"/>
            <a:ext cx="10298266" cy="1250421"/>
          </a:xfrm>
        </p:spPr>
        <p:txBody>
          <a:bodyPr/>
          <a:lstStyle/>
          <a:p>
            <a:r>
              <a:rPr lang="en-GB" dirty="0"/>
              <a:t>Carriage of occupants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92AC19-A7F3-440A-BB7B-2EBB88188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129" y="1178351"/>
            <a:ext cx="11643741" cy="5169184"/>
          </a:xfrm>
        </p:spPr>
        <p:txBody>
          <a:bodyPr vert="horz" lIns="0" tIns="0" rIns="0" bIns="0" rtlCol="0" anchor="t">
            <a:noAutofit/>
          </a:bodyPr>
          <a:lstStyle/>
          <a:p>
            <a:pPr marL="287020" lvl="1" indent="-285750"/>
            <a:endParaRPr lang="en-GB" sz="2000" b="1" dirty="0">
              <a:cs typeface="Arial" panose="020B0604020202020204" pitchFamily="34" charset="0"/>
            </a:endParaRPr>
          </a:p>
          <a:p>
            <a:pPr marL="287020" lvl="1" indent="-285750"/>
            <a:r>
              <a:rPr lang="en-GB" sz="2000" b="1" dirty="0">
                <a:cs typeface="Arial" panose="020B0604020202020204" pitchFamily="34" charset="0"/>
              </a:rPr>
              <a:t>‘Designed not to carry occupants’ is sufficient text for the definition of Category Y in RE3. Compare with:</a:t>
            </a:r>
          </a:p>
          <a:p>
            <a:pPr marL="683683" lvl="2" indent="-285750"/>
            <a:r>
              <a:rPr lang="en-GB" sz="2000" b="1" dirty="0">
                <a:cs typeface="Arial" panose="020B0604020202020204" pitchFamily="34" charset="0"/>
              </a:rPr>
              <a:t>Category N: “used for the carriage of goods”</a:t>
            </a:r>
          </a:p>
          <a:p>
            <a:pPr marL="683683" lvl="2" indent="-285750"/>
            <a:r>
              <a:rPr lang="en-GB" sz="2000" b="1" dirty="0">
                <a:cs typeface="Arial" panose="020B0604020202020204" pitchFamily="34" charset="0"/>
              </a:rPr>
              <a:t>Category M2/3, Class III: “constructed exclusively for the carriage of seated passengers”</a:t>
            </a:r>
          </a:p>
          <a:p>
            <a:pPr marL="287020" lvl="1" indent="-285750"/>
            <a:endParaRPr lang="en-GB" sz="2000" b="1" dirty="0">
              <a:cs typeface="Arial" panose="020B0604020202020204" pitchFamily="34" charset="0"/>
            </a:endParaRPr>
          </a:p>
          <a:p>
            <a:pPr marL="287020" lvl="1" indent="-285750"/>
            <a:r>
              <a:rPr lang="en-GB" sz="2000" b="1" dirty="0">
                <a:cs typeface="Arial" panose="020B0604020202020204" pitchFamily="34" charset="0"/>
              </a:rPr>
              <a:t>If any design constraints are deemed necessary to regulate category Y, these can be placed in national/regional approval frameworks as they are for category N.</a:t>
            </a:r>
            <a:endParaRPr lang="en-GB" sz="2000" b="1" dirty="0">
              <a:cs typeface="Arial"/>
            </a:endParaRPr>
          </a:p>
          <a:p>
            <a:pPr marL="287020" lvl="1" indent="-285750"/>
            <a:endParaRPr lang="en-GB" sz="2000" b="1" dirty="0">
              <a:cs typeface="Arial" panose="020B0604020202020204" pitchFamily="34" charset="0"/>
            </a:endParaRPr>
          </a:p>
          <a:p>
            <a:pPr marL="287020" lvl="1" indent="-285750"/>
            <a:r>
              <a:rPr lang="en-GB" sz="2000" b="1" dirty="0">
                <a:cs typeface="Arial" panose="020B0604020202020204" pitchFamily="34" charset="0"/>
              </a:rPr>
              <a:t>We do not see a conflict between ‘designed not to carry occupants’ and ‘can be manually driven up to 6 km/h’ for category Y.</a:t>
            </a:r>
          </a:p>
          <a:p>
            <a:pPr marL="683683" lvl="2" indent="-285750"/>
            <a:r>
              <a:rPr lang="en-GB" sz="2000" b="1" dirty="0">
                <a:cs typeface="Arial" panose="020B0604020202020204" pitchFamily="34" charset="0"/>
              </a:rPr>
              <a:t>Such vehicles could be manually driven from off-board</a:t>
            </a:r>
          </a:p>
          <a:p>
            <a:pPr marL="683683" lvl="2" indent="-285750"/>
            <a:r>
              <a:rPr lang="en-GB" sz="2000" b="1" dirty="0">
                <a:cs typeface="Arial" panose="020B0604020202020204" pitchFamily="34" charset="0"/>
              </a:rPr>
              <a:t>Like the carriage of persons in the load area of N-category vehicles or in O-category vehicles, enforcement of carriage of occupants in category Y is for national in-use regulation</a:t>
            </a:r>
          </a:p>
          <a:p>
            <a:pPr marL="287020" lvl="1" indent="-285750"/>
            <a:endParaRPr lang="en-GB" sz="2000" b="1" dirty="0">
              <a:cs typeface="Arial" panose="020B0604020202020204" pitchFamily="34" charset="0"/>
            </a:endParaRPr>
          </a:p>
          <a:p>
            <a:pPr marL="1270" lvl="1" indent="0">
              <a:buNone/>
            </a:pPr>
            <a:endParaRPr lang="en-GB" b="1" dirty="0">
              <a:cs typeface="Arial" panose="020B0604020202020204" pitchFamily="34" charset="0"/>
            </a:endParaRPr>
          </a:p>
          <a:p>
            <a:pPr marL="1270" lvl="1" indent="0">
              <a:buNone/>
            </a:pPr>
            <a:br>
              <a:rPr lang="en-GB" b="1" dirty="0">
                <a:cs typeface="Arial" panose="020B0604020202020204" pitchFamily="34" charset="0"/>
              </a:rPr>
            </a:br>
            <a:r>
              <a:rPr lang="en-GB" b="1" dirty="0">
                <a:cs typeface="Arial" panose="020B0604020202020204" pitchFamily="34" charset="0"/>
              </a:rPr>
              <a:t> </a:t>
            </a:r>
          </a:p>
          <a:p>
            <a:pPr marL="1270" lvl="1" indent="0">
              <a:buNone/>
            </a:pPr>
            <a:endParaRPr lang="en-GB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313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F5BB1FC-D258-41F4-9423-8A75E04EA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440267"/>
            <a:ext cx="10298266" cy="1250421"/>
          </a:xfrm>
        </p:spPr>
        <p:txBody>
          <a:bodyPr/>
          <a:lstStyle/>
          <a:p>
            <a:r>
              <a:rPr lang="en-GB" dirty="0"/>
              <a:t>Dual Mode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92AC19-A7F3-440A-BB7B-2EBB88188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129" y="1178351"/>
            <a:ext cx="11643741" cy="5169184"/>
          </a:xfrm>
        </p:spPr>
        <p:txBody>
          <a:bodyPr vert="horz" lIns="0" tIns="0" rIns="0" bIns="0" rtlCol="0" anchor="t">
            <a:noAutofit/>
          </a:bodyPr>
          <a:lstStyle/>
          <a:p>
            <a:pPr marL="287020" lvl="1" indent="-285750"/>
            <a:endParaRPr lang="en-GB" sz="2000" b="1" dirty="0">
              <a:cs typeface="Arial" panose="020B0604020202020204" pitchFamily="34" charset="0"/>
            </a:endParaRPr>
          </a:p>
          <a:p>
            <a:pPr marL="287020" lvl="1" indent="-285750"/>
            <a:r>
              <a:rPr lang="en-GB" sz="2000" b="1" dirty="0">
                <a:cs typeface="Arial" panose="020B0604020202020204" pitchFamily="34" charset="0"/>
              </a:rPr>
              <a:t>We have not seen a strong need for a definition of ‘dual mode’, since for a vehicle with both a manual mode and an ADS mode simply needs to meet all requirements in a given regulation.</a:t>
            </a:r>
          </a:p>
          <a:p>
            <a:pPr marL="287020" lvl="1" indent="-285750"/>
            <a:endParaRPr lang="en-GB" sz="2000" b="1" dirty="0">
              <a:cs typeface="Arial" panose="020B0604020202020204" pitchFamily="34" charset="0"/>
            </a:endParaRPr>
          </a:p>
          <a:p>
            <a:pPr marL="287020" lvl="1" indent="-285750"/>
            <a:r>
              <a:rPr lang="en-GB" sz="2000" b="1" dirty="0">
                <a:cs typeface="Arial" panose="020B0604020202020204" pitchFamily="34" charset="0"/>
              </a:rPr>
              <a:t>However, we can see how a definition may make the drafting of some provisions easier.</a:t>
            </a:r>
          </a:p>
          <a:p>
            <a:pPr marL="287020" lvl="1" indent="-285750"/>
            <a:endParaRPr lang="en-GB" sz="2000" b="1" dirty="0">
              <a:cs typeface="Arial" panose="020B0604020202020204" pitchFamily="34" charset="0"/>
            </a:endParaRPr>
          </a:p>
          <a:p>
            <a:pPr marL="287020" lvl="1" indent="-285750"/>
            <a:r>
              <a:rPr lang="en-GB" sz="2000" b="1" dirty="0">
                <a:cs typeface="Arial" panose="020B0604020202020204" pitchFamily="34" charset="0"/>
              </a:rPr>
              <a:t>Whether transition demands are issued or not is related to the </a:t>
            </a:r>
            <a:r>
              <a:rPr lang="en-GB" sz="2000" b="1" i="1" dirty="0">
                <a:cs typeface="Arial" panose="020B0604020202020204" pitchFamily="34" charset="0"/>
              </a:rPr>
              <a:t>ADS Feature</a:t>
            </a:r>
            <a:r>
              <a:rPr lang="en-GB" sz="2000" b="1" dirty="0">
                <a:cs typeface="Arial" panose="020B0604020202020204" pitchFamily="34" charset="0"/>
              </a:rPr>
              <a:t>, not to the vehicle. A vehicle may have multiple features.</a:t>
            </a:r>
          </a:p>
          <a:p>
            <a:pPr marL="683683" lvl="2" indent="-285750"/>
            <a:r>
              <a:rPr lang="en-GB" sz="2000" b="1" dirty="0">
                <a:cs typeface="Arial" panose="020B0604020202020204" pitchFamily="34" charset="0"/>
              </a:rPr>
              <a:t>A Dual Mode vehicle as defined in AVC-09-02 could also have an ADS feature which </a:t>
            </a:r>
            <a:r>
              <a:rPr lang="en-GB" sz="2000" b="1" i="1" dirty="0">
                <a:cs typeface="Arial" panose="020B0604020202020204" pitchFamily="34" charset="0"/>
              </a:rPr>
              <a:t>does</a:t>
            </a:r>
            <a:r>
              <a:rPr lang="en-GB" sz="2000" b="1" dirty="0">
                <a:cs typeface="Arial" panose="020B0604020202020204" pitchFamily="34" charset="0"/>
              </a:rPr>
              <a:t> issue transition demands.</a:t>
            </a:r>
          </a:p>
          <a:p>
            <a:pPr marL="683683" lvl="2" indent="-285750"/>
            <a:r>
              <a:rPr lang="en-GB" sz="2000" b="1" dirty="0">
                <a:cs typeface="Arial" panose="020B0604020202020204" pitchFamily="34" charset="0"/>
              </a:rPr>
              <a:t>Therefore it cannot be determined that a ‘D’ category vehicle needs a driver or fallback user at any given time.</a:t>
            </a:r>
          </a:p>
          <a:p>
            <a:pPr marL="287020" lvl="1" indent="-285750"/>
            <a:endParaRPr lang="en-GB" sz="2000" b="1" dirty="0">
              <a:cs typeface="Arial" panose="020B0604020202020204" pitchFamily="34" charset="0"/>
            </a:endParaRPr>
          </a:p>
          <a:p>
            <a:pPr marL="287020" lvl="1" indent="-285750"/>
            <a:r>
              <a:rPr lang="en-GB" sz="2000" b="1" dirty="0">
                <a:cs typeface="Arial" panose="020B0604020202020204" pitchFamily="34" charset="0"/>
              </a:rPr>
              <a:t>For this reason we do not see the need for a (sub)category ‘D’, but would support a definition if it helps with drafting regulatory amendments.</a:t>
            </a:r>
            <a:endParaRPr lang="en-GB" sz="2000" b="1" dirty="0">
              <a:cs typeface="Arial"/>
            </a:endParaRPr>
          </a:p>
          <a:p>
            <a:pPr marL="1270" lvl="1" indent="0">
              <a:buNone/>
            </a:pPr>
            <a:endParaRPr lang="en-GB" b="1" dirty="0">
              <a:cs typeface="Arial" panose="020B0604020202020204" pitchFamily="34" charset="0"/>
            </a:endParaRPr>
          </a:p>
          <a:p>
            <a:pPr marL="1270" lvl="1" indent="0">
              <a:buNone/>
            </a:pPr>
            <a:br>
              <a:rPr lang="en-GB" b="1" dirty="0">
                <a:cs typeface="Arial" panose="020B0604020202020204" pitchFamily="34" charset="0"/>
              </a:rPr>
            </a:br>
            <a:r>
              <a:rPr lang="en-GB" b="1" dirty="0">
                <a:cs typeface="Arial" panose="020B0604020202020204" pitchFamily="34" charset="0"/>
              </a:rPr>
              <a:t> </a:t>
            </a:r>
          </a:p>
          <a:p>
            <a:pPr marL="1270" lvl="1" indent="0">
              <a:buNone/>
            </a:pPr>
            <a:endParaRPr lang="en-GB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346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F5BB1FC-D258-41F4-9423-8A75E04EA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440267"/>
            <a:ext cx="10298266" cy="1250421"/>
          </a:xfrm>
        </p:spPr>
        <p:txBody>
          <a:bodyPr/>
          <a:lstStyle/>
          <a:p>
            <a:r>
              <a:rPr lang="en-GB" dirty="0"/>
              <a:t>L-category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92AC19-A7F3-440A-BB7B-2EBB88188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129" y="1178351"/>
            <a:ext cx="11643741" cy="5169184"/>
          </a:xfrm>
        </p:spPr>
        <p:txBody>
          <a:bodyPr vert="horz" lIns="0" tIns="0" rIns="0" bIns="0" rtlCol="0" anchor="t">
            <a:noAutofit/>
          </a:bodyPr>
          <a:lstStyle/>
          <a:p>
            <a:pPr marL="287020" lvl="1" indent="-285750"/>
            <a:endParaRPr lang="en-GB" sz="2000" b="1" dirty="0">
              <a:cs typeface="Arial" panose="020B0604020202020204" pitchFamily="34" charset="0"/>
            </a:endParaRPr>
          </a:p>
          <a:p>
            <a:pPr marL="287020" lvl="1" indent="-285750"/>
            <a:r>
              <a:rPr lang="en-GB" sz="2000" b="1" dirty="0">
                <a:cs typeface="Arial" panose="020B0604020202020204" pitchFamily="34" charset="0"/>
              </a:rPr>
              <a:t>Screening task forces have not yet begun considering amendments for L-category regulations.</a:t>
            </a:r>
          </a:p>
          <a:p>
            <a:pPr marL="287020" lvl="1" indent="-285750"/>
            <a:endParaRPr lang="en-GB" sz="2000" b="1" dirty="0">
              <a:cs typeface="Arial" panose="020B0604020202020204" pitchFamily="34" charset="0"/>
            </a:endParaRPr>
          </a:p>
          <a:p>
            <a:pPr marL="287020" lvl="1" indent="-285750"/>
            <a:r>
              <a:rPr lang="en-GB" sz="2000" b="1" dirty="0">
                <a:cs typeface="Arial" panose="020B0604020202020204" pitchFamily="34" charset="0"/>
              </a:rPr>
              <a:t>We do not see the harm in including L-category now, but can understand the concerns of IMMA in document AVC-09-11.</a:t>
            </a:r>
          </a:p>
          <a:p>
            <a:pPr marL="287020" lvl="1" indent="-285750"/>
            <a:endParaRPr lang="en-GB" sz="2000" b="1" dirty="0">
              <a:cs typeface="Arial" panose="020B0604020202020204" pitchFamily="34" charset="0"/>
            </a:endParaRPr>
          </a:p>
          <a:p>
            <a:pPr marL="287020" lvl="1" indent="-285750"/>
            <a:r>
              <a:rPr lang="en-GB" sz="2000" b="1" dirty="0">
                <a:cs typeface="Arial" panose="020B0604020202020204" pitchFamily="34" charset="0"/>
              </a:rPr>
              <a:t>We therefore propose </a:t>
            </a:r>
            <a:r>
              <a:rPr lang="en-GB" sz="2000" b="1" i="1" dirty="0">
                <a:cs typeface="Arial" panose="020B0604020202020204" pitchFamily="34" charset="0"/>
              </a:rPr>
              <a:t>not</a:t>
            </a:r>
            <a:r>
              <a:rPr lang="en-GB" sz="2000" b="1" dirty="0">
                <a:cs typeface="Arial" panose="020B0604020202020204" pitchFamily="34" charset="0"/>
              </a:rPr>
              <a:t> to include L-category in the definitions of X and Y at this stage.</a:t>
            </a:r>
          </a:p>
          <a:p>
            <a:pPr marL="287020" lvl="1" indent="-285750"/>
            <a:endParaRPr lang="en-GB" sz="2000" b="1" dirty="0">
              <a:cs typeface="Arial" panose="020B0604020202020204" pitchFamily="34" charset="0"/>
            </a:endParaRPr>
          </a:p>
          <a:p>
            <a:pPr marL="287020" lvl="1" indent="-285750"/>
            <a:endParaRPr lang="en-GB" sz="2000" b="1" dirty="0">
              <a:cs typeface="Arial" panose="020B0604020202020204" pitchFamily="34" charset="0"/>
            </a:endParaRPr>
          </a:p>
          <a:p>
            <a:pPr marL="287020" lvl="1" indent="-285750"/>
            <a:r>
              <a:rPr lang="en-GB" sz="2000" b="1" dirty="0">
                <a:cs typeface="Arial" panose="020B0604020202020204" pitchFamily="34" charset="0"/>
              </a:rPr>
              <a:t>Once the definitions of X and Y have been adopted for M/N category, it will be known exactly what these definitions are and so screening task forces can begin they work on L-category regulations with this in mind.</a:t>
            </a:r>
          </a:p>
          <a:p>
            <a:pPr marL="287020" lvl="1" indent="-285750"/>
            <a:endParaRPr lang="en-GB" sz="2000" b="1" dirty="0">
              <a:cs typeface="Arial" panose="020B0604020202020204" pitchFamily="34" charset="0"/>
            </a:endParaRPr>
          </a:p>
          <a:p>
            <a:pPr marL="287020" lvl="1" indent="-285750"/>
            <a:r>
              <a:rPr lang="en-GB" sz="2000" b="1" dirty="0">
                <a:cs typeface="Arial" panose="020B0604020202020204" pitchFamily="34" charset="0"/>
              </a:rPr>
              <a:t>It will be a simple task to further amend RE3 at the point an </a:t>
            </a:r>
            <a:r>
              <a:rPr lang="en-GB" sz="2000" b="1">
                <a:cs typeface="Arial" panose="020B0604020202020204" pitchFamily="34" charset="0"/>
              </a:rPr>
              <a:t>L-category regulation </a:t>
            </a:r>
            <a:r>
              <a:rPr lang="en-GB" sz="2000" b="1" dirty="0">
                <a:cs typeface="Arial" panose="020B0604020202020204" pitchFamily="34" charset="0"/>
              </a:rPr>
              <a:t>needs to refer to these categories.</a:t>
            </a:r>
            <a:endParaRPr lang="en-GB" sz="2000" b="1" dirty="0">
              <a:cs typeface="Arial"/>
            </a:endParaRPr>
          </a:p>
          <a:p>
            <a:pPr marL="1270" lvl="1" indent="0">
              <a:buNone/>
            </a:pPr>
            <a:endParaRPr lang="en-GB" b="1" dirty="0">
              <a:cs typeface="Arial" panose="020B0604020202020204" pitchFamily="34" charset="0"/>
            </a:endParaRPr>
          </a:p>
          <a:p>
            <a:pPr marL="1270" lvl="1" indent="0">
              <a:buNone/>
            </a:pPr>
            <a:br>
              <a:rPr lang="en-GB" b="1" dirty="0">
                <a:cs typeface="Arial" panose="020B0604020202020204" pitchFamily="34" charset="0"/>
              </a:rPr>
            </a:br>
            <a:r>
              <a:rPr lang="en-GB" b="1" dirty="0">
                <a:cs typeface="Arial" panose="020B0604020202020204" pitchFamily="34" charset="0"/>
              </a:rPr>
              <a:t> </a:t>
            </a:r>
          </a:p>
          <a:p>
            <a:pPr marL="1270" lvl="1" indent="0">
              <a:buNone/>
            </a:pPr>
            <a:endParaRPr lang="en-GB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3134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ONE_MU_TITLE 1" val="Top=273.7835|Left=98.14008|Width=832.6097|Height=69.3855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ONE_MU_TEXT PLACEHOLDER 3" val="Top=426.9993|Left=98.12504|Width=381.875|Height=54.98795"/>
</p:tagLst>
</file>

<file path=ppt/theme/theme1.xml><?xml version="1.0" encoding="utf-8"?>
<a:theme xmlns:a="http://schemas.openxmlformats.org/drawingml/2006/main" name="Office Theme">
  <a:themeElements>
    <a:clrScheme name="DfT_Set 1">
      <a:dk1>
        <a:srgbClr val="161616"/>
      </a:dk1>
      <a:lt1>
        <a:sysClr val="window" lastClr="FFFFFF"/>
      </a:lt1>
      <a:dk2>
        <a:srgbClr val="161616"/>
      </a:dk2>
      <a:lt2>
        <a:srgbClr val="EEF1F2"/>
      </a:lt2>
      <a:accent1>
        <a:srgbClr val="006853"/>
      </a:accent1>
      <a:accent2>
        <a:srgbClr val="1DE9B6"/>
      </a:accent2>
      <a:accent3>
        <a:srgbClr val="15B542"/>
      </a:accent3>
      <a:accent4>
        <a:srgbClr val="161616"/>
      </a:accent4>
      <a:accent5>
        <a:srgbClr val="EEF1F2"/>
      </a:accent5>
      <a:accent6>
        <a:srgbClr val="626262"/>
      </a:accent6>
      <a:hlink>
        <a:srgbClr val="0082CA"/>
      </a:hlink>
      <a:folHlink>
        <a:srgbClr val="006AB0"/>
      </a:folHlink>
    </a:clrScheme>
    <a:fontScheme name="D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fT_set1">
        <a:dk1>
          <a:sysClr val="windowText" lastClr="000000"/>
        </a:dk1>
        <a:lt1>
          <a:sysClr val="window" lastClr="FFFFFF"/>
        </a:lt1>
        <a:dk2>
          <a:srgbClr val="44546A"/>
        </a:dk2>
        <a:lt2>
          <a:srgbClr val="E7E6E6"/>
        </a:lt2>
        <a:accent1>
          <a:srgbClr val="006853"/>
        </a:accent1>
        <a:accent2>
          <a:srgbClr val="1DE9B6"/>
        </a:accent2>
        <a:accent3>
          <a:srgbClr val="15B542"/>
        </a:accent3>
        <a:accent4>
          <a:srgbClr val="161616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  <a:extraClrScheme>
      <a:clrScheme name="DfT_Set2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15B542"/>
        </a:accent1>
        <a:accent2>
          <a:srgbClr val="88EF1B"/>
        </a:accent2>
        <a:accent3>
          <a:srgbClr val="9D98C9"/>
        </a:accent3>
        <a:accent4>
          <a:srgbClr val="0E115F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  <a:extraClrScheme>
      <a:clrScheme name="DfT_Set3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FF5500"/>
        </a:accent1>
        <a:accent2>
          <a:srgbClr val="161616"/>
        </a:accent2>
        <a:accent3>
          <a:srgbClr val="EEF1F2"/>
        </a:accent3>
        <a:accent4>
          <a:srgbClr val="FDBB8B"/>
        </a:accent4>
        <a:accent5>
          <a:srgbClr val="626262"/>
        </a:accent5>
        <a:accent6>
          <a:srgbClr val="161616"/>
        </a:accent6>
        <a:hlink>
          <a:srgbClr val="0082CA"/>
        </a:hlink>
        <a:folHlink>
          <a:srgbClr val="006AB0"/>
        </a:folHlink>
      </a:clrScheme>
    </a:extraClrScheme>
    <a:extraClrScheme>
      <a:clrScheme name="DfT_Set 4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FFD833"/>
        </a:accent1>
        <a:accent2>
          <a:srgbClr val="0E115F"/>
        </a:accent2>
        <a:accent3>
          <a:srgbClr val="F8FB9E"/>
        </a:accent3>
        <a:accent4>
          <a:srgbClr val="0E115F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</a:extraClrSchemeLst>
  <a:extLst>
    <a:ext uri="{05A4C25C-085E-4340-85A3-A5531E510DB2}">
      <thm15:themeFamily xmlns:thm15="http://schemas.microsoft.com/office/thememl/2012/main" name="DfT Wide screen_Plain comp_OLD" id="{E247C650-169F-4905-B4BE-4027D275A526}" vid="{3EC51F70-330A-472A-B2EC-370E9E56B8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5ff3d39-6e7b-4d70-9b7c-8d9fe85d0f29" xsi:nil="true"/>
    <lcf76f155ced4ddcb4097134ff3c332f xmlns="3517aac9-0aca-4523-8cb7-26715f5e1ce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82FAA613311642BE140ED2ACF739FA" ma:contentTypeVersion="16" ma:contentTypeDescription="Create a new document." ma:contentTypeScope="" ma:versionID="8e1cf13dd2275a6999cf03abf5387a4c">
  <xsd:schema xmlns:xsd="http://www.w3.org/2001/XMLSchema" xmlns:xs="http://www.w3.org/2001/XMLSchema" xmlns:p="http://schemas.microsoft.com/office/2006/metadata/properties" xmlns:ns2="3517aac9-0aca-4523-8cb7-26715f5e1ced" xmlns:ns3="15ff3d39-6e7b-4d70-9b7c-8d9fe85d0f29" xmlns:ns4="585e4131-b17e-4d93-b309-8bb903c8364a" targetNamespace="http://schemas.microsoft.com/office/2006/metadata/properties" ma:root="true" ma:fieldsID="fbca7e2b7d6898a64e6f00aae1b5f1b5" ns2:_="" ns3:_="" ns4:_="">
    <xsd:import namespace="3517aac9-0aca-4523-8cb7-26715f5e1ced"/>
    <xsd:import namespace="15ff3d39-6e7b-4d70-9b7c-8d9fe85d0f29"/>
    <xsd:import namespace="585e4131-b17e-4d93-b309-8bb903c836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4:SharedWithUsers" minOccurs="0"/>
                <xsd:element ref="ns4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17aac9-0aca-4523-8cb7-26715f5e1c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5de26ec3-896b-4bef-bed1-ad194f885b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ab0045fc-10eb-4c3c-afb1-e09ea490e007}" ma:internalName="TaxCatchAll" ma:showField="CatchAllData" ma:web="585e4131-b17e-4d93-b309-8bb903c8364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5e4131-b17e-4d93-b309-8bb903c8364a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6DFC95-C8D0-4697-A08D-1FE9ADCDD3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B04A443-D1A7-4D61-8BE7-273502FFCD0C}">
  <ds:schemaRefs>
    <ds:schemaRef ds:uri="http://www.w3.org/XML/1998/namespace"/>
    <ds:schemaRef ds:uri="http://schemas.openxmlformats.org/package/2006/metadata/core-properties"/>
    <ds:schemaRef ds:uri="http://purl.org/dc/elements/1.1/"/>
    <ds:schemaRef ds:uri="15ff3d39-6e7b-4d70-9b7c-8d9fe85d0f29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585e4131-b17e-4d93-b309-8bb903c8364a"/>
    <ds:schemaRef ds:uri="3517aac9-0aca-4523-8cb7-26715f5e1ced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3B278C4-901E-4D8A-92CC-62E98B78EB70}">
  <ds:schemaRefs>
    <ds:schemaRef ds:uri="15ff3d39-6e7b-4d70-9b7c-8d9fe85d0f29"/>
    <ds:schemaRef ds:uri="3517aac9-0aca-4523-8cb7-26715f5e1ced"/>
    <ds:schemaRef ds:uri="585e4131-b17e-4d93-b309-8bb903c8364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DfT Wide screen_Plain comp</Template>
  <TotalTime>57</TotalTime>
  <Words>608</Words>
  <Application>Microsoft Office PowerPoint</Application>
  <PresentationFormat>Grand écran</PresentationFormat>
  <Paragraphs>56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AVC-09-12 UK input to support discussion</vt:lpstr>
      <vt:lpstr>Speed limitation of category X / Y</vt:lpstr>
      <vt:lpstr>Carriage of occupants</vt:lpstr>
      <vt:lpstr>Dual Mode</vt:lpstr>
      <vt:lpstr>L-category</vt:lpstr>
    </vt:vector>
  </TitlesOfParts>
  <Company>Department for Transport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DSSAD Use Cases</dc:title>
  <dc:creator>Peter Edwards</dc:creator>
  <cp:lastModifiedBy>CELINE LEBEAU</cp:lastModifiedBy>
  <cp:revision>9</cp:revision>
  <dcterms:created xsi:type="dcterms:W3CDTF">2023-02-06T08:13:11Z</dcterms:created>
  <dcterms:modified xsi:type="dcterms:W3CDTF">2024-10-01T08:30:23Z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0x0101009982FAA613311642BE140ED2ACF739FA</vt:lpwstr>
  </property>
  <property fmtid="{D5CDD505-2E9C-101B-9397-08002B2CF9AE}" pid="3" name="CustomTag">
    <vt:lpwstr/>
  </property>
  <property fmtid="{D5CDD505-2E9C-101B-9397-08002B2CF9AE}" pid="4" name="FinancialYear">
    <vt:lpwstr/>
  </property>
  <property fmtid="{D5CDD505-2E9C-101B-9397-08002B2CF9AE}" pid="5" name="MediaServiceImageTags">
    <vt:lpwstr/>
  </property>
  <property fmtid="{D5CDD505-2E9C-101B-9397-08002B2CF9AE}" pid="6" name="MSIP_Label_725ca717-11da-4935-b601-f527b9741f2e_Enabled">
    <vt:lpwstr>true</vt:lpwstr>
  </property>
  <property fmtid="{D5CDD505-2E9C-101B-9397-08002B2CF9AE}" pid="7" name="MSIP_Label_725ca717-11da-4935-b601-f527b9741f2e_SetDate">
    <vt:lpwstr>2024-10-01T08:30:12Z</vt:lpwstr>
  </property>
  <property fmtid="{D5CDD505-2E9C-101B-9397-08002B2CF9AE}" pid="8" name="MSIP_Label_725ca717-11da-4935-b601-f527b9741f2e_Method">
    <vt:lpwstr>Standard</vt:lpwstr>
  </property>
  <property fmtid="{D5CDD505-2E9C-101B-9397-08002B2CF9AE}" pid="9" name="MSIP_Label_725ca717-11da-4935-b601-f527b9741f2e_Name">
    <vt:lpwstr>C2 - Internal</vt:lpwstr>
  </property>
  <property fmtid="{D5CDD505-2E9C-101B-9397-08002B2CF9AE}" pid="10" name="MSIP_Label_725ca717-11da-4935-b601-f527b9741f2e_SiteId">
    <vt:lpwstr>d852d5cd-724c-4128-8812-ffa5db3f8507</vt:lpwstr>
  </property>
  <property fmtid="{D5CDD505-2E9C-101B-9397-08002B2CF9AE}" pid="11" name="MSIP_Label_725ca717-11da-4935-b601-f527b9741f2e_ActionId">
    <vt:lpwstr>bf016821-941a-4de5-be5e-4511d318dacf</vt:lpwstr>
  </property>
  <property fmtid="{D5CDD505-2E9C-101B-9397-08002B2CF9AE}" pid="12" name="MSIP_Label_725ca717-11da-4935-b601-f527b9741f2e_ContentBits">
    <vt:lpwstr>0</vt:lpwstr>
  </property>
</Properties>
</file>