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6" r:id="rId3"/>
    <p:sldId id="277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AE48A9-75C2-CC10-E3E5-7C782287EC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FF4BA2-ABB8-9EA3-73A8-49A52355BE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7AF843-EEE3-4A49-B51E-C8FC81BBD9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142CC3-98E8-7555-F88A-ABC0E6517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D37FBB-158C-BA18-8F8D-34D4B41F8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8200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FD4BA-B7B9-43B4-4D57-09ED95CD92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6BDC7B-A4C0-AEDE-7568-2086182F3E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6214B-DA57-AB7C-B99C-8D3F41EC7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5A017-C2A3-E7A5-1ACC-28160D4C0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9423A8-8206-3F1F-0439-7490A3D3E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49446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4B15A2C-5C2F-B7B9-A178-7E29D4B711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320EB7-6FD8-9CB0-900D-E2E31D4BD6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540831-1D16-4F8A-566F-29F386A91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CA2F0-968F-358D-2B1F-3AB2A12DB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EFAFD-B068-B478-1AE2-280BC8F26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7419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A16D1-E4FD-C66E-5F8E-6A88B8B77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AAEEB-6248-4D1F-46D8-DA9CA5D65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A4577-36F7-1A1C-EFF6-7D7B111A8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37C07-D369-0709-22EC-B37527DEF1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673102-4240-C05A-D26F-2974DBE01B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22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8D71A-C256-6B76-4E3F-86FC0DC62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831B01-264F-F386-13EC-B2BF0D8106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3FA00-3524-1CAE-7717-3D9515756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7043A4-E50E-9423-3792-7D56EE2D8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ED325-DAF3-C099-3885-C7E9929EF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2365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8F6BB-6EC7-9EB4-20A4-E4100000D3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5806A-3A18-D3DC-1DA3-6CB0960C3C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AA81B7-B90F-226F-1B98-BFAB225811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12A69C-99DE-3B68-57C4-EB5FF006A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271DC7-C01E-3B9F-B203-F205A0D9C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A72BA0-51D3-D815-7F14-7DACE5EE3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6842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3AF6B-45BF-65F5-AB91-63B8EA322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20FD57-E2F8-0800-BD4F-D25BF31F7E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93ED44-9084-F684-06B0-143F7ED9A4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9DF572-5E57-B5AE-34F2-601A651497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352852-44CA-1833-4AC3-B36884FB19E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42532B-E463-77EE-BBA4-C77ED7298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2734B3-B9DC-0EF2-194D-3AE26E297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C18B1F-4099-0342-652B-4194B16BB1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1861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DF950-BAE2-73ED-0CC3-0A766771E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0CA9A4-7EAD-3CF3-0E2D-BB5A3EDAC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73A8C-0FEE-3D94-7FCA-CBC0B8D2C4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9E9B08-069B-6A83-7B96-3A18265D5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3292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18FB43-AFA0-BC63-62C0-27FA2525A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0CAAD8-D301-F68E-64B9-7F8CF54BE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09D16D-A096-D98B-25AE-730876AE5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6373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3A56B-9A0B-6147-5904-EDF5B3BA0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6ABA15-CDBE-1F03-A7A2-E6C4DAA545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7FF327-5DDB-9658-D1D1-FBF11383F1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6D1880-1C68-FD99-87C3-FD20E0E81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960DF0-DAF9-1DC5-8584-F154844E3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514A64-E5CA-64B3-94FD-21DB83A47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5083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B98D6-5A5A-1A55-3E89-0A7CF4352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E5FA8E-A375-D1A5-A2C4-21B6AD6EEE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68C958-11FA-EAB0-D204-3019E132A3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AD95EC-C671-F144-121E-589F6C082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8C21A3-F604-1A7E-FDBD-80A022209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E01B8F-3D6D-26B4-FFDA-0AB9A2FB5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9674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A2ACBA-B420-DF89-874F-00300CF28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56347-5C40-8CFB-4B7D-29B00B3976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0BC1D7-BB5E-0B9B-3B55-5D76651E9B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2A805D4-1C66-4C27-A2FB-5E08430A2489}" type="datetimeFigureOut">
              <a:rPr lang="de-DE" smtClean="0"/>
              <a:t>02.10.2024</a:t>
            </a:fld>
            <a:endParaRPr lang="de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1B652E-DA75-F135-A85D-CD8DADF9424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855E3A-9E3E-21B1-4514-8F47A21487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9E9F69F-C141-4CD3-909B-60E243EC8901}" type="slidenum">
              <a:rPr lang="de-DE" smtClean="0"/>
              <a:t>‹N°›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329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CD86BA5-DF95-8B2F-DE60-2261DBEBA1F0}"/>
              </a:ext>
            </a:extLst>
          </p:cNvPr>
          <p:cNvSpPr txBox="1"/>
          <p:nvPr/>
        </p:nvSpPr>
        <p:spPr>
          <a:xfrm>
            <a:off x="228321" y="177282"/>
            <a:ext cx="11732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Calibri" panose="020F0502020204030204" pitchFamily="34" charset="0"/>
                <a:cs typeface="Calibri" panose="020F0502020204030204" pitchFamily="34" charset="0"/>
              </a:rPr>
              <a:t>Option 1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91E26B-B9B1-7F45-CD56-7D00C8CCFC7F}"/>
              </a:ext>
            </a:extLst>
          </p:cNvPr>
          <p:cNvSpPr txBox="1"/>
          <p:nvPr/>
        </p:nvSpPr>
        <p:spPr>
          <a:xfrm>
            <a:off x="2886639" y="3838921"/>
            <a:ext cx="4746195" cy="116955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err="1"/>
              <a:t>Category</a:t>
            </a:r>
            <a:r>
              <a:rPr lang="de-DE" sz="1400" dirty="0"/>
              <a:t> X</a:t>
            </a:r>
            <a:br>
              <a:rPr lang="de-DE" sz="1400" dirty="0"/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(a) They are equipped with an ADS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(b) They are not capable of being driven manually at speeds exceeding [6] km/h  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(c) They are designed to carry occupants</a:t>
            </a:r>
            <a:endParaRPr lang="de-DE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90F884-B8BB-6244-EEFC-DA9B2FDB3287}"/>
              </a:ext>
            </a:extLst>
          </p:cNvPr>
          <p:cNvSpPr txBox="1"/>
          <p:nvPr/>
        </p:nvSpPr>
        <p:spPr>
          <a:xfrm>
            <a:off x="7815714" y="3838921"/>
            <a:ext cx="3363548" cy="16004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err="1"/>
              <a:t>Category</a:t>
            </a:r>
            <a:r>
              <a:rPr lang="de-DE" sz="1400" dirty="0"/>
              <a:t> Y</a:t>
            </a:r>
            <a:br>
              <a:rPr lang="de-DE" sz="1400" dirty="0"/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(a) They are equipped with an ADS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(b) They are not capable of being driven manually at speeds exceeding [6] km/h 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(c) They are not designed to carry occupants at any time</a:t>
            </a:r>
          </a:p>
          <a:p>
            <a:endParaRPr lang="de-DE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A4B9D2-29B5-0E60-74BF-4803B2C7A14A}"/>
              </a:ext>
            </a:extLst>
          </p:cNvPr>
          <p:cNvSpPr txBox="1"/>
          <p:nvPr/>
        </p:nvSpPr>
        <p:spPr>
          <a:xfrm>
            <a:off x="1401280" y="595377"/>
            <a:ext cx="9777983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DE" sz="2000" dirty="0" err="1"/>
              <a:t>Vehicles</a:t>
            </a:r>
            <a:r>
              <a:rPr lang="de-DE" sz="2000" dirty="0"/>
              <a:t> </a:t>
            </a:r>
            <a:r>
              <a:rPr lang="de-DE" sz="2000" dirty="0" err="1"/>
              <a:t>equipped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ADS Type II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D2F2C-5131-2072-9D73-D09886438891}"/>
              </a:ext>
            </a:extLst>
          </p:cNvPr>
          <p:cNvSpPr txBox="1"/>
          <p:nvPr/>
        </p:nvSpPr>
        <p:spPr>
          <a:xfrm>
            <a:off x="1401280" y="2752934"/>
            <a:ext cx="131445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Manual driving 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(any speed)</a:t>
            </a:r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235562-188F-541D-5874-081C319CE66B}"/>
              </a:ext>
            </a:extLst>
          </p:cNvPr>
          <p:cNvSpPr txBox="1"/>
          <p:nvPr/>
        </p:nvSpPr>
        <p:spPr>
          <a:xfrm>
            <a:off x="2886639" y="2752934"/>
            <a:ext cx="8292624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Manual driving ≤ 6 km/h</a:t>
            </a:r>
          </a:p>
          <a:p>
            <a:pPr algn="ctr"/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A95BDD-6C9C-F7AF-5393-C83C8D43C6AD}"/>
              </a:ext>
            </a:extLst>
          </p:cNvPr>
          <p:cNvSpPr txBox="1"/>
          <p:nvPr/>
        </p:nvSpPr>
        <p:spPr>
          <a:xfrm>
            <a:off x="1401280" y="1202226"/>
            <a:ext cx="6231554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Designed to carry occupants</a:t>
            </a:r>
          </a:p>
          <a:p>
            <a:pPr algn="ctr"/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132448-B34C-B31B-4C4F-3D2267D79903}"/>
              </a:ext>
            </a:extLst>
          </p:cNvPr>
          <p:cNvSpPr txBox="1"/>
          <p:nvPr/>
        </p:nvSpPr>
        <p:spPr>
          <a:xfrm>
            <a:off x="7815714" y="1202224"/>
            <a:ext cx="336354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Not designed to carry Occupants at any time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A914BF-DADB-3EF4-02CE-5111AEEF5744}"/>
              </a:ext>
            </a:extLst>
          </p:cNvPr>
          <p:cNvSpPr txBox="1"/>
          <p:nvPr/>
        </p:nvSpPr>
        <p:spPr>
          <a:xfrm>
            <a:off x="1401280" y="1972763"/>
            <a:ext cx="267020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Conventional Controls / Operation from inside the vehicle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41A0B7-8A03-9B72-CC6E-F9E6BFA1FD71}"/>
              </a:ext>
            </a:extLst>
          </p:cNvPr>
          <p:cNvSpPr txBox="1"/>
          <p:nvPr/>
        </p:nvSpPr>
        <p:spPr>
          <a:xfrm>
            <a:off x="4283241" y="1972763"/>
            <a:ext cx="6896021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No </a:t>
            </a: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Conventional Controls / No operation from inside the vehicle</a:t>
            </a:r>
          </a:p>
          <a:p>
            <a:pPr algn="ctr"/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1CA44025-F75E-9043-A5C5-B73A177DF022}"/>
              </a:ext>
            </a:extLst>
          </p:cNvPr>
          <p:cNvSpPr/>
          <p:nvPr/>
        </p:nvSpPr>
        <p:spPr>
          <a:xfrm rot="10800000">
            <a:off x="9069163" y="3482934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6E5088B8-656B-C066-91B4-140CE0DA19ED}"/>
              </a:ext>
            </a:extLst>
          </p:cNvPr>
          <p:cNvSpPr/>
          <p:nvPr/>
        </p:nvSpPr>
        <p:spPr>
          <a:xfrm rot="10800000">
            <a:off x="5570127" y="3482934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67CA2A5E-5FB1-7E94-95E1-678A18FF83A5}"/>
              </a:ext>
            </a:extLst>
          </p:cNvPr>
          <p:cNvSpPr/>
          <p:nvPr/>
        </p:nvSpPr>
        <p:spPr>
          <a:xfrm rot="10800000">
            <a:off x="1651535" y="3493038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EAB555-24A7-1CD4-CFF5-46F7833D223D}"/>
              </a:ext>
            </a:extLst>
          </p:cNvPr>
          <p:cNvSpPr txBox="1"/>
          <p:nvPr/>
        </p:nvSpPr>
        <p:spPr>
          <a:xfrm>
            <a:off x="1401280" y="3843517"/>
            <a:ext cx="1314450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Described in individual Regulations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121DAD6F-22F2-5B58-D9E7-6179BE73C426}"/>
              </a:ext>
            </a:extLst>
          </p:cNvPr>
          <p:cNvSpPr/>
          <p:nvPr/>
        </p:nvSpPr>
        <p:spPr>
          <a:xfrm rot="10800000">
            <a:off x="4616293" y="5147436"/>
            <a:ext cx="1286885" cy="265332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C14853-38F3-305C-AE7A-C8363B86747B}"/>
              </a:ext>
            </a:extLst>
          </p:cNvPr>
          <p:cNvSpPr txBox="1"/>
          <p:nvPr/>
        </p:nvSpPr>
        <p:spPr>
          <a:xfrm>
            <a:off x="2210933" y="5438493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General </a:t>
            </a:r>
            <a:r>
              <a:rPr lang="de-DE" sz="1400" dirty="0" err="1"/>
              <a:t>reqirements</a:t>
            </a:r>
            <a:r>
              <a:rPr lang="de-DE" sz="1400" dirty="0"/>
              <a:t> </a:t>
            </a:r>
            <a:r>
              <a:rPr lang="de-DE" sz="1400" dirty="0" err="1"/>
              <a:t>Requirements</a:t>
            </a:r>
            <a:r>
              <a:rPr lang="de-DE" sz="1400" dirty="0"/>
              <a:t> e.g. </a:t>
            </a:r>
            <a:r>
              <a:rPr lang="de-DE" sz="1400" dirty="0" err="1"/>
              <a:t>sufficient</a:t>
            </a:r>
            <a:r>
              <a:rPr lang="de-DE" sz="1400" dirty="0"/>
              <a:t> </a:t>
            </a:r>
            <a:r>
              <a:rPr lang="de-DE" sz="1400" dirty="0" err="1"/>
              <a:t>view</a:t>
            </a:r>
            <a:r>
              <a:rPr lang="de-DE" sz="1400" dirty="0"/>
              <a:t>, etc.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35DCE5-560D-A37C-683A-60847C25BE22}"/>
              </a:ext>
            </a:extLst>
          </p:cNvPr>
          <p:cNvSpPr txBox="1"/>
          <p:nvPr/>
        </p:nvSpPr>
        <p:spPr>
          <a:xfrm>
            <a:off x="2996727" y="6082832"/>
            <a:ext cx="131445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Sentence in </a:t>
            </a:r>
            <a:r>
              <a:rPr lang="en-US" sz="1400" dirty="0" err="1">
                <a:solidFill>
                  <a:prstClr val="black"/>
                </a:solidFill>
                <a:latin typeface="Calibri" panose="020F0502020204030204"/>
              </a:rPr>
              <a:t>indiv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. Regs</a:t>
            </a:r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B99E375-9E4D-EDC3-FDE6-EA49D64578F6}"/>
              </a:ext>
            </a:extLst>
          </p:cNvPr>
          <p:cNvSpPr txBox="1"/>
          <p:nvPr/>
        </p:nvSpPr>
        <p:spPr>
          <a:xfrm>
            <a:off x="4517057" y="6077403"/>
            <a:ext cx="131445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New “</a:t>
            </a:r>
            <a:r>
              <a:rPr lang="en-US" sz="1400" dirty="0" err="1">
                <a:solidFill>
                  <a:prstClr val="black"/>
                </a:solidFill>
                <a:latin typeface="Calibri" panose="020F0502020204030204"/>
              </a:rPr>
              <a:t>Gerenral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 Safety Reg”</a:t>
            </a:r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6878EFB-8580-B7C3-1979-61D4986480D1}"/>
              </a:ext>
            </a:extLst>
          </p:cNvPr>
          <p:cNvSpPr txBox="1"/>
          <p:nvPr/>
        </p:nvSpPr>
        <p:spPr>
          <a:xfrm>
            <a:off x="6037387" y="6071974"/>
            <a:ext cx="131445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Dealt with in </a:t>
            </a:r>
            <a:br>
              <a:rPr lang="en-US" sz="14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WVTA</a:t>
            </a:r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23D4027E-BC78-562B-424A-40D2125D776E}"/>
              </a:ext>
            </a:extLst>
          </p:cNvPr>
          <p:cNvSpPr/>
          <p:nvPr/>
        </p:nvSpPr>
        <p:spPr>
          <a:xfrm rot="10800000">
            <a:off x="3286653" y="5845258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7E6A4828-CCA2-97AD-640C-71DF54A519EA}"/>
              </a:ext>
            </a:extLst>
          </p:cNvPr>
          <p:cNvSpPr/>
          <p:nvPr/>
        </p:nvSpPr>
        <p:spPr>
          <a:xfrm rot="10800000">
            <a:off x="4781865" y="5845259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A3EF84BD-26C7-6276-149E-619F89EFB7A4}"/>
              </a:ext>
            </a:extLst>
          </p:cNvPr>
          <p:cNvSpPr/>
          <p:nvPr/>
        </p:nvSpPr>
        <p:spPr>
          <a:xfrm rot="10800000">
            <a:off x="6302195" y="5845258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2ABAF56B-041C-B00E-073B-D46A4AC076B6}"/>
              </a:ext>
            </a:extLst>
          </p:cNvPr>
          <p:cNvSpPr/>
          <p:nvPr/>
        </p:nvSpPr>
        <p:spPr>
          <a:xfrm rot="10800000">
            <a:off x="3126818" y="3494104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F9187B-04CF-D300-9B12-DC551F23CF97}"/>
              </a:ext>
            </a:extLst>
          </p:cNvPr>
          <p:cNvSpPr txBox="1"/>
          <p:nvPr/>
        </p:nvSpPr>
        <p:spPr>
          <a:xfrm>
            <a:off x="7797406" y="5895498"/>
            <a:ext cx="33635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kern="1200" dirty="0">
                <a:solidFill>
                  <a:prstClr val="black"/>
                </a:solidFill>
                <a:latin typeface="Calibri" panose="020F0502020204030204"/>
              </a:rPr>
              <a:t>Simple exclusion from requirements possible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27115D17-AA91-0878-80D9-ACDAD1635CCB}"/>
              </a:ext>
            </a:extLst>
          </p:cNvPr>
          <p:cNvSpPr/>
          <p:nvPr/>
        </p:nvSpPr>
        <p:spPr>
          <a:xfrm rot="10800000">
            <a:off x="8959949" y="5653792"/>
            <a:ext cx="1003262" cy="16110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5737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CD86BA5-DF95-8B2F-DE60-2261DBEBA1F0}"/>
              </a:ext>
            </a:extLst>
          </p:cNvPr>
          <p:cNvSpPr txBox="1"/>
          <p:nvPr/>
        </p:nvSpPr>
        <p:spPr>
          <a:xfrm>
            <a:off x="228321" y="177282"/>
            <a:ext cx="11732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Calibri" panose="020F0502020204030204" pitchFamily="34" charset="0"/>
                <a:cs typeface="Calibri" panose="020F0502020204030204" pitchFamily="34" charset="0"/>
              </a:rPr>
              <a:t>Option 2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91E26B-B9B1-7F45-CD56-7D00C8CCFC7F}"/>
              </a:ext>
            </a:extLst>
          </p:cNvPr>
          <p:cNvSpPr txBox="1"/>
          <p:nvPr/>
        </p:nvSpPr>
        <p:spPr>
          <a:xfrm>
            <a:off x="4283241" y="3983298"/>
            <a:ext cx="3349593" cy="224676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err="1"/>
              <a:t>Category</a:t>
            </a:r>
            <a:r>
              <a:rPr lang="de-DE" sz="1400" dirty="0"/>
              <a:t> X</a:t>
            </a:r>
            <a:br>
              <a:rPr lang="de-DE" sz="1400" dirty="0"/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(a) They are equipped with an ADS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(b) They are not capable of being driven manually at speeds exceeding [6] km/h  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(c) They are designed to carry occupants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(d) They are not [designed to be operated manually from inside the occupant compartment / equipped with controls for manual driving inside the occupant compartment]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90F884-B8BB-6244-EEFC-DA9B2FDB3287}"/>
              </a:ext>
            </a:extLst>
          </p:cNvPr>
          <p:cNvSpPr txBox="1"/>
          <p:nvPr/>
        </p:nvSpPr>
        <p:spPr>
          <a:xfrm>
            <a:off x="7815714" y="3983298"/>
            <a:ext cx="3363548" cy="18158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err="1"/>
              <a:t>Category</a:t>
            </a:r>
            <a:r>
              <a:rPr lang="de-DE" sz="1400" dirty="0"/>
              <a:t> Y</a:t>
            </a:r>
            <a:br>
              <a:rPr lang="de-DE" sz="1400" dirty="0"/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(a) They are equipped with an ADS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(b) They are not capable of being driven manually at speeds exceeding [6] km/h 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(c) They are not designed to carry occupants at any time</a:t>
            </a:r>
          </a:p>
          <a:p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  <a:p>
            <a:endParaRPr lang="de-DE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A4B9D2-29B5-0E60-74BF-4803B2C7A14A}"/>
              </a:ext>
            </a:extLst>
          </p:cNvPr>
          <p:cNvSpPr txBox="1"/>
          <p:nvPr/>
        </p:nvSpPr>
        <p:spPr>
          <a:xfrm>
            <a:off x="1401280" y="595377"/>
            <a:ext cx="9777983" cy="4001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DE" sz="2000" dirty="0" err="1"/>
              <a:t>Vehicles</a:t>
            </a:r>
            <a:r>
              <a:rPr lang="de-DE" sz="2000" dirty="0"/>
              <a:t> </a:t>
            </a:r>
            <a:r>
              <a:rPr lang="de-DE" sz="2000" dirty="0" err="1"/>
              <a:t>equipped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ADS Type II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D2F2C-5131-2072-9D73-D09886438891}"/>
              </a:ext>
            </a:extLst>
          </p:cNvPr>
          <p:cNvSpPr txBox="1"/>
          <p:nvPr/>
        </p:nvSpPr>
        <p:spPr>
          <a:xfrm>
            <a:off x="1401280" y="2752934"/>
            <a:ext cx="131445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Manual driving (any speed)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235562-188F-541D-5874-081C319CE66B}"/>
              </a:ext>
            </a:extLst>
          </p:cNvPr>
          <p:cNvSpPr txBox="1"/>
          <p:nvPr/>
        </p:nvSpPr>
        <p:spPr>
          <a:xfrm>
            <a:off x="2886639" y="2752934"/>
            <a:ext cx="8292624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Manual driving ≤ 6 km/h</a:t>
            </a:r>
          </a:p>
          <a:p>
            <a:pPr algn="ctr"/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A95BDD-6C9C-F7AF-5393-C83C8D43C6AD}"/>
              </a:ext>
            </a:extLst>
          </p:cNvPr>
          <p:cNvSpPr txBox="1"/>
          <p:nvPr/>
        </p:nvSpPr>
        <p:spPr>
          <a:xfrm>
            <a:off x="1401280" y="1202226"/>
            <a:ext cx="6231554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Designed to carry occupants</a:t>
            </a:r>
          </a:p>
          <a:p>
            <a:pPr algn="ctr"/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132448-B34C-B31B-4C4F-3D2267D79903}"/>
              </a:ext>
            </a:extLst>
          </p:cNvPr>
          <p:cNvSpPr txBox="1"/>
          <p:nvPr/>
        </p:nvSpPr>
        <p:spPr>
          <a:xfrm>
            <a:off x="7815714" y="1202224"/>
            <a:ext cx="3363549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Not designed to carry Occupants at any time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A914BF-DADB-3EF4-02CE-5111AEEF5744}"/>
              </a:ext>
            </a:extLst>
          </p:cNvPr>
          <p:cNvSpPr txBox="1"/>
          <p:nvPr/>
        </p:nvSpPr>
        <p:spPr>
          <a:xfrm>
            <a:off x="1401280" y="1972763"/>
            <a:ext cx="267020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Conventional Controls / Operation from inside the vehicle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41A0B7-8A03-9B72-CC6E-F9E6BFA1FD71}"/>
              </a:ext>
            </a:extLst>
          </p:cNvPr>
          <p:cNvSpPr txBox="1"/>
          <p:nvPr/>
        </p:nvSpPr>
        <p:spPr>
          <a:xfrm>
            <a:off x="4283241" y="1972763"/>
            <a:ext cx="6896021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No </a:t>
            </a: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Conventional Controls / No operation from inside the vehicle</a:t>
            </a:r>
          </a:p>
          <a:p>
            <a:pPr algn="ctr"/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1CA44025-F75E-9043-A5C5-B73A177DF022}"/>
              </a:ext>
            </a:extLst>
          </p:cNvPr>
          <p:cNvSpPr/>
          <p:nvPr/>
        </p:nvSpPr>
        <p:spPr>
          <a:xfrm rot="10800000">
            <a:off x="9069163" y="3482934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6E5088B8-656B-C066-91B4-140CE0DA19ED}"/>
              </a:ext>
            </a:extLst>
          </p:cNvPr>
          <p:cNvSpPr/>
          <p:nvPr/>
        </p:nvSpPr>
        <p:spPr>
          <a:xfrm rot="10800000">
            <a:off x="5570127" y="3482934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Isosceles Triangle 14">
            <a:extLst>
              <a:ext uri="{FF2B5EF4-FFF2-40B4-BE49-F238E27FC236}">
                <a16:creationId xmlns:a16="http://schemas.microsoft.com/office/drawing/2014/main" id="{B51846B3-4096-744C-A392-425988BFD18B}"/>
              </a:ext>
            </a:extLst>
          </p:cNvPr>
          <p:cNvSpPr/>
          <p:nvPr/>
        </p:nvSpPr>
        <p:spPr>
          <a:xfrm rot="10800000">
            <a:off x="3126818" y="3494104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67CA2A5E-5FB1-7E94-95E1-678A18FF83A5}"/>
              </a:ext>
            </a:extLst>
          </p:cNvPr>
          <p:cNvSpPr/>
          <p:nvPr/>
        </p:nvSpPr>
        <p:spPr>
          <a:xfrm rot="10800000">
            <a:off x="1651535" y="3493038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EAB555-24A7-1CD4-CFF5-46F7833D223D}"/>
              </a:ext>
            </a:extLst>
          </p:cNvPr>
          <p:cNvSpPr txBox="1"/>
          <p:nvPr/>
        </p:nvSpPr>
        <p:spPr>
          <a:xfrm>
            <a:off x="1401279" y="3987894"/>
            <a:ext cx="267020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Described in individual Regulations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8AC2854-E57F-874D-7C7C-1E61C28E7EE4}"/>
              </a:ext>
            </a:extLst>
          </p:cNvPr>
          <p:cNvSpPr txBox="1"/>
          <p:nvPr/>
        </p:nvSpPr>
        <p:spPr>
          <a:xfrm>
            <a:off x="2886638" y="5023800"/>
            <a:ext cx="118484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Low speed requirements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9EEE574-6200-7EB7-7598-F0645D76B03B}"/>
              </a:ext>
            </a:extLst>
          </p:cNvPr>
          <p:cNvSpPr txBox="1"/>
          <p:nvPr/>
        </p:nvSpPr>
        <p:spPr>
          <a:xfrm>
            <a:off x="1401279" y="5023800"/>
            <a:ext cx="1184847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High speed requirements</a:t>
            </a:r>
          </a:p>
        </p:txBody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325A4ACD-AD3B-9990-3330-1F06B09B3597}"/>
              </a:ext>
            </a:extLst>
          </p:cNvPr>
          <p:cNvSpPr/>
          <p:nvPr/>
        </p:nvSpPr>
        <p:spPr>
          <a:xfrm rot="10800000">
            <a:off x="3122838" y="4721050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BFBFB5C5-8186-74DF-8CB8-E7E9CEC31888}"/>
              </a:ext>
            </a:extLst>
          </p:cNvPr>
          <p:cNvSpPr/>
          <p:nvPr/>
        </p:nvSpPr>
        <p:spPr>
          <a:xfrm rot="10800000">
            <a:off x="1651535" y="4733155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FC54DE-8AC8-19AE-48F5-33553B9A09BC}"/>
              </a:ext>
            </a:extLst>
          </p:cNvPr>
          <p:cNvSpPr txBox="1"/>
          <p:nvPr/>
        </p:nvSpPr>
        <p:spPr>
          <a:xfrm>
            <a:off x="4728291" y="6488668"/>
            <a:ext cx="609760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kern="1200" dirty="0">
                <a:solidFill>
                  <a:prstClr val="black"/>
                </a:solidFill>
                <a:latin typeface="Calibri" panose="020F0502020204030204"/>
              </a:rPr>
              <a:t>Simple exclusion from requirements possible</a:t>
            </a:r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8648D074-ACE2-8054-D328-BF4732ABF635}"/>
              </a:ext>
            </a:extLst>
          </p:cNvPr>
          <p:cNvSpPr/>
          <p:nvPr/>
        </p:nvSpPr>
        <p:spPr>
          <a:xfrm rot="10800000">
            <a:off x="5456406" y="6327560"/>
            <a:ext cx="1003262" cy="16110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3CA305A8-F9C2-C439-F99D-F8F7E6988D16}"/>
              </a:ext>
            </a:extLst>
          </p:cNvPr>
          <p:cNvSpPr/>
          <p:nvPr/>
        </p:nvSpPr>
        <p:spPr>
          <a:xfrm rot="10800000">
            <a:off x="8959949" y="6327559"/>
            <a:ext cx="1003262" cy="16110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463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58F9315E-1947-ADCD-5A72-6C766B823E9B}"/>
              </a:ext>
            </a:extLst>
          </p:cNvPr>
          <p:cNvCxnSpPr>
            <a:cxnSpLocks/>
          </p:cNvCxnSpPr>
          <p:nvPr/>
        </p:nvCxnSpPr>
        <p:spPr>
          <a:xfrm flipV="1">
            <a:off x="7720584" y="899160"/>
            <a:ext cx="0" cy="5483352"/>
          </a:xfrm>
          <a:prstGeom prst="line">
            <a:avLst/>
          </a:prstGeom>
          <a:ln w="57150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52DCC95-551A-53D2-E964-F8E295845225}"/>
              </a:ext>
            </a:extLst>
          </p:cNvPr>
          <p:cNvCxnSpPr>
            <a:cxnSpLocks/>
          </p:cNvCxnSpPr>
          <p:nvPr/>
        </p:nvCxnSpPr>
        <p:spPr>
          <a:xfrm flipV="1">
            <a:off x="4175760" y="746760"/>
            <a:ext cx="0" cy="3166872"/>
          </a:xfrm>
          <a:prstGeom prst="line">
            <a:avLst/>
          </a:prstGeom>
          <a:ln w="57150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B4BF310-865C-D17F-E6AB-25744525A103}"/>
              </a:ext>
            </a:extLst>
          </p:cNvPr>
          <p:cNvCxnSpPr>
            <a:cxnSpLocks/>
          </p:cNvCxnSpPr>
          <p:nvPr/>
        </p:nvCxnSpPr>
        <p:spPr>
          <a:xfrm flipV="1">
            <a:off x="2807208" y="749808"/>
            <a:ext cx="0" cy="5632704"/>
          </a:xfrm>
          <a:prstGeom prst="line">
            <a:avLst/>
          </a:prstGeom>
          <a:ln w="57150">
            <a:solidFill>
              <a:schemeClr val="bg1">
                <a:lumMod val="95000"/>
              </a:schemeClr>
            </a:solidFill>
            <a:prstDash val="sys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CCD86BA5-DF95-8B2F-DE60-2261DBEBA1F0}"/>
              </a:ext>
            </a:extLst>
          </p:cNvPr>
          <p:cNvSpPr txBox="1"/>
          <p:nvPr/>
        </p:nvSpPr>
        <p:spPr>
          <a:xfrm>
            <a:off x="228321" y="177282"/>
            <a:ext cx="11732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endParaRPr lang="de-D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91E26B-B9B1-7F45-CD56-7D00C8CCFC7F}"/>
              </a:ext>
            </a:extLst>
          </p:cNvPr>
          <p:cNvSpPr txBox="1"/>
          <p:nvPr/>
        </p:nvSpPr>
        <p:spPr>
          <a:xfrm>
            <a:off x="2886639" y="3838921"/>
            <a:ext cx="4746195" cy="116955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err="1"/>
              <a:t>Category</a:t>
            </a:r>
            <a:r>
              <a:rPr lang="de-DE" sz="1400" dirty="0"/>
              <a:t> X</a:t>
            </a:r>
            <a:br>
              <a:rPr lang="de-DE" sz="1400" dirty="0"/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(a) They are equipped with an ADS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(b) They are not capable of being driven manually at speeds exceeding [6] km/h  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(c) They are designed to carry occupants</a:t>
            </a:r>
            <a:endParaRPr lang="de-DE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90F884-B8BB-6244-EEFC-DA9B2FDB3287}"/>
              </a:ext>
            </a:extLst>
          </p:cNvPr>
          <p:cNvSpPr txBox="1"/>
          <p:nvPr/>
        </p:nvSpPr>
        <p:spPr>
          <a:xfrm>
            <a:off x="7815714" y="3838921"/>
            <a:ext cx="3363548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dirty="0" err="1"/>
              <a:t>Category</a:t>
            </a:r>
            <a:r>
              <a:rPr lang="de-DE" sz="1400" dirty="0"/>
              <a:t> Y</a:t>
            </a:r>
            <a:br>
              <a:rPr lang="de-DE" sz="1400" dirty="0"/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(a) They are equipped with an ADS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(b) They are not capable of being driven manually at speeds exceeding [6] km/h </a:t>
            </a:r>
            <a:b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</a:b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(c) They are not designed to carry occupants at any time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A4B9D2-29B5-0E60-74BF-4803B2C7A14A}"/>
              </a:ext>
            </a:extLst>
          </p:cNvPr>
          <p:cNvSpPr txBox="1"/>
          <p:nvPr/>
        </p:nvSpPr>
        <p:spPr>
          <a:xfrm>
            <a:off x="1401280" y="595377"/>
            <a:ext cx="9777983" cy="40011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de-DE" sz="2000" dirty="0" err="1"/>
              <a:t>Vehicles</a:t>
            </a:r>
            <a:r>
              <a:rPr lang="de-DE" sz="2000" dirty="0"/>
              <a:t> </a:t>
            </a:r>
            <a:r>
              <a:rPr lang="de-DE" sz="2000" dirty="0" err="1"/>
              <a:t>equipped</a:t>
            </a:r>
            <a:r>
              <a:rPr lang="de-DE" sz="2000" dirty="0"/>
              <a:t> </a:t>
            </a:r>
            <a:r>
              <a:rPr lang="de-DE" sz="2000" dirty="0" err="1"/>
              <a:t>with</a:t>
            </a:r>
            <a:r>
              <a:rPr lang="de-DE" sz="2000" dirty="0"/>
              <a:t> ADS Type II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3D2F2C-5131-2072-9D73-D09886438891}"/>
              </a:ext>
            </a:extLst>
          </p:cNvPr>
          <p:cNvSpPr txBox="1"/>
          <p:nvPr/>
        </p:nvSpPr>
        <p:spPr>
          <a:xfrm>
            <a:off x="1401280" y="2752934"/>
            <a:ext cx="131445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Manual driving (any speed)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235562-188F-541D-5874-081C319CE66B}"/>
              </a:ext>
            </a:extLst>
          </p:cNvPr>
          <p:cNvSpPr txBox="1"/>
          <p:nvPr/>
        </p:nvSpPr>
        <p:spPr>
          <a:xfrm>
            <a:off x="2886639" y="2752934"/>
            <a:ext cx="829262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Manual driving ≤ 6 km/h</a:t>
            </a:r>
          </a:p>
          <a:p>
            <a:pPr algn="ctr"/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A95BDD-6C9C-F7AF-5393-C83C8D43C6AD}"/>
              </a:ext>
            </a:extLst>
          </p:cNvPr>
          <p:cNvSpPr txBox="1"/>
          <p:nvPr/>
        </p:nvSpPr>
        <p:spPr>
          <a:xfrm>
            <a:off x="1401280" y="1202226"/>
            <a:ext cx="6231554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Designed to carry occupants</a:t>
            </a:r>
          </a:p>
          <a:p>
            <a:pPr algn="ctr"/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132448-B34C-B31B-4C4F-3D2267D79903}"/>
              </a:ext>
            </a:extLst>
          </p:cNvPr>
          <p:cNvSpPr txBox="1"/>
          <p:nvPr/>
        </p:nvSpPr>
        <p:spPr>
          <a:xfrm>
            <a:off x="7815714" y="1202224"/>
            <a:ext cx="3363549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Not designed to carry Occupants at any time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4A914BF-DADB-3EF4-02CE-5111AEEF5744}"/>
              </a:ext>
            </a:extLst>
          </p:cNvPr>
          <p:cNvSpPr txBox="1"/>
          <p:nvPr/>
        </p:nvSpPr>
        <p:spPr>
          <a:xfrm>
            <a:off x="1401280" y="1972763"/>
            <a:ext cx="267020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Controls inside / Operation from inside the vehicle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741A0B7-8A03-9B72-CC6E-F9E6BFA1FD71}"/>
              </a:ext>
            </a:extLst>
          </p:cNvPr>
          <p:cNvSpPr txBox="1"/>
          <p:nvPr/>
        </p:nvSpPr>
        <p:spPr>
          <a:xfrm>
            <a:off x="4283241" y="1972763"/>
            <a:ext cx="6896021" cy="523220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No </a:t>
            </a:r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controls inside / No operation from inside the vehicle</a:t>
            </a:r>
          </a:p>
          <a:p>
            <a:pPr algn="ctr"/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1CA44025-F75E-9043-A5C5-B73A177DF022}"/>
              </a:ext>
            </a:extLst>
          </p:cNvPr>
          <p:cNvSpPr/>
          <p:nvPr/>
        </p:nvSpPr>
        <p:spPr>
          <a:xfrm rot="10800000">
            <a:off x="9069163" y="3482934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6E5088B8-656B-C066-91B4-140CE0DA19ED}"/>
              </a:ext>
            </a:extLst>
          </p:cNvPr>
          <p:cNvSpPr/>
          <p:nvPr/>
        </p:nvSpPr>
        <p:spPr>
          <a:xfrm rot="10800000">
            <a:off x="5570127" y="3482934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67CA2A5E-5FB1-7E94-95E1-678A18FF83A5}"/>
              </a:ext>
            </a:extLst>
          </p:cNvPr>
          <p:cNvSpPr/>
          <p:nvPr/>
        </p:nvSpPr>
        <p:spPr>
          <a:xfrm rot="10800000">
            <a:off x="1651535" y="3493038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8EAB555-24A7-1CD4-CFF5-46F7833D223D}"/>
              </a:ext>
            </a:extLst>
          </p:cNvPr>
          <p:cNvSpPr txBox="1"/>
          <p:nvPr/>
        </p:nvSpPr>
        <p:spPr>
          <a:xfrm>
            <a:off x="1401280" y="3843517"/>
            <a:ext cx="1314450" cy="73866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kern="1200" dirty="0">
                <a:solidFill>
                  <a:prstClr val="black"/>
                </a:solidFill>
                <a:latin typeface="Calibri" panose="020F0502020204030204"/>
              </a:rPr>
              <a:t>Described in individual Regulations</a:t>
            </a:r>
          </a:p>
        </p:txBody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121DAD6F-22F2-5B58-D9E7-6179BE73C426}"/>
              </a:ext>
            </a:extLst>
          </p:cNvPr>
          <p:cNvSpPr/>
          <p:nvPr/>
        </p:nvSpPr>
        <p:spPr>
          <a:xfrm rot="10800000">
            <a:off x="4616293" y="5147436"/>
            <a:ext cx="1286885" cy="265332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AC14853-38F3-305C-AE7A-C8363B86747B}"/>
              </a:ext>
            </a:extLst>
          </p:cNvPr>
          <p:cNvSpPr txBox="1"/>
          <p:nvPr/>
        </p:nvSpPr>
        <p:spPr>
          <a:xfrm>
            <a:off x="2210933" y="5438493"/>
            <a:ext cx="609760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sz="1400" dirty="0"/>
              <a:t>General </a:t>
            </a:r>
            <a:r>
              <a:rPr lang="de-DE" sz="1400" dirty="0" err="1"/>
              <a:t>reqirements</a:t>
            </a:r>
            <a:r>
              <a:rPr lang="de-DE" sz="1400" dirty="0"/>
              <a:t> </a:t>
            </a:r>
            <a:r>
              <a:rPr lang="de-DE" sz="1400" dirty="0" err="1"/>
              <a:t>Requirements</a:t>
            </a:r>
            <a:r>
              <a:rPr lang="de-DE" sz="1400" dirty="0"/>
              <a:t> e.g. </a:t>
            </a:r>
            <a:r>
              <a:rPr lang="de-DE" sz="1400" dirty="0" err="1"/>
              <a:t>sufficient</a:t>
            </a:r>
            <a:r>
              <a:rPr lang="de-DE" sz="1400" dirty="0"/>
              <a:t> </a:t>
            </a:r>
            <a:r>
              <a:rPr lang="de-DE" sz="1400" dirty="0" err="1"/>
              <a:t>view</a:t>
            </a:r>
            <a:r>
              <a:rPr lang="de-DE" sz="1400" dirty="0"/>
              <a:t>, etc.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435DCE5-560D-A37C-683A-60847C25BE22}"/>
              </a:ext>
            </a:extLst>
          </p:cNvPr>
          <p:cNvSpPr txBox="1"/>
          <p:nvPr/>
        </p:nvSpPr>
        <p:spPr>
          <a:xfrm>
            <a:off x="4588728" y="6080364"/>
            <a:ext cx="131445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Sentence in </a:t>
            </a:r>
            <a:r>
              <a:rPr lang="en-US" sz="1400" dirty="0" err="1">
                <a:solidFill>
                  <a:prstClr val="black"/>
                </a:solidFill>
                <a:latin typeface="Calibri" panose="020F0502020204030204"/>
              </a:rPr>
              <a:t>indiv</a:t>
            </a:r>
            <a:r>
              <a:rPr lang="en-US" sz="1400" dirty="0">
                <a:solidFill>
                  <a:prstClr val="black"/>
                </a:solidFill>
                <a:latin typeface="Calibri" panose="020F0502020204030204"/>
              </a:rPr>
              <a:t>. Regs</a:t>
            </a:r>
            <a:endParaRPr lang="en-US" sz="1400" kern="1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23D4027E-BC78-562B-424A-40D2125D776E}"/>
              </a:ext>
            </a:extLst>
          </p:cNvPr>
          <p:cNvSpPr/>
          <p:nvPr/>
        </p:nvSpPr>
        <p:spPr>
          <a:xfrm rot="10800000">
            <a:off x="4878654" y="5842790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Isosceles Triangle 27">
            <a:extLst>
              <a:ext uri="{FF2B5EF4-FFF2-40B4-BE49-F238E27FC236}">
                <a16:creationId xmlns:a16="http://schemas.microsoft.com/office/drawing/2014/main" id="{2ABAF56B-041C-B00E-073B-D46A4AC076B6}"/>
              </a:ext>
            </a:extLst>
          </p:cNvPr>
          <p:cNvSpPr/>
          <p:nvPr/>
        </p:nvSpPr>
        <p:spPr>
          <a:xfrm rot="10800000">
            <a:off x="3126818" y="3494104"/>
            <a:ext cx="784834" cy="165046"/>
          </a:xfrm>
          <a:prstGeom prst="triangl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F9187B-04CF-D300-9B12-DC551F23CF97}"/>
              </a:ext>
            </a:extLst>
          </p:cNvPr>
          <p:cNvSpPr txBox="1"/>
          <p:nvPr/>
        </p:nvSpPr>
        <p:spPr>
          <a:xfrm>
            <a:off x="7797406" y="5685186"/>
            <a:ext cx="33635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kern="1200" dirty="0">
                <a:solidFill>
                  <a:prstClr val="black"/>
                </a:solidFill>
                <a:latin typeface="Calibri" panose="020F0502020204030204"/>
              </a:rPr>
              <a:t>Simple exclusion from requirements possible</a:t>
            </a:r>
          </a:p>
        </p:txBody>
      </p:sp>
      <p:sp>
        <p:nvSpPr>
          <p:cNvPr id="30" name="Isosceles Triangle 29">
            <a:extLst>
              <a:ext uri="{FF2B5EF4-FFF2-40B4-BE49-F238E27FC236}">
                <a16:creationId xmlns:a16="http://schemas.microsoft.com/office/drawing/2014/main" id="{27115D17-AA91-0878-80D9-ACDAD1635CCB}"/>
              </a:ext>
            </a:extLst>
          </p:cNvPr>
          <p:cNvSpPr/>
          <p:nvPr/>
        </p:nvSpPr>
        <p:spPr>
          <a:xfrm rot="10800000">
            <a:off x="8959949" y="5443480"/>
            <a:ext cx="1003262" cy="16110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9986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55da706b-7baf-417f-824a-8d6d03ee3e01}" enabled="1" method="Privileged" siteId="{7bed5601-97bf-4483-9b1a-0307a2fd81b2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530</Words>
  <Application>Microsoft Office PowerPoint</Application>
  <PresentationFormat>Grand écran</PresentationFormat>
  <Paragraphs>44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Calibri</vt:lpstr>
      <vt:lpstr>Office Theme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Schenkenberger, Jens</dc:creator>
  <cp:lastModifiedBy>CELINE LEBEAU</cp:lastModifiedBy>
  <cp:revision>21</cp:revision>
  <dcterms:created xsi:type="dcterms:W3CDTF">2024-09-17T15:20:20Z</dcterms:created>
  <dcterms:modified xsi:type="dcterms:W3CDTF">2024-10-02T09:43:44Z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25ca717-11da-4935-b601-f527b9741f2e_Enabled">
    <vt:lpwstr>true</vt:lpwstr>
  </property>
  <property fmtid="{D5CDD505-2E9C-101B-9397-08002B2CF9AE}" pid="3" name="MSIP_Label_725ca717-11da-4935-b601-f527b9741f2e_SetDate">
    <vt:lpwstr>2024-10-02T09:43:44Z</vt:lpwstr>
  </property>
  <property fmtid="{D5CDD505-2E9C-101B-9397-08002B2CF9AE}" pid="4" name="MSIP_Label_725ca717-11da-4935-b601-f527b9741f2e_Method">
    <vt:lpwstr>Standard</vt:lpwstr>
  </property>
  <property fmtid="{D5CDD505-2E9C-101B-9397-08002B2CF9AE}" pid="5" name="MSIP_Label_725ca717-11da-4935-b601-f527b9741f2e_Name">
    <vt:lpwstr>C2 - Internal</vt:lpwstr>
  </property>
  <property fmtid="{D5CDD505-2E9C-101B-9397-08002B2CF9AE}" pid="6" name="MSIP_Label_725ca717-11da-4935-b601-f527b9741f2e_SiteId">
    <vt:lpwstr>d852d5cd-724c-4128-8812-ffa5db3f8507</vt:lpwstr>
  </property>
  <property fmtid="{D5CDD505-2E9C-101B-9397-08002B2CF9AE}" pid="7" name="MSIP_Label_725ca717-11da-4935-b601-f527b9741f2e_ActionId">
    <vt:lpwstr>c35d55b0-d5b2-4328-80be-2db6f51903b2</vt:lpwstr>
  </property>
  <property fmtid="{D5CDD505-2E9C-101B-9397-08002B2CF9AE}" pid="8" name="MSIP_Label_725ca717-11da-4935-b601-f527b9741f2e_ContentBits">
    <vt:lpwstr>0</vt:lpwstr>
  </property>
</Properties>
</file>