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4" r:id="rId1"/>
    <p:sldMasterId id="2147483676" r:id="rId2"/>
    <p:sldMasterId id="2147483715" r:id="rId3"/>
    <p:sldMasterId id="2147483727" r:id="rId4"/>
  </p:sldMasterIdLst>
  <p:notesMasterIdLst>
    <p:notesMasterId r:id="rId21"/>
  </p:notesMasterIdLst>
  <p:handoutMasterIdLst>
    <p:handoutMasterId r:id="rId22"/>
  </p:handoutMasterIdLst>
  <p:sldIdLst>
    <p:sldId id="446" r:id="rId5"/>
    <p:sldId id="573" r:id="rId6"/>
    <p:sldId id="764" r:id="rId7"/>
    <p:sldId id="750" r:id="rId8"/>
    <p:sldId id="767" r:id="rId9"/>
    <p:sldId id="765" r:id="rId10"/>
    <p:sldId id="766" r:id="rId11"/>
    <p:sldId id="706" r:id="rId12"/>
    <p:sldId id="768" r:id="rId13"/>
    <p:sldId id="769" r:id="rId14"/>
    <p:sldId id="771" r:id="rId15"/>
    <p:sldId id="772" r:id="rId16"/>
    <p:sldId id="778" r:id="rId17"/>
    <p:sldId id="780" r:id="rId18"/>
    <p:sldId id="774" r:id="rId19"/>
    <p:sldId id="785" r:id="rId20"/>
  </p:sldIdLst>
  <p:sldSz cx="9144000" cy="6858000" type="screen4x3"/>
  <p:notesSz cx="7010400" cy="9296400"/>
  <p:defaultTextStyle>
    <a:defPPr>
      <a:defRPr lang="en-US"/>
    </a:defPPr>
    <a:lvl1pPr algn="ctr" rtl="0" eaLnBrk="0" fontAlgn="base" hangingPunct="0">
      <a:spcBef>
        <a:spcPct val="0"/>
      </a:spcBef>
      <a:spcAft>
        <a:spcPct val="0"/>
      </a:spcAft>
      <a:defRPr sz="2000" b="1" kern="1200">
        <a:solidFill>
          <a:schemeClr val="tx2"/>
        </a:solidFill>
        <a:latin typeface="Arial" charset="0"/>
        <a:ea typeface="+mn-ea"/>
        <a:cs typeface="+mn-cs"/>
      </a:defRPr>
    </a:lvl1pPr>
    <a:lvl2pPr marL="457200" algn="ctr" rtl="0" eaLnBrk="0" fontAlgn="base" hangingPunct="0">
      <a:spcBef>
        <a:spcPct val="0"/>
      </a:spcBef>
      <a:spcAft>
        <a:spcPct val="0"/>
      </a:spcAft>
      <a:defRPr sz="2000" b="1" kern="1200">
        <a:solidFill>
          <a:schemeClr val="tx2"/>
        </a:solidFill>
        <a:latin typeface="Arial" charset="0"/>
        <a:ea typeface="+mn-ea"/>
        <a:cs typeface="+mn-cs"/>
      </a:defRPr>
    </a:lvl2pPr>
    <a:lvl3pPr marL="914400" algn="ctr" rtl="0" eaLnBrk="0" fontAlgn="base" hangingPunct="0">
      <a:spcBef>
        <a:spcPct val="0"/>
      </a:spcBef>
      <a:spcAft>
        <a:spcPct val="0"/>
      </a:spcAft>
      <a:defRPr sz="2000" b="1" kern="1200">
        <a:solidFill>
          <a:schemeClr val="tx2"/>
        </a:solidFill>
        <a:latin typeface="Arial" charset="0"/>
        <a:ea typeface="+mn-ea"/>
        <a:cs typeface="+mn-cs"/>
      </a:defRPr>
    </a:lvl3pPr>
    <a:lvl4pPr marL="1371600" algn="ctr" rtl="0" eaLnBrk="0" fontAlgn="base" hangingPunct="0">
      <a:spcBef>
        <a:spcPct val="0"/>
      </a:spcBef>
      <a:spcAft>
        <a:spcPct val="0"/>
      </a:spcAft>
      <a:defRPr sz="2000" b="1" kern="1200">
        <a:solidFill>
          <a:schemeClr val="tx2"/>
        </a:solidFill>
        <a:latin typeface="Arial" charset="0"/>
        <a:ea typeface="+mn-ea"/>
        <a:cs typeface="+mn-cs"/>
      </a:defRPr>
    </a:lvl4pPr>
    <a:lvl5pPr marL="1828800" algn="ctr" rtl="0" eaLnBrk="0" fontAlgn="base" hangingPunct="0">
      <a:spcBef>
        <a:spcPct val="0"/>
      </a:spcBef>
      <a:spcAft>
        <a:spcPct val="0"/>
      </a:spcAft>
      <a:defRPr sz="2000" b="1" kern="1200">
        <a:solidFill>
          <a:schemeClr val="tx2"/>
        </a:solidFill>
        <a:latin typeface="Arial" charset="0"/>
        <a:ea typeface="+mn-ea"/>
        <a:cs typeface="+mn-cs"/>
      </a:defRPr>
    </a:lvl5pPr>
    <a:lvl6pPr marL="2286000" algn="l" defTabSz="914400" rtl="0" eaLnBrk="1" latinLnBrk="0" hangingPunct="1">
      <a:defRPr sz="2000" b="1" kern="1200">
        <a:solidFill>
          <a:schemeClr val="tx2"/>
        </a:solidFill>
        <a:latin typeface="Arial" charset="0"/>
        <a:ea typeface="+mn-ea"/>
        <a:cs typeface="+mn-cs"/>
      </a:defRPr>
    </a:lvl6pPr>
    <a:lvl7pPr marL="2743200" algn="l" defTabSz="914400" rtl="0" eaLnBrk="1" latinLnBrk="0" hangingPunct="1">
      <a:defRPr sz="2000" b="1" kern="1200">
        <a:solidFill>
          <a:schemeClr val="tx2"/>
        </a:solidFill>
        <a:latin typeface="Arial" charset="0"/>
        <a:ea typeface="+mn-ea"/>
        <a:cs typeface="+mn-cs"/>
      </a:defRPr>
    </a:lvl7pPr>
    <a:lvl8pPr marL="3200400" algn="l" defTabSz="914400" rtl="0" eaLnBrk="1" latinLnBrk="0" hangingPunct="1">
      <a:defRPr sz="2000" b="1" kern="1200">
        <a:solidFill>
          <a:schemeClr val="tx2"/>
        </a:solidFill>
        <a:latin typeface="Arial" charset="0"/>
        <a:ea typeface="+mn-ea"/>
        <a:cs typeface="+mn-cs"/>
      </a:defRPr>
    </a:lvl8pPr>
    <a:lvl9pPr marL="3657600" algn="l" defTabSz="914400" rtl="0" eaLnBrk="1" latinLnBrk="0" hangingPunct="1">
      <a:defRPr sz="2000" b="1" kern="1200">
        <a:solidFill>
          <a:schemeClr val="tx2"/>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hen, Janet" initials="JC"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33CC33"/>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170" autoAdjust="0"/>
    <p:restoredTop sz="98535" autoAdjust="0"/>
  </p:normalViewPr>
  <p:slideViewPr>
    <p:cSldViewPr>
      <p:cViewPr>
        <p:scale>
          <a:sx n="66" d="100"/>
          <a:sy n="66" d="100"/>
        </p:scale>
        <p:origin x="-3582" y="-1122"/>
      </p:cViewPr>
      <p:guideLst>
        <p:guide orient="horz" pos="2160"/>
        <p:guide pos="2880"/>
      </p:guideLst>
    </p:cSldViewPr>
  </p:slideViewPr>
  <p:outlineViewPr>
    <p:cViewPr>
      <p:scale>
        <a:sx n="66" d="100"/>
        <a:sy n="66" d="100"/>
      </p:scale>
      <p:origin x="42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1260"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37628" cy="464820"/>
          </a:xfrm>
          <a:prstGeom prst="rect">
            <a:avLst/>
          </a:prstGeom>
          <a:noFill/>
          <a:ln w="9525">
            <a:noFill/>
            <a:miter lim="800000"/>
            <a:headEnd/>
            <a:tailEnd/>
          </a:ln>
          <a:effectLst/>
        </p:spPr>
        <p:txBody>
          <a:bodyPr vert="horz" wrap="square" lIns="93172" tIns="46586" rIns="93172" bIns="46586" numCol="1" anchor="ctr" anchorCtr="0" compatLnSpc="1">
            <a:prstTxWarp prst="textNoShape">
              <a:avLst/>
            </a:prstTxWarp>
          </a:bodyPr>
          <a:lstStyle>
            <a:lvl1pPr algn="l" defTabSz="932415">
              <a:defRPr sz="1200" b="0">
                <a:solidFill>
                  <a:schemeClr val="tx1"/>
                </a:solidFill>
                <a:latin typeface="Times New Roman" pitchFamily="18" charset="0"/>
              </a:defRPr>
            </a:lvl1pPr>
          </a:lstStyle>
          <a:p>
            <a:endParaRPr lang="en-US"/>
          </a:p>
        </p:txBody>
      </p:sp>
      <p:sp>
        <p:nvSpPr>
          <p:cNvPr id="121859" name="Rectangle 3"/>
          <p:cNvSpPr>
            <a:spLocks noGrp="1" noChangeArrowheads="1"/>
          </p:cNvSpPr>
          <p:nvPr>
            <p:ph type="dt" sz="quarter" idx="1"/>
          </p:nvPr>
        </p:nvSpPr>
        <p:spPr bwMode="auto">
          <a:xfrm>
            <a:off x="3972773" y="0"/>
            <a:ext cx="3037628" cy="464820"/>
          </a:xfrm>
          <a:prstGeom prst="rect">
            <a:avLst/>
          </a:prstGeom>
          <a:noFill/>
          <a:ln w="9525">
            <a:noFill/>
            <a:miter lim="800000"/>
            <a:headEnd/>
            <a:tailEnd/>
          </a:ln>
          <a:effectLst/>
        </p:spPr>
        <p:txBody>
          <a:bodyPr vert="horz" wrap="square" lIns="93172" tIns="46586" rIns="93172" bIns="46586" numCol="1" anchor="ctr" anchorCtr="0" compatLnSpc="1">
            <a:prstTxWarp prst="textNoShape">
              <a:avLst/>
            </a:prstTxWarp>
          </a:bodyPr>
          <a:lstStyle>
            <a:lvl1pPr algn="r" defTabSz="932415">
              <a:defRPr sz="1200" b="0">
                <a:solidFill>
                  <a:schemeClr val="tx1"/>
                </a:solidFill>
                <a:latin typeface="Times New Roman" pitchFamily="18" charset="0"/>
              </a:defRPr>
            </a:lvl1pPr>
          </a:lstStyle>
          <a:p>
            <a:endParaRPr lang="en-US"/>
          </a:p>
        </p:txBody>
      </p:sp>
      <p:sp>
        <p:nvSpPr>
          <p:cNvPr id="121860" name="Rectangle 4"/>
          <p:cNvSpPr>
            <a:spLocks noGrp="1" noChangeArrowheads="1"/>
          </p:cNvSpPr>
          <p:nvPr>
            <p:ph type="ftr" sz="quarter" idx="2"/>
          </p:nvPr>
        </p:nvSpPr>
        <p:spPr bwMode="auto">
          <a:xfrm>
            <a:off x="0" y="8831580"/>
            <a:ext cx="3037628"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l" defTabSz="932415">
              <a:defRPr sz="1200" b="0">
                <a:solidFill>
                  <a:schemeClr val="tx1"/>
                </a:solidFill>
                <a:latin typeface="Times New Roman" pitchFamily="18" charset="0"/>
              </a:defRPr>
            </a:lvl1pPr>
          </a:lstStyle>
          <a:p>
            <a:endParaRPr lang="en-US"/>
          </a:p>
        </p:txBody>
      </p:sp>
      <p:sp>
        <p:nvSpPr>
          <p:cNvPr id="121861" name="Rectangle 5"/>
          <p:cNvSpPr>
            <a:spLocks noGrp="1" noChangeArrowheads="1"/>
          </p:cNvSpPr>
          <p:nvPr>
            <p:ph type="sldNum" sz="quarter" idx="3"/>
          </p:nvPr>
        </p:nvSpPr>
        <p:spPr bwMode="auto">
          <a:xfrm>
            <a:off x="3972773" y="8831580"/>
            <a:ext cx="3037628"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2415">
              <a:defRPr sz="1200" b="0">
                <a:solidFill>
                  <a:schemeClr val="tx1"/>
                </a:solidFill>
                <a:latin typeface="Times New Roman" pitchFamily="18" charset="0"/>
              </a:defRPr>
            </a:lvl1pPr>
          </a:lstStyle>
          <a:p>
            <a:fld id="{151F1251-7C9A-48D9-9F51-0A6222AC893E}" type="slidenum">
              <a:rPr lang="en-US"/>
              <a:pPr/>
              <a:t>‹#›</a:t>
            </a:fld>
            <a:endParaRPr lang="en-US"/>
          </a:p>
        </p:txBody>
      </p:sp>
    </p:spTree>
    <p:extLst>
      <p:ext uri="{BB962C8B-B14F-4D97-AF65-F5344CB8AC3E}">
        <p14:creationId xmlns:p14="http://schemas.microsoft.com/office/powerpoint/2010/main" val="776788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037628"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l" defTabSz="932415">
              <a:defRPr sz="1200" b="0">
                <a:solidFill>
                  <a:schemeClr val="tx1"/>
                </a:solidFill>
                <a:latin typeface="Times New Roman" pitchFamily="18" charset="0"/>
              </a:defRPr>
            </a:lvl1pPr>
          </a:lstStyle>
          <a:p>
            <a:endParaRPr lang="en-US"/>
          </a:p>
        </p:txBody>
      </p:sp>
      <p:sp>
        <p:nvSpPr>
          <p:cNvPr id="44035" name="Rectangle 3"/>
          <p:cNvSpPr>
            <a:spLocks noGrp="1" noChangeArrowheads="1"/>
          </p:cNvSpPr>
          <p:nvPr>
            <p:ph type="dt" idx="1"/>
          </p:nvPr>
        </p:nvSpPr>
        <p:spPr bwMode="auto">
          <a:xfrm>
            <a:off x="3972773" y="0"/>
            <a:ext cx="3037628"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2415">
              <a:defRPr sz="1200" b="0">
                <a:solidFill>
                  <a:schemeClr val="tx1"/>
                </a:solidFill>
                <a:latin typeface="Times New Roman" pitchFamily="18" charset="0"/>
              </a:defRPr>
            </a:lvl1pPr>
          </a:lstStyle>
          <a:p>
            <a:endParaRPr lang="en-US"/>
          </a:p>
        </p:txBody>
      </p:sp>
      <p:sp>
        <p:nvSpPr>
          <p:cNvPr id="4403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44037" name="Rectangle 5"/>
          <p:cNvSpPr>
            <a:spLocks noGrp="1" noChangeArrowheads="1"/>
          </p:cNvSpPr>
          <p:nvPr>
            <p:ph type="body" sz="quarter" idx="3"/>
          </p:nvPr>
        </p:nvSpPr>
        <p:spPr bwMode="auto">
          <a:xfrm>
            <a:off x="935144" y="4415790"/>
            <a:ext cx="5140112" cy="418338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4038" name="Rectangle 6"/>
          <p:cNvSpPr>
            <a:spLocks noGrp="1" noChangeArrowheads="1"/>
          </p:cNvSpPr>
          <p:nvPr>
            <p:ph type="ftr" sz="quarter" idx="4"/>
          </p:nvPr>
        </p:nvSpPr>
        <p:spPr bwMode="auto">
          <a:xfrm>
            <a:off x="0" y="8831580"/>
            <a:ext cx="3037628"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l" defTabSz="932415">
              <a:defRPr sz="1200" b="0">
                <a:solidFill>
                  <a:schemeClr val="tx1"/>
                </a:solidFill>
                <a:latin typeface="Times New Roman" pitchFamily="18" charset="0"/>
              </a:defRPr>
            </a:lvl1pPr>
          </a:lstStyle>
          <a:p>
            <a:endParaRPr lang="en-US"/>
          </a:p>
        </p:txBody>
      </p:sp>
      <p:sp>
        <p:nvSpPr>
          <p:cNvPr id="44039" name="Rectangle 7"/>
          <p:cNvSpPr>
            <a:spLocks noGrp="1" noChangeArrowheads="1"/>
          </p:cNvSpPr>
          <p:nvPr>
            <p:ph type="sldNum" sz="quarter" idx="5"/>
          </p:nvPr>
        </p:nvSpPr>
        <p:spPr bwMode="auto">
          <a:xfrm>
            <a:off x="3972773" y="8831580"/>
            <a:ext cx="3037628"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2415">
              <a:defRPr sz="1200" b="0">
                <a:solidFill>
                  <a:schemeClr val="tx1"/>
                </a:solidFill>
                <a:latin typeface="Times New Roman" pitchFamily="18" charset="0"/>
              </a:defRPr>
            </a:lvl1pPr>
          </a:lstStyle>
          <a:p>
            <a:fld id="{AE6B1310-9AC5-48B6-91D4-60A8E73E7FCA}" type="slidenum">
              <a:rPr lang="en-US"/>
              <a:pPr/>
              <a:t>‹#›</a:t>
            </a:fld>
            <a:endParaRPr lang="en-US"/>
          </a:p>
        </p:txBody>
      </p:sp>
    </p:spTree>
    <p:extLst>
      <p:ext uri="{BB962C8B-B14F-4D97-AF65-F5344CB8AC3E}">
        <p14:creationId xmlns:p14="http://schemas.microsoft.com/office/powerpoint/2010/main" val="16942426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1CA808-FCE9-4CA4-B6E1-505F4CDFCEA6}" type="slidenum">
              <a:rPr lang="en-US"/>
              <a:pPr/>
              <a:t>1</a:t>
            </a:fld>
            <a:endParaRPr lang="en-US"/>
          </a:p>
        </p:txBody>
      </p:sp>
      <p:sp>
        <p:nvSpPr>
          <p:cNvPr id="410626" name="Rectangle 2"/>
          <p:cNvSpPr>
            <a:spLocks noGrp="1" noRot="1" noChangeAspect="1" noChangeArrowheads="1" noTextEdit="1"/>
          </p:cNvSpPr>
          <p:nvPr>
            <p:ph type="sldImg"/>
          </p:nvPr>
        </p:nvSpPr>
        <p:spPr>
          <a:xfrm>
            <a:off x="1182688" y="693738"/>
            <a:ext cx="4649787" cy="3487737"/>
          </a:xfrm>
          <a:ln/>
        </p:spPr>
      </p:sp>
      <p:sp>
        <p:nvSpPr>
          <p:cNvPr id="410627" name="Rectangle 3"/>
          <p:cNvSpPr>
            <a:spLocks noGrp="1" noChangeArrowheads="1"/>
          </p:cNvSpPr>
          <p:nvPr>
            <p:ph type="body" idx="1"/>
          </p:nvPr>
        </p:nvSpPr>
        <p:spPr>
          <a:xfrm>
            <a:off x="933555" y="4415790"/>
            <a:ext cx="5143293" cy="4186564"/>
          </a:xfrm>
        </p:spPr>
        <p:txBody>
          <a:bodyPr lIns="91608" tIns="45804" rIns="91608" bIns="45804"/>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62D16D-ED6B-41BB-B52D-A1889316B67E}" type="slidenum">
              <a:rPr lang="en-US"/>
              <a:pPr/>
              <a:t>3</a:t>
            </a:fld>
            <a:endParaRPr lang="en-US"/>
          </a:p>
        </p:txBody>
      </p:sp>
      <p:sp>
        <p:nvSpPr>
          <p:cNvPr id="369666" name="Rectangle 2"/>
          <p:cNvSpPr>
            <a:spLocks noGrp="1" noRot="1" noChangeAspect="1" noChangeArrowheads="1" noTextEdit="1"/>
          </p:cNvSpPr>
          <p:nvPr>
            <p:ph type="sldImg"/>
          </p:nvPr>
        </p:nvSpPr>
        <p:spPr>
          <a:ln/>
        </p:spPr>
      </p:sp>
      <p:sp>
        <p:nvSpPr>
          <p:cNvPr id="369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7BA0B92A-E952-4AB7-9C2D-561BE755773C}" type="slidenum">
              <a:rPr lang="en-US"/>
              <a:pPr/>
              <a:t>5</a:t>
            </a:fld>
            <a:endParaRPr lang="en-US"/>
          </a:p>
        </p:txBody>
      </p:sp>
      <p:sp>
        <p:nvSpPr>
          <p:cNvPr id="40963" name="Rectangle 2"/>
          <p:cNvSpPr>
            <a:spLocks noGrp="1" noRot="1" noChangeAspect="1" noChangeArrowheads="1" noTextEdit="1"/>
          </p:cNvSpPr>
          <p:nvPr>
            <p:ph type="sldImg"/>
          </p:nvPr>
        </p:nvSpPr>
        <p:spPr>
          <a:xfrm>
            <a:off x="1181100" y="696913"/>
            <a:ext cx="4649788" cy="3487737"/>
          </a:xfrm>
          <a:ln/>
        </p:spPr>
      </p:sp>
      <p:sp>
        <p:nvSpPr>
          <p:cNvPr id="40964" name="Rectangle 3"/>
          <p:cNvSpPr>
            <a:spLocks noGrp="1" noChangeArrowheads="1"/>
          </p:cNvSpPr>
          <p:nvPr>
            <p:ph type="body" idx="1"/>
          </p:nvPr>
        </p:nvSpPr>
        <p:spPr>
          <a:xfrm>
            <a:off x="701675" y="4416425"/>
            <a:ext cx="5608638" cy="4183063"/>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19836C-3C92-4450-8D31-E4EB24DE1936}" type="slidenum">
              <a:rPr lang="en-US"/>
              <a:pPr/>
              <a:t>7</a:t>
            </a:fld>
            <a:endParaRPr lang="en-US"/>
          </a:p>
        </p:txBody>
      </p:sp>
      <p:sp>
        <p:nvSpPr>
          <p:cNvPr id="371714" name="Rectangle 2"/>
          <p:cNvSpPr>
            <a:spLocks noGrp="1" noRot="1" noChangeAspect="1" noChangeArrowheads="1" noTextEdit="1"/>
          </p:cNvSpPr>
          <p:nvPr>
            <p:ph type="sldImg"/>
          </p:nvPr>
        </p:nvSpPr>
        <p:spPr>
          <a:ln/>
        </p:spPr>
      </p:sp>
      <p:sp>
        <p:nvSpPr>
          <p:cNvPr id="371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lvl="2"/>
            <a:r>
              <a:rPr lang="en-US" sz="1500" dirty="0" smtClean="0"/>
              <a:t>Common portal for information collection, validation, viewing, and reporting</a:t>
            </a:r>
          </a:p>
          <a:p>
            <a:pPr lvl="2"/>
            <a:r>
              <a:rPr lang="en-US" sz="1500" dirty="0" smtClean="0"/>
              <a:t>Collects certification data, provides electronic certificate processing and tracking</a:t>
            </a:r>
          </a:p>
          <a:p>
            <a:pPr lvl="2"/>
            <a:r>
              <a:rPr lang="en-US" sz="1500" dirty="0" smtClean="0"/>
              <a:t>Automates certificate approval and test scheduling workflows</a:t>
            </a:r>
          </a:p>
          <a:p>
            <a:pPr lvl="2"/>
            <a:r>
              <a:rPr lang="en-US" sz="1500" dirty="0" smtClean="0"/>
              <a:t>Enhances data accessibility for regulatory implementation and data analysis</a:t>
            </a:r>
          </a:p>
          <a:p>
            <a:pPr lvl="2"/>
            <a:endParaRPr lang="en-US" sz="1500" dirty="0" smtClean="0"/>
          </a:p>
          <a:p>
            <a:pPr rtl="0"/>
            <a:r>
              <a:rPr lang="en-US" sz="1200" kern="1200" baseline="0" dirty="0" smtClean="0">
                <a:solidFill>
                  <a:schemeClr val="tx1"/>
                </a:solidFill>
                <a:latin typeface="Times New Roman" pitchFamily="18" charset="0"/>
                <a:ea typeface="+mn-ea"/>
                <a:cs typeface="+mn-cs"/>
              </a:rPr>
              <a:t>Light-Duty</a:t>
            </a:r>
          </a:p>
          <a:p>
            <a:pPr rtl="0"/>
            <a:r>
              <a:rPr lang="en-US" sz="1200" kern="1200" baseline="0" dirty="0" smtClean="0">
                <a:solidFill>
                  <a:schemeClr val="tx1"/>
                </a:solidFill>
                <a:latin typeface="Times New Roman" pitchFamily="18" charset="0"/>
                <a:ea typeface="+mn-ea"/>
                <a:cs typeface="+mn-cs"/>
              </a:rPr>
              <a:t>Business Rules - 885</a:t>
            </a:r>
          </a:p>
          <a:p>
            <a:pPr rtl="0"/>
            <a:r>
              <a:rPr lang="en-US" sz="1200" kern="1200" baseline="0" dirty="0" smtClean="0">
                <a:solidFill>
                  <a:schemeClr val="tx1"/>
                </a:solidFill>
                <a:latin typeface="Times New Roman" pitchFamily="18" charset="0"/>
                <a:ea typeface="+mn-ea"/>
                <a:cs typeface="+mn-cs"/>
              </a:rPr>
              <a:t>Data Elements - 1146</a:t>
            </a:r>
          </a:p>
          <a:p>
            <a:pPr rtl="0"/>
            <a:r>
              <a:rPr lang="en-US" sz="1200" kern="1200" baseline="0" dirty="0" smtClean="0">
                <a:solidFill>
                  <a:schemeClr val="tx1"/>
                </a:solidFill>
                <a:latin typeface="Times New Roman" pitchFamily="18" charset="0"/>
                <a:ea typeface="+mn-ea"/>
                <a:cs typeface="+mn-cs"/>
              </a:rPr>
              <a:t>Data Sets   -16</a:t>
            </a:r>
          </a:p>
          <a:p>
            <a:pPr rtl="0"/>
            <a:endParaRPr lang="en-US" sz="1200" kern="1200" baseline="0" dirty="0" smtClean="0">
              <a:solidFill>
                <a:schemeClr val="tx1"/>
              </a:solidFill>
              <a:latin typeface="Times New Roman" pitchFamily="18" charset="0"/>
              <a:ea typeface="+mn-ea"/>
              <a:cs typeface="+mn-cs"/>
            </a:endParaRPr>
          </a:p>
          <a:p>
            <a:pPr rtl="0"/>
            <a:endParaRPr lang="en-US" sz="1200" kern="1200" baseline="0" dirty="0" smtClean="0">
              <a:solidFill>
                <a:schemeClr val="tx1"/>
              </a:solidFill>
              <a:latin typeface="Times New Roman" pitchFamily="18" charset="0"/>
              <a:ea typeface="+mn-ea"/>
              <a:cs typeface="+mn-cs"/>
            </a:endParaRPr>
          </a:p>
          <a:p>
            <a:pPr rtl="0"/>
            <a:r>
              <a:rPr lang="en-US" sz="1200" kern="1200" baseline="0" dirty="0" smtClean="0">
                <a:solidFill>
                  <a:schemeClr val="tx1"/>
                </a:solidFill>
                <a:latin typeface="Times New Roman" pitchFamily="18" charset="0"/>
                <a:ea typeface="+mn-ea"/>
                <a:cs typeface="+mn-cs"/>
              </a:rPr>
              <a:t>NRCI</a:t>
            </a:r>
          </a:p>
          <a:p>
            <a:pPr rtl="0"/>
            <a:r>
              <a:rPr lang="en-US" sz="1200" kern="1200" baseline="0" dirty="0" smtClean="0">
                <a:solidFill>
                  <a:schemeClr val="tx1"/>
                </a:solidFill>
                <a:latin typeface="Times New Roman" pitchFamily="18" charset="0"/>
                <a:ea typeface="+mn-ea"/>
                <a:cs typeface="+mn-cs"/>
              </a:rPr>
              <a:t>Business Rules - 353</a:t>
            </a:r>
          </a:p>
          <a:p>
            <a:pPr rtl="0"/>
            <a:r>
              <a:rPr lang="en-US" sz="1200" kern="1200" baseline="0" dirty="0" smtClean="0">
                <a:solidFill>
                  <a:schemeClr val="tx1"/>
                </a:solidFill>
                <a:latin typeface="Times New Roman" pitchFamily="18" charset="0"/>
                <a:ea typeface="+mn-ea"/>
                <a:cs typeface="+mn-cs"/>
              </a:rPr>
              <a:t>Data Elements - 248</a:t>
            </a:r>
          </a:p>
          <a:p>
            <a:pPr rtl="0"/>
            <a:r>
              <a:rPr lang="en-US" sz="1200" kern="1200" baseline="0" dirty="0" smtClean="0">
                <a:solidFill>
                  <a:schemeClr val="tx1"/>
                </a:solidFill>
                <a:latin typeface="Times New Roman" pitchFamily="18" charset="0"/>
                <a:ea typeface="+mn-ea"/>
                <a:cs typeface="+mn-cs"/>
              </a:rPr>
              <a:t>Data Sets   - 7</a:t>
            </a:r>
          </a:p>
          <a:p>
            <a:pPr rtl="0"/>
            <a:endParaRPr lang="en-US" sz="1200" kern="1200" baseline="0" dirty="0" smtClean="0">
              <a:solidFill>
                <a:schemeClr val="tx1"/>
              </a:solidFill>
              <a:latin typeface="Times New Roman" pitchFamily="18" charset="0"/>
              <a:ea typeface="+mn-ea"/>
              <a:cs typeface="+mn-cs"/>
            </a:endParaRPr>
          </a:p>
          <a:p>
            <a:pPr rtl="0"/>
            <a:endParaRPr lang="en-US" sz="1200" kern="1200" baseline="0" dirty="0" smtClean="0">
              <a:solidFill>
                <a:schemeClr val="tx1"/>
              </a:solidFill>
              <a:latin typeface="Times New Roman" pitchFamily="18" charset="0"/>
              <a:ea typeface="+mn-ea"/>
              <a:cs typeface="+mn-cs"/>
            </a:endParaRPr>
          </a:p>
          <a:p>
            <a:pPr rtl="0"/>
            <a:r>
              <a:rPr lang="en-US" sz="1200" kern="1200" baseline="0" dirty="0" smtClean="0">
                <a:solidFill>
                  <a:schemeClr val="tx1"/>
                </a:solidFill>
                <a:latin typeface="Times New Roman" pitchFamily="18" charset="0"/>
                <a:ea typeface="+mn-ea"/>
                <a:cs typeface="+mn-cs"/>
              </a:rPr>
              <a:t>NRSI</a:t>
            </a:r>
          </a:p>
          <a:p>
            <a:pPr rtl="0"/>
            <a:r>
              <a:rPr lang="en-US" sz="1200" kern="1200" baseline="0" dirty="0" smtClean="0">
                <a:solidFill>
                  <a:schemeClr val="tx1"/>
                </a:solidFill>
                <a:latin typeface="Times New Roman" pitchFamily="18" charset="0"/>
                <a:ea typeface="+mn-ea"/>
                <a:cs typeface="+mn-cs"/>
              </a:rPr>
              <a:t>Business Rules - 513</a:t>
            </a:r>
          </a:p>
          <a:p>
            <a:pPr rtl="0"/>
            <a:r>
              <a:rPr lang="en-US" sz="1200" kern="1200" baseline="0" dirty="0" smtClean="0">
                <a:solidFill>
                  <a:schemeClr val="tx1"/>
                </a:solidFill>
                <a:latin typeface="Times New Roman" pitchFamily="18" charset="0"/>
                <a:ea typeface="+mn-ea"/>
                <a:cs typeface="+mn-cs"/>
              </a:rPr>
              <a:t>Data Elements - 362</a:t>
            </a:r>
          </a:p>
          <a:p>
            <a:pPr rtl="0"/>
            <a:r>
              <a:rPr lang="en-US" sz="1200" kern="1200" baseline="0" dirty="0" smtClean="0">
                <a:solidFill>
                  <a:schemeClr val="tx1"/>
                </a:solidFill>
                <a:latin typeface="Times New Roman" pitchFamily="18" charset="0"/>
                <a:ea typeface="+mn-ea"/>
                <a:cs typeface="+mn-cs"/>
              </a:rPr>
              <a:t>Data Sets   - 4</a:t>
            </a:r>
            <a:endParaRPr lang="en-US" dirty="0"/>
          </a:p>
        </p:txBody>
      </p:sp>
      <p:sp>
        <p:nvSpPr>
          <p:cNvPr id="4" name="Slide Number Placeholder 3"/>
          <p:cNvSpPr>
            <a:spLocks noGrp="1"/>
          </p:cNvSpPr>
          <p:nvPr>
            <p:ph type="sldNum" sz="quarter" idx="10"/>
          </p:nvPr>
        </p:nvSpPr>
        <p:spPr/>
        <p:txBody>
          <a:bodyPr/>
          <a:lstStyle/>
          <a:p>
            <a:fld id="{AE6B1310-9AC5-48B6-91D4-60A8E73E7FCA}"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4A4D2B-DD1F-435A-8FF9-6E49FAD30B7B}"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E1C4A244-F12B-4947-868B-6ABD844E1F15}" type="datetime1">
              <a:rPr lang="en-US" smtClean="0"/>
              <a:pPr/>
              <a:t>10/15/2015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4EE2BC-E89A-4A59-B6F1-F94BDEDC1B6E}" type="datetime1">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CA627E-B425-409B-95D4-DC773B3901BF}" type="datetime1">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5054E8-C8F8-44D6-AB89-B6D7FAE68D26}"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87E5DB-955F-47F0-B034-9EF61C1DBFE6}"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BADA95-87B8-4951-85B9-BCE0CE2DFFCD}"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18EE4-0447-4417-8C68-25ABE7274F1B}"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E81D57-B502-4A09-B873-797CFA08DE37}"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48E2F1-22B8-4B0E-84F3-7F68DE4F93C6}" type="datetime1">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358027-6A51-48E5-8ABC-68323DFF4023}" type="datetime1">
              <a:rPr lang="en-US" smtClean="0"/>
              <a:pPr/>
              <a:t>10/15/2015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7CCCC3-96E5-42C7-A688-1990B9A34E1B}"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902C4-34B4-4A6D-93A1-3A38D3F9C403}"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8BFEFB-5D0C-4089-A466-F69C2AC29148}" type="datetime1">
              <a:rPr lang="en-US" smtClean="0"/>
              <a:pPr/>
              <a:t>10/15/2015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CCA27-7892-416C-828F-A404B9D448CC}" type="datetime1">
              <a:rPr lang="en-US" smtClean="0"/>
              <a:pPr/>
              <a:t>10/15/2015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99DB84-AC52-4552-B657-2FFDE196D1A5}" type="datetime1">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E7FC1-815E-4F0B-9BC1-6630DA4A9AFB}" type="datetime1">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FC6B1C-175E-468B-9287-F96B2442D85E}"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C2CF5-88FB-4920-A5F3-D729B844DDDF}"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0E7A-76E3-48B2-926B-E0DC87B846E2}"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7DA06B3-1D18-4C52-8264-120A828563A6}" type="datetime1">
              <a:rPr lang="en-US" smtClean="0"/>
              <a:pPr/>
              <a:t>10/15/2015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0B902C4-34B4-4A6D-93A1-3A38D3F9C403}"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4C68A6-4F73-471F-93B4-BC96929A301C}" type="datetime1">
              <a:rPr lang="en-US" smtClean="0"/>
              <a:pPr/>
              <a:t>10/15/2015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B902C4-34B4-4A6D-93A1-3A38D3F9C403}"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0E2BE73-F541-4387-94C5-AE5EAC2432D5}" type="datetime1">
              <a:rPr lang="en-US" smtClean="0"/>
              <a:pPr/>
              <a:t>10/15/2015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B902C4-34B4-4A6D-93A1-3A38D3F9C40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9BCB55E-26E1-4DDC-A4A8-87A3DDE7C17A}" type="datetime1">
              <a:rPr lang="en-US" smtClean="0"/>
              <a:pPr/>
              <a:t>10/15/2015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C40560-300A-4EF5-80C4-2B0408883069}"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DB3244-9B75-4669-B1CB-433FCD70F06E}" type="datetime1">
              <a:rPr lang="en-US" smtClean="0"/>
              <a:pPr/>
              <a:t>10/15/2015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0B902C4-34B4-4A6D-93A1-3A38D3F9C403}"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48A637C-C7B9-4D24-A497-8A28C403FEB6}" type="datetime1">
              <a:rPr lang="en-US" smtClean="0"/>
              <a:pPr/>
              <a:t>10/15/2015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0B902C4-34B4-4A6D-93A1-3A38D3F9C40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A29A5DC-E883-4A2E-8D19-2A827C9D1502}" type="datetime1">
              <a:rPr lang="en-US" smtClean="0"/>
              <a:pPr/>
              <a:t>10/15/2015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B902C4-34B4-4A6D-93A1-3A38D3F9C403}"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D5BC691-2F02-44DA-BFFE-4719E03F69E8}" type="datetime1">
              <a:rPr lang="en-US" smtClean="0"/>
              <a:pPr/>
              <a:t>10/15/2015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0B902C4-34B4-4A6D-93A1-3A38D3F9C40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82260F2-B777-4F07-81C7-8DBD0B79A5B0}" type="datetime1">
              <a:rPr lang="en-US" smtClean="0"/>
              <a:pPr/>
              <a:t>10/15/2015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B902C4-34B4-4A6D-93A1-3A38D3F9C403}"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FEEF4B5-5AF6-4EA7-8298-EBBDB3116E93}" type="datetime1">
              <a:rPr lang="en-US" smtClean="0"/>
              <a:pPr/>
              <a:t>10/15/2015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B902C4-34B4-4A6D-93A1-3A38D3F9C403}"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3B16A1-1B84-4880-A9D1-1A8C5CEFCA5A}"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1C331-C895-4BDA-9770-F998A664BC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0C429F-1F70-4326-AE4E-2042B1C6BF29}" type="datetime1">
              <a:rPr lang="en-US" smtClean="0"/>
              <a:pPr/>
              <a:t>10/15/2015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24DCAA-D3D5-4408-BA61-79733389F1C8}" type="datetime1">
              <a:rPr lang="en-US" smtClean="0"/>
              <a:pPr/>
              <a:t>10/15/2015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713EE9-6132-4555-9346-54A2CA5F8711}" type="datetime1">
              <a:rPr lang="en-US" smtClean="0"/>
              <a:pPr/>
              <a:t>10/15/2015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0AD870-AAC7-4771-8BEB-904FDBBE8CD2}" type="datetime1">
              <a:rPr lang="en-US" smtClean="0"/>
              <a:pPr/>
              <a:t>10/15/2015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B902C4-34B4-4A6D-93A1-3A38D3F9C4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EA59B-BE88-4992-8C8D-23212EF55BB4}" type="datetime1">
              <a:rPr lang="en-US" smtClean="0"/>
              <a:pPr/>
              <a:t>10/15/2015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B902C4-34B4-4A6D-93A1-3A38D3F9C4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90" r:id="rId5"/>
    <p:sldLayoutId id="2147483669" r:id="rId6"/>
    <p:sldLayoutId id="2147483670" r:id="rId7"/>
    <p:sldLayoutId id="2147483671" r:id="rId8"/>
    <p:sldLayoutId id="2147483689" r:id="rId9"/>
    <p:sldLayoutId id="2147483688" r:id="rId10"/>
    <p:sldLayoutId id="2147483672" r:id="rId11"/>
    <p:sldLayoutId id="2147483673" r:id="rId12"/>
    <p:sldLayoutId id="2147483674" r:id="rId13"/>
    <p:sldLayoutId id="2147483675"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4C71D5-237F-4ADA-8484-4F4D04EB37FC}" type="datetime1">
              <a:rPr lang="en-US" smtClean="0"/>
              <a:pPr/>
              <a:t>10/15/2015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930E7A-76E3-48B2-926B-E0DC87B846E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5C84DC0-8ECB-476B-8220-948D3B62EC70}" type="datetime1">
              <a:rPr lang="en-US" smtClean="0"/>
              <a:pPr/>
              <a:t>10/15/2015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0B902C4-34B4-4A6D-93A1-3A38D3F9C4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16A1-1B84-4880-A9D1-1A8C5CEFCA5A}" type="datetimeFigureOut">
              <a:rPr lang="en-US" smtClean="0"/>
              <a:pPr/>
              <a:t>10/15/2015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41C331-C895-4BDA-9770-F998A664BC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hyperlink" Target="http://images.google.com/imgres?imgurl=http://www.motorsports-network.com/images/newmodel/raptor12.jpg&amp;imgrefurl=http://www.motorsports-network.com/&amp;h=301&amp;w=403&amp;sz=31&amp;tbnid=bOFybWNl1csJ:&amp;tbnh=90&amp;tbnw=120&amp;prev=/images?q=atvs&amp;hl=en&amp;lr=&amp;oi=imagesr&amp;start=2" TargetMode="External"/><Relationship Id="rId3" Type="http://schemas.openxmlformats.org/officeDocument/2006/relationships/hyperlink" Target="http://images.google.com/imgres?imgurl=http://www.cruisecompete.com/images/ships/carnival_destiny_cruises.jpg&amp;imgrefurl=http://www.cruisecompete.com/itins/carnival_destiny_cruises_cajhbdb.html&amp;h=211&amp;w=300&amp;sz=17&amp;tbnid=GoXpWMhBh8IJ:&amp;tbnh=78&amp;tbnw=111&amp;prev=/images?q=cruise+ships&amp;hl=en&amp;lr=&amp;oi=imagesr&amp;start=2" TargetMode="External"/><Relationship Id="rId21" Type="http://schemas.openxmlformats.org/officeDocument/2006/relationships/image" Target="../media/image17.jpeg"/><Relationship Id="rId7" Type="http://schemas.openxmlformats.org/officeDocument/2006/relationships/image" Target="../media/image5.jpeg"/><Relationship Id="rId12" Type="http://schemas.openxmlformats.org/officeDocument/2006/relationships/image" Target="../media/image10.jpe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20" Type="http://schemas.openxmlformats.org/officeDocument/2006/relationships/hyperlink" Target="http://www.commtruck.ford.com/ctw/Model_fs.asp?ModelName=F-350" TargetMode="External"/><Relationship Id="rId1" Type="http://schemas.openxmlformats.org/officeDocument/2006/relationships/slideLayout" Target="../slideLayouts/slideLayout32.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jpeg"/><Relationship Id="rId19" Type="http://schemas.openxmlformats.org/officeDocument/2006/relationships/image" Target="../media/image16.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png"/><Relationship Id="rId22"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eg"/><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hyperlink" Target="http://www.epa.gov/otaq/actions.htm" TargetMode="External"/><Relationship Id="rId2" Type="http://schemas.openxmlformats.org/officeDocument/2006/relationships/hyperlink" Target="http://www.epa.gov/otaq" TargetMode="External"/><Relationship Id="rId1" Type="http://schemas.openxmlformats.org/officeDocument/2006/relationships/slideLayout" Target="../slideLayouts/slideLayout27.xml"/><Relationship Id="rId5" Type="http://schemas.openxmlformats.org/officeDocument/2006/relationships/hyperlink" Target="http://www.epa.gov/otaq/crttst.htm" TargetMode="External"/><Relationship Id="rId4" Type="http://schemas.openxmlformats.org/officeDocument/2006/relationships/hyperlink" Target="http://www.epa.gov/otaq/cert.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hyperlink" Target="http://images.google.com/imgres?imgurl=http://www.cruisecompete.com/images/ships/carnival_destiny_cruises.jpg&amp;imgrefurl=http://www.cruisecompete.com/itins/carnival_destiny_cruises_cajhbdb.html&amp;h=211&amp;w=300&amp;sz=17&amp;tbnid=GoXpWMhBh8IJ:&amp;tbnh=78&amp;tbnw=111&amp;prev=/images?q=cruise+ships&amp;hl=en&amp;lr=&amp;oi=imagesr&amp;start=2" TargetMode="External"/><Relationship Id="rId18" Type="http://schemas.openxmlformats.org/officeDocument/2006/relationships/image" Target="../media/image16.jpeg"/><Relationship Id="rId3" Type="http://schemas.openxmlformats.org/officeDocument/2006/relationships/image" Target="../media/image7.jpeg"/><Relationship Id="rId7" Type="http://schemas.openxmlformats.org/officeDocument/2006/relationships/image" Target="../media/image5.jpeg"/><Relationship Id="rId12" Type="http://schemas.openxmlformats.org/officeDocument/2006/relationships/image" Target="../media/image13.jpeg"/><Relationship Id="rId17" Type="http://schemas.openxmlformats.org/officeDocument/2006/relationships/hyperlink" Target="http://images.google.com/imgres?imgurl=http://www.motorsports-network.com/images/newmodel/raptor12.jpg&amp;imgrefurl=http://www.motorsports-network.com/&amp;h=301&amp;w=403&amp;sz=31&amp;tbnid=bOFybWNl1csJ:&amp;tbnh=90&amp;tbnw=120&amp;prev=/images?q=atvs&amp;hl=en&amp;lr=&amp;oi=imagesr&amp;start=2" TargetMode="External"/><Relationship Id="rId2" Type="http://schemas.openxmlformats.org/officeDocument/2006/relationships/notesSlide" Target="../notesSlides/notesSlide3.xml"/><Relationship Id="rId16" Type="http://schemas.openxmlformats.org/officeDocument/2006/relationships/image" Target="../media/image17.jpeg"/><Relationship Id="rId1" Type="http://schemas.openxmlformats.org/officeDocument/2006/relationships/slideLayout" Target="../slideLayouts/slideLayout31.xml"/><Relationship Id="rId6" Type="http://schemas.openxmlformats.org/officeDocument/2006/relationships/image" Target="../media/image22.jpeg"/><Relationship Id="rId11" Type="http://schemas.openxmlformats.org/officeDocument/2006/relationships/image" Target="../media/image8.jpeg"/><Relationship Id="rId5" Type="http://schemas.openxmlformats.org/officeDocument/2006/relationships/image" Target="../media/image21.jpeg"/><Relationship Id="rId15" Type="http://schemas.openxmlformats.org/officeDocument/2006/relationships/hyperlink" Target="http://www.commtruck.ford.com/ctw/Model_fs.asp?ModelName=F-350" TargetMode="External"/><Relationship Id="rId10" Type="http://schemas.openxmlformats.org/officeDocument/2006/relationships/image" Target="../media/image4.jpeg"/><Relationship Id="rId4" Type="http://schemas.openxmlformats.org/officeDocument/2006/relationships/image" Target="../media/image20.jpeg"/><Relationship Id="rId9" Type="http://schemas.openxmlformats.org/officeDocument/2006/relationships/image" Target="../media/image18.png"/><Relationship Id="rId14"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610" name="Picture 10" descr="http://www.cruisecompete.com/itins/carnival_destiny_cruises_cajhbdb.html">
            <a:hlinkClick r:id="rId3"/>
          </p:cNvPr>
          <p:cNvPicPr>
            <a:picLocks noChangeAspect="1" noChangeArrowheads="1"/>
          </p:cNvPicPr>
          <p:nvPr/>
        </p:nvPicPr>
        <p:blipFill>
          <a:blip r:embed="rId4" cstate="print"/>
          <a:srcRect/>
          <a:stretch>
            <a:fillRect/>
          </a:stretch>
        </p:blipFill>
        <p:spPr bwMode="auto">
          <a:xfrm>
            <a:off x="1560513" y="4702175"/>
            <a:ext cx="952500" cy="668338"/>
          </a:xfrm>
          <a:prstGeom prst="rect">
            <a:avLst/>
          </a:prstGeom>
          <a:noFill/>
          <a:ln w="9525">
            <a:solidFill>
              <a:schemeClr val="tx1"/>
            </a:solidFill>
            <a:miter lim="800000"/>
            <a:headEnd/>
            <a:tailEnd/>
          </a:ln>
        </p:spPr>
      </p:pic>
      <p:pic>
        <p:nvPicPr>
          <p:cNvPr id="409611" name="Picture 11" descr="agco"/>
          <p:cNvPicPr>
            <a:picLocks noChangeAspect="1" noChangeArrowheads="1"/>
          </p:cNvPicPr>
          <p:nvPr/>
        </p:nvPicPr>
        <p:blipFill>
          <a:blip r:embed="rId5" cstate="print"/>
          <a:srcRect l="16661" t="10640" b="52020"/>
          <a:stretch>
            <a:fillRect/>
          </a:stretch>
        </p:blipFill>
        <p:spPr bwMode="auto">
          <a:xfrm>
            <a:off x="4811713" y="815975"/>
            <a:ext cx="1484312" cy="679450"/>
          </a:xfrm>
          <a:prstGeom prst="rect">
            <a:avLst/>
          </a:prstGeom>
          <a:noFill/>
          <a:ln w="9525">
            <a:solidFill>
              <a:schemeClr val="tx1"/>
            </a:solidFill>
            <a:miter lim="800000"/>
            <a:headEnd/>
            <a:tailEnd/>
          </a:ln>
        </p:spPr>
      </p:pic>
      <p:pic>
        <p:nvPicPr>
          <p:cNvPr id="409612" name="Picture 12" descr="2-4vul2"/>
          <p:cNvPicPr>
            <a:picLocks noChangeAspect="1" noChangeArrowheads="1"/>
          </p:cNvPicPr>
          <p:nvPr/>
        </p:nvPicPr>
        <p:blipFill>
          <a:blip r:embed="rId6" cstate="print"/>
          <a:srcRect/>
          <a:stretch>
            <a:fillRect/>
          </a:stretch>
        </p:blipFill>
        <p:spPr bwMode="auto">
          <a:xfrm>
            <a:off x="7772400" y="2057400"/>
            <a:ext cx="1063625" cy="587375"/>
          </a:xfrm>
          <a:prstGeom prst="rect">
            <a:avLst/>
          </a:prstGeom>
          <a:noFill/>
          <a:ln w="9525">
            <a:solidFill>
              <a:schemeClr val="tx1"/>
            </a:solidFill>
            <a:miter lim="800000"/>
            <a:headEnd/>
            <a:tailEnd/>
          </a:ln>
        </p:spPr>
      </p:pic>
      <p:pic>
        <p:nvPicPr>
          <p:cNvPr id="409613" name="Picture 13" descr="locomotive"/>
          <p:cNvPicPr>
            <a:picLocks noChangeAspect="1" noChangeArrowheads="1"/>
          </p:cNvPicPr>
          <p:nvPr/>
        </p:nvPicPr>
        <p:blipFill>
          <a:blip r:embed="rId7" cstate="print"/>
          <a:srcRect/>
          <a:stretch>
            <a:fillRect/>
          </a:stretch>
        </p:blipFill>
        <p:spPr bwMode="auto">
          <a:xfrm>
            <a:off x="609600" y="4191000"/>
            <a:ext cx="998538" cy="674688"/>
          </a:xfrm>
          <a:prstGeom prst="rect">
            <a:avLst/>
          </a:prstGeom>
          <a:noFill/>
          <a:ln w="9525">
            <a:solidFill>
              <a:schemeClr val="tx1"/>
            </a:solidFill>
            <a:miter lim="800000"/>
            <a:headEnd/>
            <a:tailEnd/>
          </a:ln>
        </p:spPr>
      </p:pic>
      <p:pic>
        <p:nvPicPr>
          <p:cNvPr id="409614" name="Picture 14" descr="diesel truck - small"/>
          <p:cNvPicPr>
            <a:picLocks noChangeAspect="1" noChangeArrowheads="1"/>
          </p:cNvPicPr>
          <p:nvPr/>
        </p:nvPicPr>
        <p:blipFill>
          <a:blip r:embed="rId8" cstate="print"/>
          <a:srcRect/>
          <a:stretch>
            <a:fillRect/>
          </a:stretch>
        </p:blipFill>
        <p:spPr bwMode="auto">
          <a:xfrm>
            <a:off x="6934200" y="685800"/>
            <a:ext cx="958850" cy="684213"/>
          </a:xfrm>
          <a:prstGeom prst="rect">
            <a:avLst/>
          </a:prstGeom>
          <a:noFill/>
          <a:ln w="9525">
            <a:solidFill>
              <a:schemeClr val="tx1"/>
            </a:solidFill>
            <a:miter lim="800000"/>
            <a:headEnd/>
            <a:tailEnd/>
          </a:ln>
        </p:spPr>
      </p:pic>
      <p:pic>
        <p:nvPicPr>
          <p:cNvPr id="409615" name="Picture 15" descr="vw"/>
          <p:cNvPicPr>
            <a:picLocks noChangeAspect="1" noChangeArrowheads="1"/>
          </p:cNvPicPr>
          <p:nvPr/>
        </p:nvPicPr>
        <p:blipFill>
          <a:blip r:embed="rId9" cstate="print"/>
          <a:srcRect l="29091" t="23915" r="3879" b="6833"/>
          <a:stretch>
            <a:fillRect/>
          </a:stretch>
        </p:blipFill>
        <p:spPr bwMode="auto">
          <a:xfrm>
            <a:off x="6242050" y="469900"/>
            <a:ext cx="977900" cy="582613"/>
          </a:xfrm>
          <a:prstGeom prst="rect">
            <a:avLst/>
          </a:prstGeom>
          <a:noFill/>
          <a:ln w="9525">
            <a:solidFill>
              <a:schemeClr val="tx1"/>
            </a:solidFill>
            <a:miter lim="800000"/>
            <a:headEnd/>
            <a:tailEnd/>
          </a:ln>
        </p:spPr>
      </p:pic>
      <p:pic>
        <p:nvPicPr>
          <p:cNvPr id="409616" name="Picture 16" descr="snowmobile"/>
          <p:cNvPicPr>
            <a:picLocks noChangeAspect="1" noChangeArrowheads="1"/>
          </p:cNvPicPr>
          <p:nvPr/>
        </p:nvPicPr>
        <p:blipFill>
          <a:blip r:embed="rId10" cstate="print"/>
          <a:srcRect/>
          <a:stretch>
            <a:fillRect/>
          </a:stretch>
        </p:blipFill>
        <p:spPr bwMode="auto">
          <a:xfrm>
            <a:off x="6270625" y="1227138"/>
            <a:ext cx="796925" cy="542925"/>
          </a:xfrm>
          <a:prstGeom prst="rect">
            <a:avLst/>
          </a:prstGeom>
          <a:noFill/>
          <a:ln w="9525">
            <a:solidFill>
              <a:schemeClr val="tx1"/>
            </a:solidFill>
            <a:miter lim="800000"/>
            <a:headEnd/>
            <a:tailEnd/>
          </a:ln>
        </p:spPr>
      </p:pic>
      <p:pic>
        <p:nvPicPr>
          <p:cNvPr id="409618" name="Picture 18" descr="GATOR%20UTILITY%20VEHICLES"/>
          <p:cNvPicPr>
            <a:picLocks noChangeAspect="1" noChangeArrowheads="1"/>
          </p:cNvPicPr>
          <p:nvPr/>
        </p:nvPicPr>
        <p:blipFill>
          <a:blip r:embed="rId11" cstate="print"/>
          <a:srcRect b="30000"/>
          <a:stretch>
            <a:fillRect/>
          </a:stretch>
        </p:blipFill>
        <p:spPr bwMode="auto">
          <a:xfrm>
            <a:off x="7040563" y="1497013"/>
            <a:ext cx="1068387" cy="671512"/>
          </a:xfrm>
          <a:prstGeom prst="rect">
            <a:avLst/>
          </a:prstGeom>
          <a:noFill/>
          <a:ln w="9525">
            <a:solidFill>
              <a:schemeClr val="tx1"/>
            </a:solidFill>
            <a:miter lim="800000"/>
            <a:headEnd/>
            <a:tailEnd/>
          </a:ln>
        </p:spPr>
      </p:pic>
      <p:pic>
        <p:nvPicPr>
          <p:cNvPr id="409619" name="Picture 19" descr="lighttower2"/>
          <p:cNvPicPr>
            <a:picLocks noChangeAspect="1" noChangeArrowheads="1"/>
          </p:cNvPicPr>
          <p:nvPr/>
        </p:nvPicPr>
        <p:blipFill>
          <a:blip r:embed="rId12" cstate="print"/>
          <a:srcRect/>
          <a:stretch>
            <a:fillRect/>
          </a:stretch>
        </p:blipFill>
        <p:spPr bwMode="auto">
          <a:xfrm>
            <a:off x="1071563" y="4911725"/>
            <a:ext cx="638175" cy="1352550"/>
          </a:xfrm>
          <a:prstGeom prst="rect">
            <a:avLst/>
          </a:prstGeom>
          <a:noFill/>
          <a:ln w="9525">
            <a:solidFill>
              <a:schemeClr val="tx1"/>
            </a:solidFill>
            <a:miter lim="800000"/>
            <a:headEnd/>
            <a:tailEnd/>
          </a:ln>
        </p:spPr>
      </p:pic>
      <p:pic>
        <p:nvPicPr>
          <p:cNvPr id="409620" name="Picture 20" descr="ditchwitch"/>
          <p:cNvPicPr>
            <a:picLocks noChangeAspect="1" noChangeArrowheads="1"/>
          </p:cNvPicPr>
          <p:nvPr/>
        </p:nvPicPr>
        <p:blipFill>
          <a:blip r:embed="rId13" cstate="print"/>
          <a:srcRect/>
          <a:stretch>
            <a:fillRect/>
          </a:stretch>
        </p:blipFill>
        <p:spPr bwMode="auto">
          <a:xfrm>
            <a:off x="2211388" y="5233988"/>
            <a:ext cx="1130300" cy="512762"/>
          </a:xfrm>
          <a:prstGeom prst="rect">
            <a:avLst/>
          </a:prstGeom>
          <a:noFill/>
          <a:ln w="9525">
            <a:solidFill>
              <a:schemeClr val="tx1"/>
            </a:solidFill>
            <a:miter lim="800000"/>
            <a:headEnd/>
            <a:tailEnd/>
          </a:ln>
        </p:spPr>
      </p:pic>
      <p:pic>
        <p:nvPicPr>
          <p:cNvPr id="409621" name="Picture 21" descr="genset"/>
          <p:cNvPicPr>
            <a:picLocks noChangeAspect="1" noChangeArrowheads="1"/>
          </p:cNvPicPr>
          <p:nvPr/>
        </p:nvPicPr>
        <p:blipFill>
          <a:blip r:embed="rId14" cstate="print">
            <a:lum bright="4000"/>
          </a:blip>
          <a:srcRect/>
          <a:stretch>
            <a:fillRect/>
          </a:stretch>
        </p:blipFill>
        <p:spPr bwMode="auto">
          <a:xfrm>
            <a:off x="8001000" y="1066800"/>
            <a:ext cx="720725" cy="488950"/>
          </a:xfrm>
          <a:prstGeom prst="rect">
            <a:avLst/>
          </a:prstGeom>
          <a:noFill/>
          <a:ln w="9525">
            <a:solidFill>
              <a:schemeClr val="tx1"/>
            </a:solidFill>
            <a:miter lim="800000"/>
            <a:headEnd/>
            <a:tailEnd/>
          </a:ln>
        </p:spPr>
      </p:pic>
      <p:pic>
        <p:nvPicPr>
          <p:cNvPr id="409622" name="Picture 22" descr="gehl80hp"/>
          <p:cNvPicPr>
            <a:picLocks noChangeAspect="1" noChangeArrowheads="1"/>
          </p:cNvPicPr>
          <p:nvPr/>
        </p:nvPicPr>
        <p:blipFill>
          <a:blip r:embed="rId15" cstate="print"/>
          <a:srcRect l="6889" t="8034" r="34450" b="16068"/>
          <a:stretch>
            <a:fillRect/>
          </a:stretch>
        </p:blipFill>
        <p:spPr bwMode="auto">
          <a:xfrm>
            <a:off x="1539875" y="5546725"/>
            <a:ext cx="817563" cy="614363"/>
          </a:xfrm>
          <a:prstGeom prst="rect">
            <a:avLst/>
          </a:prstGeom>
          <a:noFill/>
          <a:ln w="9525">
            <a:solidFill>
              <a:schemeClr val="tx1"/>
            </a:solidFill>
            <a:miter lim="800000"/>
            <a:headEnd/>
            <a:tailEnd/>
          </a:ln>
        </p:spPr>
      </p:pic>
      <p:pic>
        <p:nvPicPr>
          <p:cNvPr id="409623" name="Picture 23" descr="Speedboat"/>
          <p:cNvPicPr>
            <a:picLocks noChangeAspect="1" noChangeArrowheads="1"/>
          </p:cNvPicPr>
          <p:nvPr/>
        </p:nvPicPr>
        <p:blipFill>
          <a:blip r:embed="rId16" cstate="print"/>
          <a:srcRect/>
          <a:stretch>
            <a:fillRect/>
          </a:stretch>
        </p:blipFill>
        <p:spPr bwMode="auto">
          <a:xfrm>
            <a:off x="460375" y="4867275"/>
            <a:ext cx="852488" cy="487363"/>
          </a:xfrm>
          <a:prstGeom prst="rect">
            <a:avLst/>
          </a:prstGeom>
          <a:noFill/>
          <a:ln w="9525">
            <a:solidFill>
              <a:schemeClr val="tx1"/>
            </a:solidFill>
            <a:miter lim="800000"/>
            <a:headEnd/>
            <a:tailEnd/>
          </a:ln>
        </p:spPr>
      </p:pic>
      <p:pic>
        <p:nvPicPr>
          <p:cNvPr id="409624" name="Picture 24" descr="ohtruck"/>
          <p:cNvPicPr preferRelativeResize="0">
            <a:picLocks noChangeAspect="1" noChangeArrowheads="1"/>
          </p:cNvPicPr>
          <p:nvPr/>
        </p:nvPicPr>
        <p:blipFill>
          <a:blip r:embed="rId17" cstate="print"/>
          <a:srcRect t="19200" b="19200"/>
          <a:stretch>
            <a:fillRect/>
          </a:stretch>
        </p:blipFill>
        <p:spPr bwMode="auto">
          <a:xfrm>
            <a:off x="2271713" y="5786438"/>
            <a:ext cx="958850" cy="600075"/>
          </a:xfrm>
          <a:prstGeom prst="rect">
            <a:avLst/>
          </a:prstGeom>
          <a:noFill/>
          <a:ln w="9525">
            <a:solidFill>
              <a:schemeClr val="tx1"/>
            </a:solidFill>
            <a:miter lim="800000"/>
            <a:headEnd/>
            <a:tailEnd/>
          </a:ln>
        </p:spPr>
      </p:pic>
      <p:pic>
        <p:nvPicPr>
          <p:cNvPr id="409625" name="Picture 25" descr="http://www.motorsports-network.com/">
            <a:hlinkClick r:id="rId18"/>
          </p:cNvPr>
          <p:cNvPicPr>
            <a:picLocks noChangeAspect="1" noChangeArrowheads="1"/>
          </p:cNvPicPr>
          <p:nvPr/>
        </p:nvPicPr>
        <p:blipFill>
          <a:blip r:embed="rId19" cstate="print"/>
          <a:srcRect/>
          <a:stretch>
            <a:fillRect/>
          </a:stretch>
        </p:blipFill>
        <p:spPr bwMode="auto">
          <a:xfrm>
            <a:off x="7924800" y="304800"/>
            <a:ext cx="877888" cy="658813"/>
          </a:xfrm>
          <a:prstGeom prst="rect">
            <a:avLst/>
          </a:prstGeom>
          <a:noFill/>
          <a:ln w="9525">
            <a:solidFill>
              <a:schemeClr val="tx1"/>
            </a:solidFill>
            <a:miter lim="800000"/>
            <a:headEnd/>
            <a:tailEnd/>
          </a:ln>
        </p:spPr>
      </p:pic>
      <p:pic>
        <p:nvPicPr>
          <p:cNvPr id="409626" name="Picture 26" descr="f350">
            <a:hlinkClick r:id="rId20"/>
          </p:cNvPr>
          <p:cNvPicPr>
            <a:picLocks noChangeAspect="1" noChangeArrowheads="1"/>
          </p:cNvPicPr>
          <p:nvPr/>
        </p:nvPicPr>
        <p:blipFill>
          <a:blip r:embed="rId21" cstate="print"/>
          <a:srcRect/>
          <a:stretch>
            <a:fillRect/>
          </a:stretch>
        </p:blipFill>
        <p:spPr bwMode="auto">
          <a:xfrm>
            <a:off x="242888" y="5508625"/>
            <a:ext cx="877887" cy="604838"/>
          </a:xfrm>
          <a:prstGeom prst="rect">
            <a:avLst/>
          </a:prstGeom>
          <a:noFill/>
          <a:ln w="9525">
            <a:solidFill>
              <a:schemeClr val="tx1"/>
            </a:solidFill>
            <a:miter lim="800000"/>
            <a:headEnd/>
            <a:tailEnd/>
          </a:ln>
        </p:spPr>
      </p:pic>
      <p:sp>
        <p:nvSpPr>
          <p:cNvPr id="409602" name="Rectangle 2"/>
          <p:cNvSpPr>
            <a:spLocks noGrp="1" noChangeArrowheads="1"/>
          </p:cNvSpPr>
          <p:nvPr>
            <p:ph type="title" idx="4294967295"/>
          </p:nvPr>
        </p:nvSpPr>
        <p:spPr>
          <a:xfrm>
            <a:off x="381000" y="1828800"/>
            <a:ext cx="7010400" cy="1905000"/>
          </a:xfrm>
        </p:spPr>
        <p:txBody>
          <a:bodyPr>
            <a:normAutofit/>
          </a:bodyPr>
          <a:lstStyle/>
          <a:p>
            <a:r>
              <a:rPr lang="en-US" b="1" i="1" dirty="0" smtClean="0"/>
              <a:t/>
            </a:r>
            <a:br>
              <a:rPr lang="en-US" b="1" i="1" dirty="0" smtClean="0"/>
            </a:br>
            <a:r>
              <a:rPr lang="en-US" sz="1800" dirty="0" smtClean="0"/>
              <a:t>USEPA Office of Transportation and Air Quality</a:t>
            </a:r>
            <a:r>
              <a:rPr lang="en-US" dirty="0" smtClean="0"/>
              <a:t/>
            </a:r>
            <a:br>
              <a:rPr lang="en-US" dirty="0" smtClean="0"/>
            </a:br>
            <a:r>
              <a:rPr lang="en-US" b="1" dirty="0" smtClean="0"/>
              <a:t>Compliance Overview</a:t>
            </a:r>
            <a:endParaRPr lang="en-US" b="1" dirty="0"/>
          </a:p>
        </p:txBody>
      </p:sp>
      <p:sp>
        <p:nvSpPr>
          <p:cNvPr id="409603" name="Rectangle 3"/>
          <p:cNvSpPr>
            <a:spLocks noGrp="1" noChangeArrowheads="1"/>
          </p:cNvSpPr>
          <p:nvPr>
            <p:ph type="subTitle" idx="4294967295"/>
          </p:nvPr>
        </p:nvSpPr>
        <p:spPr>
          <a:xfrm>
            <a:off x="3886200" y="4419600"/>
            <a:ext cx="4876800" cy="1143000"/>
          </a:xfrm>
        </p:spPr>
        <p:txBody>
          <a:bodyPr>
            <a:normAutofit/>
          </a:bodyPr>
          <a:lstStyle/>
          <a:p>
            <a:pPr marL="0" indent="0" algn="ctr">
              <a:buFont typeface="Wingdings" pitchFamily="2" charset="2"/>
              <a:buNone/>
            </a:pPr>
            <a:r>
              <a:rPr lang="en-US" sz="2600" dirty="0" smtClean="0"/>
              <a:t>November 2014</a:t>
            </a:r>
          </a:p>
        </p:txBody>
      </p:sp>
      <p:pic>
        <p:nvPicPr>
          <p:cNvPr id="409627" name="Picture 27" descr="lwnmwr"/>
          <p:cNvPicPr>
            <a:picLocks noChangeAspect="1" noChangeArrowheads="1"/>
          </p:cNvPicPr>
          <p:nvPr/>
        </p:nvPicPr>
        <p:blipFill>
          <a:blip r:embed="rId22" cstate="print"/>
          <a:srcRect/>
          <a:stretch>
            <a:fillRect/>
          </a:stretch>
        </p:blipFill>
        <p:spPr bwMode="auto">
          <a:xfrm>
            <a:off x="457200" y="6096000"/>
            <a:ext cx="692150" cy="561975"/>
          </a:xfrm>
          <a:prstGeom prst="rect">
            <a:avLst/>
          </a:prstGeom>
          <a:noFill/>
          <a:ln w="9525">
            <a:solidFill>
              <a:schemeClr val="tx1"/>
            </a:solidFill>
            <a:miter lim="800000"/>
            <a:headEnd/>
            <a:tailEnd/>
          </a:ln>
        </p:spPr>
      </p:pic>
      <p:sp>
        <p:nvSpPr>
          <p:cNvPr id="23" name="Slide Number Placeholder 22"/>
          <p:cNvSpPr>
            <a:spLocks noGrp="1"/>
          </p:cNvSpPr>
          <p:nvPr>
            <p:ph type="sldNum" sz="quarter" idx="4294967295"/>
          </p:nvPr>
        </p:nvSpPr>
        <p:spPr>
          <a:xfrm>
            <a:off x="8647272" y="6407944"/>
            <a:ext cx="365760" cy="365125"/>
          </a:xfrm>
        </p:spPr>
        <p:txBody>
          <a:bodyPr/>
          <a:lstStyle/>
          <a:p>
            <a:fld id="{D5BBC35B-A44B-4119-B8DA-DE9E3DFADA20}" type="slidenum">
              <a:rPr kumimoji="0" lang="en-US" smtClean="0"/>
              <a:pPr/>
              <a:t>1</a:t>
            </a:fld>
            <a:endParaRPr kumimoji="0"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Slide Number Placeholder 5"/>
          <p:cNvSpPr>
            <a:spLocks noGrp="1"/>
          </p:cNvSpPr>
          <p:nvPr>
            <p:ph type="sldNum" sz="quarter" idx="12"/>
          </p:nvPr>
        </p:nvSpPr>
        <p:spPr>
          <a:xfrm>
            <a:off x="6553200" y="6245225"/>
            <a:ext cx="2133600" cy="476250"/>
          </a:xfrm>
        </p:spPr>
        <p:txBody>
          <a:bodyPr/>
          <a:lstStyle/>
          <a:p>
            <a:fld id="{6B0DFAD6-D4ED-4F9E-BB36-5B03D731066A}" type="slidenum">
              <a:rPr lang="en-US"/>
              <a:pPr/>
              <a:t>10</a:t>
            </a:fld>
            <a:endParaRPr lang="en-US" dirty="0"/>
          </a:p>
        </p:txBody>
      </p:sp>
      <p:sp>
        <p:nvSpPr>
          <p:cNvPr id="52" name="Rectangle 2"/>
          <p:cNvSpPr>
            <a:spLocks noGrp="1" noChangeArrowheads="1"/>
          </p:cNvSpPr>
          <p:nvPr>
            <p:ph type="title"/>
          </p:nvPr>
        </p:nvSpPr>
        <p:spPr>
          <a:xfrm>
            <a:off x="381000" y="228600"/>
            <a:ext cx="8534400" cy="1143000"/>
          </a:xfrm>
        </p:spPr>
        <p:txBody>
          <a:bodyPr>
            <a:noAutofit/>
          </a:bodyPr>
          <a:lstStyle/>
          <a:p>
            <a:r>
              <a:rPr lang="en-US" sz="3200" dirty="0" smtClean="0"/>
              <a:t>Light-Duty Vehicle Compliance Program</a:t>
            </a:r>
            <a:endParaRPr lang="en-US" sz="2400" dirty="0"/>
          </a:p>
        </p:txBody>
      </p:sp>
      <p:sp>
        <p:nvSpPr>
          <p:cNvPr id="53" name="Rectangle 3"/>
          <p:cNvSpPr txBox="1">
            <a:spLocks noChangeArrowheads="1"/>
          </p:cNvSpPr>
          <p:nvPr/>
        </p:nvSpPr>
        <p:spPr>
          <a:xfrm>
            <a:off x="1371600" y="1752600"/>
            <a:ext cx="77724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4" name="Line 4"/>
          <p:cNvSpPr>
            <a:spLocks noChangeShapeType="1"/>
          </p:cNvSpPr>
          <p:nvPr/>
        </p:nvSpPr>
        <p:spPr bwMode="auto">
          <a:xfrm flipV="1">
            <a:off x="2133600" y="4632323"/>
            <a:ext cx="6253162" cy="15876"/>
          </a:xfrm>
          <a:prstGeom prst="line">
            <a:avLst/>
          </a:prstGeom>
          <a:noFill/>
          <a:ln w="9525">
            <a:solidFill>
              <a:schemeClr val="tx1"/>
            </a:solidFill>
            <a:round/>
            <a:headEnd/>
            <a:tailEnd/>
          </a:ln>
          <a:effectLst/>
        </p:spPr>
        <p:txBody>
          <a:bodyPr/>
          <a:lstStyle/>
          <a:p>
            <a:endParaRPr lang="en-US"/>
          </a:p>
        </p:txBody>
      </p:sp>
      <p:sp>
        <p:nvSpPr>
          <p:cNvPr id="55" name="Line 5"/>
          <p:cNvSpPr>
            <a:spLocks noChangeShapeType="1"/>
          </p:cNvSpPr>
          <p:nvPr/>
        </p:nvSpPr>
        <p:spPr bwMode="auto">
          <a:xfrm>
            <a:off x="2689225" y="4510087"/>
            <a:ext cx="0" cy="304800"/>
          </a:xfrm>
          <a:prstGeom prst="line">
            <a:avLst/>
          </a:prstGeom>
          <a:noFill/>
          <a:ln w="9525">
            <a:solidFill>
              <a:schemeClr val="tx1"/>
            </a:solidFill>
            <a:round/>
            <a:headEnd/>
            <a:tailEnd/>
          </a:ln>
          <a:effectLst/>
        </p:spPr>
        <p:txBody>
          <a:bodyPr/>
          <a:lstStyle/>
          <a:p>
            <a:endParaRPr lang="en-US"/>
          </a:p>
        </p:txBody>
      </p:sp>
      <p:sp>
        <p:nvSpPr>
          <p:cNvPr id="56" name="Line 6"/>
          <p:cNvSpPr>
            <a:spLocks noChangeShapeType="1"/>
          </p:cNvSpPr>
          <p:nvPr/>
        </p:nvSpPr>
        <p:spPr bwMode="auto">
          <a:xfrm>
            <a:off x="8229600" y="4524375"/>
            <a:ext cx="0" cy="152400"/>
          </a:xfrm>
          <a:prstGeom prst="line">
            <a:avLst/>
          </a:prstGeom>
          <a:noFill/>
          <a:ln w="9525">
            <a:solidFill>
              <a:schemeClr val="tx1"/>
            </a:solidFill>
            <a:round/>
            <a:headEnd/>
            <a:tailEnd/>
          </a:ln>
          <a:effectLst/>
        </p:spPr>
        <p:txBody>
          <a:bodyPr/>
          <a:lstStyle/>
          <a:p>
            <a:endParaRPr lang="en-US"/>
          </a:p>
        </p:txBody>
      </p:sp>
      <p:sp>
        <p:nvSpPr>
          <p:cNvPr id="57" name="Text Box 7"/>
          <p:cNvSpPr txBox="1">
            <a:spLocks noChangeArrowheads="1"/>
          </p:cNvSpPr>
          <p:nvPr/>
        </p:nvSpPr>
        <p:spPr bwMode="auto">
          <a:xfrm>
            <a:off x="2308225" y="4175125"/>
            <a:ext cx="892175" cy="274638"/>
          </a:xfrm>
          <a:prstGeom prst="rect">
            <a:avLst/>
          </a:prstGeom>
          <a:noFill/>
          <a:ln w="9525">
            <a:noFill/>
            <a:miter lim="800000"/>
            <a:headEnd/>
            <a:tailEnd/>
          </a:ln>
          <a:effectLst/>
        </p:spPr>
        <p:txBody>
          <a:bodyPr>
            <a:spAutoFit/>
          </a:bodyPr>
          <a:lstStyle/>
          <a:p>
            <a:pPr algn="ctr">
              <a:spcBef>
                <a:spcPct val="50000"/>
              </a:spcBef>
            </a:pPr>
            <a:r>
              <a:rPr lang="en-US" sz="1200" b="1"/>
              <a:t>0 Miles</a:t>
            </a:r>
          </a:p>
        </p:txBody>
      </p:sp>
      <p:sp>
        <p:nvSpPr>
          <p:cNvPr id="58" name="Text Box 8"/>
          <p:cNvSpPr txBox="1">
            <a:spLocks noChangeArrowheads="1"/>
          </p:cNvSpPr>
          <p:nvPr/>
        </p:nvSpPr>
        <p:spPr bwMode="auto">
          <a:xfrm>
            <a:off x="3298825" y="4067175"/>
            <a:ext cx="762000" cy="457200"/>
          </a:xfrm>
          <a:prstGeom prst="rect">
            <a:avLst/>
          </a:prstGeom>
          <a:noFill/>
          <a:ln w="9525">
            <a:noFill/>
            <a:miter lim="800000"/>
            <a:headEnd/>
            <a:tailEnd/>
          </a:ln>
          <a:effectLst/>
        </p:spPr>
        <p:txBody>
          <a:bodyPr>
            <a:spAutoFit/>
          </a:bodyPr>
          <a:lstStyle/>
          <a:p>
            <a:pPr algn="ctr">
              <a:spcBef>
                <a:spcPct val="50000"/>
              </a:spcBef>
            </a:pPr>
            <a:r>
              <a:rPr lang="en-US" sz="1200" b="1" dirty="0"/>
              <a:t>10,000 Miles</a:t>
            </a:r>
          </a:p>
        </p:txBody>
      </p:sp>
      <p:sp>
        <p:nvSpPr>
          <p:cNvPr id="59" name="Line 9"/>
          <p:cNvSpPr>
            <a:spLocks noChangeShapeType="1"/>
          </p:cNvSpPr>
          <p:nvPr/>
        </p:nvSpPr>
        <p:spPr bwMode="auto">
          <a:xfrm>
            <a:off x="4441825" y="4524375"/>
            <a:ext cx="0" cy="152400"/>
          </a:xfrm>
          <a:prstGeom prst="line">
            <a:avLst/>
          </a:prstGeom>
          <a:noFill/>
          <a:ln w="9525">
            <a:solidFill>
              <a:schemeClr val="tx1"/>
            </a:solidFill>
            <a:round/>
            <a:headEnd/>
            <a:tailEnd/>
          </a:ln>
          <a:effectLst/>
        </p:spPr>
        <p:txBody>
          <a:bodyPr/>
          <a:lstStyle/>
          <a:p>
            <a:endParaRPr lang="en-US"/>
          </a:p>
        </p:txBody>
      </p:sp>
      <p:sp>
        <p:nvSpPr>
          <p:cNvPr id="60" name="Line 10"/>
          <p:cNvSpPr>
            <a:spLocks noChangeShapeType="1"/>
          </p:cNvSpPr>
          <p:nvPr/>
        </p:nvSpPr>
        <p:spPr bwMode="auto">
          <a:xfrm flipV="1">
            <a:off x="3679825" y="4676775"/>
            <a:ext cx="0" cy="184150"/>
          </a:xfrm>
          <a:prstGeom prst="line">
            <a:avLst/>
          </a:prstGeom>
          <a:noFill/>
          <a:ln w="9525">
            <a:solidFill>
              <a:schemeClr val="tx1"/>
            </a:solidFill>
            <a:round/>
            <a:headEnd/>
            <a:tailEnd type="triangle" w="med" len="med"/>
          </a:ln>
          <a:effectLst/>
        </p:spPr>
        <p:txBody>
          <a:bodyPr/>
          <a:lstStyle/>
          <a:p>
            <a:endParaRPr lang="en-US"/>
          </a:p>
        </p:txBody>
      </p:sp>
      <p:sp>
        <p:nvSpPr>
          <p:cNvPr id="61" name="Line 11"/>
          <p:cNvSpPr>
            <a:spLocks noChangeShapeType="1"/>
          </p:cNvSpPr>
          <p:nvPr/>
        </p:nvSpPr>
        <p:spPr bwMode="auto">
          <a:xfrm flipV="1">
            <a:off x="5737225" y="4676775"/>
            <a:ext cx="0" cy="184150"/>
          </a:xfrm>
          <a:prstGeom prst="line">
            <a:avLst/>
          </a:prstGeom>
          <a:noFill/>
          <a:ln w="9525">
            <a:solidFill>
              <a:schemeClr val="tx1"/>
            </a:solidFill>
            <a:round/>
            <a:headEnd/>
            <a:tailEnd type="triangle" w="med" len="med"/>
          </a:ln>
          <a:effectLst/>
        </p:spPr>
        <p:txBody>
          <a:bodyPr/>
          <a:lstStyle/>
          <a:p>
            <a:endParaRPr lang="en-US"/>
          </a:p>
        </p:txBody>
      </p:sp>
      <p:sp>
        <p:nvSpPr>
          <p:cNvPr id="62" name="Text Box 12"/>
          <p:cNvSpPr txBox="1">
            <a:spLocks noChangeArrowheads="1"/>
          </p:cNvSpPr>
          <p:nvPr/>
        </p:nvSpPr>
        <p:spPr bwMode="auto">
          <a:xfrm>
            <a:off x="2841625" y="4860925"/>
            <a:ext cx="1676400" cy="646331"/>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lnSpc>
                <a:spcPct val="90000"/>
              </a:lnSpc>
              <a:spcBef>
                <a:spcPct val="50000"/>
              </a:spcBef>
            </a:pPr>
            <a:r>
              <a:rPr lang="en-US" sz="1000" b="1" dirty="0">
                <a:solidFill>
                  <a:srgbClr val="008000"/>
                </a:solidFill>
              </a:rPr>
              <a:t>Low-mileage </a:t>
            </a:r>
            <a:r>
              <a:rPr lang="en-US" sz="1000" b="1" dirty="0" smtClean="0">
                <a:solidFill>
                  <a:srgbClr val="008000"/>
                </a:solidFill>
              </a:rPr>
              <a:t>In-Use </a:t>
            </a:r>
            <a:r>
              <a:rPr lang="en-US" sz="1000" b="1" dirty="0">
                <a:solidFill>
                  <a:srgbClr val="008000"/>
                </a:solidFill>
              </a:rPr>
              <a:t>Verification Testing </a:t>
            </a:r>
            <a:r>
              <a:rPr lang="en-US" sz="1000" b="1" dirty="0" smtClean="0">
                <a:solidFill>
                  <a:srgbClr val="008000"/>
                </a:solidFill>
              </a:rPr>
              <a:t>Performed </a:t>
            </a:r>
            <a:r>
              <a:rPr lang="en-US" sz="1000" b="1" dirty="0">
                <a:solidFill>
                  <a:srgbClr val="008000"/>
                </a:solidFill>
              </a:rPr>
              <a:t>by </a:t>
            </a:r>
            <a:r>
              <a:rPr lang="en-US" sz="1000" b="1" dirty="0" smtClean="0">
                <a:solidFill>
                  <a:srgbClr val="008000"/>
                </a:solidFill>
              </a:rPr>
              <a:t>Manufacturer</a:t>
            </a:r>
            <a:endParaRPr lang="en-US" sz="1000" b="1" dirty="0">
              <a:solidFill>
                <a:srgbClr val="008000"/>
              </a:solidFill>
            </a:endParaRPr>
          </a:p>
        </p:txBody>
      </p:sp>
      <p:sp>
        <p:nvSpPr>
          <p:cNvPr id="63" name="Text Box 13"/>
          <p:cNvSpPr txBox="1">
            <a:spLocks noChangeArrowheads="1"/>
          </p:cNvSpPr>
          <p:nvPr/>
        </p:nvSpPr>
        <p:spPr bwMode="auto">
          <a:xfrm>
            <a:off x="7543800" y="4067175"/>
            <a:ext cx="1371600" cy="427038"/>
          </a:xfrm>
          <a:prstGeom prst="rect">
            <a:avLst/>
          </a:prstGeom>
          <a:noFill/>
          <a:ln w="9525">
            <a:noFill/>
            <a:miter lim="800000"/>
            <a:headEnd/>
            <a:tailEnd/>
          </a:ln>
          <a:effectLst/>
        </p:spPr>
        <p:txBody>
          <a:bodyPr>
            <a:spAutoFit/>
          </a:bodyPr>
          <a:lstStyle/>
          <a:p>
            <a:pPr algn="ctr">
              <a:spcBef>
                <a:spcPct val="50000"/>
              </a:spcBef>
            </a:pPr>
            <a:r>
              <a:rPr lang="en-US" sz="1200" b="1"/>
              <a:t>120,000 Miles</a:t>
            </a:r>
          </a:p>
          <a:p>
            <a:pPr algn="ctr"/>
            <a:r>
              <a:rPr lang="en-US" sz="1000" b="1" i="1"/>
              <a:t>(End of Useful Life)</a:t>
            </a:r>
          </a:p>
        </p:txBody>
      </p:sp>
      <p:sp>
        <p:nvSpPr>
          <p:cNvPr id="64" name="Text Box 14"/>
          <p:cNvSpPr txBox="1">
            <a:spLocks noChangeArrowheads="1"/>
          </p:cNvSpPr>
          <p:nvPr/>
        </p:nvSpPr>
        <p:spPr bwMode="auto">
          <a:xfrm>
            <a:off x="5356225" y="4067175"/>
            <a:ext cx="762000" cy="457200"/>
          </a:xfrm>
          <a:prstGeom prst="rect">
            <a:avLst/>
          </a:prstGeom>
          <a:noFill/>
          <a:ln w="9525">
            <a:noFill/>
            <a:miter lim="800000"/>
            <a:headEnd/>
            <a:tailEnd/>
          </a:ln>
          <a:effectLst/>
        </p:spPr>
        <p:txBody>
          <a:bodyPr>
            <a:spAutoFit/>
          </a:bodyPr>
          <a:lstStyle/>
          <a:p>
            <a:pPr algn="ctr">
              <a:spcBef>
                <a:spcPct val="50000"/>
              </a:spcBef>
            </a:pPr>
            <a:r>
              <a:rPr lang="en-US" sz="1200" b="1"/>
              <a:t>50,000 Miles</a:t>
            </a:r>
          </a:p>
        </p:txBody>
      </p:sp>
      <p:sp>
        <p:nvSpPr>
          <p:cNvPr id="65" name="Line 15"/>
          <p:cNvSpPr>
            <a:spLocks noChangeShapeType="1"/>
          </p:cNvSpPr>
          <p:nvPr/>
        </p:nvSpPr>
        <p:spPr bwMode="auto">
          <a:xfrm>
            <a:off x="5737225" y="4524375"/>
            <a:ext cx="0" cy="304800"/>
          </a:xfrm>
          <a:prstGeom prst="line">
            <a:avLst/>
          </a:prstGeom>
          <a:noFill/>
          <a:ln w="9525">
            <a:solidFill>
              <a:schemeClr val="tx1"/>
            </a:solidFill>
            <a:round/>
            <a:headEnd/>
            <a:tailEnd/>
          </a:ln>
          <a:effectLst/>
        </p:spPr>
        <p:txBody>
          <a:bodyPr/>
          <a:lstStyle/>
          <a:p>
            <a:endParaRPr lang="en-US"/>
          </a:p>
        </p:txBody>
      </p:sp>
      <p:sp>
        <p:nvSpPr>
          <p:cNvPr id="66" name="Text Box 16"/>
          <p:cNvSpPr txBox="1">
            <a:spLocks noChangeArrowheads="1"/>
          </p:cNvSpPr>
          <p:nvPr/>
        </p:nvSpPr>
        <p:spPr bwMode="auto">
          <a:xfrm>
            <a:off x="4670425" y="4860925"/>
            <a:ext cx="2133600" cy="553998"/>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smtClean="0">
                <a:solidFill>
                  <a:srgbClr val="008000"/>
                </a:solidFill>
              </a:rPr>
              <a:t>High-Mileage In-Use </a:t>
            </a:r>
            <a:r>
              <a:rPr lang="en-US" sz="1000" b="1" dirty="0">
                <a:solidFill>
                  <a:srgbClr val="008000"/>
                </a:solidFill>
              </a:rPr>
              <a:t>Verification Testing </a:t>
            </a:r>
            <a:r>
              <a:rPr lang="en-US" sz="1000" b="1" dirty="0" smtClean="0">
                <a:solidFill>
                  <a:srgbClr val="008000"/>
                </a:solidFill>
              </a:rPr>
              <a:t>Performed </a:t>
            </a:r>
            <a:r>
              <a:rPr lang="en-US" sz="1000" b="1" dirty="0">
                <a:solidFill>
                  <a:srgbClr val="008000"/>
                </a:solidFill>
              </a:rPr>
              <a:t>by </a:t>
            </a:r>
            <a:r>
              <a:rPr lang="en-US" sz="1000" b="1" dirty="0" smtClean="0">
                <a:solidFill>
                  <a:srgbClr val="008000"/>
                </a:solidFill>
              </a:rPr>
              <a:t>Manufacturer</a:t>
            </a:r>
            <a:endParaRPr lang="en-US" sz="1000" b="1" dirty="0">
              <a:solidFill>
                <a:srgbClr val="008000"/>
              </a:solidFill>
            </a:endParaRPr>
          </a:p>
        </p:txBody>
      </p:sp>
      <p:sp>
        <p:nvSpPr>
          <p:cNvPr id="67" name="Line 17"/>
          <p:cNvSpPr>
            <a:spLocks noChangeShapeType="1"/>
          </p:cNvSpPr>
          <p:nvPr/>
        </p:nvSpPr>
        <p:spPr bwMode="auto">
          <a:xfrm>
            <a:off x="6956425" y="3870325"/>
            <a:ext cx="0" cy="234950"/>
          </a:xfrm>
          <a:prstGeom prst="line">
            <a:avLst/>
          </a:prstGeom>
          <a:noFill/>
          <a:ln w="9525">
            <a:solidFill>
              <a:schemeClr val="tx1"/>
            </a:solidFill>
            <a:round/>
            <a:headEnd/>
            <a:tailEnd type="triangle" w="med" len="med"/>
          </a:ln>
          <a:effectLst/>
        </p:spPr>
        <p:txBody>
          <a:bodyPr/>
          <a:lstStyle/>
          <a:p>
            <a:endParaRPr lang="en-US"/>
          </a:p>
        </p:txBody>
      </p:sp>
      <p:sp>
        <p:nvSpPr>
          <p:cNvPr id="68" name="Text Box 18"/>
          <p:cNvSpPr txBox="1">
            <a:spLocks noChangeArrowheads="1"/>
          </p:cNvSpPr>
          <p:nvPr/>
        </p:nvSpPr>
        <p:spPr bwMode="auto">
          <a:xfrm>
            <a:off x="4648200" y="3429000"/>
            <a:ext cx="2187575" cy="246221"/>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a:solidFill>
                  <a:srgbClr val="3333CC"/>
                </a:solidFill>
              </a:rPr>
              <a:t>EPA In-Use Surveillance Testing </a:t>
            </a:r>
          </a:p>
        </p:txBody>
      </p:sp>
      <p:sp>
        <p:nvSpPr>
          <p:cNvPr id="69" name="Text Box 19"/>
          <p:cNvSpPr txBox="1">
            <a:spLocks noChangeArrowheads="1"/>
          </p:cNvSpPr>
          <p:nvPr/>
        </p:nvSpPr>
        <p:spPr bwMode="auto">
          <a:xfrm>
            <a:off x="6575425" y="4067175"/>
            <a:ext cx="762000" cy="457200"/>
          </a:xfrm>
          <a:prstGeom prst="rect">
            <a:avLst/>
          </a:prstGeom>
          <a:noFill/>
          <a:ln w="9525">
            <a:noFill/>
            <a:miter lim="800000"/>
            <a:headEnd/>
            <a:tailEnd/>
          </a:ln>
          <a:effectLst/>
        </p:spPr>
        <p:txBody>
          <a:bodyPr>
            <a:spAutoFit/>
          </a:bodyPr>
          <a:lstStyle/>
          <a:p>
            <a:pPr algn="ctr">
              <a:spcBef>
                <a:spcPct val="50000"/>
              </a:spcBef>
            </a:pPr>
            <a:r>
              <a:rPr lang="en-US" sz="1200" b="1"/>
              <a:t>90,000 Miles</a:t>
            </a:r>
          </a:p>
        </p:txBody>
      </p:sp>
      <p:sp>
        <p:nvSpPr>
          <p:cNvPr id="70" name="Line 20"/>
          <p:cNvSpPr>
            <a:spLocks noChangeShapeType="1"/>
          </p:cNvSpPr>
          <p:nvPr/>
        </p:nvSpPr>
        <p:spPr bwMode="auto">
          <a:xfrm>
            <a:off x="6956425" y="4524375"/>
            <a:ext cx="0" cy="152400"/>
          </a:xfrm>
          <a:prstGeom prst="line">
            <a:avLst/>
          </a:prstGeom>
          <a:noFill/>
          <a:ln w="9525">
            <a:solidFill>
              <a:schemeClr val="tx1"/>
            </a:solidFill>
            <a:round/>
            <a:headEnd/>
            <a:tailEnd/>
          </a:ln>
          <a:effectLst/>
        </p:spPr>
        <p:txBody>
          <a:bodyPr/>
          <a:lstStyle/>
          <a:p>
            <a:endParaRPr lang="en-US"/>
          </a:p>
        </p:txBody>
      </p:sp>
      <p:sp>
        <p:nvSpPr>
          <p:cNvPr id="71" name="Line 21"/>
          <p:cNvSpPr>
            <a:spLocks noChangeShapeType="1"/>
          </p:cNvSpPr>
          <p:nvPr/>
        </p:nvSpPr>
        <p:spPr bwMode="auto">
          <a:xfrm>
            <a:off x="4441825" y="3870325"/>
            <a:ext cx="2514600" cy="0"/>
          </a:xfrm>
          <a:prstGeom prst="line">
            <a:avLst/>
          </a:prstGeom>
          <a:noFill/>
          <a:ln w="9525">
            <a:solidFill>
              <a:schemeClr val="tx1"/>
            </a:solidFill>
            <a:round/>
            <a:headEnd/>
            <a:tailEnd/>
          </a:ln>
          <a:effectLst/>
        </p:spPr>
        <p:txBody>
          <a:bodyPr/>
          <a:lstStyle/>
          <a:p>
            <a:endParaRPr lang="en-US"/>
          </a:p>
        </p:txBody>
      </p:sp>
      <p:sp>
        <p:nvSpPr>
          <p:cNvPr id="72" name="Line 22"/>
          <p:cNvSpPr>
            <a:spLocks noChangeShapeType="1"/>
          </p:cNvSpPr>
          <p:nvPr/>
        </p:nvSpPr>
        <p:spPr bwMode="auto">
          <a:xfrm>
            <a:off x="4441825" y="3870325"/>
            <a:ext cx="0" cy="234950"/>
          </a:xfrm>
          <a:prstGeom prst="line">
            <a:avLst/>
          </a:prstGeom>
          <a:noFill/>
          <a:ln w="9525">
            <a:solidFill>
              <a:schemeClr val="tx1"/>
            </a:solidFill>
            <a:round/>
            <a:headEnd/>
            <a:tailEnd type="triangle" w="med" len="med"/>
          </a:ln>
          <a:effectLst/>
        </p:spPr>
        <p:txBody>
          <a:bodyPr/>
          <a:lstStyle/>
          <a:p>
            <a:endParaRPr lang="en-US"/>
          </a:p>
        </p:txBody>
      </p:sp>
      <p:sp>
        <p:nvSpPr>
          <p:cNvPr id="73" name="Line 23"/>
          <p:cNvSpPr>
            <a:spLocks noChangeShapeType="1"/>
          </p:cNvSpPr>
          <p:nvPr/>
        </p:nvSpPr>
        <p:spPr bwMode="auto">
          <a:xfrm flipH="1" flipV="1">
            <a:off x="8229600" y="5492748"/>
            <a:ext cx="0" cy="679451"/>
          </a:xfrm>
          <a:prstGeom prst="line">
            <a:avLst/>
          </a:prstGeom>
          <a:noFill/>
          <a:ln w="9525">
            <a:solidFill>
              <a:schemeClr val="tx1"/>
            </a:solidFill>
            <a:round/>
            <a:headEnd/>
            <a:tailEnd type="triangle" w="med" len="med"/>
          </a:ln>
          <a:effectLst/>
        </p:spPr>
        <p:txBody>
          <a:bodyPr/>
          <a:lstStyle/>
          <a:p>
            <a:endParaRPr lang="en-US"/>
          </a:p>
        </p:txBody>
      </p:sp>
      <p:grpSp>
        <p:nvGrpSpPr>
          <p:cNvPr id="2" name="Group 24"/>
          <p:cNvGrpSpPr>
            <a:grpSpLocks/>
          </p:cNvGrpSpPr>
          <p:nvPr/>
        </p:nvGrpSpPr>
        <p:grpSpPr bwMode="auto">
          <a:xfrm>
            <a:off x="7239000" y="1219200"/>
            <a:ext cx="1600200" cy="608013"/>
            <a:chOff x="178" y="3360"/>
            <a:chExt cx="1008" cy="383"/>
          </a:xfrm>
        </p:grpSpPr>
        <p:sp>
          <p:nvSpPr>
            <p:cNvPr id="75" name="Rectangle 25"/>
            <p:cNvSpPr>
              <a:spLocks noChangeArrowheads="1"/>
            </p:cNvSpPr>
            <p:nvPr/>
          </p:nvSpPr>
          <p:spPr bwMode="auto">
            <a:xfrm>
              <a:off x="178" y="3613"/>
              <a:ext cx="110" cy="115"/>
            </a:xfrm>
            <a:prstGeom prst="rect">
              <a:avLst/>
            </a:prstGeom>
            <a:gradFill rotWithShape="1">
              <a:gsLst>
                <a:gs pos="0">
                  <a:srgbClr val="99FF99"/>
                </a:gs>
                <a:gs pos="50000">
                  <a:srgbClr val="FFFFFF"/>
                </a:gs>
                <a:gs pos="100000">
                  <a:srgbClr val="99FF99"/>
                </a:gs>
              </a:gsLst>
              <a:lin ang="5400000" scaled="1"/>
            </a:gradFill>
            <a:ln w="9525">
              <a:solidFill>
                <a:schemeClr val="tx1"/>
              </a:solidFill>
              <a:miter lim="800000"/>
              <a:headEnd/>
              <a:tailEnd/>
            </a:ln>
            <a:effectLst/>
          </p:spPr>
          <p:txBody>
            <a:bodyPr wrap="none" anchor="ctr"/>
            <a:lstStyle/>
            <a:p>
              <a:pPr algn="ctr"/>
              <a:endParaRPr lang="en-US">
                <a:solidFill>
                  <a:srgbClr val="009900"/>
                </a:solidFill>
              </a:endParaRPr>
            </a:p>
          </p:txBody>
        </p:sp>
        <p:sp>
          <p:nvSpPr>
            <p:cNvPr id="76" name="Rectangle 26"/>
            <p:cNvSpPr>
              <a:spLocks noChangeArrowheads="1"/>
            </p:cNvSpPr>
            <p:nvPr/>
          </p:nvSpPr>
          <p:spPr bwMode="auto">
            <a:xfrm>
              <a:off x="178" y="3391"/>
              <a:ext cx="110" cy="115"/>
            </a:xfrm>
            <a:prstGeom prst="rect">
              <a:avLst/>
            </a:prstGeom>
            <a:gradFill rotWithShape="1">
              <a:gsLst>
                <a:gs pos="0">
                  <a:srgbClr val="6699FF"/>
                </a:gs>
                <a:gs pos="50000">
                  <a:srgbClr val="FFFFFF"/>
                </a:gs>
                <a:gs pos="100000">
                  <a:srgbClr val="6699FF"/>
                </a:gs>
              </a:gsLst>
              <a:lin ang="5400000" scaled="1"/>
            </a:gradFill>
            <a:ln w="9525">
              <a:solidFill>
                <a:schemeClr val="tx1"/>
              </a:solidFill>
              <a:miter lim="800000"/>
              <a:headEnd/>
              <a:tailEnd/>
            </a:ln>
            <a:effectLst/>
          </p:spPr>
          <p:txBody>
            <a:bodyPr wrap="none" anchor="ctr"/>
            <a:lstStyle/>
            <a:p>
              <a:pPr algn="ctr"/>
              <a:endParaRPr lang="en-US">
                <a:solidFill>
                  <a:srgbClr val="009900"/>
                </a:solidFill>
              </a:endParaRPr>
            </a:p>
          </p:txBody>
        </p:sp>
        <p:sp>
          <p:nvSpPr>
            <p:cNvPr id="77" name="Text Box 27"/>
            <p:cNvSpPr txBox="1">
              <a:spLocks noChangeArrowheads="1"/>
            </p:cNvSpPr>
            <p:nvPr/>
          </p:nvSpPr>
          <p:spPr bwMode="auto">
            <a:xfrm>
              <a:off x="288" y="3360"/>
              <a:ext cx="715" cy="154"/>
            </a:xfrm>
            <a:prstGeom prst="rect">
              <a:avLst/>
            </a:prstGeom>
            <a:noFill/>
            <a:ln w="9525">
              <a:noFill/>
              <a:miter lim="800000"/>
              <a:headEnd/>
              <a:tailEnd/>
            </a:ln>
            <a:effectLst/>
          </p:spPr>
          <p:txBody>
            <a:bodyPr>
              <a:spAutoFit/>
            </a:bodyPr>
            <a:lstStyle/>
            <a:p>
              <a:pPr>
                <a:spcBef>
                  <a:spcPct val="50000"/>
                </a:spcBef>
              </a:pPr>
              <a:r>
                <a:rPr lang="en-US" sz="1000" b="1" dirty="0">
                  <a:solidFill>
                    <a:srgbClr val="3366FF"/>
                  </a:solidFill>
                </a:rPr>
                <a:t>EPA Action</a:t>
              </a:r>
            </a:p>
          </p:txBody>
        </p:sp>
        <p:sp>
          <p:nvSpPr>
            <p:cNvPr id="78" name="Text Box 28"/>
            <p:cNvSpPr txBox="1">
              <a:spLocks noChangeArrowheads="1"/>
            </p:cNvSpPr>
            <p:nvPr/>
          </p:nvSpPr>
          <p:spPr bwMode="auto">
            <a:xfrm>
              <a:off x="288" y="3589"/>
              <a:ext cx="898" cy="154"/>
            </a:xfrm>
            <a:prstGeom prst="rect">
              <a:avLst/>
            </a:prstGeom>
            <a:noFill/>
            <a:ln w="9525">
              <a:noFill/>
              <a:miter lim="800000"/>
              <a:headEnd/>
              <a:tailEnd/>
            </a:ln>
            <a:effectLst/>
          </p:spPr>
          <p:txBody>
            <a:bodyPr>
              <a:spAutoFit/>
            </a:bodyPr>
            <a:lstStyle/>
            <a:p>
              <a:pPr>
                <a:spcBef>
                  <a:spcPct val="50000"/>
                </a:spcBef>
              </a:pPr>
              <a:r>
                <a:rPr lang="en-US" sz="1000" b="1" dirty="0">
                  <a:solidFill>
                    <a:srgbClr val="009900"/>
                  </a:solidFill>
                </a:rPr>
                <a:t>Manufacturer Action</a:t>
              </a:r>
            </a:p>
          </p:txBody>
        </p:sp>
      </p:grpSp>
      <p:sp>
        <p:nvSpPr>
          <p:cNvPr id="79" name="Text Box 29"/>
          <p:cNvSpPr txBox="1">
            <a:spLocks noChangeArrowheads="1"/>
          </p:cNvSpPr>
          <p:nvPr/>
        </p:nvSpPr>
        <p:spPr bwMode="auto">
          <a:xfrm>
            <a:off x="4060825" y="4067175"/>
            <a:ext cx="762000" cy="457200"/>
          </a:xfrm>
          <a:prstGeom prst="rect">
            <a:avLst/>
          </a:prstGeom>
          <a:noFill/>
          <a:ln w="9525">
            <a:noFill/>
            <a:miter lim="800000"/>
            <a:headEnd/>
            <a:tailEnd/>
          </a:ln>
          <a:effectLst/>
        </p:spPr>
        <p:txBody>
          <a:bodyPr>
            <a:spAutoFit/>
          </a:bodyPr>
          <a:lstStyle/>
          <a:p>
            <a:pPr algn="ctr">
              <a:spcBef>
                <a:spcPct val="50000"/>
              </a:spcBef>
            </a:pPr>
            <a:r>
              <a:rPr lang="en-US" sz="1200" b="1" dirty="0"/>
              <a:t>20,000 Miles</a:t>
            </a:r>
          </a:p>
        </p:txBody>
      </p:sp>
      <p:sp>
        <p:nvSpPr>
          <p:cNvPr id="80" name="Line 30"/>
          <p:cNvSpPr>
            <a:spLocks noChangeShapeType="1"/>
          </p:cNvSpPr>
          <p:nvPr/>
        </p:nvSpPr>
        <p:spPr bwMode="auto">
          <a:xfrm>
            <a:off x="3679825" y="4524375"/>
            <a:ext cx="0" cy="152400"/>
          </a:xfrm>
          <a:prstGeom prst="line">
            <a:avLst/>
          </a:prstGeom>
          <a:noFill/>
          <a:ln w="9525">
            <a:solidFill>
              <a:schemeClr val="tx1"/>
            </a:solidFill>
            <a:round/>
            <a:headEnd/>
            <a:tailEnd/>
          </a:ln>
          <a:effectLst/>
        </p:spPr>
        <p:txBody>
          <a:bodyPr/>
          <a:lstStyle/>
          <a:p>
            <a:endParaRPr lang="en-US"/>
          </a:p>
        </p:txBody>
      </p:sp>
      <p:sp>
        <p:nvSpPr>
          <p:cNvPr id="81" name="Line 31"/>
          <p:cNvSpPr>
            <a:spLocks noChangeShapeType="1"/>
          </p:cNvSpPr>
          <p:nvPr/>
        </p:nvSpPr>
        <p:spPr bwMode="auto">
          <a:xfrm>
            <a:off x="5737225" y="3673475"/>
            <a:ext cx="0" cy="196850"/>
          </a:xfrm>
          <a:prstGeom prst="line">
            <a:avLst/>
          </a:prstGeom>
          <a:noFill/>
          <a:ln w="9525">
            <a:solidFill>
              <a:schemeClr val="tx1"/>
            </a:solidFill>
            <a:round/>
            <a:headEnd/>
            <a:tailEnd type="triangle" w="med" len="med"/>
          </a:ln>
          <a:effectLst/>
        </p:spPr>
        <p:txBody>
          <a:bodyPr/>
          <a:lstStyle/>
          <a:p>
            <a:endParaRPr lang="en-US"/>
          </a:p>
        </p:txBody>
      </p:sp>
      <p:sp>
        <p:nvSpPr>
          <p:cNvPr id="82" name="Text Box 32"/>
          <p:cNvSpPr txBox="1">
            <a:spLocks noChangeArrowheads="1"/>
          </p:cNvSpPr>
          <p:nvPr/>
        </p:nvSpPr>
        <p:spPr bwMode="auto">
          <a:xfrm>
            <a:off x="152400" y="4724400"/>
            <a:ext cx="1295400" cy="400110"/>
          </a:xfrm>
          <a:prstGeom prst="rect">
            <a:avLst/>
          </a:prstGeom>
          <a:noFill/>
          <a:ln w="9525">
            <a:noFill/>
            <a:miter lim="800000"/>
            <a:headEnd/>
            <a:tailEnd/>
          </a:ln>
          <a:effectLst/>
        </p:spPr>
        <p:txBody>
          <a:bodyPr wrap="square">
            <a:spAutoFit/>
          </a:bodyPr>
          <a:lstStyle/>
          <a:p>
            <a:pPr algn="ctr">
              <a:spcBef>
                <a:spcPct val="50000"/>
              </a:spcBef>
            </a:pPr>
            <a:r>
              <a:rPr lang="en-US" sz="1000" b="1" dirty="0">
                <a:solidFill>
                  <a:srgbClr val="FF0000"/>
                </a:solidFill>
              </a:rPr>
              <a:t>Vehicle </a:t>
            </a:r>
            <a:r>
              <a:rPr lang="en-US" sz="1000" b="1" dirty="0" smtClean="0">
                <a:solidFill>
                  <a:srgbClr val="FF0000"/>
                </a:solidFill>
              </a:rPr>
              <a:t>Design and Build</a:t>
            </a:r>
            <a:endParaRPr lang="en-US" sz="1000" b="1" dirty="0">
              <a:solidFill>
                <a:srgbClr val="FF0000"/>
              </a:solidFill>
            </a:endParaRPr>
          </a:p>
        </p:txBody>
      </p:sp>
      <p:sp>
        <p:nvSpPr>
          <p:cNvPr id="83" name="Line 33"/>
          <p:cNvSpPr>
            <a:spLocks noChangeShapeType="1"/>
          </p:cNvSpPr>
          <p:nvPr/>
        </p:nvSpPr>
        <p:spPr bwMode="auto">
          <a:xfrm flipH="1" flipV="1">
            <a:off x="2667000" y="5492746"/>
            <a:ext cx="0" cy="679454"/>
          </a:xfrm>
          <a:prstGeom prst="line">
            <a:avLst/>
          </a:prstGeom>
          <a:noFill/>
          <a:ln w="9525">
            <a:solidFill>
              <a:schemeClr val="tx1"/>
            </a:solidFill>
            <a:round/>
            <a:headEnd/>
            <a:tailEnd type="triangle" w="med" len="med"/>
          </a:ln>
          <a:effectLst/>
        </p:spPr>
        <p:txBody>
          <a:bodyPr/>
          <a:lstStyle/>
          <a:p>
            <a:endParaRPr lang="en-US"/>
          </a:p>
        </p:txBody>
      </p:sp>
      <p:sp>
        <p:nvSpPr>
          <p:cNvPr id="84" name="Line 34"/>
          <p:cNvSpPr>
            <a:spLocks noChangeShapeType="1"/>
          </p:cNvSpPr>
          <p:nvPr/>
        </p:nvSpPr>
        <p:spPr bwMode="auto">
          <a:xfrm>
            <a:off x="2667000" y="6172200"/>
            <a:ext cx="5562600" cy="0"/>
          </a:xfrm>
          <a:prstGeom prst="line">
            <a:avLst/>
          </a:prstGeom>
          <a:noFill/>
          <a:ln w="9525">
            <a:solidFill>
              <a:schemeClr val="tx1"/>
            </a:solidFill>
            <a:round/>
            <a:headEnd/>
            <a:tailEnd/>
          </a:ln>
          <a:effectLst/>
        </p:spPr>
        <p:txBody>
          <a:bodyPr/>
          <a:lstStyle/>
          <a:p>
            <a:endParaRPr lang="en-US"/>
          </a:p>
        </p:txBody>
      </p:sp>
      <p:sp>
        <p:nvSpPr>
          <p:cNvPr id="85" name="Text Box 35"/>
          <p:cNvSpPr txBox="1">
            <a:spLocks noChangeArrowheads="1"/>
          </p:cNvSpPr>
          <p:nvPr/>
        </p:nvSpPr>
        <p:spPr bwMode="auto">
          <a:xfrm>
            <a:off x="4076700" y="5851525"/>
            <a:ext cx="3124200" cy="863600"/>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a:solidFill>
                  <a:srgbClr val="008000"/>
                </a:solidFill>
              </a:rPr>
              <a:t>Warranty Tracking and Emission Warranty Reports (EWIRs) to CARB</a:t>
            </a:r>
          </a:p>
          <a:p>
            <a:pPr algn="ctr"/>
            <a:r>
              <a:rPr lang="en-US" sz="1000" b="1" dirty="0">
                <a:solidFill>
                  <a:srgbClr val="008000"/>
                </a:solidFill>
              </a:rPr>
              <a:t>Emission Defect Information and Voluntary Emission Recall Reports (EDIRs/VERRs) to EPA</a:t>
            </a:r>
          </a:p>
          <a:p>
            <a:pPr algn="ctr"/>
            <a:r>
              <a:rPr lang="en-US" sz="1000" b="1" i="1" dirty="0">
                <a:solidFill>
                  <a:srgbClr val="008000"/>
                </a:solidFill>
              </a:rPr>
              <a:t>(introduction into commerce – useful life miles)</a:t>
            </a:r>
          </a:p>
        </p:txBody>
      </p:sp>
      <p:sp>
        <p:nvSpPr>
          <p:cNvPr id="86" name="Line 36"/>
          <p:cNvSpPr>
            <a:spLocks noChangeShapeType="1"/>
          </p:cNvSpPr>
          <p:nvPr/>
        </p:nvSpPr>
        <p:spPr bwMode="auto">
          <a:xfrm>
            <a:off x="8251825" y="2879725"/>
            <a:ext cx="0" cy="1219200"/>
          </a:xfrm>
          <a:prstGeom prst="line">
            <a:avLst/>
          </a:prstGeom>
          <a:noFill/>
          <a:ln w="9525">
            <a:solidFill>
              <a:schemeClr val="tx1"/>
            </a:solidFill>
            <a:round/>
            <a:headEnd/>
            <a:tailEnd type="triangle" w="med" len="med"/>
          </a:ln>
          <a:effectLst/>
        </p:spPr>
        <p:txBody>
          <a:bodyPr/>
          <a:lstStyle/>
          <a:p>
            <a:endParaRPr lang="en-US"/>
          </a:p>
        </p:txBody>
      </p:sp>
      <p:sp>
        <p:nvSpPr>
          <p:cNvPr id="87" name="Line 37"/>
          <p:cNvSpPr>
            <a:spLocks noChangeShapeType="1"/>
          </p:cNvSpPr>
          <p:nvPr/>
        </p:nvSpPr>
        <p:spPr bwMode="auto">
          <a:xfrm>
            <a:off x="2689225" y="2879725"/>
            <a:ext cx="0" cy="1301750"/>
          </a:xfrm>
          <a:prstGeom prst="line">
            <a:avLst/>
          </a:prstGeom>
          <a:noFill/>
          <a:ln w="9525">
            <a:solidFill>
              <a:schemeClr val="tx1"/>
            </a:solidFill>
            <a:round/>
            <a:headEnd/>
            <a:tailEnd type="triangle" w="med" len="med"/>
          </a:ln>
          <a:effectLst/>
        </p:spPr>
        <p:txBody>
          <a:bodyPr/>
          <a:lstStyle/>
          <a:p>
            <a:endParaRPr lang="en-US"/>
          </a:p>
        </p:txBody>
      </p:sp>
      <p:sp>
        <p:nvSpPr>
          <p:cNvPr id="88" name="Line 38"/>
          <p:cNvSpPr>
            <a:spLocks noChangeShapeType="1"/>
          </p:cNvSpPr>
          <p:nvPr/>
        </p:nvSpPr>
        <p:spPr bwMode="auto">
          <a:xfrm flipV="1">
            <a:off x="2689225" y="2879725"/>
            <a:ext cx="5562600" cy="0"/>
          </a:xfrm>
          <a:prstGeom prst="line">
            <a:avLst/>
          </a:prstGeom>
          <a:noFill/>
          <a:ln w="9525">
            <a:solidFill>
              <a:schemeClr val="tx1"/>
            </a:solidFill>
            <a:round/>
            <a:headEnd/>
            <a:tailEnd/>
          </a:ln>
          <a:effectLst/>
        </p:spPr>
        <p:txBody>
          <a:bodyPr/>
          <a:lstStyle/>
          <a:p>
            <a:endParaRPr lang="en-US"/>
          </a:p>
        </p:txBody>
      </p:sp>
      <p:sp>
        <p:nvSpPr>
          <p:cNvPr id="89" name="Text Box 39"/>
          <p:cNvSpPr txBox="1">
            <a:spLocks noChangeArrowheads="1"/>
          </p:cNvSpPr>
          <p:nvPr/>
        </p:nvSpPr>
        <p:spPr bwMode="auto">
          <a:xfrm>
            <a:off x="3581400" y="1905000"/>
            <a:ext cx="4114800" cy="861774"/>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lgn="ctr"/>
            <a:r>
              <a:rPr lang="en-US" sz="1000" b="1" dirty="0" smtClean="0">
                <a:solidFill>
                  <a:srgbClr val="3333CC"/>
                </a:solidFill>
              </a:rPr>
              <a:t>EPA </a:t>
            </a:r>
            <a:r>
              <a:rPr lang="en-US" sz="1000" b="1" dirty="0">
                <a:solidFill>
                  <a:srgbClr val="3333CC"/>
                </a:solidFill>
              </a:rPr>
              <a:t>Follow-Up </a:t>
            </a:r>
            <a:r>
              <a:rPr lang="en-US" sz="1000" b="1" dirty="0" smtClean="0">
                <a:solidFill>
                  <a:srgbClr val="3333CC"/>
                </a:solidFill>
              </a:rPr>
              <a:t>(Defect and Recall Reports, Mfr. In-Use Testing,  </a:t>
            </a:r>
            <a:r>
              <a:rPr lang="en-US" sz="1000" b="1" dirty="0">
                <a:solidFill>
                  <a:srgbClr val="3333CC"/>
                </a:solidFill>
              </a:rPr>
              <a:t>EPA Testing)</a:t>
            </a:r>
          </a:p>
          <a:p>
            <a:pPr algn="ctr"/>
            <a:r>
              <a:rPr lang="en-US" sz="1000" b="1" dirty="0">
                <a:solidFill>
                  <a:srgbClr val="3333CC"/>
                </a:solidFill>
              </a:rPr>
              <a:t>EPA Test Data Review/Analysis </a:t>
            </a:r>
          </a:p>
          <a:p>
            <a:pPr algn="ctr"/>
            <a:r>
              <a:rPr lang="en-US" sz="1000" b="1" dirty="0">
                <a:solidFill>
                  <a:srgbClr val="3333CC"/>
                </a:solidFill>
              </a:rPr>
              <a:t>CARB Coordination (Warranty Reporting)</a:t>
            </a:r>
          </a:p>
          <a:p>
            <a:pPr algn="ctr"/>
            <a:r>
              <a:rPr lang="en-US" sz="1000" b="1" dirty="0">
                <a:solidFill>
                  <a:srgbClr val="3333CC"/>
                </a:solidFill>
              </a:rPr>
              <a:t>OECA Coordination (Enforcement)</a:t>
            </a:r>
            <a:endParaRPr lang="en-US" sz="1000" b="1" i="1" dirty="0">
              <a:solidFill>
                <a:srgbClr val="3333CC"/>
              </a:solidFill>
            </a:endParaRPr>
          </a:p>
        </p:txBody>
      </p:sp>
      <p:cxnSp>
        <p:nvCxnSpPr>
          <p:cNvPr id="107" name="Straight Connector 106"/>
          <p:cNvCxnSpPr/>
          <p:nvPr/>
        </p:nvCxnSpPr>
        <p:spPr>
          <a:xfrm flipH="1">
            <a:off x="762000" y="4648200"/>
            <a:ext cx="137160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V="1">
            <a:off x="1295400" y="4267200"/>
            <a:ext cx="0" cy="381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5" name="Text Box 18"/>
          <p:cNvSpPr txBox="1">
            <a:spLocks noChangeArrowheads="1"/>
          </p:cNvSpPr>
          <p:nvPr/>
        </p:nvSpPr>
        <p:spPr bwMode="auto">
          <a:xfrm>
            <a:off x="152400" y="3733800"/>
            <a:ext cx="1143000" cy="861774"/>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EPA Certification Preview and Pre-model Year Reports</a:t>
            </a:r>
            <a:endParaRPr lang="en-US" sz="1000" b="1" i="1" dirty="0">
              <a:solidFill>
                <a:srgbClr val="3333CC"/>
              </a:solidFill>
            </a:endParaRPr>
          </a:p>
        </p:txBody>
      </p:sp>
      <p:sp>
        <p:nvSpPr>
          <p:cNvPr id="117" name="Text Box 18"/>
          <p:cNvSpPr txBox="1">
            <a:spLocks noChangeArrowheads="1"/>
          </p:cNvSpPr>
          <p:nvPr/>
        </p:nvSpPr>
        <p:spPr bwMode="auto">
          <a:xfrm>
            <a:off x="76200" y="3027402"/>
            <a:ext cx="1752600" cy="553998"/>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EPA Confirmatory Testing (Random and Targeted)</a:t>
            </a:r>
            <a:endParaRPr lang="en-US" sz="1000" b="1" i="1" dirty="0">
              <a:solidFill>
                <a:srgbClr val="3333CC"/>
              </a:solidFill>
            </a:endParaRPr>
          </a:p>
        </p:txBody>
      </p:sp>
      <p:sp>
        <p:nvSpPr>
          <p:cNvPr id="124" name="Text Box 18"/>
          <p:cNvSpPr txBox="1">
            <a:spLocks noChangeArrowheads="1"/>
          </p:cNvSpPr>
          <p:nvPr/>
        </p:nvSpPr>
        <p:spPr bwMode="auto">
          <a:xfrm>
            <a:off x="76200" y="2495490"/>
            <a:ext cx="19812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EPA Review of Manufacturer Application</a:t>
            </a:r>
            <a:endParaRPr lang="en-US" sz="1000" b="1" i="1" dirty="0">
              <a:solidFill>
                <a:srgbClr val="3333CC"/>
              </a:solidFill>
            </a:endParaRPr>
          </a:p>
        </p:txBody>
      </p:sp>
      <p:cxnSp>
        <p:nvCxnSpPr>
          <p:cNvPr id="128" name="Straight Connector 127"/>
          <p:cNvCxnSpPr/>
          <p:nvPr/>
        </p:nvCxnSpPr>
        <p:spPr>
          <a:xfrm>
            <a:off x="2057400" y="2895600"/>
            <a:ext cx="0" cy="1752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0" name="Line 5"/>
          <p:cNvSpPr>
            <a:spLocks noChangeShapeType="1"/>
          </p:cNvSpPr>
          <p:nvPr/>
        </p:nvSpPr>
        <p:spPr bwMode="auto">
          <a:xfrm>
            <a:off x="2133600" y="4510087"/>
            <a:ext cx="0" cy="304800"/>
          </a:xfrm>
          <a:prstGeom prst="line">
            <a:avLst/>
          </a:prstGeom>
          <a:noFill/>
          <a:ln w="9525">
            <a:solidFill>
              <a:schemeClr val="tx1"/>
            </a:solidFill>
            <a:round/>
            <a:headEnd/>
            <a:tailEnd/>
          </a:ln>
          <a:effectLst/>
        </p:spPr>
        <p:txBody>
          <a:bodyPr/>
          <a:lstStyle/>
          <a:p>
            <a:endParaRPr lang="en-US"/>
          </a:p>
        </p:txBody>
      </p:sp>
      <p:sp>
        <p:nvSpPr>
          <p:cNvPr id="131" name="Text Box 18"/>
          <p:cNvSpPr txBox="1">
            <a:spLocks noChangeArrowheads="1"/>
          </p:cNvSpPr>
          <p:nvPr/>
        </p:nvSpPr>
        <p:spPr bwMode="auto">
          <a:xfrm>
            <a:off x="1524000" y="2057400"/>
            <a:ext cx="19050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EPA Issues Certificate of Conformity</a:t>
            </a:r>
            <a:endParaRPr lang="en-US" sz="1000" b="1" i="1" dirty="0">
              <a:solidFill>
                <a:srgbClr val="3333CC"/>
              </a:solidFill>
            </a:endParaRPr>
          </a:p>
        </p:txBody>
      </p:sp>
      <p:sp>
        <p:nvSpPr>
          <p:cNvPr id="132" name="Line 37"/>
          <p:cNvSpPr>
            <a:spLocks noChangeShapeType="1"/>
          </p:cNvSpPr>
          <p:nvPr/>
        </p:nvSpPr>
        <p:spPr bwMode="auto">
          <a:xfrm>
            <a:off x="2133600" y="2438400"/>
            <a:ext cx="0" cy="2063750"/>
          </a:xfrm>
          <a:prstGeom prst="line">
            <a:avLst/>
          </a:prstGeom>
          <a:noFill/>
          <a:ln w="9525">
            <a:solidFill>
              <a:schemeClr val="tx1"/>
            </a:solidFill>
            <a:round/>
            <a:headEnd/>
            <a:tailEnd type="triangle" w="med" len="med"/>
          </a:ln>
          <a:effectLst/>
        </p:spPr>
        <p:txBody>
          <a:bodyPr/>
          <a:lstStyle/>
          <a:p>
            <a:endParaRPr lang="en-US"/>
          </a:p>
        </p:txBody>
      </p:sp>
      <p:sp>
        <p:nvSpPr>
          <p:cNvPr id="133" name="Text Box 12"/>
          <p:cNvSpPr txBox="1">
            <a:spLocks noChangeArrowheads="1"/>
          </p:cNvSpPr>
          <p:nvPr/>
        </p:nvSpPr>
        <p:spPr bwMode="auto">
          <a:xfrm>
            <a:off x="228600" y="5486400"/>
            <a:ext cx="1676400" cy="507831"/>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lnSpc>
                <a:spcPct val="90000"/>
              </a:lnSpc>
              <a:spcBef>
                <a:spcPct val="50000"/>
              </a:spcBef>
            </a:pPr>
            <a:r>
              <a:rPr lang="en-US" sz="1000" b="1" dirty="0" smtClean="0">
                <a:solidFill>
                  <a:srgbClr val="008000"/>
                </a:solidFill>
              </a:rPr>
              <a:t>Manufacturer Emissions Vehicle Prototype and Durability Testing </a:t>
            </a:r>
            <a:endParaRPr lang="en-US" sz="1000" b="1" dirty="0">
              <a:solidFill>
                <a:srgbClr val="008000"/>
              </a:solidFill>
            </a:endParaRPr>
          </a:p>
        </p:txBody>
      </p:sp>
      <p:sp>
        <p:nvSpPr>
          <p:cNvPr id="141" name="Text Box 16"/>
          <p:cNvSpPr txBox="1">
            <a:spLocks noChangeArrowheads="1"/>
          </p:cNvSpPr>
          <p:nvPr/>
        </p:nvSpPr>
        <p:spPr bwMode="auto">
          <a:xfrm>
            <a:off x="6858000" y="4876800"/>
            <a:ext cx="2133600" cy="246221"/>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smtClean="0">
                <a:solidFill>
                  <a:srgbClr val="008000"/>
                </a:solidFill>
              </a:rPr>
              <a:t>End of Useful Life (per CAA)</a:t>
            </a:r>
            <a:endParaRPr lang="en-US" sz="1000" b="1" dirty="0">
              <a:solidFill>
                <a:srgbClr val="008000"/>
              </a:solidFill>
            </a:endParaRPr>
          </a:p>
        </p:txBody>
      </p:sp>
      <p:sp>
        <p:nvSpPr>
          <p:cNvPr id="142" name="Line 10"/>
          <p:cNvSpPr>
            <a:spLocks noChangeShapeType="1"/>
          </p:cNvSpPr>
          <p:nvPr/>
        </p:nvSpPr>
        <p:spPr bwMode="auto">
          <a:xfrm flipH="1" flipV="1">
            <a:off x="8229600" y="4648200"/>
            <a:ext cx="0" cy="228600"/>
          </a:xfrm>
          <a:prstGeom prst="line">
            <a:avLst/>
          </a:prstGeom>
          <a:noFill/>
          <a:ln w="9525">
            <a:solidFill>
              <a:schemeClr val="tx1"/>
            </a:solidFill>
            <a:round/>
            <a:headEnd/>
            <a:tailEnd type="triangle" w="med" len="med"/>
          </a:ln>
          <a:effectLst/>
        </p:spPr>
        <p:txBody>
          <a:bodyPr/>
          <a:lstStyle/>
          <a:p>
            <a:endParaRPr lang="en-US"/>
          </a:p>
        </p:txBody>
      </p:sp>
      <p:sp>
        <p:nvSpPr>
          <p:cNvPr id="143" name="Text Box 12"/>
          <p:cNvSpPr txBox="1">
            <a:spLocks noChangeArrowheads="1"/>
          </p:cNvSpPr>
          <p:nvPr/>
        </p:nvSpPr>
        <p:spPr bwMode="auto">
          <a:xfrm>
            <a:off x="1371600" y="4876800"/>
            <a:ext cx="1295400" cy="369332"/>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wrap="square">
            <a:spAutoFit/>
          </a:bodyPr>
          <a:lstStyle/>
          <a:p>
            <a:pPr algn="ctr">
              <a:lnSpc>
                <a:spcPct val="90000"/>
              </a:lnSpc>
              <a:spcBef>
                <a:spcPct val="50000"/>
              </a:spcBef>
            </a:pPr>
            <a:r>
              <a:rPr lang="en-US" sz="1000" b="1" dirty="0" smtClean="0">
                <a:solidFill>
                  <a:srgbClr val="008000"/>
                </a:solidFill>
              </a:rPr>
              <a:t>Vehicle May Enter Commerce</a:t>
            </a:r>
            <a:endParaRPr lang="en-US" sz="1000" b="1" dirty="0">
              <a:solidFill>
                <a:srgbClr val="008000"/>
              </a:solidFill>
            </a:endParaRPr>
          </a:p>
        </p:txBody>
      </p:sp>
      <p:sp>
        <p:nvSpPr>
          <p:cNvPr id="144" name="Line 10"/>
          <p:cNvSpPr>
            <a:spLocks noChangeShapeType="1"/>
          </p:cNvSpPr>
          <p:nvPr/>
        </p:nvSpPr>
        <p:spPr bwMode="auto">
          <a:xfrm flipV="1">
            <a:off x="2133600" y="4692650"/>
            <a:ext cx="0" cy="184150"/>
          </a:xfrm>
          <a:prstGeom prst="line">
            <a:avLst/>
          </a:prstGeom>
          <a:noFill/>
          <a:ln w="9525">
            <a:solidFill>
              <a:schemeClr val="tx1"/>
            </a:solidFill>
            <a:round/>
            <a:headEnd/>
            <a:tailEnd type="triangle" w="med" len="med"/>
          </a:ln>
          <a:effectLst/>
        </p:spPr>
        <p:txBody>
          <a:bodyPr/>
          <a:lstStyle/>
          <a:p>
            <a:endParaRPr lang="en-US"/>
          </a:p>
        </p:txBody>
      </p:sp>
      <p:sp>
        <p:nvSpPr>
          <p:cNvPr id="90" name="Line 37"/>
          <p:cNvSpPr>
            <a:spLocks noChangeShapeType="1"/>
          </p:cNvSpPr>
          <p:nvPr/>
        </p:nvSpPr>
        <p:spPr bwMode="auto">
          <a:xfrm>
            <a:off x="1371600" y="3505200"/>
            <a:ext cx="0" cy="1143000"/>
          </a:xfrm>
          <a:prstGeom prst="line">
            <a:avLst/>
          </a:prstGeom>
          <a:noFill/>
          <a:ln w="9525">
            <a:solidFill>
              <a:srgbClr val="FF0000"/>
            </a:solidFill>
            <a:round/>
            <a:headEnd/>
            <a:tailEnd type="triangle" w="med" len="med"/>
          </a:ln>
          <a:effectLst/>
        </p:spPr>
        <p:txBody>
          <a:bodyPr/>
          <a:lstStyle/>
          <a:p>
            <a:endParaRPr lang="en-US"/>
          </a:p>
        </p:txBody>
      </p:sp>
      <p:sp>
        <p:nvSpPr>
          <p:cNvPr id="91" name="Line 37"/>
          <p:cNvSpPr>
            <a:spLocks noChangeShapeType="1"/>
          </p:cNvSpPr>
          <p:nvPr/>
        </p:nvSpPr>
        <p:spPr bwMode="auto">
          <a:xfrm>
            <a:off x="1905000" y="3505200"/>
            <a:ext cx="0" cy="1143000"/>
          </a:xfrm>
          <a:prstGeom prst="line">
            <a:avLst/>
          </a:prstGeom>
          <a:noFill/>
          <a:ln w="9525">
            <a:solidFill>
              <a:srgbClr val="FF0000"/>
            </a:solidFill>
            <a:round/>
            <a:headEnd/>
            <a:tailEnd type="triangle" w="med" len="med"/>
          </a:ln>
          <a:effectLst/>
        </p:spPr>
        <p:txBody>
          <a:bodyPr/>
          <a:lstStyle/>
          <a:p>
            <a:endParaRPr lang="en-US"/>
          </a:p>
        </p:txBody>
      </p:sp>
      <p:sp>
        <p:nvSpPr>
          <p:cNvPr id="92" name="Line 38"/>
          <p:cNvSpPr>
            <a:spLocks noChangeShapeType="1"/>
          </p:cNvSpPr>
          <p:nvPr/>
        </p:nvSpPr>
        <p:spPr bwMode="auto">
          <a:xfrm>
            <a:off x="1371600" y="3505198"/>
            <a:ext cx="533400" cy="1"/>
          </a:xfrm>
          <a:prstGeom prst="line">
            <a:avLst/>
          </a:prstGeom>
          <a:noFill/>
          <a:ln w="9525">
            <a:solidFill>
              <a:srgbClr val="FF0000"/>
            </a:solidFill>
            <a:round/>
            <a:headEnd/>
            <a:tailEnd/>
          </a:ln>
          <a:effectLst/>
        </p:spPr>
        <p:txBody>
          <a:bodyPr/>
          <a:lstStyle/>
          <a:p>
            <a:endParaRPr lang="en-US"/>
          </a:p>
        </p:txBody>
      </p:sp>
      <p:sp>
        <p:nvSpPr>
          <p:cNvPr id="93" name="Text Box 18"/>
          <p:cNvSpPr txBox="1">
            <a:spLocks noChangeArrowheads="1"/>
          </p:cNvSpPr>
          <p:nvPr/>
        </p:nvSpPr>
        <p:spPr bwMode="auto">
          <a:xfrm>
            <a:off x="228600" y="1676400"/>
            <a:ext cx="1143000" cy="707886"/>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Durability Review and Approval Process</a:t>
            </a:r>
            <a:endParaRPr lang="en-US" sz="1000" b="1" i="1" dirty="0">
              <a:solidFill>
                <a:srgbClr val="3333CC"/>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1524000"/>
            <a:ext cx="8229600" cy="5181600"/>
          </a:xfrm>
          <a:solidFill>
            <a:schemeClr val="bg1"/>
          </a:solidFill>
        </p:spPr>
        <p:txBody>
          <a:bodyPr>
            <a:normAutofit fontScale="62500" lnSpcReduction="20000"/>
          </a:bodyPr>
          <a:lstStyle/>
          <a:p>
            <a:r>
              <a:rPr lang="en-US" sz="2800" dirty="0" smtClean="0"/>
              <a:t>Industry characteristics and economics</a:t>
            </a:r>
          </a:p>
          <a:p>
            <a:pPr lvl="1"/>
            <a:r>
              <a:rPr lang="en-US" sz="2400" dirty="0" smtClean="0"/>
              <a:t>Heavy-duty on-highway engines, trucks and buses; nonroad and marine engines; and locomotives</a:t>
            </a:r>
          </a:p>
          <a:p>
            <a:pPr lvl="1"/>
            <a:r>
              <a:rPr lang="en-US" sz="2400" dirty="0" smtClean="0"/>
              <a:t>Sector contributed $101 billion to US economy in 2009, or almost1% of GDP</a:t>
            </a:r>
          </a:p>
          <a:p>
            <a:pPr lvl="1"/>
            <a:r>
              <a:rPr lang="en-US" sz="2400" dirty="0" smtClean="0"/>
              <a:t>175 engine and truck manufacturers; 750+ nonroad equipment manufacturers</a:t>
            </a:r>
          </a:p>
          <a:p>
            <a:pPr lvl="2"/>
            <a:r>
              <a:rPr lang="en-US" sz="2200" dirty="0" smtClean="0"/>
              <a:t>Large global companies employing thousands such as Caterpillar and Volvo to small, relatively inexperienced companies such as Therm Dynamics with fewer than 20 employees</a:t>
            </a:r>
          </a:p>
          <a:p>
            <a:pPr lvl="2"/>
            <a:r>
              <a:rPr lang="en-US" sz="2200" dirty="0" smtClean="0"/>
              <a:t>Production volumes and locations vary significantly by industry subsector</a:t>
            </a:r>
          </a:p>
          <a:p>
            <a:pPr lvl="3"/>
            <a:r>
              <a:rPr lang="en-US" sz="2000" dirty="0" smtClean="0"/>
              <a:t>Truck engine production: ~ 630,000 units per year, 95% domestic</a:t>
            </a:r>
          </a:p>
          <a:p>
            <a:pPr lvl="3"/>
            <a:r>
              <a:rPr lang="en-US" sz="2000" dirty="0" smtClean="0"/>
              <a:t>Nonroad engine production:  ~ 1M units per year, more than 65% foreign</a:t>
            </a:r>
            <a:endParaRPr lang="en-US" sz="2200" dirty="0" smtClean="0"/>
          </a:p>
          <a:p>
            <a:pPr lvl="1"/>
            <a:r>
              <a:rPr lang="en-US" sz="2400" dirty="0" smtClean="0"/>
              <a:t>Railroads and ocean-going shipping companies are regulated parties</a:t>
            </a:r>
          </a:p>
          <a:p>
            <a:pPr lvl="6"/>
            <a:endParaRPr lang="en-US" dirty="0" smtClean="0"/>
          </a:p>
          <a:p>
            <a:r>
              <a:rPr lang="en-US" sz="2800" dirty="0" smtClean="0"/>
              <a:t>EPA oversight</a:t>
            </a:r>
          </a:p>
          <a:p>
            <a:pPr lvl="1"/>
            <a:r>
              <a:rPr lang="en-US" sz="2400" dirty="0" smtClean="0"/>
              <a:t>~ 950 certificates per year</a:t>
            </a:r>
          </a:p>
          <a:p>
            <a:pPr lvl="1"/>
            <a:r>
              <a:rPr lang="en-US" sz="2400" dirty="0" smtClean="0"/>
              <a:t>Regulate traditional criteria pollutants (PM, CO, HC, and NO</a:t>
            </a:r>
            <a:r>
              <a:rPr lang="en-US" sz="2400" baseline="-25000" dirty="0" smtClean="0"/>
              <a:t>X</a:t>
            </a:r>
            <a:r>
              <a:rPr lang="en-US" sz="2400" dirty="0" smtClean="0"/>
              <a:t>) and now GHGs (CO</a:t>
            </a:r>
            <a:r>
              <a:rPr lang="en-US" sz="2400" baseline="-25000" dirty="0" smtClean="0"/>
              <a:t>2</a:t>
            </a:r>
            <a:r>
              <a:rPr lang="en-US" sz="2400" dirty="0" smtClean="0"/>
              <a:t>, CH</a:t>
            </a:r>
            <a:r>
              <a:rPr lang="en-US" sz="2400" baseline="-25000" dirty="0" smtClean="0"/>
              <a:t>4</a:t>
            </a:r>
            <a:r>
              <a:rPr lang="en-US" sz="2400" dirty="0" smtClean="0"/>
              <a:t>, and N</a:t>
            </a:r>
            <a:r>
              <a:rPr lang="en-US" sz="2400" baseline="-25000" dirty="0" smtClean="0"/>
              <a:t>2</a:t>
            </a:r>
            <a:r>
              <a:rPr lang="en-US" sz="2400" dirty="0" smtClean="0"/>
              <a:t>O) for highway engines and trucks</a:t>
            </a:r>
          </a:p>
          <a:p>
            <a:pPr lvl="1"/>
            <a:r>
              <a:rPr lang="en-US" sz="2400" dirty="0" smtClean="0"/>
              <a:t>Current  standards:</a:t>
            </a:r>
          </a:p>
          <a:p>
            <a:pPr lvl="2"/>
            <a:r>
              <a:rPr lang="en-US" sz="2200" dirty="0" smtClean="0"/>
              <a:t>Nonroad Tier 4 most recent and stringent requirements</a:t>
            </a:r>
          </a:p>
          <a:p>
            <a:pPr lvl="3"/>
            <a:r>
              <a:rPr lang="en-US" sz="2000" dirty="0" smtClean="0"/>
              <a:t>But regulatory flexibilities still allow production of some engines meeting earlier standards</a:t>
            </a:r>
          </a:p>
          <a:p>
            <a:pPr lvl="2"/>
            <a:r>
              <a:rPr lang="en-US" sz="2200" dirty="0" smtClean="0"/>
              <a:t>Highway 2010 engine standards</a:t>
            </a:r>
          </a:p>
          <a:p>
            <a:pPr lvl="2"/>
            <a:r>
              <a:rPr lang="en-US" sz="2200" dirty="0" smtClean="0"/>
              <a:t>Marine and locomotive Tier 3</a:t>
            </a:r>
          </a:p>
          <a:p>
            <a:pPr lvl="2"/>
            <a:endParaRPr lang="en-US" sz="2200" dirty="0" smtClean="0"/>
          </a:p>
          <a:p>
            <a:pPr lvl="1"/>
            <a:endParaRPr lang="en-US" sz="2400" dirty="0" smtClean="0"/>
          </a:p>
          <a:p>
            <a:endParaRPr lang="en-US" dirty="0"/>
          </a:p>
        </p:txBody>
      </p:sp>
      <p:sp>
        <p:nvSpPr>
          <p:cNvPr id="4" name="Slide Number Placeholder 3"/>
          <p:cNvSpPr>
            <a:spLocks noGrp="1"/>
          </p:cNvSpPr>
          <p:nvPr>
            <p:ph type="sldNum" sz="quarter" idx="12"/>
          </p:nvPr>
        </p:nvSpPr>
        <p:spPr/>
        <p:txBody>
          <a:bodyPr/>
          <a:lstStyle/>
          <a:p>
            <a:fld id="{70B902C4-34B4-4A6D-93A1-3A38D3F9C403}" type="slidenum">
              <a:rPr lang="en-US" smtClean="0"/>
              <a:pPr/>
              <a:t>11</a:t>
            </a:fld>
            <a:endParaRPr lang="en-US"/>
          </a:p>
        </p:txBody>
      </p:sp>
      <p:sp>
        <p:nvSpPr>
          <p:cNvPr id="5" name="Title 4"/>
          <p:cNvSpPr>
            <a:spLocks noGrp="1"/>
          </p:cNvSpPr>
          <p:nvPr>
            <p:ph type="title"/>
          </p:nvPr>
        </p:nvSpPr>
        <p:spPr>
          <a:xfrm>
            <a:off x="152400" y="381000"/>
            <a:ext cx="8839200" cy="884238"/>
          </a:xfrm>
        </p:spPr>
        <p:txBody>
          <a:bodyPr>
            <a:noAutofit/>
          </a:bodyPr>
          <a:lstStyle/>
          <a:p>
            <a:pPr lvl="0"/>
            <a:r>
              <a:rPr lang="en-US" sz="3600" dirty="0" smtClean="0"/>
              <a:t>Heavy Duty Diesel Sector</a:t>
            </a:r>
            <a:br>
              <a:rPr lang="en-US" sz="3600" dirty="0" smtClean="0"/>
            </a:br>
            <a:r>
              <a:rPr lang="en-US" sz="2000" dirty="0" smtClean="0"/>
              <a:t>Highway and Nonroad Compression Ignition Vehicles and Engines </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Slide Number Placeholder 5"/>
          <p:cNvSpPr>
            <a:spLocks noGrp="1"/>
          </p:cNvSpPr>
          <p:nvPr>
            <p:ph type="sldNum" sz="quarter" idx="12"/>
          </p:nvPr>
        </p:nvSpPr>
        <p:spPr/>
        <p:txBody>
          <a:bodyPr/>
          <a:lstStyle/>
          <a:p>
            <a:fld id="{6B0DFAD6-D4ED-4F9E-BB36-5B03D731066A}" type="slidenum">
              <a:rPr lang="en-US"/>
              <a:pPr/>
              <a:t>12</a:t>
            </a:fld>
            <a:endParaRPr lang="en-US"/>
          </a:p>
        </p:txBody>
      </p:sp>
      <p:sp>
        <p:nvSpPr>
          <p:cNvPr id="52" name="Rectangle 2"/>
          <p:cNvSpPr>
            <a:spLocks noGrp="1" noChangeArrowheads="1"/>
          </p:cNvSpPr>
          <p:nvPr>
            <p:ph type="title"/>
          </p:nvPr>
        </p:nvSpPr>
        <p:spPr/>
        <p:txBody>
          <a:bodyPr>
            <a:normAutofit/>
          </a:bodyPr>
          <a:lstStyle/>
          <a:p>
            <a:pPr algn="ctr"/>
            <a:r>
              <a:rPr lang="en-US" sz="3200" dirty="0" smtClean="0"/>
              <a:t>Heavy-Duty Diesel Compliance Program</a:t>
            </a:r>
            <a:endParaRPr lang="en-US" sz="3200" dirty="0"/>
          </a:p>
        </p:txBody>
      </p:sp>
      <p:grpSp>
        <p:nvGrpSpPr>
          <p:cNvPr id="2" name="Group 24"/>
          <p:cNvGrpSpPr>
            <a:grpSpLocks/>
          </p:cNvGrpSpPr>
          <p:nvPr/>
        </p:nvGrpSpPr>
        <p:grpSpPr bwMode="auto">
          <a:xfrm>
            <a:off x="1143000" y="5335587"/>
            <a:ext cx="1600200" cy="608013"/>
            <a:chOff x="178" y="3360"/>
            <a:chExt cx="1008" cy="383"/>
          </a:xfrm>
        </p:grpSpPr>
        <p:sp>
          <p:nvSpPr>
            <p:cNvPr id="28" name="Rectangle 25"/>
            <p:cNvSpPr>
              <a:spLocks noChangeArrowheads="1"/>
            </p:cNvSpPr>
            <p:nvPr/>
          </p:nvSpPr>
          <p:spPr bwMode="auto">
            <a:xfrm>
              <a:off x="178" y="3613"/>
              <a:ext cx="110" cy="115"/>
            </a:xfrm>
            <a:prstGeom prst="rect">
              <a:avLst/>
            </a:prstGeom>
            <a:gradFill rotWithShape="1">
              <a:gsLst>
                <a:gs pos="0">
                  <a:srgbClr val="99FF99"/>
                </a:gs>
                <a:gs pos="50000">
                  <a:srgbClr val="FFFFFF"/>
                </a:gs>
                <a:gs pos="100000">
                  <a:srgbClr val="99FF99"/>
                </a:gs>
              </a:gsLst>
              <a:lin ang="5400000" scaled="1"/>
            </a:gradFill>
            <a:ln w="9525">
              <a:solidFill>
                <a:schemeClr val="tx1"/>
              </a:solidFill>
              <a:miter lim="800000"/>
              <a:headEnd/>
              <a:tailEnd/>
            </a:ln>
            <a:effectLst/>
          </p:spPr>
          <p:txBody>
            <a:bodyPr wrap="none" anchor="ctr"/>
            <a:lstStyle/>
            <a:p>
              <a:pPr algn="ctr"/>
              <a:endParaRPr lang="en-US">
                <a:solidFill>
                  <a:srgbClr val="009900"/>
                </a:solidFill>
              </a:endParaRPr>
            </a:p>
          </p:txBody>
        </p:sp>
        <p:sp>
          <p:nvSpPr>
            <p:cNvPr id="29" name="Rectangle 26"/>
            <p:cNvSpPr>
              <a:spLocks noChangeArrowheads="1"/>
            </p:cNvSpPr>
            <p:nvPr/>
          </p:nvSpPr>
          <p:spPr bwMode="auto">
            <a:xfrm>
              <a:off x="178" y="3391"/>
              <a:ext cx="110" cy="115"/>
            </a:xfrm>
            <a:prstGeom prst="rect">
              <a:avLst/>
            </a:prstGeom>
            <a:gradFill rotWithShape="1">
              <a:gsLst>
                <a:gs pos="0">
                  <a:srgbClr val="6699FF"/>
                </a:gs>
                <a:gs pos="50000">
                  <a:srgbClr val="FFFFFF"/>
                </a:gs>
                <a:gs pos="100000">
                  <a:srgbClr val="6699FF"/>
                </a:gs>
              </a:gsLst>
              <a:lin ang="5400000" scaled="1"/>
            </a:gradFill>
            <a:ln w="9525">
              <a:solidFill>
                <a:schemeClr val="tx1"/>
              </a:solidFill>
              <a:miter lim="800000"/>
              <a:headEnd/>
              <a:tailEnd/>
            </a:ln>
            <a:effectLst/>
          </p:spPr>
          <p:txBody>
            <a:bodyPr wrap="none" anchor="ctr"/>
            <a:lstStyle/>
            <a:p>
              <a:pPr algn="ctr"/>
              <a:endParaRPr lang="en-US">
                <a:solidFill>
                  <a:srgbClr val="009900"/>
                </a:solidFill>
              </a:endParaRPr>
            </a:p>
          </p:txBody>
        </p:sp>
        <p:sp>
          <p:nvSpPr>
            <p:cNvPr id="30" name="Text Box 27"/>
            <p:cNvSpPr txBox="1">
              <a:spLocks noChangeArrowheads="1"/>
            </p:cNvSpPr>
            <p:nvPr/>
          </p:nvSpPr>
          <p:spPr bwMode="auto">
            <a:xfrm>
              <a:off x="288" y="3360"/>
              <a:ext cx="715" cy="154"/>
            </a:xfrm>
            <a:prstGeom prst="rect">
              <a:avLst/>
            </a:prstGeom>
            <a:noFill/>
            <a:ln w="9525">
              <a:noFill/>
              <a:miter lim="800000"/>
              <a:headEnd/>
              <a:tailEnd/>
            </a:ln>
            <a:effectLst/>
          </p:spPr>
          <p:txBody>
            <a:bodyPr>
              <a:spAutoFit/>
            </a:bodyPr>
            <a:lstStyle/>
            <a:p>
              <a:pPr>
                <a:spcBef>
                  <a:spcPct val="50000"/>
                </a:spcBef>
              </a:pPr>
              <a:r>
                <a:rPr lang="en-US" sz="1000" b="1" dirty="0">
                  <a:solidFill>
                    <a:srgbClr val="3366FF"/>
                  </a:solidFill>
                </a:rPr>
                <a:t>EPA Action</a:t>
              </a:r>
            </a:p>
          </p:txBody>
        </p:sp>
        <p:sp>
          <p:nvSpPr>
            <p:cNvPr id="31" name="Text Box 28"/>
            <p:cNvSpPr txBox="1">
              <a:spLocks noChangeArrowheads="1"/>
            </p:cNvSpPr>
            <p:nvPr/>
          </p:nvSpPr>
          <p:spPr bwMode="auto">
            <a:xfrm>
              <a:off x="288" y="3589"/>
              <a:ext cx="898" cy="154"/>
            </a:xfrm>
            <a:prstGeom prst="rect">
              <a:avLst/>
            </a:prstGeom>
            <a:noFill/>
            <a:ln w="9525">
              <a:noFill/>
              <a:miter lim="800000"/>
              <a:headEnd/>
              <a:tailEnd/>
            </a:ln>
            <a:effectLst/>
          </p:spPr>
          <p:txBody>
            <a:bodyPr>
              <a:spAutoFit/>
            </a:bodyPr>
            <a:lstStyle/>
            <a:p>
              <a:pPr>
                <a:spcBef>
                  <a:spcPct val="50000"/>
                </a:spcBef>
              </a:pPr>
              <a:r>
                <a:rPr lang="en-US" sz="1000" b="1">
                  <a:solidFill>
                    <a:srgbClr val="009900"/>
                  </a:solidFill>
                </a:rPr>
                <a:t>Manufacturer Action</a:t>
              </a:r>
            </a:p>
          </p:txBody>
        </p:sp>
      </p:grpSp>
      <p:grpSp>
        <p:nvGrpSpPr>
          <p:cNvPr id="3" name="Group 53"/>
          <p:cNvGrpSpPr/>
          <p:nvPr/>
        </p:nvGrpSpPr>
        <p:grpSpPr>
          <a:xfrm>
            <a:off x="2819400" y="5786988"/>
            <a:ext cx="5867400" cy="1223412"/>
            <a:chOff x="4676737" y="5796171"/>
            <a:chExt cx="5000663" cy="1223412"/>
          </a:xfrm>
        </p:grpSpPr>
        <p:sp>
          <p:nvSpPr>
            <p:cNvPr id="60" name="TextBox 59"/>
            <p:cNvSpPr txBox="1"/>
            <p:nvPr/>
          </p:nvSpPr>
          <p:spPr>
            <a:xfrm>
              <a:off x="6705600" y="5796171"/>
              <a:ext cx="2971800" cy="1223412"/>
            </a:xfrm>
            <a:prstGeom prst="rect">
              <a:avLst/>
            </a:prstGeom>
            <a:noFill/>
            <a:ln w="19050">
              <a:noFill/>
            </a:ln>
          </p:spPr>
          <p:txBody>
            <a:bodyPr wrap="square" rtlCol="0">
              <a:spAutoFit/>
            </a:bodyPr>
            <a:lstStyle/>
            <a:p>
              <a:pPr algn="l"/>
              <a:r>
                <a:rPr lang="en-US" sz="1050" dirty="0" smtClean="0"/>
                <a:t>On-highway:  up to 10 years / 435,000 miles</a:t>
              </a:r>
            </a:p>
            <a:p>
              <a:pPr algn="l"/>
              <a:r>
                <a:rPr lang="en-US" sz="1050" dirty="0" smtClean="0"/>
                <a:t>Nonroad:  up to 10 years / 8,000 hours</a:t>
              </a:r>
            </a:p>
            <a:p>
              <a:pPr algn="l"/>
              <a:r>
                <a:rPr lang="en-US" sz="1050" dirty="0" smtClean="0"/>
                <a:t>Marine:  up to 10 years / 20,000 hours</a:t>
              </a:r>
            </a:p>
            <a:p>
              <a:pPr algn="l"/>
              <a:r>
                <a:rPr lang="en-US" sz="1050" dirty="0" smtClean="0"/>
                <a:t>Locomotive:  up to 10 years / 32,000 MW-hours</a:t>
              </a:r>
            </a:p>
            <a:p>
              <a:pPr algn="l"/>
              <a:endParaRPr lang="en-US" sz="1050" dirty="0" smtClean="0"/>
            </a:p>
            <a:p>
              <a:pPr algn="l"/>
              <a:endParaRPr lang="en-US" sz="1050" dirty="0"/>
            </a:p>
          </p:txBody>
        </p:sp>
        <p:sp>
          <p:nvSpPr>
            <p:cNvPr id="80" name="TextBox 79"/>
            <p:cNvSpPr txBox="1"/>
            <p:nvPr/>
          </p:nvSpPr>
          <p:spPr>
            <a:xfrm>
              <a:off x="4676737" y="5943600"/>
              <a:ext cx="2105063" cy="400110"/>
            </a:xfrm>
            <a:prstGeom prst="rect">
              <a:avLst/>
            </a:prstGeom>
            <a:noFill/>
          </p:spPr>
          <p:txBody>
            <a:bodyPr wrap="none" rtlCol="0">
              <a:spAutoFit/>
            </a:bodyPr>
            <a:lstStyle/>
            <a:p>
              <a:r>
                <a:rPr lang="en-US" dirty="0" smtClean="0"/>
                <a:t>Full Useful Life:</a:t>
              </a:r>
              <a:endParaRPr lang="en-US" dirty="0"/>
            </a:p>
          </p:txBody>
        </p:sp>
      </p:grpSp>
      <p:sp>
        <p:nvSpPr>
          <p:cNvPr id="53" name="Rectangle 3"/>
          <p:cNvSpPr txBox="1">
            <a:spLocks noChangeArrowheads="1"/>
          </p:cNvSpPr>
          <p:nvPr/>
        </p:nvSpPr>
        <p:spPr>
          <a:xfrm>
            <a:off x="1273175" y="1397000"/>
            <a:ext cx="77724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Rectangle 3"/>
          <p:cNvSpPr txBox="1">
            <a:spLocks noChangeArrowheads="1"/>
          </p:cNvSpPr>
          <p:nvPr/>
        </p:nvSpPr>
        <p:spPr>
          <a:xfrm>
            <a:off x="1273175" y="1397000"/>
            <a:ext cx="77724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Line 4"/>
          <p:cNvSpPr>
            <a:spLocks noChangeShapeType="1"/>
          </p:cNvSpPr>
          <p:nvPr/>
        </p:nvSpPr>
        <p:spPr bwMode="auto">
          <a:xfrm>
            <a:off x="2003425" y="3556000"/>
            <a:ext cx="5849938" cy="0"/>
          </a:xfrm>
          <a:prstGeom prst="line">
            <a:avLst/>
          </a:prstGeom>
          <a:noFill/>
          <a:ln w="9525">
            <a:solidFill>
              <a:schemeClr val="tx1"/>
            </a:solidFill>
            <a:round/>
            <a:headEnd/>
            <a:tailEnd/>
          </a:ln>
          <a:effectLst/>
        </p:spPr>
        <p:txBody>
          <a:bodyPr/>
          <a:lstStyle/>
          <a:p>
            <a:endParaRPr lang="en-US"/>
          </a:p>
        </p:txBody>
      </p:sp>
      <p:sp>
        <p:nvSpPr>
          <p:cNvPr id="9" name="Line 6"/>
          <p:cNvSpPr>
            <a:spLocks noChangeShapeType="1"/>
          </p:cNvSpPr>
          <p:nvPr/>
        </p:nvSpPr>
        <p:spPr bwMode="auto">
          <a:xfrm>
            <a:off x="7718425" y="3448050"/>
            <a:ext cx="0" cy="15240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2079625" y="3098800"/>
            <a:ext cx="892175" cy="461665"/>
          </a:xfrm>
          <a:prstGeom prst="rect">
            <a:avLst/>
          </a:prstGeom>
          <a:noFill/>
          <a:ln w="9525">
            <a:noFill/>
            <a:miter lim="800000"/>
            <a:headEnd/>
            <a:tailEnd/>
          </a:ln>
          <a:effectLst/>
        </p:spPr>
        <p:txBody>
          <a:bodyPr>
            <a:spAutoFit/>
          </a:bodyPr>
          <a:lstStyle/>
          <a:p>
            <a:pPr algn="ctr">
              <a:spcBef>
                <a:spcPct val="50000"/>
              </a:spcBef>
            </a:pPr>
            <a:r>
              <a:rPr lang="en-US" sz="1200" b="1" dirty="0"/>
              <a:t>0 </a:t>
            </a:r>
            <a:r>
              <a:rPr lang="en-US" sz="1200" b="1" dirty="0" smtClean="0"/>
              <a:t>Miles / Hours</a:t>
            </a:r>
            <a:endParaRPr lang="en-US" sz="1200" b="1" dirty="0"/>
          </a:p>
        </p:txBody>
      </p:sp>
      <p:sp>
        <p:nvSpPr>
          <p:cNvPr id="11" name="Text Box 8"/>
          <p:cNvSpPr txBox="1">
            <a:spLocks noChangeArrowheads="1"/>
          </p:cNvSpPr>
          <p:nvPr/>
        </p:nvSpPr>
        <p:spPr bwMode="auto">
          <a:xfrm>
            <a:off x="3482975" y="3152001"/>
            <a:ext cx="7620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25%</a:t>
            </a:r>
            <a:endParaRPr lang="en-US" sz="1200" b="1" dirty="0"/>
          </a:p>
        </p:txBody>
      </p:sp>
      <p:sp>
        <p:nvSpPr>
          <p:cNvPr id="12" name="Line 9"/>
          <p:cNvSpPr>
            <a:spLocks noChangeShapeType="1"/>
          </p:cNvSpPr>
          <p:nvPr/>
        </p:nvSpPr>
        <p:spPr bwMode="auto">
          <a:xfrm>
            <a:off x="3908425" y="3448050"/>
            <a:ext cx="0" cy="152400"/>
          </a:xfrm>
          <a:prstGeom prst="line">
            <a:avLst/>
          </a:prstGeom>
          <a:noFill/>
          <a:ln w="9525">
            <a:solidFill>
              <a:schemeClr val="tx1"/>
            </a:solidFill>
            <a:round/>
            <a:headEnd/>
            <a:tailEnd/>
          </a:ln>
          <a:effectLst/>
        </p:spPr>
        <p:txBody>
          <a:bodyPr/>
          <a:lstStyle/>
          <a:p>
            <a:endParaRPr lang="en-US"/>
          </a:p>
        </p:txBody>
      </p:sp>
      <p:sp>
        <p:nvSpPr>
          <p:cNvPr id="15" name="Text Box 12"/>
          <p:cNvSpPr txBox="1">
            <a:spLocks noChangeArrowheads="1"/>
          </p:cNvSpPr>
          <p:nvPr/>
        </p:nvSpPr>
        <p:spPr bwMode="auto">
          <a:xfrm>
            <a:off x="2286000" y="4202668"/>
            <a:ext cx="1676400" cy="369332"/>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lnSpc>
                <a:spcPct val="90000"/>
              </a:lnSpc>
              <a:spcBef>
                <a:spcPct val="50000"/>
              </a:spcBef>
            </a:pPr>
            <a:r>
              <a:rPr lang="en-US" sz="1000" b="1" dirty="0" smtClean="0">
                <a:solidFill>
                  <a:srgbClr val="008000"/>
                </a:solidFill>
              </a:rPr>
              <a:t>Engine Production Line Testing</a:t>
            </a:r>
            <a:endParaRPr lang="en-US" sz="1000" b="1" i="1" dirty="0">
              <a:solidFill>
                <a:srgbClr val="008000"/>
              </a:solidFill>
            </a:endParaRPr>
          </a:p>
        </p:txBody>
      </p:sp>
      <p:sp>
        <p:nvSpPr>
          <p:cNvPr id="16" name="Text Box 13"/>
          <p:cNvSpPr txBox="1">
            <a:spLocks noChangeArrowheads="1"/>
          </p:cNvSpPr>
          <p:nvPr/>
        </p:nvSpPr>
        <p:spPr bwMode="auto">
          <a:xfrm>
            <a:off x="6988175" y="2971800"/>
            <a:ext cx="1371600" cy="400110"/>
          </a:xfrm>
          <a:prstGeom prst="rect">
            <a:avLst/>
          </a:prstGeom>
          <a:noFill/>
          <a:ln w="9525">
            <a:noFill/>
            <a:miter lim="800000"/>
            <a:headEnd/>
            <a:tailEnd/>
          </a:ln>
          <a:effectLst/>
        </p:spPr>
        <p:txBody>
          <a:bodyPr>
            <a:spAutoFit/>
          </a:bodyPr>
          <a:lstStyle/>
          <a:p>
            <a:pPr algn="ctr">
              <a:spcBef>
                <a:spcPct val="50000"/>
              </a:spcBef>
            </a:pPr>
            <a:r>
              <a:rPr lang="en-US" sz="1100" b="1" dirty="0" smtClean="0"/>
              <a:t>End of Useful Life</a:t>
            </a:r>
            <a:endParaRPr lang="en-US" sz="1100" b="1" dirty="0"/>
          </a:p>
          <a:p>
            <a:pPr algn="ctr"/>
            <a:r>
              <a:rPr lang="en-US" sz="900" b="1" i="1" dirty="0" smtClean="0"/>
              <a:t>(Varies by subsector)</a:t>
            </a:r>
            <a:endParaRPr lang="en-US" sz="900" b="1" i="1" dirty="0"/>
          </a:p>
        </p:txBody>
      </p:sp>
      <p:sp>
        <p:nvSpPr>
          <p:cNvPr id="17" name="Text Box 14"/>
          <p:cNvSpPr txBox="1">
            <a:spLocks noChangeArrowheads="1"/>
          </p:cNvSpPr>
          <p:nvPr/>
        </p:nvSpPr>
        <p:spPr bwMode="auto">
          <a:xfrm>
            <a:off x="4854575" y="3152001"/>
            <a:ext cx="7620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50%</a:t>
            </a:r>
            <a:endParaRPr lang="en-US" sz="1200" b="1" dirty="0"/>
          </a:p>
        </p:txBody>
      </p:sp>
      <p:sp>
        <p:nvSpPr>
          <p:cNvPr id="18" name="Line 15"/>
          <p:cNvSpPr>
            <a:spLocks noChangeShapeType="1"/>
          </p:cNvSpPr>
          <p:nvPr/>
        </p:nvSpPr>
        <p:spPr bwMode="auto">
          <a:xfrm>
            <a:off x="5203825" y="3448050"/>
            <a:ext cx="0" cy="304800"/>
          </a:xfrm>
          <a:prstGeom prst="line">
            <a:avLst/>
          </a:prstGeom>
          <a:noFill/>
          <a:ln w="9525">
            <a:solidFill>
              <a:schemeClr val="tx1"/>
            </a:solidFill>
            <a:round/>
            <a:headEnd/>
            <a:tailEnd/>
          </a:ln>
          <a:effectLst/>
        </p:spPr>
        <p:txBody>
          <a:bodyPr/>
          <a:lstStyle/>
          <a:p>
            <a:endParaRPr lang="en-US"/>
          </a:p>
        </p:txBody>
      </p:sp>
      <p:sp>
        <p:nvSpPr>
          <p:cNvPr id="19" name="Text Box 16"/>
          <p:cNvSpPr txBox="1">
            <a:spLocks noChangeArrowheads="1"/>
          </p:cNvSpPr>
          <p:nvPr/>
        </p:nvSpPr>
        <p:spPr bwMode="auto">
          <a:xfrm>
            <a:off x="4137025" y="3784600"/>
            <a:ext cx="2133600" cy="400110"/>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smtClean="0">
                <a:solidFill>
                  <a:srgbClr val="008000"/>
                </a:solidFill>
              </a:rPr>
              <a:t>On-highway / Locomotive In-use </a:t>
            </a:r>
            <a:r>
              <a:rPr lang="en-US" sz="1000" dirty="0" smtClean="0">
                <a:solidFill>
                  <a:srgbClr val="008000"/>
                </a:solidFill>
              </a:rPr>
              <a:t> Testing</a:t>
            </a:r>
            <a:endParaRPr lang="en-US" sz="1000" b="1" i="1" dirty="0">
              <a:solidFill>
                <a:srgbClr val="008000"/>
              </a:solidFill>
            </a:endParaRPr>
          </a:p>
        </p:txBody>
      </p:sp>
      <p:sp>
        <p:nvSpPr>
          <p:cNvPr id="21" name="Text Box 18"/>
          <p:cNvSpPr txBox="1">
            <a:spLocks noChangeArrowheads="1"/>
          </p:cNvSpPr>
          <p:nvPr/>
        </p:nvSpPr>
        <p:spPr bwMode="auto">
          <a:xfrm>
            <a:off x="4114800" y="2420779"/>
            <a:ext cx="2187575" cy="246221"/>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a:solidFill>
                  <a:srgbClr val="3333CC"/>
                </a:solidFill>
              </a:rPr>
              <a:t>EPA In-Use Surveillance </a:t>
            </a:r>
            <a:r>
              <a:rPr lang="en-US" sz="1000" b="1" dirty="0" smtClean="0">
                <a:solidFill>
                  <a:srgbClr val="3333CC"/>
                </a:solidFill>
              </a:rPr>
              <a:t>Testing</a:t>
            </a:r>
          </a:p>
        </p:txBody>
      </p:sp>
      <p:sp>
        <p:nvSpPr>
          <p:cNvPr id="22" name="Text Box 19"/>
          <p:cNvSpPr txBox="1">
            <a:spLocks noChangeArrowheads="1"/>
          </p:cNvSpPr>
          <p:nvPr/>
        </p:nvSpPr>
        <p:spPr bwMode="auto">
          <a:xfrm>
            <a:off x="6073775" y="3152001"/>
            <a:ext cx="7620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75%</a:t>
            </a:r>
            <a:endParaRPr lang="en-US" sz="1200" b="1" dirty="0"/>
          </a:p>
        </p:txBody>
      </p:sp>
      <p:sp>
        <p:nvSpPr>
          <p:cNvPr id="23" name="Line 20"/>
          <p:cNvSpPr>
            <a:spLocks noChangeShapeType="1"/>
          </p:cNvSpPr>
          <p:nvPr/>
        </p:nvSpPr>
        <p:spPr bwMode="auto">
          <a:xfrm>
            <a:off x="6423025" y="3448050"/>
            <a:ext cx="0" cy="152400"/>
          </a:xfrm>
          <a:prstGeom prst="line">
            <a:avLst/>
          </a:prstGeom>
          <a:noFill/>
          <a:ln w="9525">
            <a:solidFill>
              <a:schemeClr val="tx1"/>
            </a:solidFill>
            <a:round/>
            <a:headEnd/>
            <a:tailEnd/>
          </a:ln>
          <a:effectLst/>
        </p:spPr>
        <p:txBody>
          <a:bodyPr/>
          <a:lstStyle/>
          <a:p>
            <a:endParaRPr lang="en-US"/>
          </a:p>
        </p:txBody>
      </p:sp>
      <p:sp>
        <p:nvSpPr>
          <p:cNvPr id="24" name="Line 21"/>
          <p:cNvSpPr>
            <a:spLocks noChangeShapeType="1"/>
          </p:cNvSpPr>
          <p:nvPr/>
        </p:nvSpPr>
        <p:spPr bwMode="auto">
          <a:xfrm>
            <a:off x="3048000" y="2895600"/>
            <a:ext cx="3375025" cy="0"/>
          </a:xfrm>
          <a:prstGeom prst="line">
            <a:avLst/>
          </a:prstGeom>
          <a:noFill/>
          <a:ln w="9525">
            <a:solidFill>
              <a:schemeClr val="tx1"/>
            </a:solidFill>
            <a:round/>
            <a:headEnd type="triangle"/>
            <a:tailEnd type="triangle"/>
          </a:ln>
          <a:effectLst/>
        </p:spPr>
        <p:txBody>
          <a:bodyPr/>
          <a:lstStyle/>
          <a:p>
            <a:endParaRPr lang="en-US"/>
          </a:p>
        </p:txBody>
      </p:sp>
      <p:sp>
        <p:nvSpPr>
          <p:cNvPr id="33" name="Line 30"/>
          <p:cNvSpPr>
            <a:spLocks noChangeShapeType="1"/>
          </p:cNvSpPr>
          <p:nvPr/>
        </p:nvSpPr>
        <p:spPr bwMode="auto">
          <a:xfrm>
            <a:off x="3146425" y="3448050"/>
            <a:ext cx="0" cy="152400"/>
          </a:xfrm>
          <a:prstGeom prst="line">
            <a:avLst/>
          </a:prstGeom>
          <a:noFill/>
          <a:ln w="9525">
            <a:solidFill>
              <a:schemeClr val="tx1"/>
            </a:solidFill>
            <a:round/>
            <a:headEnd/>
            <a:tailEnd/>
          </a:ln>
          <a:effectLst/>
        </p:spPr>
        <p:txBody>
          <a:bodyPr/>
          <a:lstStyle/>
          <a:p>
            <a:endParaRPr lang="en-US"/>
          </a:p>
        </p:txBody>
      </p:sp>
      <p:sp>
        <p:nvSpPr>
          <p:cNvPr id="34" name="Line 31"/>
          <p:cNvSpPr>
            <a:spLocks noChangeShapeType="1"/>
          </p:cNvSpPr>
          <p:nvPr/>
        </p:nvSpPr>
        <p:spPr bwMode="auto">
          <a:xfrm>
            <a:off x="5203825" y="2698750"/>
            <a:ext cx="0" cy="196850"/>
          </a:xfrm>
          <a:prstGeom prst="line">
            <a:avLst/>
          </a:prstGeom>
          <a:noFill/>
          <a:ln w="9525">
            <a:solidFill>
              <a:schemeClr val="tx1"/>
            </a:solidFill>
            <a:round/>
            <a:headEnd/>
            <a:tailEnd type="triangle" w="med" len="med"/>
          </a:ln>
          <a:effectLst/>
        </p:spPr>
        <p:txBody>
          <a:bodyPr/>
          <a:lstStyle/>
          <a:p>
            <a:endParaRPr lang="en-US"/>
          </a:p>
        </p:txBody>
      </p:sp>
      <p:sp>
        <p:nvSpPr>
          <p:cNvPr id="36" name="Line 33"/>
          <p:cNvSpPr>
            <a:spLocks noChangeShapeType="1"/>
          </p:cNvSpPr>
          <p:nvPr/>
        </p:nvSpPr>
        <p:spPr bwMode="auto">
          <a:xfrm flipV="1">
            <a:off x="2286000" y="3657600"/>
            <a:ext cx="0" cy="838200"/>
          </a:xfrm>
          <a:prstGeom prst="line">
            <a:avLst/>
          </a:prstGeom>
          <a:noFill/>
          <a:ln w="9525">
            <a:solidFill>
              <a:schemeClr val="tx1"/>
            </a:solidFill>
            <a:round/>
            <a:headEnd/>
            <a:tailEnd type="triangle" w="med" len="med"/>
          </a:ln>
          <a:effectLst/>
        </p:spPr>
        <p:txBody>
          <a:bodyPr/>
          <a:lstStyle/>
          <a:p>
            <a:endParaRPr lang="en-US"/>
          </a:p>
        </p:txBody>
      </p:sp>
      <p:sp>
        <p:nvSpPr>
          <p:cNvPr id="37" name="Line 34"/>
          <p:cNvSpPr>
            <a:spLocks noChangeShapeType="1"/>
          </p:cNvSpPr>
          <p:nvPr/>
        </p:nvSpPr>
        <p:spPr bwMode="auto">
          <a:xfrm>
            <a:off x="2155825" y="5130800"/>
            <a:ext cx="5562600" cy="0"/>
          </a:xfrm>
          <a:prstGeom prst="line">
            <a:avLst/>
          </a:prstGeom>
          <a:noFill/>
          <a:ln w="9525">
            <a:solidFill>
              <a:schemeClr val="tx1"/>
            </a:solidFill>
            <a:round/>
            <a:headEnd type="triangle"/>
            <a:tailEnd type="triangle"/>
          </a:ln>
          <a:effectLst/>
        </p:spPr>
        <p:txBody>
          <a:bodyPr/>
          <a:lstStyle/>
          <a:p>
            <a:endParaRPr lang="en-US"/>
          </a:p>
        </p:txBody>
      </p:sp>
      <p:sp>
        <p:nvSpPr>
          <p:cNvPr id="38" name="Text Box 35"/>
          <p:cNvSpPr txBox="1">
            <a:spLocks noChangeArrowheads="1"/>
          </p:cNvSpPr>
          <p:nvPr/>
        </p:nvSpPr>
        <p:spPr bwMode="auto">
          <a:xfrm>
            <a:off x="3733800" y="4775200"/>
            <a:ext cx="3124200" cy="863600"/>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a:solidFill>
                  <a:srgbClr val="008000"/>
                </a:solidFill>
              </a:rPr>
              <a:t>Warranty Tracking and Emission Warranty Reports </a:t>
            </a:r>
            <a:r>
              <a:rPr lang="en-US" sz="1000" b="1" dirty="0" smtClean="0">
                <a:solidFill>
                  <a:srgbClr val="008000"/>
                </a:solidFill>
              </a:rPr>
              <a:t>to </a:t>
            </a:r>
            <a:r>
              <a:rPr lang="en-US" sz="1000" b="1" dirty="0">
                <a:solidFill>
                  <a:srgbClr val="008000"/>
                </a:solidFill>
              </a:rPr>
              <a:t>CARB</a:t>
            </a:r>
          </a:p>
          <a:p>
            <a:pPr algn="ctr"/>
            <a:r>
              <a:rPr lang="en-US" sz="1000" b="1" dirty="0">
                <a:solidFill>
                  <a:srgbClr val="008000"/>
                </a:solidFill>
              </a:rPr>
              <a:t>Emission Defect Information and Voluntary Emission Recall Reports </a:t>
            </a:r>
            <a:r>
              <a:rPr lang="en-US" sz="1000" b="1" dirty="0" smtClean="0">
                <a:solidFill>
                  <a:srgbClr val="008000"/>
                </a:solidFill>
              </a:rPr>
              <a:t>to </a:t>
            </a:r>
            <a:r>
              <a:rPr lang="en-US" sz="1000" b="1" dirty="0">
                <a:solidFill>
                  <a:srgbClr val="008000"/>
                </a:solidFill>
              </a:rPr>
              <a:t>EPA</a:t>
            </a:r>
          </a:p>
          <a:p>
            <a:pPr algn="ctr"/>
            <a:r>
              <a:rPr lang="en-US" sz="1000" b="1" i="1" dirty="0">
                <a:solidFill>
                  <a:srgbClr val="008000"/>
                </a:solidFill>
              </a:rPr>
              <a:t>(introduction into commerce – useful life miles)</a:t>
            </a:r>
          </a:p>
        </p:txBody>
      </p:sp>
      <p:sp>
        <p:nvSpPr>
          <p:cNvPr id="41" name="Line 38"/>
          <p:cNvSpPr>
            <a:spLocks noChangeShapeType="1"/>
          </p:cNvSpPr>
          <p:nvPr/>
        </p:nvSpPr>
        <p:spPr bwMode="auto">
          <a:xfrm flipV="1">
            <a:off x="2155825" y="1803400"/>
            <a:ext cx="5562600" cy="0"/>
          </a:xfrm>
          <a:prstGeom prst="line">
            <a:avLst/>
          </a:prstGeom>
          <a:noFill/>
          <a:ln w="9525">
            <a:solidFill>
              <a:schemeClr val="tx1"/>
            </a:solidFill>
            <a:round/>
            <a:headEnd type="triangle"/>
            <a:tailEnd type="triangle"/>
          </a:ln>
          <a:effectLst/>
        </p:spPr>
        <p:txBody>
          <a:bodyPr/>
          <a:lstStyle/>
          <a:p>
            <a:endParaRPr lang="en-US"/>
          </a:p>
        </p:txBody>
      </p:sp>
      <p:sp>
        <p:nvSpPr>
          <p:cNvPr id="42" name="Text Box 39"/>
          <p:cNvSpPr txBox="1">
            <a:spLocks noChangeArrowheads="1"/>
          </p:cNvSpPr>
          <p:nvPr/>
        </p:nvSpPr>
        <p:spPr bwMode="auto">
          <a:xfrm>
            <a:off x="3070225" y="1244600"/>
            <a:ext cx="4114800" cy="1015663"/>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r>
              <a:rPr lang="en-US" sz="1000" b="1" dirty="0" smtClean="0">
                <a:solidFill>
                  <a:srgbClr val="3333CC"/>
                </a:solidFill>
              </a:rPr>
              <a:t>EPA Follow-up </a:t>
            </a:r>
            <a:r>
              <a:rPr lang="en-US" sz="1000" dirty="0" smtClean="0">
                <a:solidFill>
                  <a:srgbClr val="3333CC"/>
                </a:solidFill>
              </a:rPr>
              <a:t>(Defect and Recall Reports, Mfr. In-Use Testing,  EPA Testing)</a:t>
            </a:r>
          </a:p>
          <a:p>
            <a:r>
              <a:rPr lang="en-US" sz="1000" dirty="0" smtClean="0">
                <a:solidFill>
                  <a:srgbClr val="3333CC"/>
                </a:solidFill>
              </a:rPr>
              <a:t>EPA Test Data Review/Analysis</a:t>
            </a:r>
          </a:p>
          <a:p>
            <a:pPr algn="ctr"/>
            <a:r>
              <a:rPr lang="en-US" sz="1000" b="1" dirty="0" smtClean="0">
                <a:solidFill>
                  <a:srgbClr val="3333CC"/>
                </a:solidFill>
              </a:rPr>
              <a:t>CARB </a:t>
            </a:r>
            <a:r>
              <a:rPr lang="en-US" sz="1000" b="1" dirty="0">
                <a:solidFill>
                  <a:srgbClr val="3333CC"/>
                </a:solidFill>
              </a:rPr>
              <a:t>Coordination (Warranty </a:t>
            </a:r>
            <a:r>
              <a:rPr lang="en-US" sz="1000" b="1" dirty="0" smtClean="0">
                <a:solidFill>
                  <a:srgbClr val="3333CC"/>
                </a:solidFill>
              </a:rPr>
              <a:t>Reporting)</a:t>
            </a:r>
          </a:p>
          <a:p>
            <a:pPr algn="ctr"/>
            <a:r>
              <a:rPr lang="en-US" sz="1000" b="1" dirty="0" smtClean="0">
                <a:solidFill>
                  <a:srgbClr val="3333CC"/>
                </a:solidFill>
              </a:rPr>
              <a:t>OECA </a:t>
            </a:r>
            <a:r>
              <a:rPr lang="en-US" sz="1000" b="1" dirty="0">
                <a:solidFill>
                  <a:srgbClr val="3333CC"/>
                </a:solidFill>
              </a:rPr>
              <a:t>Coordination (Enforcement</a:t>
            </a:r>
            <a:r>
              <a:rPr lang="en-US" sz="1000" b="1" dirty="0" smtClean="0">
                <a:solidFill>
                  <a:srgbClr val="3333CC"/>
                </a:solidFill>
              </a:rPr>
              <a:t>)</a:t>
            </a:r>
          </a:p>
          <a:p>
            <a:r>
              <a:rPr lang="en-US" sz="1000" dirty="0" smtClean="0">
                <a:solidFill>
                  <a:srgbClr val="3333CC"/>
                </a:solidFill>
              </a:rPr>
              <a:t>PLT,TPEM, ABT, and Production Report Review</a:t>
            </a:r>
            <a:endParaRPr lang="en-US" sz="1000" b="1" dirty="0">
              <a:solidFill>
                <a:srgbClr val="3333CC"/>
              </a:solidFill>
            </a:endParaRPr>
          </a:p>
        </p:txBody>
      </p:sp>
      <p:sp>
        <p:nvSpPr>
          <p:cNvPr id="55" name="Text Box 18"/>
          <p:cNvSpPr txBox="1">
            <a:spLocks noChangeArrowheads="1"/>
          </p:cNvSpPr>
          <p:nvPr/>
        </p:nvSpPr>
        <p:spPr bwMode="auto">
          <a:xfrm>
            <a:off x="2133601" y="2343090"/>
            <a:ext cx="1447799"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a:solidFill>
                  <a:srgbClr val="3333CC"/>
                </a:solidFill>
              </a:rPr>
              <a:t>EPA </a:t>
            </a:r>
            <a:r>
              <a:rPr lang="en-US" sz="1000" b="1" dirty="0" smtClean="0">
                <a:solidFill>
                  <a:srgbClr val="3333CC"/>
                </a:solidFill>
              </a:rPr>
              <a:t>Selective Enforcement Audit</a:t>
            </a:r>
          </a:p>
        </p:txBody>
      </p:sp>
      <p:sp>
        <p:nvSpPr>
          <p:cNvPr id="57" name="Line 22"/>
          <p:cNvSpPr>
            <a:spLocks noChangeShapeType="1"/>
          </p:cNvSpPr>
          <p:nvPr/>
        </p:nvSpPr>
        <p:spPr bwMode="auto">
          <a:xfrm>
            <a:off x="2133600" y="2743200"/>
            <a:ext cx="0" cy="762000"/>
          </a:xfrm>
          <a:prstGeom prst="line">
            <a:avLst/>
          </a:prstGeom>
          <a:noFill/>
          <a:ln w="9525">
            <a:solidFill>
              <a:schemeClr val="tx1"/>
            </a:solidFill>
            <a:round/>
            <a:headEnd/>
            <a:tailEnd type="triangle" w="med" len="med"/>
          </a:ln>
          <a:effectLst/>
        </p:spPr>
        <p:txBody>
          <a:bodyPr/>
          <a:lstStyle/>
          <a:p>
            <a:endParaRPr lang="en-US"/>
          </a:p>
        </p:txBody>
      </p:sp>
      <p:sp>
        <p:nvSpPr>
          <p:cNvPr id="59" name="Text Box 18"/>
          <p:cNvSpPr txBox="1">
            <a:spLocks noChangeArrowheads="1"/>
          </p:cNvSpPr>
          <p:nvPr/>
        </p:nvSpPr>
        <p:spPr bwMode="auto">
          <a:xfrm>
            <a:off x="685800" y="2722602"/>
            <a:ext cx="1219200" cy="553998"/>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EPA Review of Manufacturer Application</a:t>
            </a:r>
            <a:endParaRPr lang="en-US" sz="1000" b="1" i="1" dirty="0">
              <a:solidFill>
                <a:srgbClr val="3333CC"/>
              </a:solidFill>
            </a:endParaRPr>
          </a:p>
        </p:txBody>
      </p:sp>
      <p:cxnSp>
        <p:nvCxnSpPr>
          <p:cNvPr id="62" name="Straight Connector 61"/>
          <p:cNvCxnSpPr/>
          <p:nvPr/>
        </p:nvCxnSpPr>
        <p:spPr>
          <a:xfrm flipH="1">
            <a:off x="685800" y="3581400"/>
            <a:ext cx="1273175"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6" name="Text Box 32"/>
          <p:cNvSpPr txBox="1">
            <a:spLocks noChangeArrowheads="1"/>
          </p:cNvSpPr>
          <p:nvPr/>
        </p:nvSpPr>
        <p:spPr bwMode="auto">
          <a:xfrm>
            <a:off x="685800" y="3581400"/>
            <a:ext cx="1295400" cy="400110"/>
          </a:xfrm>
          <a:prstGeom prst="rect">
            <a:avLst/>
          </a:prstGeom>
          <a:noFill/>
          <a:ln w="9525">
            <a:noFill/>
            <a:miter lim="800000"/>
            <a:headEnd/>
            <a:tailEnd/>
          </a:ln>
          <a:effectLst/>
        </p:spPr>
        <p:txBody>
          <a:bodyPr wrap="square">
            <a:spAutoFit/>
          </a:bodyPr>
          <a:lstStyle/>
          <a:p>
            <a:pPr algn="ctr">
              <a:spcBef>
                <a:spcPct val="50000"/>
              </a:spcBef>
            </a:pPr>
            <a:r>
              <a:rPr lang="en-US" sz="1000" b="1" dirty="0" smtClean="0">
                <a:solidFill>
                  <a:srgbClr val="FF0000"/>
                </a:solidFill>
              </a:rPr>
              <a:t>Engine Design and Build</a:t>
            </a:r>
            <a:endParaRPr lang="en-US" sz="1000" b="1" dirty="0">
              <a:solidFill>
                <a:srgbClr val="FF0000"/>
              </a:solidFill>
            </a:endParaRPr>
          </a:p>
        </p:txBody>
      </p:sp>
      <p:sp>
        <p:nvSpPr>
          <p:cNvPr id="68" name="Text Box 18"/>
          <p:cNvSpPr txBox="1">
            <a:spLocks noChangeArrowheads="1"/>
          </p:cNvSpPr>
          <p:nvPr/>
        </p:nvSpPr>
        <p:spPr bwMode="auto">
          <a:xfrm>
            <a:off x="685800" y="1276290"/>
            <a:ext cx="19050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smtClean="0">
                <a:solidFill>
                  <a:srgbClr val="3333CC"/>
                </a:solidFill>
              </a:rPr>
              <a:t>EPA Issues Certificate of Conformity</a:t>
            </a:r>
            <a:endParaRPr lang="en-US" sz="1000" b="1" i="1" dirty="0">
              <a:solidFill>
                <a:srgbClr val="3333CC"/>
              </a:solidFill>
            </a:endParaRPr>
          </a:p>
        </p:txBody>
      </p:sp>
      <p:sp>
        <p:nvSpPr>
          <p:cNvPr id="69" name="Text Box 18"/>
          <p:cNvSpPr txBox="1">
            <a:spLocks noChangeArrowheads="1"/>
          </p:cNvSpPr>
          <p:nvPr/>
        </p:nvSpPr>
        <p:spPr bwMode="auto">
          <a:xfrm>
            <a:off x="685800" y="2190690"/>
            <a:ext cx="12954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lgn="ctr">
              <a:spcBef>
                <a:spcPct val="50000"/>
              </a:spcBef>
            </a:pPr>
            <a:r>
              <a:rPr lang="en-US" sz="1000" b="1" dirty="0">
                <a:solidFill>
                  <a:srgbClr val="3333CC"/>
                </a:solidFill>
              </a:rPr>
              <a:t>EPA </a:t>
            </a:r>
            <a:r>
              <a:rPr lang="en-US" sz="1000" b="1" dirty="0" smtClean="0">
                <a:solidFill>
                  <a:srgbClr val="3333CC"/>
                </a:solidFill>
              </a:rPr>
              <a:t>Confirmatory Testing</a:t>
            </a:r>
          </a:p>
        </p:txBody>
      </p:sp>
      <p:sp>
        <p:nvSpPr>
          <p:cNvPr id="70" name="Line 37"/>
          <p:cNvSpPr>
            <a:spLocks noChangeShapeType="1"/>
          </p:cNvSpPr>
          <p:nvPr/>
        </p:nvSpPr>
        <p:spPr bwMode="auto">
          <a:xfrm>
            <a:off x="1882775" y="3276600"/>
            <a:ext cx="0" cy="228600"/>
          </a:xfrm>
          <a:prstGeom prst="line">
            <a:avLst/>
          </a:prstGeom>
          <a:noFill/>
          <a:ln w="9525">
            <a:solidFill>
              <a:schemeClr val="tx1"/>
            </a:solidFill>
            <a:round/>
            <a:headEnd/>
            <a:tailEnd type="triangle" w="med" len="med"/>
          </a:ln>
          <a:effectLst/>
        </p:spPr>
        <p:txBody>
          <a:bodyPr/>
          <a:lstStyle/>
          <a:p>
            <a:endParaRPr lang="en-US"/>
          </a:p>
        </p:txBody>
      </p:sp>
      <p:sp>
        <p:nvSpPr>
          <p:cNvPr id="71" name="Line 37"/>
          <p:cNvSpPr>
            <a:spLocks noChangeShapeType="1"/>
          </p:cNvSpPr>
          <p:nvPr/>
        </p:nvSpPr>
        <p:spPr bwMode="auto">
          <a:xfrm>
            <a:off x="1958975" y="2590800"/>
            <a:ext cx="0" cy="914400"/>
          </a:xfrm>
          <a:prstGeom prst="line">
            <a:avLst/>
          </a:prstGeom>
          <a:noFill/>
          <a:ln w="9525">
            <a:solidFill>
              <a:schemeClr val="tx1"/>
            </a:solidFill>
            <a:round/>
            <a:headEnd/>
            <a:tailEnd type="triangle" w="med" len="med"/>
          </a:ln>
          <a:effectLst/>
        </p:spPr>
        <p:txBody>
          <a:bodyPr/>
          <a:lstStyle/>
          <a:p>
            <a:endParaRPr lang="en-US"/>
          </a:p>
        </p:txBody>
      </p:sp>
      <p:sp>
        <p:nvSpPr>
          <p:cNvPr id="72" name="Line 37"/>
          <p:cNvSpPr>
            <a:spLocks noChangeShapeType="1"/>
          </p:cNvSpPr>
          <p:nvPr/>
        </p:nvSpPr>
        <p:spPr bwMode="auto">
          <a:xfrm>
            <a:off x="2035175" y="1676400"/>
            <a:ext cx="0" cy="1828800"/>
          </a:xfrm>
          <a:prstGeom prst="line">
            <a:avLst/>
          </a:prstGeom>
          <a:noFill/>
          <a:ln w="9525">
            <a:solidFill>
              <a:schemeClr val="tx1"/>
            </a:solidFill>
            <a:round/>
            <a:headEnd/>
            <a:tailEnd type="triangle" w="med" len="med"/>
          </a:ln>
          <a:effectLst/>
        </p:spPr>
        <p:txBody>
          <a:bodyPr/>
          <a:lstStyle/>
          <a:p>
            <a:endParaRPr lang="en-US"/>
          </a:p>
        </p:txBody>
      </p:sp>
      <p:sp>
        <p:nvSpPr>
          <p:cNvPr id="74" name="Text Box 12"/>
          <p:cNvSpPr txBox="1">
            <a:spLocks noChangeArrowheads="1"/>
          </p:cNvSpPr>
          <p:nvPr/>
        </p:nvSpPr>
        <p:spPr bwMode="auto">
          <a:xfrm>
            <a:off x="762000" y="4038600"/>
            <a:ext cx="1219200" cy="646331"/>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wrap="square">
            <a:spAutoFit/>
          </a:bodyPr>
          <a:lstStyle/>
          <a:p>
            <a:pPr algn="ctr">
              <a:lnSpc>
                <a:spcPct val="90000"/>
              </a:lnSpc>
              <a:spcBef>
                <a:spcPct val="50000"/>
              </a:spcBef>
            </a:pPr>
            <a:r>
              <a:rPr lang="en-US" sz="1000" b="1" dirty="0" smtClean="0">
                <a:solidFill>
                  <a:srgbClr val="008000"/>
                </a:solidFill>
              </a:rPr>
              <a:t>Manufacturer Prototype and Durability Testing </a:t>
            </a:r>
            <a:endParaRPr lang="en-US" sz="1000" b="1" dirty="0">
              <a:solidFill>
                <a:srgbClr val="008000"/>
              </a:solidFill>
            </a:endParaRPr>
          </a:p>
        </p:txBody>
      </p:sp>
      <p:sp>
        <p:nvSpPr>
          <p:cNvPr id="75" name="Text Box 12"/>
          <p:cNvSpPr txBox="1">
            <a:spLocks noChangeArrowheads="1"/>
          </p:cNvSpPr>
          <p:nvPr/>
        </p:nvSpPr>
        <p:spPr bwMode="auto">
          <a:xfrm>
            <a:off x="762000" y="4800600"/>
            <a:ext cx="1295400" cy="369332"/>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wrap="square">
            <a:spAutoFit/>
          </a:bodyPr>
          <a:lstStyle/>
          <a:p>
            <a:pPr algn="ctr">
              <a:lnSpc>
                <a:spcPct val="90000"/>
              </a:lnSpc>
              <a:spcBef>
                <a:spcPct val="50000"/>
              </a:spcBef>
            </a:pPr>
            <a:r>
              <a:rPr lang="en-US" sz="1000" b="1" dirty="0" smtClean="0">
                <a:solidFill>
                  <a:srgbClr val="008000"/>
                </a:solidFill>
              </a:rPr>
              <a:t>Engine May Enter Commerce</a:t>
            </a:r>
            <a:endParaRPr lang="en-US" sz="1000" b="1" dirty="0">
              <a:solidFill>
                <a:srgbClr val="008000"/>
              </a:solidFill>
            </a:endParaRPr>
          </a:p>
        </p:txBody>
      </p:sp>
      <p:sp>
        <p:nvSpPr>
          <p:cNvPr id="76" name="Line 33"/>
          <p:cNvSpPr>
            <a:spLocks noChangeShapeType="1"/>
          </p:cNvSpPr>
          <p:nvPr/>
        </p:nvSpPr>
        <p:spPr bwMode="auto">
          <a:xfrm flipV="1">
            <a:off x="2035175" y="3581400"/>
            <a:ext cx="0" cy="1219200"/>
          </a:xfrm>
          <a:prstGeom prst="line">
            <a:avLst/>
          </a:prstGeom>
          <a:noFill/>
          <a:ln w="9525">
            <a:solidFill>
              <a:schemeClr val="tx1"/>
            </a:solidFill>
            <a:round/>
            <a:headEnd/>
            <a:tailEnd type="triangle" w="med" len="med"/>
          </a:ln>
          <a:effectLst/>
        </p:spPr>
        <p:txBody>
          <a:bodyPr/>
          <a:lstStyle/>
          <a:p>
            <a:endParaRPr lang="en-US"/>
          </a:p>
        </p:txBody>
      </p:sp>
      <p:sp>
        <p:nvSpPr>
          <p:cNvPr id="81" name="Line 30"/>
          <p:cNvSpPr>
            <a:spLocks noChangeShapeType="1"/>
          </p:cNvSpPr>
          <p:nvPr/>
        </p:nvSpPr>
        <p:spPr bwMode="auto">
          <a:xfrm>
            <a:off x="2286000" y="3505200"/>
            <a:ext cx="0" cy="15240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5"/>
          <p:cNvSpPr txBox="1">
            <a:spLocks/>
          </p:cNvSpPr>
          <p:nvPr/>
        </p:nvSpPr>
        <p:spPr>
          <a:xfrm>
            <a:off x="304800" y="152400"/>
            <a:ext cx="4114800" cy="9144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Gasoline Engine Sector</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3" name="Text Placeholder 7"/>
          <p:cNvSpPr txBox="1">
            <a:spLocks/>
          </p:cNvSpPr>
          <p:nvPr/>
        </p:nvSpPr>
        <p:spPr>
          <a:xfrm>
            <a:off x="381000" y="1600200"/>
            <a:ext cx="3810000" cy="1066800"/>
          </a:xfrm>
          <a:prstGeom prst="rect">
            <a:avLst/>
          </a:prstGeom>
        </p:spPr>
        <p:txBody>
          <a:bodyPr>
            <a:no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1200" b="0" i="0" u="none" strike="noStrike" kern="1200" cap="none" spc="0" normalizeH="0" baseline="0" noProof="0" dirty="0" smtClean="0">
                <a:ln>
                  <a:noFill/>
                </a:ln>
                <a:solidFill>
                  <a:schemeClr val="tx1"/>
                </a:solidFill>
                <a:effectLst/>
                <a:uLnTx/>
                <a:uFillTx/>
                <a:latin typeface="+mn-lt"/>
                <a:ea typeface="+mn-ea"/>
                <a:cs typeface="+mn-cs"/>
              </a:rPr>
              <a:t>Small SI, Large SI, Heavy-Duty Gasoline, On-Highway Motorcycles,  Off-Road Motorcycles, Recreational Vehicles, Snowmobiles, Marine SI, Evaporative Components (Portable Fuel Containers, Fuel Lines, and Fuel Tanks)</a:t>
            </a:r>
          </a:p>
          <a:p>
            <a:pPr marL="365760" lvl="0" indent="-256032" algn="l">
              <a:spcBef>
                <a:spcPts val="400"/>
              </a:spcBef>
              <a:buClr>
                <a:schemeClr val="accent1"/>
              </a:buClr>
              <a:buSzPct val="68000"/>
              <a:buFont typeface="Wingdings 3"/>
              <a:buChar char=""/>
              <a:defRPr/>
            </a:pPr>
            <a:r>
              <a:rPr lang="en-US" sz="1200" b="0" dirty="0" smtClean="0">
                <a:solidFill>
                  <a:schemeClr val="tx1"/>
                </a:solidFill>
              </a:rPr>
              <a:t>Sector includes companies like Briggs and Stratton, </a:t>
            </a:r>
            <a:r>
              <a:rPr lang="en-US" sz="1200" b="0" dirty="0" err="1" smtClean="0">
                <a:solidFill>
                  <a:schemeClr val="tx1"/>
                </a:solidFill>
              </a:rPr>
              <a:t>Indmar</a:t>
            </a:r>
            <a:r>
              <a:rPr lang="en-US" sz="1200" b="0" dirty="0" smtClean="0">
                <a:solidFill>
                  <a:schemeClr val="tx1"/>
                </a:solidFill>
              </a:rPr>
              <a:t>, Honda, Toyota, </a:t>
            </a:r>
            <a:r>
              <a:rPr lang="en-US" sz="1200" b="0" dirty="0" err="1" smtClean="0">
                <a:solidFill>
                  <a:schemeClr val="tx1"/>
                </a:solidFill>
              </a:rPr>
              <a:t>Generac</a:t>
            </a:r>
            <a:r>
              <a:rPr lang="en-US" sz="1200" b="0" dirty="0" smtClean="0">
                <a:solidFill>
                  <a:schemeClr val="tx1"/>
                </a:solidFill>
              </a:rPr>
              <a:t>, Mitsubishi, Polaris, John Deere, </a:t>
            </a:r>
            <a:r>
              <a:rPr lang="en-US" sz="1200" b="0" dirty="0" err="1" smtClean="0">
                <a:solidFill>
                  <a:schemeClr val="tx1"/>
                </a:solidFill>
              </a:rPr>
              <a:t>Jonway</a:t>
            </a:r>
            <a:r>
              <a:rPr lang="en-US" sz="1200" b="0" dirty="0" smtClean="0">
                <a:solidFill>
                  <a:schemeClr val="tx1"/>
                </a:solidFill>
              </a:rPr>
              <a:t>, </a:t>
            </a:r>
            <a:r>
              <a:rPr lang="en-US" sz="1200" b="0" dirty="0" err="1" smtClean="0">
                <a:solidFill>
                  <a:schemeClr val="tx1"/>
                </a:solidFill>
              </a:rPr>
              <a:t>Lifan</a:t>
            </a:r>
            <a:r>
              <a:rPr lang="en-US" sz="1200" b="0" dirty="0" smtClean="0">
                <a:solidFill>
                  <a:schemeClr val="tx1"/>
                </a:solidFill>
              </a:rPr>
              <a:t>, </a:t>
            </a:r>
            <a:r>
              <a:rPr lang="en-US" sz="1200" b="0" dirty="0" err="1" smtClean="0">
                <a:solidFill>
                  <a:schemeClr val="tx1"/>
                </a:solidFill>
              </a:rPr>
              <a:t>Linyi</a:t>
            </a:r>
            <a:r>
              <a:rPr lang="en-US" sz="1200" b="0" dirty="0" smtClean="0">
                <a:solidFill>
                  <a:schemeClr val="tx1"/>
                </a:solidFill>
              </a:rPr>
              <a:t> </a:t>
            </a:r>
            <a:r>
              <a:rPr lang="en-US" sz="1200" b="0" dirty="0" err="1" smtClean="0">
                <a:solidFill>
                  <a:schemeClr val="tx1"/>
                </a:solidFill>
              </a:rPr>
              <a:t>Sanhe</a:t>
            </a:r>
            <a:r>
              <a:rPr lang="en-US" sz="1200" b="0" dirty="0" smtClean="0">
                <a:solidFill>
                  <a:schemeClr val="tx1"/>
                </a:solidFill>
              </a:rPr>
              <a:t> </a:t>
            </a:r>
            <a:r>
              <a:rPr lang="en-US" sz="1200" b="0" dirty="0" err="1" smtClean="0">
                <a:solidFill>
                  <a:schemeClr val="tx1"/>
                </a:solidFill>
              </a:rPr>
              <a:t>Yongjia</a:t>
            </a:r>
            <a:r>
              <a:rPr lang="en-US" sz="1200" b="0" dirty="0" smtClean="0">
                <a:solidFill>
                  <a:schemeClr val="tx1"/>
                </a:solidFill>
              </a:rPr>
              <a:t> Power, General Electric, Suzuki, and </a:t>
            </a:r>
            <a:r>
              <a:rPr lang="en-US" sz="1200" b="0" dirty="0" err="1" smtClean="0">
                <a:solidFill>
                  <a:schemeClr val="tx1"/>
                </a:solidFill>
              </a:rPr>
              <a:t>ChongQing</a:t>
            </a:r>
            <a:r>
              <a:rPr lang="en-US" sz="1200" b="0" dirty="0" smtClean="0">
                <a:solidFill>
                  <a:schemeClr val="tx1"/>
                </a:solidFill>
              </a:rPr>
              <a:t> AM Pride.</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Slide Number Placeholder 4"/>
          <p:cNvSpPr txBox="1">
            <a:spLocks/>
          </p:cNvSpPr>
          <p:nvPr/>
        </p:nvSpPr>
        <p:spPr>
          <a:xfrm>
            <a:off x="8382000" y="6560344"/>
            <a:ext cx="631032" cy="297656"/>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1F31873E-BDCA-488A-A7D9-93C925308D03}" type="slidenum">
              <a:rPr kumimoji="0" lang="en-US" sz="1000" b="1" i="0" u="none" strike="noStrike" kern="1200" cap="none" spc="0" normalizeH="0" baseline="0" noProof="0" smtClean="0">
                <a:ln>
                  <a:noFill/>
                </a:ln>
                <a:solidFill>
                  <a:schemeClr val="tx2"/>
                </a:solidFill>
                <a:effectLst/>
                <a:uLnTx/>
                <a:uFillTx/>
                <a:latin typeface="Arial" charset="0"/>
                <a:ea typeface="+mn-ea"/>
                <a:cs typeface="+mn-cs"/>
              </a:rPr>
              <a:pPr marL="0" marR="0" lvl="0" indent="0" algn="ctr" defTabSz="914400" rtl="0" eaLnBrk="0" fontAlgn="base" latinLnBrk="0" hangingPunct="0">
                <a:lnSpc>
                  <a:spcPct val="100000"/>
                </a:lnSpc>
                <a:spcBef>
                  <a:spcPct val="0"/>
                </a:spcBef>
                <a:spcAft>
                  <a:spcPct val="0"/>
                </a:spcAft>
                <a:buClrTx/>
                <a:buSzTx/>
                <a:buFontTx/>
                <a:buNone/>
                <a:tabLst/>
                <a:defRPr/>
              </a:pPr>
              <a:t>13</a:t>
            </a:fld>
            <a:endParaRPr kumimoji="0" lang="en-US" sz="1000" b="1" i="0" u="none" strike="noStrike" kern="1200" cap="none" spc="0" normalizeH="0" baseline="0" noProof="0" dirty="0">
              <a:ln>
                <a:noFill/>
              </a:ln>
              <a:solidFill>
                <a:schemeClr val="tx2"/>
              </a:solidFill>
              <a:effectLst/>
              <a:uLnTx/>
              <a:uFillTx/>
              <a:latin typeface="Arial" charset="0"/>
              <a:ea typeface="+mn-ea"/>
              <a:cs typeface="+mn-cs"/>
            </a:endParaRPr>
          </a:p>
        </p:txBody>
      </p:sp>
      <p:pic>
        <p:nvPicPr>
          <p:cNvPr id="5" name="Picture 32"/>
          <p:cNvPicPr>
            <a:picLocks noChangeAspect="1" noChangeArrowheads="1"/>
          </p:cNvPicPr>
          <p:nvPr/>
        </p:nvPicPr>
        <p:blipFill>
          <a:blip r:embed="rId2" cstate="print"/>
          <a:srcRect/>
          <a:stretch>
            <a:fillRect/>
          </a:stretch>
        </p:blipFill>
        <p:spPr bwMode="auto">
          <a:xfrm>
            <a:off x="4495800" y="609600"/>
            <a:ext cx="4473487" cy="5867400"/>
          </a:xfrm>
          <a:prstGeom prst="rect">
            <a:avLst/>
          </a:prstGeom>
          <a:noFill/>
          <a:ln w="9525">
            <a:noFill/>
            <a:miter lim="800000"/>
            <a:headEnd/>
            <a:tailEnd/>
          </a:ln>
          <a:effectLst/>
        </p:spPr>
      </p:pic>
      <p:sp>
        <p:nvSpPr>
          <p:cNvPr id="7" name="TextBox 6"/>
          <p:cNvSpPr txBox="1"/>
          <p:nvPr/>
        </p:nvSpPr>
        <p:spPr>
          <a:xfrm>
            <a:off x="859341" y="3852446"/>
            <a:ext cx="3043782" cy="338554"/>
          </a:xfrm>
          <a:prstGeom prst="rect">
            <a:avLst/>
          </a:prstGeom>
          <a:noFill/>
        </p:spPr>
        <p:txBody>
          <a:bodyPr wrap="none" rtlCol="0">
            <a:spAutoFit/>
          </a:bodyPr>
          <a:lstStyle/>
          <a:p>
            <a:r>
              <a:rPr lang="en-US" sz="1600" u="sng" dirty="0" smtClean="0"/>
              <a:t>Certificates By Calendar Year</a:t>
            </a:r>
            <a:endParaRPr lang="en-US" sz="1600" u="sng" dirty="0"/>
          </a:p>
        </p:txBody>
      </p:sp>
      <p:pic>
        <p:nvPicPr>
          <p:cNvPr id="140290" name="Picture 2"/>
          <p:cNvPicPr>
            <a:picLocks noChangeAspect="1" noChangeArrowheads="1"/>
          </p:cNvPicPr>
          <p:nvPr/>
        </p:nvPicPr>
        <p:blipFill>
          <a:blip r:embed="rId3" cstate="print"/>
          <a:srcRect/>
          <a:stretch>
            <a:fillRect/>
          </a:stretch>
        </p:blipFill>
        <p:spPr bwMode="auto">
          <a:xfrm>
            <a:off x="152400" y="4132092"/>
            <a:ext cx="4343400" cy="1887708"/>
          </a:xfrm>
          <a:prstGeom prst="rect">
            <a:avLst/>
          </a:prstGeom>
          <a:noFill/>
          <a:ln w="9525">
            <a:noFill/>
            <a:miter lim="800000"/>
            <a:headEnd/>
            <a:tailEnd/>
          </a:ln>
          <a:effectLst/>
        </p:spPr>
      </p:pic>
      <p:sp>
        <p:nvSpPr>
          <p:cNvPr id="8" name="TextBox 7"/>
          <p:cNvSpPr txBox="1"/>
          <p:nvPr/>
        </p:nvSpPr>
        <p:spPr>
          <a:xfrm>
            <a:off x="6324600" y="987623"/>
            <a:ext cx="412292" cy="307777"/>
          </a:xfrm>
          <a:prstGeom prst="rect">
            <a:avLst/>
          </a:prstGeom>
          <a:noFill/>
        </p:spPr>
        <p:txBody>
          <a:bodyPr wrap="none" rtlCol="0">
            <a:spAutoFit/>
          </a:bodyPr>
          <a:lstStyle/>
          <a:p>
            <a:r>
              <a:rPr lang="en-US" sz="1400" dirty="0" smtClean="0"/>
              <a:t>27</a:t>
            </a:r>
            <a:endParaRPr lang="en-US" sz="1400" dirty="0"/>
          </a:p>
        </p:txBody>
      </p:sp>
      <p:sp>
        <p:nvSpPr>
          <p:cNvPr id="9" name="TextBox 8"/>
          <p:cNvSpPr txBox="1"/>
          <p:nvPr/>
        </p:nvSpPr>
        <p:spPr>
          <a:xfrm>
            <a:off x="6369508" y="6107668"/>
            <a:ext cx="412292" cy="307777"/>
          </a:xfrm>
          <a:prstGeom prst="rect">
            <a:avLst/>
          </a:prstGeom>
          <a:noFill/>
        </p:spPr>
        <p:txBody>
          <a:bodyPr wrap="none" rtlCol="0">
            <a:spAutoFit/>
          </a:bodyPr>
          <a:lstStyle/>
          <a:p>
            <a:r>
              <a:rPr lang="en-US" sz="1400" dirty="0" smtClean="0"/>
              <a:t>23</a:t>
            </a:r>
            <a:endParaRPr lang="en-US" sz="1400" dirty="0"/>
          </a:p>
        </p:txBody>
      </p:sp>
      <p:sp>
        <p:nvSpPr>
          <p:cNvPr id="10" name="TextBox 9"/>
          <p:cNvSpPr txBox="1"/>
          <p:nvPr/>
        </p:nvSpPr>
        <p:spPr>
          <a:xfrm>
            <a:off x="6255694" y="1600200"/>
            <a:ext cx="526106" cy="307777"/>
          </a:xfrm>
          <a:prstGeom prst="rect">
            <a:avLst/>
          </a:prstGeom>
          <a:noFill/>
        </p:spPr>
        <p:txBody>
          <a:bodyPr wrap="none" rtlCol="0">
            <a:spAutoFit/>
          </a:bodyPr>
          <a:lstStyle/>
          <a:p>
            <a:r>
              <a:rPr lang="en-US" sz="1400" dirty="0" smtClean="0"/>
              <a:t>112</a:t>
            </a:r>
            <a:endParaRPr lang="en-US" sz="1400" dirty="0"/>
          </a:p>
        </p:txBody>
      </p:sp>
      <p:sp>
        <p:nvSpPr>
          <p:cNvPr id="11" name="TextBox 10"/>
          <p:cNvSpPr txBox="1"/>
          <p:nvPr/>
        </p:nvSpPr>
        <p:spPr>
          <a:xfrm>
            <a:off x="6369508" y="2359223"/>
            <a:ext cx="412292" cy="307777"/>
          </a:xfrm>
          <a:prstGeom prst="rect">
            <a:avLst/>
          </a:prstGeom>
          <a:noFill/>
        </p:spPr>
        <p:txBody>
          <a:bodyPr wrap="none" rtlCol="0">
            <a:spAutoFit/>
          </a:bodyPr>
          <a:lstStyle/>
          <a:p>
            <a:r>
              <a:rPr lang="en-US" sz="1400" dirty="0" smtClean="0"/>
              <a:t>83</a:t>
            </a:r>
            <a:endParaRPr lang="en-US" sz="1400" dirty="0"/>
          </a:p>
        </p:txBody>
      </p:sp>
      <p:sp>
        <p:nvSpPr>
          <p:cNvPr id="12" name="TextBox 11"/>
          <p:cNvSpPr txBox="1"/>
          <p:nvPr/>
        </p:nvSpPr>
        <p:spPr>
          <a:xfrm>
            <a:off x="6381588" y="2968823"/>
            <a:ext cx="412292" cy="307777"/>
          </a:xfrm>
          <a:prstGeom prst="rect">
            <a:avLst/>
          </a:prstGeom>
          <a:noFill/>
        </p:spPr>
        <p:txBody>
          <a:bodyPr wrap="none" rtlCol="0">
            <a:spAutoFit/>
          </a:bodyPr>
          <a:lstStyle/>
          <a:p>
            <a:r>
              <a:rPr lang="en-US" sz="1400" dirty="0" smtClean="0"/>
              <a:t>24</a:t>
            </a:r>
            <a:endParaRPr lang="en-US" sz="1400" dirty="0"/>
          </a:p>
        </p:txBody>
      </p:sp>
      <p:sp>
        <p:nvSpPr>
          <p:cNvPr id="13" name="TextBox 12"/>
          <p:cNvSpPr txBox="1"/>
          <p:nvPr/>
        </p:nvSpPr>
        <p:spPr>
          <a:xfrm>
            <a:off x="6324600" y="3593068"/>
            <a:ext cx="412292" cy="307777"/>
          </a:xfrm>
          <a:prstGeom prst="rect">
            <a:avLst/>
          </a:prstGeom>
          <a:noFill/>
        </p:spPr>
        <p:txBody>
          <a:bodyPr wrap="none" rtlCol="0">
            <a:spAutoFit/>
          </a:bodyPr>
          <a:lstStyle/>
          <a:p>
            <a:r>
              <a:rPr lang="en-US" sz="1400" dirty="0" smtClean="0"/>
              <a:t>51</a:t>
            </a:r>
            <a:endParaRPr lang="en-US" sz="1400" dirty="0"/>
          </a:p>
        </p:txBody>
      </p:sp>
      <p:sp>
        <p:nvSpPr>
          <p:cNvPr id="14" name="TextBox 13"/>
          <p:cNvSpPr txBox="1"/>
          <p:nvPr/>
        </p:nvSpPr>
        <p:spPr>
          <a:xfrm>
            <a:off x="6407120" y="4202668"/>
            <a:ext cx="298480" cy="307777"/>
          </a:xfrm>
          <a:prstGeom prst="rect">
            <a:avLst/>
          </a:prstGeom>
          <a:noFill/>
        </p:spPr>
        <p:txBody>
          <a:bodyPr wrap="none" rtlCol="0">
            <a:spAutoFit/>
          </a:bodyPr>
          <a:lstStyle/>
          <a:p>
            <a:r>
              <a:rPr lang="en-US" sz="1400" dirty="0" smtClean="0"/>
              <a:t>4</a:t>
            </a:r>
            <a:endParaRPr lang="en-US" sz="1400" dirty="0"/>
          </a:p>
        </p:txBody>
      </p:sp>
      <p:sp>
        <p:nvSpPr>
          <p:cNvPr id="15" name="TextBox 14"/>
          <p:cNvSpPr txBox="1"/>
          <p:nvPr/>
        </p:nvSpPr>
        <p:spPr>
          <a:xfrm>
            <a:off x="6248400" y="4876800"/>
            <a:ext cx="526106" cy="307777"/>
          </a:xfrm>
          <a:prstGeom prst="rect">
            <a:avLst/>
          </a:prstGeom>
          <a:noFill/>
        </p:spPr>
        <p:txBody>
          <a:bodyPr wrap="none" rtlCol="0">
            <a:spAutoFit/>
          </a:bodyPr>
          <a:lstStyle/>
          <a:p>
            <a:r>
              <a:rPr lang="en-US" sz="1400" dirty="0" smtClean="0"/>
              <a:t>349</a:t>
            </a:r>
            <a:endParaRPr lang="en-US" sz="1400" dirty="0"/>
          </a:p>
        </p:txBody>
      </p:sp>
      <p:sp>
        <p:nvSpPr>
          <p:cNvPr id="16" name="TextBox 15"/>
          <p:cNvSpPr txBox="1"/>
          <p:nvPr/>
        </p:nvSpPr>
        <p:spPr>
          <a:xfrm>
            <a:off x="6324600" y="5486400"/>
            <a:ext cx="412292" cy="307777"/>
          </a:xfrm>
          <a:prstGeom prst="rect">
            <a:avLst/>
          </a:prstGeom>
          <a:noFill/>
        </p:spPr>
        <p:txBody>
          <a:bodyPr wrap="none" rtlCol="0">
            <a:spAutoFit/>
          </a:bodyPr>
          <a:lstStyle/>
          <a:p>
            <a:r>
              <a:rPr lang="en-US" sz="1400" dirty="0" smtClean="0"/>
              <a:t>12</a:t>
            </a:r>
            <a:endParaRPr lang="en-US" sz="1400" dirty="0"/>
          </a:p>
        </p:txBody>
      </p:sp>
      <p:sp>
        <p:nvSpPr>
          <p:cNvPr id="17" name="TextBox 16"/>
          <p:cNvSpPr txBox="1"/>
          <p:nvPr/>
        </p:nvSpPr>
        <p:spPr>
          <a:xfrm>
            <a:off x="3352800" y="6105436"/>
            <a:ext cx="1219200" cy="600164"/>
          </a:xfrm>
          <a:prstGeom prst="rect">
            <a:avLst/>
          </a:prstGeom>
          <a:noFill/>
        </p:spPr>
        <p:txBody>
          <a:bodyPr wrap="square" rtlCol="0">
            <a:spAutoFit/>
          </a:bodyPr>
          <a:lstStyle/>
          <a:p>
            <a:r>
              <a:rPr lang="en-US" sz="1100" dirty="0" smtClean="0"/>
              <a:t>Number of manufacturers in each sector.</a:t>
            </a:r>
            <a:endParaRPr lang="en-US" sz="1100" dirty="0"/>
          </a:p>
        </p:txBody>
      </p:sp>
      <p:cxnSp>
        <p:nvCxnSpPr>
          <p:cNvPr id="19" name="Straight Arrow Connector 18"/>
          <p:cNvCxnSpPr>
            <a:endCxn id="9" idx="1"/>
          </p:cNvCxnSpPr>
          <p:nvPr/>
        </p:nvCxnSpPr>
        <p:spPr>
          <a:xfrm flipV="1">
            <a:off x="4419600" y="6261557"/>
            <a:ext cx="1949908" cy="2154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400800" y="6019800"/>
            <a:ext cx="381000" cy="381000"/>
          </a:xfrm>
          <a:prstGeom prst="ellipse">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Slide Number Placeholder 5"/>
          <p:cNvSpPr>
            <a:spLocks noGrp="1"/>
          </p:cNvSpPr>
          <p:nvPr>
            <p:ph type="sldNum" sz="quarter" idx="12"/>
          </p:nvPr>
        </p:nvSpPr>
        <p:spPr/>
        <p:txBody>
          <a:bodyPr/>
          <a:lstStyle/>
          <a:p>
            <a:fld id="{6B0DFAD6-D4ED-4F9E-BB36-5B03D731066A}" type="slidenum">
              <a:rPr lang="en-US"/>
              <a:pPr/>
              <a:t>14</a:t>
            </a:fld>
            <a:endParaRPr lang="en-US"/>
          </a:p>
        </p:txBody>
      </p:sp>
      <p:sp>
        <p:nvSpPr>
          <p:cNvPr id="52" name="Rectangle 2"/>
          <p:cNvSpPr>
            <a:spLocks noGrp="1" noChangeArrowheads="1"/>
          </p:cNvSpPr>
          <p:nvPr>
            <p:ph type="title"/>
          </p:nvPr>
        </p:nvSpPr>
        <p:spPr/>
        <p:txBody>
          <a:bodyPr>
            <a:normAutofit/>
          </a:bodyPr>
          <a:lstStyle/>
          <a:p>
            <a:pPr algn="ctr"/>
            <a:r>
              <a:rPr lang="en-US" sz="2400" dirty="0" smtClean="0"/>
              <a:t>Gasoline Engines, Motorcycles, and Recreational Vehicles Compliance Program</a:t>
            </a:r>
            <a:endParaRPr lang="en-US" sz="2400" dirty="0"/>
          </a:p>
        </p:txBody>
      </p:sp>
      <p:sp>
        <p:nvSpPr>
          <p:cNvPr id="53" name="Rectangle 3"/>
          <p:cNvSpPr txBox="1">
            <a:spLocks noChangeArrowheads="1"/>
          </p:cNvSpPr>
          <p:nvPr/>
        </p:nvSpPr>
        <p:spPr>
          <a:xfrm>
            <a:off x="685800" y="1397000"/>
            <a:ext cx="77724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Rectangle 3"/>
          <p:cNvSpPr txBox="1">
            <a:spLocks noChangeArrowheads="1"/>
          </p:cNvSpPr>
          <p:nvPr/>
        </p:nvSpPr>
        <p:spPr>
          <a:xfrm>
            <a:off x="685800" y="1397000"/>
            <a:ext cx="77724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Line 4"/>
          <p:cNvSpPr>
            <a:spLocks noChangeShapeType="1"/>
          </p:cNvSpPr>
          <p:nvPr/>
        </p:nvSpPr>
        <p:spPr bwMode="auto">
          <a:xfrm>
            <a:off x="1416050" y="3556000"/>
            <a:ext cx="5849938" cy="0"/>
          </a:xfrm>
          <a:prstGeom prst="line">
            <a:avLst/>
          </a:prstGeom>
          <a:noFill/>
          <a:ln w="9525">
            <a:solidFill>
              <a:schemeClr val="tx1"/>
            </a:solidFill>
            <a:round/>
            <a:headEnd/>
            <a:tailEnd/>
          </a:ln>
          <a:effectLst/>
        </p:spPr>
        <p:txBody>
          <a:bodyPr/>
          <a:lstStyle/>
          <a:p>
            <a:endParaRPr lang="en-US"/>
          </a:p>
        </p:txBody>
      </p:sp>
      <p:sp>
        <p:nvSpPr>
          <p:cNvPr id="9" name="Line 6"/>
          <p:cNvSpPr>
            <a:spLocks noChangeShapeType="1"/>
          </p:cNvSpPr>
          <p:nvPr/>
        </p:nvSpPr>
        <p:spPr bwMode="auto">
          <a:xfrm>
            <a:off x="7131050" y="3448050"/>
            <a:ext cx="0" cy="152400"/>
          </a:xfrm>
          <a:prstGeom prst="line">
            <a:avLst/>
          </a:prstGeom>
          <a:noFill/>
          <a:ln w="9525">
            <a:solidFill>
              <a:schemeClr val="tx1"/>
            </a:solidFill>
            <a:round/>
            <a:headEnd/>
            <a:tailEnd/>
          </a:ln>
          <a:effectLst/>
        </p:spPr>
        <p:txBody>
          <a:bodyPr/>
          <a:lstStyle/>
          <a:p>
            <a:endParaRPr lang="en-US"/>
          </a:p>
        </p:txBody>
      </p:sp>
      <p:sp>
        <p:nvSpPr>
          <p:cNvPr id="10" name="Text Box 7"/>
          <p:cNvSpPr txBox="1">
            <a:spLocks noChangeArrowheads="1"/>
          </p:cNvSpPr>
          <p:nvPr/>
        </p:nvSpPr>
        <p:spPr bwMode="auto">
          <a:xfrm>
            <a:off x="1393825" y="3098800"/>
            <a:ext cx="892175" cy="461665"/>
          </a:xfrm>
          <a:prstGeom prst="rect">
            <a:avLst/>
          </a:prstGeom>
          <a:noFill/>
          <a:ln w="9525">
            <a:noFill/>
            <a:miter lim="800000"/>
            <a:headEnd/>
            <a:tailEnd/>
          </a:ln>
          <a:effectLst/>
        </p:spPr>
        <p:txBody>
          <a:bodyPr>
            <a:spAutoFit/>
          </a:bodyPr>
          <a:lstStyle/>
          <a:p>
            <a:pPr algn="ctr">
              <a:spcBef>
                <a:spcPct val="50000"/>
              </a:spcBef>
            </a:pPr>
            <a:r>
              <a:rPr lang="en-US" sz="1200" b="1" dirty="0"/>
              <a:t>0 </a:t>
            </a:r>
            <a:r>
              <a:rPr lang="en-US" sz="1200" b="1" dirty="0" smtClean="0"/>
              <a:t>Miles / Hours</a:t>
            </a:r>
            <a:endParaRPr lang="en-US" sz="1200" b="1" dirty="0"/>
          </a:p>
        </p:txBody>
      </p:sp>
      <p:sp>
        <p:nvSpPr>
          <p:cNvPr id="11" name="Text Box 8"/>
          <p:cNvSpPr txBox="1">
            <a:spLocks noChangeArrowheads="1"/>
          </p:cNvSpPr>
          <p:nvPr/>
        </p:nvSpPr>
        <p:spPr bwMode="auto">
          <a:xfrm>
            <a:off x="2895600" y="3124200"/>
            <a:ext cx="7620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25%</a:t>
            </a:r>
            <a:endParaRPr lang="en-US" sz="1200" b="1" dirty="0"/>
          </a:p>
        </p:txBody>
      </p:sp>
      <p:sp>
        <p:nvSpPr>
          <p:cNvPr id="12" name="Line 9"/>
          <p:cNvSpPr>
            <a:spLocks noChangeShapeType="1"/>
          </p:cNvSpPr>
          <p:nvPr/>
        </p:nvSpPr>
        <p:spPr bwMode="auto">
          <a:xfrm>
            <a:off x="3321050" y="3448050"/>
            <a:ext cx="0" cy="152400"/>
          </a:xfrm>
          <a:prstGeom prst="line">
            <a:avLst/>
          </a:prstGeom>
          <a:noFill/>
          <a:ln w="9525">
            <a:solidFill>
              <a:schemeClr val="tx1"/>
            </a:solidFill>
            <a:round/>
            <a:headEnd/>
            <a:tailEnd/>
          </a:ln>
          <a:effectLst/>
        </p:spPr>
        <p:txBody>
          <a:bodyPr/>
          <a:lstStyle/>
          <a:p>
            <a:endParaRPr lang="en-US"/>
          </a:p>
        </p:txBody>
      </p:sp>
      <p:sp>
        <p:nvSpPr>
          <p:cNvPr id="15" name="Text Box 12"/>
          <p:cNvSpPr txBox="1">
            <a:spLocks noChangeArrowheads="1"/>
          </p:cNvSpPr>
          <p:nvPr/>
        </p:nvSpPr>
        <p:spPr bwMode="auto">
          <a:xfrm>
            <a:off x="1720850" y="3784600"/>
            <a:ext cx="1676400" cy="369332"/>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lnSpc>
                <a:spcPct val="90000"/>
              </a:lnSpc>
              <a:spcBef>
                <a:spcPct val="50000"/>
              </a:spcBef>
            </a:pPr>
            <a:r>
              <a:rPr lang="en-US" sz="1000" b="1" dirty="0" smtClean="0">
                <a:solidFill>
                  <a:srgbClr val="008000"/>
                </a:solidFill>
              </a:rPr>
              <a:t>PLT testing of engines</a:t>
            </a:r>
            <a:endParaRPr lang="en-US" sz="1000" b="1" dirty="0">
              <a:solidFill>
                <a:srgbClr val="008000"/>
              </a:solidFill>
            </a:endParaRPr>
          </a:p>
          <a:p>
            <a:pPr algn="ctr">
              <a:lnSpc>
                <a:spcPct val="90000"/>
              </a:lnSpc>
            </a:pPr>
            <a:r>
              <a:rPr lang="en-US" sz="1000" i="1" dirty="0" smtClean="0">
                <a:solidFill>
                  <a:srgbClr val="008000"/>
                </a:solidFill>
              </a:rPr>
              <a:t>(Current MY production)</a:t>
            </a:r>
            <a:endParaRPr lang="en-US" sz="1000" b="1" i="1" dirty="0">
              <a:solidFill>
                <a:srgbClr val="008000"/>
              </a:solidFill>
            </a:endParaRPr>
          </a:p>
        </p:txBody>
      </p:sp>
      <p:sp>
        <p:nvSpPr>
          <p:cNvPr id="16" name="Text Box 13"/>
          <p:cNvSpPr txBox="1">
            <a:spLocks noChangeArrowheads="1"/>
          </p:cNvSpPr>
          <p:nvPr/>
        </p:nvSpPr>
        <p:spPr bwMode="auto">
          <a:xfrm>
            <a:off x="6553200" y="2990850"/>
            <a:ext cx="1371600" cy="377026"/>
          </a:xfrm>
          <a:prstGeom prst="rect">
            <a:avLst/>
          </a:prstGeom>
          <a:noFill/>
          <a:ln w="9525">
            <a:noFill/>
            <a:miter lim="800000"/>
            <a:headEnd/>
            <a:tailEnd/>
          </a:ln>
          <a:effectLst/>
        </p:spPr>
        <p:txBody>
          <a:bodyPr>
            <a:spAutoFit/>
          </a:bodyPr>
          <a:lstStyle/>
          <a:p>
            <a:pPr algn="ctr">
              <a:spcBef>
                <a:spcPct val="50000"/>
              </a:spcBef>
            </a:pPr>
            <a:r>
              <a:rPr lang="en-US" sz="1050" b="1" dirty="0" smtClean="0"/>
              <a:t>Varies by sector</a:t>
            </a:r>
            <a:endParaRPr lang="en-US" sz="1050" b="1" dirty="0"/>
          </a:p>
          <a:p>
            <a:pPr algn="ctr"/>
            <a:r>
              <a:rPr lang="en-US" sz="800" b="1" i="1" dirty="0"/>
              <a:t>(End of Useful Life)</a:t>
            </a:r>
          </a:p>
        </p:txBody>
      </p:sp>
      <p:sp>
        <p:nvSpPr>
          <p:cNvPr id="17" name="Text Box 14"/>
          <p:cNvSpPr txBox="1">
            <a:spLocks noChangeArrowheads="1"/>
          </p:cNvSpPr>
          <p:nvPr/>
        </p:nvSpPr>
        <p:spPr bwMode="auto">
          <a:xfrm>
            <a:off x="4441825" y="3124200"/>
            <a:ext cx="7620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50%</a:t>
            </a:r>
            <a:endParaRPr lang="en-US" sz="1200" b="1" dirty="0"/>
          </a:p>
        </p:txBody>
      </p:sp>
      <p:sp>
        <p:nvSpPr>
          <p:cNvPr id="18" name="Line 15"/>
          <p:cNvSpPr>
            <a:spLocks noChangeShapeType="1"/>
          </p:cNvSpPr>
          <p:nvPr/>
        </p:nvSpPr>
        <p:spPr bwMode="auto">
          <a:xfrm>
            <a:off x="4616450" y="3448050"/>
            <a:ext cx="0" cy="304800"/>
          </a:xfrm>
          <a:prstGeom prst="line">
            <a:avLst/>
          </a:prstGeom>
          <a:noFill/>
          <a:ln w="9525">
            <a:solidFill>
              <a:schemeClr val="tx1"/>
            </a:solidFill>
            <a:round/>
            <a:headEnd/>
            <a:tailEnd/>
          </a:ln>
          <a:effectLst/>
        </p:spPr>
        <p:txBody>
          <a:bodyPr/>
          <a:lstStyle/>
          <a:p>
            <a:endParaRPr lang="en-US"/>
          </a:p>
        </p:txBody>
      </p:sp>
      <p:sp>
        <p:nvSpPr>
          <p:cNvPr id="19" name="Text Box 16"/>
          <p:cNvSpPr txBox="1">
            <a:spLocks noChangeArrowheads="1"/>
          </p:cNvSpPr>
          <p:nvPr/>
        </p:nvSpPr>
        <p:spPr bwMode="auto">
          <a:xfrm>
            <a:off x="3549650" y="3784600"/>
            <a:ext cx="2133600" cy="400110"/>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smtClean="0">
                <a:solidFill>
                  <a:srgbClr val="008000"/>
                </a:solidFill>
              </a:rPr>
              <a:t>MSI Marine In-use Tests selected by EPA</a:t>
            </a:r>
            <a:endParaRPr lang="en-US" sz="1000" b="1" i="1" dirty="0">
              <a:solidFill>
                <a:srgbClr val="008000"/>
              </a:solidFill>
            </a:endParaRPr>
          </a:p>
        </p:txBody>
      </p:sp>
      <p:sp>
        <p:nvSpPr>
          <p:cNvPr id="20" name="Line 17"/>
          <p:cNvSpPr>
            <a:spLocks noChangeShapeType="1"/>
          </p:cNvSpPr>
          <p:nvPr/>
        </p:nvSpPr>
        <p:spPr bwMode="auto">
          <a:xfrm>
            <a:off x="5835650" y="2794000"/>
            <a:ext cx="0" cy="234950"/>
          </a:xfrm>
          <a:prstGeom prst="line">
            <a:avLst/>
          </a:prstGeom>
          <a:noFill/>
          <a:ln w="9525">
            <a:solidFill>
              <a:schemeClr val="tx1"/>
            </a:solidFill>
            <a:round/>
            <a:headEnd/>
            <a:tailEnd type="triangle" w="med" len="med"/>
          </a:ln>
          <a:effectLst/>
        </p:spPr>
        <p:txBody>
          <a:bodyPr/>
          <a:lstStyle/>
          <a:p>
            <a:endParaRPr lang="en-US"/>
          </a:p>
        </p:txBody>
      </p:sp>
      <p:sp>
        <p:nvSpPr>
          <p:cNvPr id="21" name="Text Box 18"/>
          <p:cNvSpPr txBox="1">
            <a:spLocks noChangeArrowheads="1"/>
          </p:cNvSpPr>
          <p:nvPr/>
        </p:nvSpPr>
        <p:spPr bwMode="auto">
          <a:xfrm>
            <a:off x="3527425" y="2339370"/>
            <a:ext cx="2187575" cy="78483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a:solidFill>
                  <a:srgbClr val="3333CC"/>
                </a:solidFill>
              </a:rPr>
              <a:t>EPA In-Use Surveillance </a:t>
            </a:r>
            <a:r>
              <a:rPr lang="en-US" sz="1000" b="1" dirty="0" smtClean="0">
                <a:solidFill>
                  <a:srgbClr val="3333CC"/>
                </a:solidFill>
              </a:rPr>
              <a:t>Testing,</a:t>
            </a:r>
          </a:p>
          <a:p>
            <a:pPr algn="ctr">
              <a:spcBef>
                <a:spcPct val="50000"/>
              </a:spcBef>
            </a:pPr>
            <a:r>
              <a:rPr lang="en-US" sz="1000" dirty="0" smtClean="0">
                <a:solidFill>
                  <a:srgbClr val="3333CC"/>
                </a:solidFill>
              </a:rPr>
              <a:t>Manufacturer In-Use Testing for some Sectors,</a:t>
            </a:r>
            <a:r>
              <a:rPr lang="en-US" sz="1000" b="1" dirty="0" smtClean="0">
                <a:solidFill>
                  <a:srgbClr val="3333CC"/>
                </a:solidFill>
              </a:rPr>
              <a:t>  and In-Use Product Surveys</a:t>
            </a:r>
            <a:endParaRPr lang="en-US" sz="1000" b="1" dirty="0">
              <a:solidFill>
                <a:srgbClr val="3333CC"/>
              </a:solidFill>
            </a:endParaRPr>
          </a:p>
        </p:txBody>
      </p:sp>
      <p:sp>
        <p:nvSpPr>
          <p:cNvPr id="22" name="Text Box 19"/>
          <p:cNvSpPr txBox="1">
            <a:spLocks noChangeArrowheads="1"/>
          </p:cNvSpPr>
          <p:nvPr/>
        </p:nvSpPr>
        <p:spPr bwMode="auto">
          <a:xfrm>
            <a:off x="5661025" y="3124200"/>
            <a:ext cx="7620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75%</a:t>
            </a:r>
            <a:endParaRPr lang="en-US" sz="1200" b="1" dirty="0"/>
          </a:p>
        </p:txBody>
      </p:sp>
      <p:sp>
        <p:nvSpPr>
          <p:cNvPr id="23" name="Line 20"/>
          <p:cNvSpPr>
            <a:spLocks noChangeShapeType="1"/>
          </p:cNvSpPr>
          <p:nvPr/>
        </p:nvSpPr>
        <p:spPr bwMode="auto">
          <a:xfrm>
            <a:off x="5835650" y="3448050"/>
            <a:ext cx="0" cy="152400"/>
          </a:xfrm>
          <a:prstGeom prst="line">
            <a:avLst/>
          </a:prstGeom>
          <a:noFill/>
          <a:ln w="9525">
            <a:solidFill>
              <a:schemeClr val="tx1"/>
            </a:solidFill>
            <a:round/>
            <a:headEnd/>
            <a:tailEnd/>
          </a:ln>
          <a:effectLst/>
        </p:spPr>
        <p:txBody>
          <a:bodyPr/>
          <a:lstStyle/>
          <a:p>
            <a:endParaRPr lang="en-US"/>
          </a:p>
        </p:txBody>
      </p:sp>
      <p:sp>
        <p:nvSpPr>
          <p:cNvPr id="24" name="Line 21"/>
          <p:cNvSpPr>
            <a:spLocks noChangeShapeType="1"/>
          </p:cNvSpPr>
          <p:nvPr/>
        </p:nvSpPr>
        <p:spPr bwMode="auto">
          <a:xfrm>
            <a:off x="3321050" y="2794000"/>
            <a:ext cx="2514600" cy="0"/>
          </a:xfrm>
          <a:prstGeom prst="line">
            <a:avLst/>
          </a:prstGeom>
          <a:noFill/>
          <a:ln w="9525">
            <a:solidFill>
              <a:schemeClr val="tx1"/>
            </a:solidFill>
            <a:round/>
            <a:headEnd/>
            <a:tailEnd/>
          </a:ln>
          <a:effectLst/>
        </p:spPr>
        <p:txBody>
          <a:bodyPr/>
          <a:lstStyle/>
          <a:p>
            <a:endParaRPr lang="en-US"/>
          </a:p>
        </p:txBody>
      </p:sp>
      <p:sp>
        <p:nvSpPr>
          <p:cNvPr id="25" name="Line 22"/>
          <p:cNvSpPr>
            <a:spLocks noChangeShapeType="1"/>
          </p:cNvSpPr>
          <p:nvPr/>
        </p:nvSpPr>
        <p:spPr bwMode="auto">
          <a:xfrm>
            <a:off x="3321050" y="2794000"/>
            <a:ext cx="0" cy="234950"/>
          </a:xfrm>
          <a:prstGeom prst="line">
            <a:avLst/>
          </a:prstGeom>
          <a:noFill/>
          <a:ln w="9525">
            <a:solidFill>
              <a:schemeClr val="tx1"/>
            </a:solidFill>
            <a:round/>
            <a:headEnd/>
            <a:tailEnd type="triangle" w="med" len="med"/>
          </a:ln>
          <a:effectLst/>
        </p:spPr>
        <p:txBody>
          <a:bodyPr/>
          <a:lstStyle/>
          <a:p>
            <a:endParaRPr lang="en-US"/>
          </a:p>
        </p:txBody>
      </p:sp>
      <p:sp>
        <p:nvSpPr>
          <p:cNvPr id="26" name="Line 23"/>
          <p:cNvSpPr>
            <a:spLocks noChangeShapeType="1"/>
          </p:cNvSpPr>
          <p:nvPr/>
        </p:nvSpPr>
        <p:spPr bwMode="auto">
          <a:xfrm flipV="1">
            <a:off x="7131050" y="3600450"/>
            <a:ext cx="0" cy="1530350"/>
          </a:xfrm>
          <a:prstGeom prst="line">
            <a:avLst/>
          </a:prstGeom>
          <a:noFill/>
          <a:ln w="9525">
            <a:solidFill>
              <a:schemeClr val="tx1"/>
            </a:solidFill>
            <a:round/>
            <a:headEnd/>
            <a:tailEnd type="triangle" w="med" len="med"/>
          </a:ln>
          <a:effectLst/>
        </p:spPr>
        <p:txBody>
          <a:bodyPr/>
          <a:lstStyle/>
          <a:p>
            <a:endParaRPr lang="en-US"/>
          </a:p>
        </p:txBody>
      </p:sp>
      <p:grpSp>
        <p:nvGrpSpPr>
          <p:cNvPr id="2" name="Group 24"/>
          <p:cNvGrpSpPr>
            <a:grpSpLocks/>
          </p:cNvGrpSpPr>
          <p:nvPr/>
        </p:nvGrpSpPr>
        <p:grpSpPr bwMode="auto">
          <a:xfrm>
            <a:off x="0" y="4368800"/>
            <a:ext cx="1600200" cy="608013"/>
            <a:chOff x="178" y="3360"/>
            <a:chExt cx="1008" cy="383"/>
          </a:xfrm>
        </p:grpSpPr>
        <p:sp>
          <p:nvSpPr>
            <p:cNvPr id="28" name="Rectangle 25"/>
            <p:cNvSpPr>
              <a:spLocks noChangeArrowheads="1"/>
            </p:cNvSpPr>
            <p:nvPr/>
          </p:nvSpPr>
          <p:spPr bwMode="auto">
            <a:xfrm>
              <a:off x="178" y="3613"/>
              <a:ext cx="110" cy="115"/>
            </a:xfrm>
            <a:prstGeom prst="rect">
              <a:avLst/>
            </a:prstGeom>
            <a:gradFill rotWithShape="1">
              <a:gsLst>
                <a:gs pos="0">
                  <a:srgbClr val="99FF99"/>
                </a:gs>
                <a:gs pos="50000">
                  <a:srgbClr val="FFFFFF"/>
                </a:gs>
                <a:gs pos="100000">
                  <a:srgbClr val="99FF99"/>
                </a:gs>
              </a:gsLst>
              <a:lin ang="5400000" scaled="1"/>
            </a:gradFill>
            <a:ln w="9525">
              <a:solidFill>
                <a:schemeClr val="tx1"/>
              </a:solidFill>
              <a:miter lim="800000"/>
              <a:headEnd/>
              <a:tailEnd/>
            </a:ln>
            <a:effectLst/>
          </p:spPr>
          <p:txBody>
            <a:bodyPr wrap="none" anchor="ctr"/>
            <a:lstStyle/>
            <a:p>
              <a:pPr algn="ctr"/>
              <a:endParaRPr lang="en-US">
                <a:solidFill>
                  <a:srgbClr val="009900"/>
                </a:solidFill>
              </a:endParaRPr>
            </a:p>
          </p:txBody>
        </p:sp>
        <p:sp>
          <p:nvSpPr>
            <p:cNvPr id="29" name="Rectangle 26"/>
            <p:cNvSpPr>
              <a:spLocks noChangeArrowheads="1"/>
            </p:cNvSpPr>
            <p:nvPr/>
          </p:nvSpPr>
          <p:spPr bwMode="auto">
            <a:xfrm>
              <a:off x="178" y="3391"/>
              <a:ext cx="110" cy="115"/>
            </a:xfrm>
            <a:prstGeom prst="rect">
              <a:avLst/>
            </a:prstGeom>
            <a:gradFill rotWithShape="1">
              <a:gsLst>
                <a:gs pos="0">
                  <a:srgbClr val="6699FF"/>
                </a:gs>
                <a:gs pos="50000">
                  <a:srgbClr val="FFFFFF"/>
                </a:gs>
                <a:gs pos="100000">
                  <a:srgbClr val="6699FF"/>
                </a:gs>
              </a:gsLst>
              <a:lin ang="5400000" scaled="1"/>
            </a:gradFill>
            <a:ln w="9525">
              <a:solidFill>
                <a:schemeClr val="tx1"/>
              </a:solidFill>
              <a:miter lim="800000"/>
              <a:headEnd/>
              <a:tailEnd/>
            </a:ln>
            <a:effectLst/>
          </p:spPr>
          <p:txBody>
            <a:bodyPr wrap="none" anchor="ctr"/>
            <a:lstStyle/>
            <a:p>
              <a:pPr algn="ctr"/>
              <a:endParaRPr lang="en-US">
                <a:solidFill>
                  <a:srgbClr val="009900"/>
                </a:solidFill>
              </a:endParaRPr>
            </a:p>
          </p:txBody>
        </p:sp>
        <p:sp>
          <p:nvSpPr>
            <p:cNvPr id="30" name="Text Box 27"/>
            <p:cNvSpPr txBox="1">
              <a:spLocks noChangeArrowheads="1"/>
            </p:cNvSpPr>
            <p:nvPr/>
          </p:nvSpPr>
          <p:spPr bwMode="auto">
            <a:xfrm>
              <a:off x="288" y="3360"/>
              <a:ext cx="715" cy="154"/>
            </a:xfrm>
            <a:prstGeom prst="rect">
              <a:avLst/>
            </a:prstGeom>
            <a:noFill/>
            <a:ln w="9525">
              <a:noFill/>
              <a:miter lim="800000"/>
              <a:headEnd/>
              <a:tailEnd/>
            </a:ln>
            <a:effectLst/>
          </p:spPr>
          <p:txBody>
            <a:bodyPr>
              <a:spAutoFit/>
            </a:bodyPr>
            <a:lstStyle/>
            <a:p>
              <a:pPr>
                <a:spcBef>
                  <a:spcPct val="50000"/>
                </a:spcBef>
              </a:pPr>
              <a:r>
                <a:rPr lang="en-US" sz="1000" b="1">
                  <a:solidFill>
                    <a:srgbClr val="3366FF"/>
                  </a:solidFill>
                </a:rPr>
                <a:t>EPA Action</a:t>
              </a:r>
            </a:p>
          </p:txBody>
        </p:sp>
        <p:sp>
          <p:nvSpPr>
            <p:cNvPr id="31" name="Text Box 28"/>
            <p:cNvSpPr txBox="1">
              <a:spLocks noChangeArrowheads="1"/>
            </p:cNvSpPr>
            <p:nvPr/>
          </p:nvSpPr>
          <p:spPr bwMode="auto">
            <a:xfrm>
              <a:off x="288" y="3589"/>
              <a:ext cx="898" cy="154"/>
            </a:xfrm>
            <a:prstGeom prst="rect">
              <a:avLst/>
            </a:prstGeom>
            <a:noFill/>
            <a:ln w="9525">
              <a:noFill/>
              <a:miter lim="800000"/>
              <a:headEnd/>
              <a:tailEnd/>
            </a:ln>
            <a:effectLst/>
          </p:spPr>
          <p:txBody>
            <a:bodyPr>
              <a:spAutoFit/>
            </a:bodyPr>
            <a:lstStyle/>
            <a:p>
              <a:pPr>
                <a:spcBef>
                  <a:spcPct val="50000"/>
                </a:spcBef>
              </a:pPr>
              <a:r>
                <a:rPr lang="en-US" sz="1000" b="1">
                  <a:solidFill>
                    <a:srgbClr val="009900"/>
                  </a:solidFill>
                </a:rPr>
                <a:t>Manufacturer Action</a:t>
              </a:r>
            </a:p>
          </p:txBody>
        </p:sp>
      </p:grpSp>
      <p:sp>
        <p:nvSpPr>
          <p:cNvPr id="33" name="Line 30"/>
          <p:cNvSpPr>
            <a:spLocks noChangeShapeType="1"/>
          </p:cNvSpPr>
          <p:nvPr/>
        </p:nvSpPr>
        <p:spPr bwMode="auto">
          <a:xfrm>
            <a:off x="2559050" y="3448050"/>
            <a:ext cx="0" cy="152400"/>
          </a:xfrm>
          <a:prstGeom prst="line">
            <a:avLst/>
          </a:prstGeom>
          <a:noFill/>
          <a:ln w="9525">
            <a:solidFill>
              <a:schemeClr val="tx1"/>
            </a:solidFill>
            <a:round/>
            <a:headEnd/>
            <a:tailEnd/>
          </a:ln>
          <a:effectLst/>
        </p:spPr>
        <p:txBody>
          <a:bodyPr/>
          <a:lstStyle/>
          <a:p>
            <a:endParaRPr lang="en-US"/>
          </a:p>
        </p:txBody>
      </p:sp>
      <p:sp>
        <p:nvSpPr>
          <p:cNvPr id="34" name="Line 31"/>
          <p:cNvSpPr>
            <a:spLocks noChangeShapeType="1"/>
          </p:cNvSpPr>
          <p:nvPr/>
        </p:nvSpPr>
        <p:spPr bwMode="auto">
          <a:xfrm>
            <a:off x="4616450" y="2082800"/>
            <a:ext cx="0" cy="196850"/>
          </a:xfrm>
          <a:prstGeom prst="line">
            <a:avLst/>
          </a:prstGeom>
          <a:noFill/>
          <a:ln w="9525">
            <a:solidFill>
              <a:schemeClr val="tx1"/>
            </a:solidFill>
            <a:round/>
            <a:headEnd/>
            <a:tailEnd type="triangle" w="med" len="med"/>
          </a:ln>
          <a:effectLst/>
        </p:spPr>
        <p:txBody>
          <a:bodyPr/>
          <a:lstStyle/>
          <a:p>
            <a:endParaRPr lang="en-US"/>
          </a:p>
        </p:txBody>
      </p:sp>
      <p:sp>
        <p:nvSpPr>
          <p:cNvPr id="35" name="Text Box 32"/>
          <p:cNvSpPr txBox="1">
            <a:spLocks noChangeArrowheads="1"/>
          </p:cNvSpPr>
          <p:nvPr/>
        </p:nvSpPr>
        <p:spPr bwMode="auto">
          <a:xfrm>
            <a:off x="479425" y="3251200"/>
            <a:ext cx="990600" cy="861774"/>
          </a:xfrm>
          <a:prstGeom prst="rect">
            <a:avLst/>
          </a:prstGeom>
          <a:noFill/>
          <a:ln w="9525">
            <a:solidFill>
              <a:schemeClr val="tx1"/>
            </a:solidFill>
            <a:miter lim="800000"/>
            <a:headEnd/>
            <a:tailEnd/>
          </a:ln>
          <a:effectLst/>
        </p:spPr>
        <p:txBody>
          <a:bodyPr>
            <a:spAutoFit/>
          </a:bodyPr>
          <a:lstStyle/>
          <a:p>
            <a:pPr algn="ctr">
              <a:spcBef>
                <a:spcPct val="50000"/>
              </a:spcBef>
            </a:pPr>
            <a:r>
              <a:rPr lang="en-US" sz="1000" dirty="0" smtClean="0"/>
              <a:t>Engine</a:t>
            </a:r>
            <a:r>
              <a:rPr lang="en-US" sz="1000" b="1" dirty="0" smtClean="0"/>
              <a:t> / Vehicle </a:t>
            </a:r>
            <a:r>
              <a:rPr lang="en-US" sz="1000" b="1" dirty="0"/>
              <a:t>introduction into commerce</a:t>
            </a:r>
          </a:p>
        </p:txBody>
      </p:sp>
      <p:sp>
        <p:nvSpPr>
          <p:cNvPr id="36" name="Line 33"/>
          <p:cNvSpPr>
            <a:spLocks noChangeShapeType="1"/>
          </p:cNvSpPr>
          <p:nvPr/>
        </p:nvSpPr>
        <p:spPr bwMode="auto">
          <a:xfrm flipV="1">
            <a:off x="1568450" y="3606800"/>
            <a:ext cx="0" cy="1530350"/>
          </a:xfrm>
          <a:prstGeom prst="line">
            <a:avLst/>
          </a:prstGeom>
          <a:noFill/>
          <a:ln w="9525">
            <a:solidFill>
              <a:schemeClr val="tx1"/>
            </a:solidFill>
            <a:round/>
            <a:headEnd/>
            <a:tailEnd type="triangle" w="med" len="med"/>
          </a:ln>
          <a:effectLst/>
        </p:spPr>
        <p:txBody>
          <a:bodyPr/>
          <a:lstStyle/>
          <a:p>
            <a:endParaRPr lang="en-US"/>
          </a:p>
        </p:txBody>
      </p:sp>
      <p:sp>
        <p:nvSpPr>
          <p:cNvPr id="37" name="Line 34"/>
          <p:cNvSpPr>
            <a:spLocks noChangeShapeType="1"/>
          </p:cNvSpPr>
          <p:nvPr/>
        </p:nvSpPr>
        <p:spPr bwMode="auto">
          <a:xfrm>
            <a:off x="1568450" y="5130800"/>
            <a:ext cx="5562600" cy="0"/>
          </a:xfrm>
          <a:prstGeom prst="line">
            <a:avLst/>
          </a:prstGeom>
          <a:noFill/>
          <a:ln w="9525">
            <a:solidFill>
              <a:schemeClr val="tx1"/>
            </a:solidFill>
            <a:round/>
            <a:headEnd/>
            <a:tailEnd/>
          </a:ln>
          <a:effectLst/>
        </p:spPr>
        <p:txBody>
          <a:bodyPr/>
          <a:lstStyle/>
          <a:p>
            <a:endParaRPr lang="en-US"/>
          </a:p>
        </p:txBody>
      </p:sp>
      <p:sp>
        <p:nvSpPr>
          <p:cNvPr id="38" name="Text Box 35"/>
          <p:cNvSpPr txBox="1">
            <a:spLocks noChangeArrowheads="1"/>
          </p:cNvSpPr>
          <p:nvPr/>
        </p:nvSpPr>
        <p:spPr bwMode="auto">
          <a:xfrm>
            <a:off x="3146425" y="4775200"/>
            <a:ext cx="3124200" cy="863600"/>
          </a:xfrm>
          <a:prstGeom prst="rect">
            <a:avLst/>
          </a:prstGeom>
          <a:gradFill rotWithShape="1">
            <a:gsLst>
              <a:gs pos="0">
                <a:srgbClr val="99FF99">
                  <a:alpha val="49001"/>
                </a:srgbClr>
              </a:gs>
              <a:gs pos="50000">
                <a:srgbClr val="FFFFFF"/>
              </a:gs>
              <a:gs pos="100000">
                <a:srgbClr val="99FF99">
                  <a:alpha val="49001"/>
                </a:srgbClr>
              </a:gs>
            </a:gsLst>
            <a:lin ang="5400000" scaled="1"/>
          </a:gradFill>
          <a:ln w="9525">
            <a:solidFill>
              <a:schemeClr val="tx1"/>
            </a:solidFill>
            <a:miter lim="800000"/>
            <a:headEnd/>
            <a:tailEnd/>
          </a:ln>
          <a:effectLst/>
        </p:spPr>
        <p:txBody>
          <a:bodyPr>
            <a:spAutoFit/>
          </a:bodyPr>
          <a:lstStyle/>
          <a:p>
            <a:pPr algn="ctr">
              <a:spcBef>
                <a:spcPct val="50000"/>
              </a:spcBef>
            </a:pPr>
            <a:r>
              <a:rPr lang="en-US" sz="1000" b="1" dirty="0">
                <a:solidFill>
                  <a:srgbClr val="008000"/>
                </a:solidFill>
              </a:rPr>
              <a:t>Warranty Tracking and Emission Warranty Reports (EWIRs) to CARB</a:t>
            </a:r>
          </a:p>
          <a:p>
            <a:pPr algn="ctr"/>
            <a:r>
              <a:rPr lang="en-US" sz="1000" b="1" dirty="0">
                <a:solidFill>
                  <a:srgbClr val="008000"/>
                </a:solidFill>
              </a:rPr>
              <a:t>Emission Defect Information and Voluntary Emission Recall Reports (EDIRs/VERRs) to EPA</a:t>
            </a:r>
          </a:p>
          <a:p>
            <a:pPr algn="ctr"/>
            <a:r>
              <a:rPr lang="en-US" sz="1000" b="1" i="1" dirty="0">
                <a:solidFill>
                  <a:srgbClr val="008000"/>
                </a:solidFill>
              </a:rPr>
              <a:t>(introduction into commerce – useful life miles)</a:t>
            </a:r>
          </a:p>
        </p:txBody>
      </p:sp>
      <p:sp>
        <p:nvSpPr>
          <p:cNvPr id="39" name="Line 36"/>
          <p:cNvSpPr>
            <a:spLocks noChangeShapeType="1"/>
          </p:cNvSpPr>
          <p:nvPr/>
        </p:nvSpPr>
        <p:spPr bwMode="auto">
          <a:xfrm>
            <a:off x="7131050" y="1803400"/>
            <a:ext cx="0" cy="1219200"/>
          </a:xfrm>
          <a:prstGeom prst="line">
            <a:avLst/>
          </a:prstGeom>
          <a:noFill/>
          <a:ln w="9525">
            <a:solidFill>
              <a:schemeClr val="tx1"/>
            </a:solidFill>
            <a:round/>
            <a:headEnd/>
            <a:tailEnd type="triangle" w="med" len="med"/>
          </a:ln>
          <a:effectLst/>
        </p:spPr>
        <p:txBody>
          <a:bodyPr/>
          <a:lstStyle/>
          <a:p>
            <a:endParaRPr lang="en-US"/>
          </a:p>
        </p:txBody>
      </p:sp>
      <p:sp>
        <p:nvSpPr>
          <p:cNvPr id="40" name="Line 37"/>
          <p:cNvSpPr>
            <a:spLocks noChangeShapeType="1"/>
          </p:cNvSpPr>
          <p:nvPr/>
        </p:nvSpPr>
        <p:spPr bwMode="auto">
          <a:xfrm>
            <a:off x="1568450" y="1822450"/>
            <a:ext cx="0" cy="1301750"/>
          </a:xfrm>
          <a:prstGeom prst="line">
            <a:avLst/>
          </a:prstGeom>
          <a:noFill/>
          <a:ln w="9525">
            <a:solidFill>
              <a:schemeClr val="tx1"/>
            </a:solidFill>
            <a:round/>
            <a:headEnd/>
            <a:tailEnd type="triangle" w="med" len="med"/>
          </a:ln>
          <a:effectLst/>
        </p:spPr>
        <p:txBody>
          <a:bodyPr/>
          <a:lstStyle/>
          <a:p>
            <a:endParaRPr lang="en-US"/>
          </a:p>
        </p:txBody>
      </p:sp>
      <p:sp>
        <p:nvSpPr>
          <p:cNvPr id="41" name="Line 38"/>
          <p:cNvSpPr>
            <a:spLocks noChangeShapeType="1"/>
          </p:cNvSpPr>
          <p:nvPr/>
        </p:nvSpPr>
        <p:spPr bwMode="auto">
          <a:xfrm flipV="1">
            <a:off x="1568450" y="1803400"/>
            <a:ext cx="5562600" cy="0"/>
          </a:xfrm>
          <a:prstGeom prst="line">
            <a:avLst/>
          </a:prstGeom>
          <a:noFill/>
          <a:ln w="9525">
            <a:solidFill>
              <a:schemeClr val="tx1"/>
            </a:solidFill>
            <a:round/>
            <a:headEnd/>
            <a:tailEnd/>
          </a:ln>
          <a:effectLst/>
        </p:spPr>
        <p:txBody>
          <a:bodyPr/>
          <a:lstStyle/>
          <a:p>
            <a:endParaRPr lang="en-US"/>
          </a:p>
        </p:txBody>
      </p:sp>
      <p:sp>
        <p:nvSpPr>
          <p:cNvPr id="42" name="Text Box 39"/>
          <p:cNvSpPr txBox="1">
            <a:spLocks noChangeArrowheads="1"/>
          </p:cNvSpPr>
          <p:nvPr/>
        </p:nvSpPr>
        <p:spPr bwMode="auto">
          <a:xfrm>
            <a:off x="2482850" y="1244600"/>
            <a:ext cx="4114800" cy="861774"/>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lgn="ctr"/>
            <a:r>
              <a:rPr lang="en-US" sz="1000" b="1" dirty="0">
                <a:solidFill>
                  <a:srgbClr val="3333CC"/>
                </a:solidFill>
              </a:rPr>
              <a:t>Manufacturer Follow-Up </a:t>
            </a:r>
            <a:r>
              <a:rPr lang="en-US" sz="1000" b="1" dirty="0" smtClean="0">
                <a:solidFill>
                  <a:srgbClr val="3333CC"/>
                </a:solidFill>
              </a:rPr>
              <a:t>(EPA </a:t>
            </a:r>
            <a:r>
              <a:rPr lang="en-US" sz="1000" b="1" dirty="0">
                <a:solidFill>
                  <a:srgbClr val="3333CC"/>
                </a:solidFill>
              </a:rPr>
              <a:t>Testing)</a:t>
            </a:r>
          </a:p>
          <a:p>
            <a:pPr algn="ctr"/>
            <a:r>
              <a:rPr lang="en-US" sz="1000" b="1" dirty="0">
                <a:solidFill>
                  <a:srgbClr val="3333CC"/>
                </a:solidFill>
              </a:rPr>
              <a:t>EPA Test Data Review/Analysis </a:t>
            </a:r>
          </a:p>
          <a:p>
            <a:pPr algn="ctr"/>
            <a:r>
              <a:rPr lang="en-US" sz="1000" b="1" dirty="0">
                <a:solidFill>
                  <a:srgbClr val="3333CC"/>
                </a:solidFill>
              </a:rPr>
              <a:t>CARB Coordination (Warranty Reporting</a:t>
            </a:r>
            <a:r>
              <a:rPr lang="en-US" sz="1000" b="1" dirty="0" smtClean="0">
                <a:solidFill>
                  <a:srgbClr val="3333CC"/>
                </a:solidFill>
              </a:rPr>
              <a:t>), PLT Review)</a:t>
            </a:r>
            <a:endParaRPr lang="en-US" sz="1000" b="1" dirty="0">
              <a:solidFill>
                <a:srgbClr val="3333CC"/>
              </a:solidFill>
            </a:endParaRPr>
          </a:p>
          <a:p>
            <a:pPr algn="ctr"/>
            <a:r>
              <a:rPr lang="en-US" sz="1000" b="1" dirty="0">
                <a:solidFill>
                  <a:srgbClr val="3333CC"/>
                </a:solidFill>
              </a:rPr>
              <a:t>OECA Coordination (Enforcement</a:t>
            </a:r>
            <a:r>
              <a:rPr lang="en-US" sz="1000" b="1" dirty="0" smtClean="0">
                <a:solidFill>
                  <a:srgbClr val="3333CC"/>
                </a:solidFill>
              </a:rPr>
              <a:t>)</a:t>
            </a:r>
          </a:p>
          <a:p>
            <a:pPr algn="ctr"/>
            <a:r>
              <a:rPr lang="en-US" sz="1000" i="1" dirty="0" smtClean="0">
                <a:solidFill>
                  <a:srgbClr val="3333CC"/>
                </a:solidFill>
              </a:rPr>
              <a:t>TPEM, ABT, and Production Report Review</a:t>
            </a:r>
            <a:endParaRPr lang="en-US" sz="1000" b="1" i="1" dirty="0">
              <a:solidFill>
                <a:srgbClr val="3333CC"/>
              </a:solidFill>
            </a:endParaRPr>
          </a:p>
        </p:txBody>
      </p:sp>
      <p:sp>
        <p:nvSpPr>
          <p:cNvPr id="43" name="Text Box 40"/>
          <p:cNvSpPr txBox="1">
            <a:spLocks noChangeArrowheads="1"/>
          </p:cNvSpPr>
          <p:nvPr/>
        </p:nvSpPr>
        <p:spPr bwMode="auto">
          <a:xfrm>
            <a:off x="7848600" y="2895600"/>
            <a:ext cx="12954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lgn="ctr"/>
            <a:r>
              <a:rPr lang="en-US" sz="1000" b="1" dirty="0" smtClean="0">
                <a:solidFill>
                  <a:srgbClr val="3333CC"/>
                </a:solidFill>
              </a:rPr>
              <a:t>OBD for HDGEs Issues Review</a:t>
            </a:r>
            <a:endParaRPr lang="en-US" sz="1000" b="1" i="1" dirty="0">
              <a:solidFill>
                <a:srgbClr val="3333CC"/>
              </a:solidFill>
            </a:endParaRPr>
          </a:p>
        </p:txBody>
      </p:sp>
      <p:sp>
        <p:nvSpPr>
          <p:cNvPr id="44" name="Text Box 41"/>
          <p:cNvSpPr txBox="1">
            <a:spLocks noChangeArrowheads="1"/>
          </p:cNvSpPr>
          <p:nvPr/>
        </p:nvSpPr>
        <p:spPr bwMode="auto">
          <a:xfrm>
            <a:off x="7207250" y="4394200"/>
            <a:ext cx="1295400" cy="558800"/>
          </a:xfrm>
          <a:prstGeom prst="rect">
            <a:avLst/>
          </a:prstGeom>
          <a:gradFill rotWithShape="1">
            <a:gsLst>
              <a:gs pos="0">
                <a:srgbClr val="99FF99">
                  <a:alpha val="50999"/>
                </a:srgbClr>
              </a:gs>
              <a:gs pos="50000">
                <a:srgbClr val="FFFFFF"/>
              </a:gs>
              <a:gs pos="100000">
                <a:srgbClr val="99FF99">
                  <a:alpha val="50999"/>
                </a:srgbClr>
              </a:gs>
            </a:gsLst>
            <a:lin ang="5400000" scaled="1"/>
          </a:gradFill>
          <a:ln w="9525">
            <a:solidFill>
              <a:schemeClr val="tx1"/>
            </a:solidFill>
            <a:miter lim="800000"/>
            <a:headEnd/>
            <a:tailEnd/>
          </a:ln>
          <a:effectLst/>
        </p:spPr>
        <p:txBody>
          <a:bodyPr>
            <a:spAutoFit/>
          </a:bodyPr>
          <a:lstStyle/>
          <a:p>
            <a:pPr algn="ctr"/>
            <a:r>
              <a:rPr lang="en-US" sz="1000" b="1" dirty="0">
                <a:solidFill>
                  <a:srgbClr val="008000"/>
                </a:solidFill>
              </a:rPr>
              <a:t>OBD I/M Issue Identification and Resolution</a:t>
            </a:r>
            <a:endParaRPr lang="en-US" sz="1000" b="1" i="1" dirty="0">
              <a:solidFill>
                <a:srgbClr val="008000"/>
              </a:solidFill>
            </a:endParaRPr>
          </a:p>
        </p:txBody>
      </p:sp>
      <p:sp>
        <p:nvSpPr>
          <p:cNvPr id="45" name="Line 42"/>
          <p:cNvSpPr>
            <a:spLocks noChangeShapeType="1"/>
          </p:cNvSpPr>
          <p:nvPr/>
        </p:nvSpPr>
        <p:spPr bwMode="auto">
          <a:xfrm>
            <a:off x="7185025" y="3556000"/>
            <a:ext cx="1371600" cy="0"/>
          </a:xfrm>
          <a:prstGeom prst="line">
            <a:avLst/>
          </a:prstGeom>
          <a:noFill/>
          <a:ln w="19050">
            <a:solidFill>
              <a:schemeClr val="tx1"/>
            </a:solidFill>
            <a:prstDash val="dash"/>
            <a:round/>
            <a:headEnd/>
            <a:tailEnd type="triangle" w="med" len="med"/>
          </a:ln>
          <a:effectLst/>
        </p:spPr>
        <p:txBody>
          <a:bodyPr/>
          <a:lstStyle/>
          <a:p>
            <a:endParaRPr lang="en-US"/>
          </a:p>
        </p:txBody>
      </p:sp>
      <p:sp>
        <p:nvSpPr>
          <p:cNvPr id="46" name="Line 43"/>
          <p:cNvSpPr>
            <a:spLocks noChangeShapeType="1"/>
          </p:cNvSpPr>
          <p:nvPr/>
        </p:nvSpPr>
        <p:spPr bwMode="auto">
          <a:xfrm>
            <a:off x="1263650" y="3556000"/>
            <a:ext cx="304800" cy="0"/>
          </a:xfrm>
          <a:prstGeom prst="line">
            <a:avLst/>
          </a:prstGeom>
          <a:noFill/>
          <a:ln w="9525">
            <a:solidFill>
              <a:schemeClr val="tx1"/>
            </a:solidFill>
            <a:round/>
            <a:headEnd/>
            <a:tailEnd type="triangle" w="med" len="med"/>
          </a:ln>
          <a:effectLst/>
        </p:spPr>
        <p:txBody>
          <a:bodyPr/>
          <a:lstStyle/>
          <a:p>
            <a:endParaRPr lang="en-US"/>
          </a:p>
        </p:txBody>
      </p:sp>
      <p:sp>
        <p:nvSpPr>
          <p:cNvPr id="47" name="Line 44"/>
          <p:cNvSpPr>
            <a:spLocks noChangeShapeType="1"/>
          </p:cNvSpPr>
          <p:nvPr/>
        </p:nvSpPr>
        <p:spPr bwMode="auto">
          <a:xfrm>
            <a:off x="7870825" y="2717800"/>
            <a:ext cx="0" cy="838200"/>
          </a:xfrm>
          <a:prstGeom prst="line">
            <a:avLst/>
          </a:prstGeom>
          <a:noFill/>
          <a:ln w="9525">
            <a:solidFill>
              <a:schemeClr val="tx1"/>
            </a:solidFill>
            <a:round/>
            <a:headEnd/>
            <a:tailEnd type="triangle" w="med" len="med"/>
          </a:ln>
          <a:effectLst/>
        </p:spPr>
        <p:txBody>
          <a:bodyPr/>
          <a:lstStyle/>
          <a:p>
            <a:endParaRPr lang="en-US"/>
          </a:p>
        </p:txBody>
      </p:sp>
      <p:sp>
        <p:nvSpPr>
          <p:cNvPr id="48" name="Line 45"/>
          <p:cNvSpPr>
            <a:spLocks noChangeShapeType="1"/>
          </p:cNvSpPr>
          <p:nvPr/>
        </p:nvSpPr>
        <p:spPr bwMode="auto">
          <a:xfrm flipV="1">
            <a:off x="7870825" y="3556000"/>
            <a:ext cx="0" cy="838200"/>
          </a:xfrm>
          <a:prstGeom prst="line">
            <a:avLst/>
          </a:prstGeom>
          <a:noFill/>
          <a:ln w="9525">
            <a:solidFill>
              <a:schemeClr val="tx1"/>
            </a:solidFill>
            <a:round/>
            <a:headEnd/>
            <a:tailEnd type="triangle" w="med" len="med"/>
          </a:ln>
          <a:effectLst/>
        </p:spPr>
        <p:txBody>
          <a:bodyPr/>
          <a:lstStyle/>
          <a:p>
            <a:endParaRPr lang="en-US"/>
          </a:p>
        </p:txBody>
      </p:sp>
      <p:sp>
        <p:nvSpPr>
          <p:cNvPr id="49" name="Line 46"/>
          <p:cNvSpPr>
            <a:spLocks noChangeShapeType="1"/>
          </p:cNvSpPr>
          <p:nvPr/>
        </p:nvSpPr>
        <p:spPr bwMode="auto">
          <a:xfrm>
            <a:off x="5813425" y="2794000"/>
            <a:ext cx="1295400" cy="0"/>
          </a:xfrm>
          <a:prstGeom prst="line">
            <a:avLst/>
          </a:prstGeom>
          <a:noFill/>
          <a:ln w="9525">
            <a:solidFill>
              <a:schemeClr val="tx1"/>
            </a:solidFill>
            <a:prstDash val="dash"/>
            <a:round/>
            <a:headEnd/>
            <a:tailEnd/>
          </a:ln>
          <a:effectLst/>
        </p:spPr>
        <p:txBody>
          <a:bodyPr/>
          <a:lstStyle/>
          <a:p>
            <a:endParaRPr lang="en-US"/>
          </a:p>
        </p:txBody>
      </p:sp>
      <p:sp>
        <p:nvSpPr>
          <p:cNvPr id="56" name="Text Box 40"/>
          <p:cNvSpPr txBox="1">
            <a:spLocks noChangeArrowheads="1"/>
          </p:cNvSpPr>
          <p:nvPr/>
        </p:nvSpPr>
        <p:spPr bwMode="auto">
          <a:xfrm>
            <a:off x="0" y="2057400"/>
            <a:ext cx="1295400" cy="707886"/>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lgn="ctr"/>
            <a:r>
              <a:rPr lang="en-US" sz="1000" b="1" dirty="0" smtClean="0">
                <a:solidFill>
                  <a:srgbClr val="3333CC"/>
                </a:solidFill>
              </a:rPr>
              <a:t>OBD for HDGEs Certification / Pre-Cert Meetings</a:t>
            </a:r>
            <a:endParaRPr lang="en-US" sz="1000" i="1" dirty="0" smtClean="0">
              <a:solidFill>
                <a:srgbClr val="004274"/>
              </a:solidFill>
            </a:endParaRPr>
          </a:p>
        </p:txBody>
      </p:sp>
      <p:sp>
        <p:nvSpPr>
          <p:cNvPr id="58" name="Text Box 40"/>
          <p:cNvSpPr txBox="1">
            <a:spLocks noChangeArrowheads="1"/>
          </p:cNvSpPr>
          <p:nvPr/>
        </p:nvSpPr>
        <p:spPr bwMode="auto">
          <a:xfrm>
            <a:off x="0" y="2800290"/>
            <a:ext cx="12954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a:spAutoFit/>
          </a:bodyPr>
          <a:lstStyle/>
          <a:p>
            <a:pPr>
              <a:spcBef>
                <a:spcPct val="50000"/>
              </a:spcBef>
            </a:pPr>
            <a:r>
              <a:rPr lang="en-US" sz="1000" b="1" dirty="0" smtClean="0">
                <a:solidFill>
                  <a:srgbClr val="3333CC"/>
                </a:solidFill>
              </a:rPr>
              <a:t>Confirmatory Testing</a:t>
            </a:r>
            <a:endParaRPr lang="en-US" sz="1000" dirty="0" smtClean="0"/>
          </a:p>
        </p:txBody>
      </p:sp>
      <p:sp>
        <p:nvSpPr>
          <p:cNvPr id="60" name="TextBox 59"/>
          <p:cNvSpPr txBox="1"/>
          <p:nvPr/>
        </p:nvSpPr>
        <p:spPr>
          <a:xfrm>
            <a:off x="6705600" y="5181600"/>
            <a:ext cx="2411835" cy="1869743"/>
          </a:xfrm>
          <a:prstGeom prst="rect">
            <a:avLst/>
          </a:prstGeom>
          <a:noFill/>
          <a:ln w="19050">
            <a:noFill/>
          </a:ln>
        </p:spPr>
        <p:txBody>
          <a:bodyPr wrap="square" rtlCol="0">
            <a:spAutoFit/>
          </a:bodyPr>
          <a:lstStyle/>
          <a:p>
            <a:pPr algn="l"/>
            <a:r>
              <a:rPr lang="en-US" sz="1050" dirty="0" smtClean="0"/>
              <a:t>LSI UL:  7 years / 5,000 hours</a:t>
            </a:r>
          </a:p>
          <a:p>
            <a:pPr algn="l"/>
            <a:r>
              <a:rPr lang="en-US" sz="1050" dirty="0" smtClean="0"/>
              <a:t>PWC:  5 years / 350 hours</a:t>
            </a:r>
          </a:p>
          <a:p>
            <a:pPr algn="l"/>
            <a:r>
              <a:rPr lang="en-US" sz="1050" dirty="0" smtClean="0"/>
              <a:t>OB:  10 years / 350 hours</a:t>
            </a:r>
          </a:p>
          <a:p>
            <a:pPr algn="l"/>
            <a:r>
              <a:rPr lang="en-US" sz="1050" dirty="0" smtClean="0"/>
              <a:t>SD/I:  10 years / 480 hours</a:t>
            </a:r>
          </a:p>
          <a:p>
            <a:pPr algn="l"/>
            <a:r>
              <a:rPr lang="en-US" sz="1050" dirty="0" smtClean="0"/>
              <a:t>NHH: 125 / 250 / 500/ 1000 hours</a:t>
            </a:r>
          </a:p>
          <a:p>
            <a:pPr algn="l"/>
            <a:r>
              <a:rPr lang="en-US" sz="1050" dirty="0" smtClean="0"/>
              <a:t>HH: 50 / 125 / 300 hours</a:t>
            </a:r>
          </a:p>
          <a:p>
            <a:pPr algn="l"/>
            <a:r>
              <a:rPr lang="en-US" sz="1050" dirty="0" smtClean="0"/>
              <a:t>HMC:  </a:t>
            </a:r>
          </a:p>
          <a:p>
            <a:pPr algn="l"/>
            <a:r>
              <a:rPr lang="en-US" sz="1050" dirty="0" smtClean="0"/>
              <a:t>OHMC / </a:t>
            </a:r>
            <a:r>
              <a:rPr lang="en-US" sz="1050" dirty="0" err="1" smtClean="0"/>
              <a:t>Rec</a:t>
            </a:r>
            <a:r>
              <a:rPr lang="en-US" sz="1050" dirty="0" smtClean="0"/>
              <a:t> </a:t>
            </a:r>
            <a:r>
              <a:rPr lang="en-US" sz="1050" dirty="0" err="1" smtClean="0"/>
              <a:t>Veh</a:t>
            </a:r>
            <a:r>
              <a:rPr lang="en-US" sz="1050" dirty="0" smtClean="0"/>
              <a:t>:</a:t>
            </a:r>
          </a:p>
          <a:p>
            <a:pPr algn="l"/>
            <a:r>
              <a:rPr lang="en-US" sz="1050" dirty="0" smtClean="0"/>
              <a:t>HDGE:</a:t>
            </a:r>
          </a:p>
          <a:p>
            <a:pPr algn="l"/>
            <a:endParaRPr lang="en-US" sz="1050" dirty="0" smtClean="0"/>
          </a:p>
          <a:p>
            <a:pPr algn="l"/>
            <a:endParaRPr lang="en-US" sz="1050" dirty="0"/>
          </a:p>
        </p:txBody>
      </p:sp>
      <p:sp>
        <p:nvSpPr>
          <p:cNvPr id="61" name="Text Box 40"/>
          <p:cNvSpPr txBox="1">
            <a:spLocks noChangeArrowheads="1"/>
          </p:cNvSpPr>
          <p:nvPr/>
        </p:nvSpPr>
        <p:spPr bwMode="auto">
          <a:xfrm>
            <a:off x="3581400" y="3352800"/>
            <a:ext cx="2133600" cy="400110"/>
          </a:xfrm>
          <a:prstGeom prst="rect">
            <a:avLst/>
          </a:prstGeom>
          <a:gradFill rotWithShape="1">
            <a:gsLst>
              <a:gs pos="0">
                <a:srgbClr val="6699FF">
                  <a:alpha val="50999"/>
                </a:srgbClr>
              </a:gs>
              <a:gs pos="50000">
                <a:srgbClr val="FFFFFF"/>
              </a:gs>
              <a:gs pos="100000">
                <a:srgbClr val="6699FF">
                  <a:alpha val="50999"/>
                </a:srgbClr>
              </a:gs>
            </a:gsLst>
            <a:lin ang="5400000" scaled="1"/>
          </a:gradFill>
          <a:ln w="9525">
            <a:solidFill>
              <a:schemeClr val="tx1"/>
            </a:solidFill>
            <a:miter lim="800000"/>
            <a:headEnd/>
            <a:tailEnd/>
          </a:ln>
          <a:effectLst/>
        </p:spPr>
        <p:txBody>
          <a:bodyPr wrap="square">
            <a:spAutoFit/>
          </a:bodyPr>
          <a:lstStyle/>
          <a:p>
            <a:pPr>
              <a:spcBef>
                <a:spcPct val="50000"/>
              </a:spcBef>
            </a:pPr>
            <a:r>
              <a:rPr lang="en-US" sz="1000" b="1" dirty="0" smtClean="0">
                <a:solidFill>
                  <a:srgbClr val="3333CC"/>
                </a:solidFill>
              </a:rPr>
              <a:t>Motorcycle Confirmatory Testing</a:t>
            </a:r>
            <a:endParaRPr lang="en-US" sz="1000" b="1" i="1" dirty="0">
              <a:solidFill>
                <a:srgbClr val="3333CC"/>
              </a:solidFill>
            </a:endParaRPr>
          </a:p>
        </p:txBody>
      </p:sp>
      <p:sp>
        <p:nvSpPr>
          <p:cNvPr id="67" name="Text Box 40"/>
          <p:cNvSpPr txBox="1">
            <a:spLocks noChangeArrowheads="1"/>
          </p:cNvSpPr>
          <p:nvPr/>
        </p:nvSpPr>
        <p:spPr bwMode="auto">
          <a:xfrm>
            <a:off x="0" y="838200"/>
            <a:ext cx="1295400" cy="1169551"/>
          </a:xfrm>
          <a:prstGeom prst="rect">
            <a:avLst/>
          </a:prstGeom>
          <a:gradFill flip="none" rotWithShape="1">
            <a:gsLst>
              <a:gs pos="0">
                <a:srgbClr val="FFEFD1"/>
              </a:gs>
              <a:gs pos="64999">
                <a:srgbClr val="F0EBD5"/>
              </a:gs>
              <a:gs pos="100000">
                <a:srgbClr val="D1C39F"/>
              </a:gs>
            </a:gsLst>
            <a:lin ang="16200000" scaled="1"/>
            <a:tileRect/>
          </a:gradFill>
          <a:ln w="9525">
            <a:solidFill>
              <a:schemeClr val="tx1"/>
            </a:solidFill>
            <a:miter lim="800000"/>
            <a:headEnd/>
            <a:tailEnd/>
          </a:ln>
          <a:effectLst/>
        </p:spPr>
        <p:txBody>
          <a:bodyPr wrap="square">
            <a:spAutoFit/>
          </a:bodyPr>
          <a:lstStyle/>
          <a:p>
            <a:pPr algn="ctr"/>
            <a:r>
              <a:rPr lang="en-US" sz="1000" b="1" dirty="0" smtClean="0">
                <a:solidFill>
                  <a:sysClr val="windowText" lastClr="000000"/>
                </a:solidFill>
              </a:rPr>
              <a:t>EPA SEAs conducted at Manufacturers’ designated facility or by letter audit.</a:t>
            </a:r>
            <a:endParaRPr lang="en-US" sz="1000" i="1" dirty="0" smtClean="0">
              <a:solidFill>
                <a:sysClr val="windowText" lastClr="000000"/>
              </a:solidFill>
            </a:endParaRPr>
          </a:p>
          <a:p>
            <a:pPr algn="ctr"/>
            <a:endParaRPr lang="en-US" sz="1000" b="1" i="1" dirty="0">
              <a:solidFill>
                <a:srgbClr val="3333CC"/>
              </a:solidFill>
            </a:endParaRPr>
          </a:p>
        </p:txBody>
      </p:sp>
      <p:cxnSp>
        <p:nvCxnSpPr>
          <p:cNvPr id="77" name="Straight Arrow Connector 76"/>
          <p:cNvCxnSpPr/>
          <p:nvPr/>
        </p:nvCxnSpPr>
        <p:spPr>
          <a:xfrm>
            <a:off x="1371600" y="1752600"/>
            <a:ext cx="914400" cy="17019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4676737" y="5943600"/>
            <a:ext cx="2105063" cy="400110"/>
          </a:xfrm>
          <a:prstGeom prst="rect">
            <a:avLst/>
          </a:prstGeom>
          <a:noFill/>
        </p:spPr>
        <p:txBody>
          <a:bodyPr wrap="none" rtlCol="0">
            <a:spAutoFit/>
          </a:bodyPr>
          <a:lstStyle/>
          <a:p>
            <a:r>
              <a:rPr lang="en-US" dirty="0" smtClean="0"/>
              <a:t>Full Useful Life:</a:t>
            </a:r>
            <a:endParaRPr lang="en-US" dirty="0"/>
          </a:p>
        </p:txBody>
      </p:sp>
      <p:cxnSp>
        <p:nvCxnSpPr>
          <p:cNvPr id="82" name="Straight Arrow Connector 81"/>
          <p:cNvCxnSpPr/>
          <p:nvPr/>
        </p:nvCxnSpPr>
        <p:spPr>
          <a:xfrm>
            <a:off x="228600" y="3200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371600"/>
            <a:ext cx="8229600" cy="5334000"/>
          </a:xfrm>
          <a:solidFill>
            <a:schemeClr val="bg1"/>
          </a:solidFill>
        </p:spPr>
        <p:txBody>
          <a:bodyPr>
            <a:noAutofit/>
          </a:bodyPr>
          <a:lstStyle/>
          <a:p>
            <a:r>
              <a:rPr lang="en-US" sz="2000" dirty="0" smtClean="0"/>
              <a:t>The Verify system is the cornerstone of compliance for vehicles and engines </a:t>
            </a:r>
          </a:p>
          <a:p>
            <a:pPr lvl="8"/>
            <a:endParaRPr lang="en-US" sz="900" dirty="0" smtClean="0"/>
          </a:p>
          <a:p>
            <a:r>
              <a:rPr lang="en-US" sz="2000" dirty="0" smtClean="0"/>
              <a:t>Comprehensive information management system that facilitates EPA certification and compliance oversight</a:t>
            </a:r>
          </a:p>
          <a:p>
            <a:pPr lvl="8"/>
            <a:endParaRPr lang="en-US" sz="900" dirty="0" smtClean="0"/>
          </a:p>
          <a:p>
            <a:r>
              <a:rPr lang="en-US" sz="2200" dirty="0" smtClean="0"/>
              <a:t>Allows streamlined collection, validation, and analysis of the data submitted for certification</a:t>
            </a:r>
          </a:p>
          <a:p>
            <a:pPr lvl="2"/>
            <a:r>
              <a:rPr lang="en-US" sz="1600" dirty="0" smtClean="0"/>
              <a:t>For light duty there are 16 data sets submitted to support certification, fuel economy labels and CAFE comprised of over 875 distinct data elements being analyzed by over 1100 business rules</a:t>
            </a:r>
          </a:p>
          <a:p>
            <a:pPr lvl="2"/>
            <a:r>
              <a:rPr lang="en-US" sz="1600" dirty="0" smtClean="0"/>
              <a:t>Automates certificate approval and test scheduling workflows</a:t>
            </a:r>
          </a:p>
          <a:p>
            <a:pPr lvl="2"/>
            <a:endParaRPr lang="en-US" sz="1600" dirty="0" smtClean="0"/>
          </a:p>
          <a:p>
            <a:r>
              <a:rPr lang="en-US" sz="2200" dirty="0" smtClean="0"/>
              <a:t>Captures and stores information that feeds into multiple data reporting needs</a:t>
            </a:r>
          </a:p>
        </p:txBody>
      </p:sp>
      <p:sp>
        <p:nvSpPr>
          <p:cNvPr id="4" name="Slide Number Placeholder 3"/>
          <p:cNvSpPr>
            <a:spLocks noGrp="1"/>
          </p:cNvSpPr>
          <p:nvPr>
            <p:ph type="sldNum" sz="quarter" idx="12"/>
          </p:nvPr>
        </p:nvSpPr>
        <p:spPr/>
        <p:txBody>
          <a:bodyPr/>
          <a:lstStyle/>
          <a:p>
            <a:fld id="{70B902C4-34B4-4A6D-93A1-3A38D3F9C403}" type="slidenum">
              <a:rPr lang="en-US" smtClean="0"/>
              <a:pPr/>
              <a:t>15</a:t>
            </a:fld>
            <a:endParaRPr lang="en-US"/>
          </a:p>
        </p:txBody>
      </p:sp>
      <p:sp>
        <p:nvSpPr>
          <p:cNvPr id="5" name="Title 4"/>
          <p:cNvSpPr>
            <a:spLocks noGrp="1"/>
          </p:cNvSpPr>
          <p:nvPr>
            <p:ph type="title"/>
          </p:nvPr>
        </p:nvSpPr>
        <p:spPr>
          <a:xfrm>
            <a:off x="152400" y="304800"/>
            <a:ext cx="8839200" cy="884238"/>
          </a:xfrm>
        </p:spPr>
        <p:txBody>
          <a:bodyPr>
            <a:noAutofit/>
          </a:bodyPr>
          <a:lstStyle/>
          <a:p>
            <a:pPr lvl="0"/>
            <a:r>
              <a:rPr lang="en-US" sz="4400" dirty="0" smtClean="0"/>
              <a:t>Data Analysis and Information</a:t>
            </a:r>
            <a:endParaRPr lang="en-US" sz="4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EPA website includes regulatory documents, implementation guidance documents, and implementation data</a:t>
            </a:r>
          </a:p>
          <a:p>
            <a:pPr lvl="1"/>
            <a:r>
              <a:rPr lang="en-US" dirty="0" smtClean="0">
                <a:hlinkClick r:id="rId2"/>
              </a:rPr>
              <a:t>www.epa.gov/otaq</a:t>
            </a:r>
            <a:r>
              <a:rPr lang="en-US" dirty="0" smtClean="0"/>
              <a:t> - home page</a:t>
            </a:r>
          </a:p>
          <a:p>
            <a:pPr lvl="2"/>
            <a:r>
              <a:rPr lang="en-US" dirty="0" smtClean="0">
                <a:hlinkClick r:id="rId3"/>
              </a:rPr>
              <a:t>www.epa.gov/otaq/actions.htm</a:t>
            </a:r>
            <a:r>
              <a:rPr lang="en-US" dirty="0" smtClean="0"/>
              <a:t> - consumer information</a:t>
            </a:r>
          </a:p>
          <a:p>
            <a:pPr lvl="2"/>
            <a:r>
              <a:rPr lang="en-US" dirty="0" smtClean="0">
                <a:hlinkClick r:id="rId4"/>
              </a:rPr>
              <a:t>www.epa.gov/otaq/cert.htm#Fact</a:t>
            </a:r>
            <a:r>
              <a:rPr lang="en-US" dirty="0" smtClean="0"/>
              <a:t> – compliance publications and annual reports</a:t>
            </a:r>
          </a:p>
          <a:p>
            <a:pPr lvl="2"/>
            <a:r>
              <a:rPr lang="en-US" dirty="0" smtClean="0">
                <a:hlinkClick r:id="rId5"/>
              </a:rPr>
              <a:t>www.epa.gov/otaq/crttst.htm</a:t>
            </a:r>
            <a:r>
              <a:rPr lang="en-US" dirty="0" smtClean="0"/>
              <a:t> - certification data for light-duty vehicles</a:t>
            </a:r>
            <a:endParaRPr lang="en-US" dirty="0"/>
          </a:p>
        </p:txBody>
      </p:sp>
      <p:sp>
        <p:nvSpPr>
          <p:cNvPr id="3" name="Slide Number Placeholder 2"/>
          <p:cNvSpPr>
            <a:spLocks noGrp="1"/>
          </p:cNvSpPr>
          <p:nvPr>
            <p:ph type="sldNum" sz="quarter" idx="12"/>
          </p:nvPr>
        </p:nvSpPr>
        <p:spPr/>
        <p:txBody>
          <a:bodyPr/>
          <a:lstStyle/>
          <a:p>
            <a:fld id="{70B902C4-34B4-4A6D-93A1-3A38D3F9C403}" type="slidenum">
              <a:rPr lang="en-US" smtClean="0"/>
              <a:pPr/>
              <a:t>16</a:t>
            </a:fld>
            <a:endParaRPr lang="en-US" dirty="0"/>
          </a:p>
        </p:txBody>
      </p:sp>
      <p:sp>
        <p:nvSpPr>
          <p:cNvPr id="4" name="Title 3"/>
          <p:cNvSpPr>
            <a:spLocks noGrp="1"/>
          </p:cNvSpPr>
          <p:nvPr>
            <p:ph type="title"/>
          </p:nvPr>
        </p:nvSpPr>
        <p:spPr/>
        <p:txBody>
          <a:bodyPr/>
          <a:lstStyle/>
          <a:p>
            <a:r>
              <a:rPr lang="en-US" dirty="0" smtClean="0"/>
              <a:t>For Further Information …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a:solidFill>
            <a:schemeClr val="bg1"/>
          </a:solidFill>
        </p:spPr>
        <p:txBody>
          <a:bodyPr>
            <a:noAutofit/>
          </a:bodyPr>
          <a:lstStyle/>
          <a:p>
            <a:r>
              <a:rPr lang="en-US" sz="2000" dirty="0" smtClean="0"/>
              <a:t>Clean Air Benefits</a:t>
            </a:r>
          </a:p>
          <a:p>
            <a:pPr lvl="1"/>
            <a:r>
              <a:rPr lang="en-US" sz="1800" dirty="0" smtClean="0"/>
              <a:t>1990 Clean Air Act Amendments:</a:t>
            </a:r>
          </a:p>
          <a:p>
            <a:pPr lvl="2"/>
            <a:r>
              <a:rPr lang="en-US" sz="1600" dirty="0" smtClean="0"/>
              <a:t>From 1990-2020, 4.2 million lives saved, benefit outweighs costs ~30:1</a:t>
            </a:r>
          </a:p>
          <a:p>
            <a:pPr lvl="1"/>
            <a:r>
              <a:rPr lang="en-US" sz="1800" dirty="0" smtClean="0"/>
              <a:t>In 2030 alone,</a:t>
            </a:r>
          </a:p>
          <a:p>
            <a:pPr lvl="2"/>
            <a:r>
              <a:rPr lang="en-US" sz="1600" dirty="0" smtClean="0"/>
              <a:t>Eliminate more than 38,000 premature deaths</a:t>
            </a:r>
          </a:p>
          <a:p>
            <a:pPr lvl="2"/>
            <a:r>
              <a:rPr lang="en-US" sz="1600" dirty="0" smtClean="0"/>
              <a:t>Realize more than $380 billion in health and welfare benefits</a:t>
            </a:r>
          </a:p>
          <a:p>
            <a:pPr lvl="1"/>
            <a:r>
              <a:rPr lang="en-US" sz="1800" dirty="0" smtClean="0"/>
              <a:t>The light-duty vehicle greenhouse gas program (LDV GHG) is projected to result in: </a:t>
            </a:r>
          </a:p>
          <a:p>
            <a:pPr lvl="2"/>
            <a:r>
              <a:rPr lang="en-US" sz="1600" dirty="0" smtClean="0"/>
              <a:t>$1.7 trillion dollars of fuel savings over the lifetime of vehicles produced between 2012 and 2025</a:t>
            </a:r>
          </a:p>
          <a:p>
            <a:pPr lvl="2"/>
            <a:r>
              <a:rPr lang="en-US" sz="1600" dirty="0" smtClean="0"/>
              <a:t>12 billion fewer barrels of oil consumed</a:t>
            </a:r>
            <a:endParaRPr lang="en-US" sz="1600" i="1" dirty="0" smtClean="0"/>
          </a:p>
          <a:p>
            <a:pPr lvl="2"/>
            <a:endParaRPr lang="en-US" sz="1100" i="1" dirty="0" smtClean="0"/>
          </a:p>
          <a:p>
            <a:r>
              <a:rPr lang="en-US" sz="2000" dirty="0" smtClean="0"/>
              <a:t>Level Playing Field</a:t>
            </a:r>
          </a:p>
          <a:p>
            <a:pPr lvl="1"/>
            <a:r>
              <a:rPr lang="en-US" sz="1800" dirty="0" smtClean="0"/>
              <a:t>Vehicle, engine, and fuels industries are highly competitive, especially in today’s global environment</a:t>
            </a:r>
          </a:p>
          <a:p>
            <a:pPr lvl="2">
              <a:buFont typeface="Wingdings" pitchFamily="2" charset="2"/>
              <a:buChar char="Ø"/>
            </a:pPr>
            <a:r>
              <a:rPr lang="en-US" sz="1600" i="1" dirty="0" smtClean="0"/>
              <a:t>Regulated industries expect and rely on EPA to protect their investment in emissions compliance</a:t>
            </a:r>
            <a:endParaRPr lang="en-US" sz="1600" i="1" dirty="0"/>
          </a:p>
        </p:txBody>
      </p:sp>
      <p:sp>
        <p:nvSpPr>
          <p:cNvPr id="2" name="Title 1"/>
          <p:cNvSpPr>
            <a:spLocks noGrp="1"/>
          </p:cNvSpPr>
          <p:nvPr>
            <p:ph type="title"/>
          </p:nvPr>
        </p:nvSpPr>
        <p:spPr>
          <a:xfrm>
            <a:off x="457200" y="228600"/>
            <a:ext cx="8229600" cy="1143000"/>
          </a:xfrm>
        </p:spPr>
        <p:txBody>
          <a:bodyPr>
            <a:normAutofit/>
          </a:bodyPr>
          <a:lstStyle/>
          <a:p>
            <a:r>
              <a:rPr lang="en-US" dirty="0" smtClean="0"/>
              <a:t>Importance of Compliance</a:t>
            </a:r>
            <a:endParaRPr lang="en-US" dirty="0"/>
          </a:p>
        </p:txBody>
      </p:sp>
      <p:sp>
        <p:nvSpPr>
          <p:cNvPr id="7" name="Slide Number Placeholder 6"/>
          <p:cNvSpPr>
            <a:spLocks noGrp="1"/>
          </p:cNvSpPr>
          <p:nvPr>
            <p:ph type="sldNum" sz="quarter" idx="12"/>
          </p:nvPr>
        </p:nvSpPr>
        <p:spPr/>
        <p:txBody>
          <a:bodyPr/>
          <a:lstStyle/>
          <a:p>
            <a:fld id="{70B902C4-34B4-4A6D-93A1-3A38D3F9C403}"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21" name="Rectangle 5"/>
          <p:cNvSpPr>
            <a:spLocks noGrp="1" noChangeArrowheads="1"/>
          </p:cNvSpPr>
          <p:nvPr>
            <p:ph idx="1"/>
          </p:nvPr>
        </p:nvSpPr>
        <p:spPr>
          <a:xfrm>
            <a:off x="457200" y="1371600"/>
            <a:ext cx="8229600" cy="5257800"/>
          </a:xfrm>
          <a:solidFill>
            <a:schemeClr val="bg1"/>
          </a:solidFill>
        </p:spPr>
        <p:txBody>
          <a:bodyPr>
            <a:normAutofit/>
          </a:bodyPr>
          <a:lstStyle/>
          <a:p>
            <a:pPr>
              <a:lnSpc>
                <a:spcPct val="80000"/>
              </a:lnSpc>
            </a:pPr>
            <a:r>
              <a:rPr lang="en-US" sz="2000" dirty="0" smtClean="0"/>
              <a:t>Highway Vehicles and Engines</a:t>
            </a:r>
          </a:p>
          <a:p>
            <a:pPr lvl="1">
              <a:lnSpc>
                <a:spcPct val="80000"/>
              </a:lnSpc>
            </a:pPr>
            <a:r>
              <a:rPr lang="en-US" sz="1800" dirty="0" smtClean="0"/>
              <a:t>Cars, trucks, vans, SUVs, motorcycles</a:t>
            </a:r>
          </a:p>
          <a:p>
            <a:pPr lvl="1">
              <a:lnSpc>
                <a:spcPct val="80000"/>
              </a:lnSpc>
            </a:pPr>
            <a:r>
              <a:rPr lang="en-US" sz="1800" dirty="0" smtClean="0"/>
              <a:t>Heavy duty  trucks, buses</a:t>
            </a:r>
          </a:p>
          <a:p>
            <a:pPr lvl="1">
              <a:lnSpc>
                <a:spcPct val="80000"/>
              </a:lnSpc>
            </a:pPr>
            <a:endParaRPr lang="en-US" sz="1800" dirty="0" smtClean="0"/>
          </a:p>
          <a:p>
            <a:pPr>
              <a:lnSpc>
                <a:spcPct val="80000"/>
              </a:lnSpc>
            </a:pPr>
            <a:r>
              <a:rPr lang="en-US" sz="2000" dirty="0" smtClean="0"/>
              <a:t>Nonroad Engines, Vehicles, and Equipment</a:t>
            </a:r>
          </a:p>
          <a:p>
            <a:pPr lvl="1">
              <a:lnSpc>
                <a:spcPct val="80000"/>
              </a:lnSpc>
            </a:pPr>
            <a:r>
              <a:rPr lang="en-US" sz="1800" dirty="0" smtClean="0"/>
              <a:t>Large diesel (construction equipment)</a:t>
            </a:r>
          </a:p>
          <a:p>
            <a:pPr lvl="1">
              <a:lnSpc>
                <a:spcPct val="80000"/>
              </a:lnSpc>
            </a:pPr>
            <a:r>
              <a:rPr lang="en-US" sz="1800" dirty="0" smtClean="0"/>
              <a:t>Large gas (forklifts, compressors, air ground service equipment)</a:t>
            </a:r>
          </a:p>
          <a:p>
            <a:pPr lvl="1">
              <a:lnSpc>
                <a:spcPct val="80000"/>
              </a:lnSpc>
            </a:pPr>
            <a:r>
              <a:rPr lang="en-US" sz="1800" dirty="0" smtClean="0"/>
              <a:t>Handheld utility engines (chainsaws, leaf-blowers, trimmers)</a:t>
            </a:r>
          </a:p>
          <a:p>
            <a:pPr lvl="1">
              <a:lnSpc>
                <a:spcPct val="80000"/>
              </a:lnSpc>
            </a:pPr>
            <a:r>
              <a:rPr lang="en-US" sz="1800" dirty="0" smtClean="0"/>
              <a:t>Non handheld utility engines (lawnmowers, garden tractors)</a:t>
            </a:r>
          </a:p>
          <a:p>
            <a:pPr lvl="1">
              <a:lnSpc>
                <a:spcPct val="80000"/>
              </a:lnSpc>
            </a:pPr>
            <a:r>
              <a:rPr lang="en-US" sz="1800" dirty="0" smtClean="0"/>
              <a:t>Marine (outboard/inboard motors, jet skis)</a:t>
            </a:r>
          </a:p>
          <a:p>
            <a:pPr lvl="1">
              <a:lnSpc>
                <a:spcPct val="80000"/>
              </a:lnSpc>
            </a:pPr>
            <a:r>
              <a:rPr lang="en-US" sz="1800" dirty="0" smtClean="0"/>
              <a:t>Recreational vehicles (snowmobiles, ATVs, off-road motorcycles)</a:t>
            </a:r>
          </a:p>
          <a:p>
            <a:pPr lvl="1">
              <a:lnSpc>
                <a:spcPct val="80000"/>
              </a:lnSpc>
            </a:pPr>
            <a:r>
              <a:rPr lang="en-US" sz="1800" dirty="0" smtClean="0"/>
              <a:t>Locomotives</a:t>
            </a:r>
          </a:p>
          <a:p>
            <a:pPr lvl="1">
              <a:lnSpc>
                <a:spcPct val="80000"/>
              </a:lnSpc>
            </a:pPr>
            <a:r>
              <a:rPr lang="en-US" sz="1800" dirty="0" smtClean="0"/>
              <a:t>Ocean Going Vessels (OGVs)</a:t>
            </a:r>
          </a:p>
          <a:p>
            <a:pPr lvl="1">
              <a:lnSpc>
                <a:spcPct val="80000"/>
              </a:lnSpc>
            </a:pPr>
            <a:endParaRPr lang="en-US" sz="1800" dirty="0" smtClean="0"/>
          </a:p>
          <a:p>
            <a:pPr>
              <a:lnSpc>
                <a:spcPct val="80000"/>
              </a:lnSpc>
            </a:pPr>
            <a:r>
              <a:rPr lang="en-US" sz="2400" dirty="0" smtClean="0"/>
              <a:t>Fuels Regulations Apply To:</a:t>
            </a:r>
          </a:p>
          <a:p>
            <a:pPr lvl="1">
              <a:lnSpc>
                <a:spcPct val="80000"/>
              </a:lnSpc>
            </a:pPr>
            <a:r>
              <a:rPr lang="en-US" sz="1800" dirty="0" smtClean="0"/>
              <a:t>Gasoline and diesel refiners and importers</a:t>
            </a:r>
          </a:p>
          <a:p>
            <a:pPr lvl="1">
              <a:lnSpc>
                <a:spcPct val="80000"/>
              </a:lnSpc>
            </a:pPr>
            <a:r>
              <a:rPr lang="en-US" sz="1800" dirty="0" smtClean="0"/>
              <a:t>Renewable fuel producers and importers</a:t>
            </a:r>
          </a:p>
          <a:p>
            <a:pPr lvl="1">
              <a:lnSpc>
                <a:spcPct val="80000"/>
              </a:lnSpc>
            </a:pPr>
            <a:r>
              <a:rPr lang="en-US" sz="1800" dirty="0" smtClean="0"/>
              <a:t>Fuel additive producers and importers</a:t>
            </a:r>
          </a:p>
          <a:p>
            <a:pPr lvl="1">
              <a:lnSpc>
                <a:spcPct val="80000"/>
              </a:lnSpc>
            </a:pPr>
            <a:r>
              <a:rPr lang="en-US" sz="1800" dirty="0" smtClean="0"/>
              <a:t>Retail stations and terminal operators (oxygenate blenders)</a:t>
            </a:r>
            <a:endParaRPr lang="en-US" sz="2400" dirty="0" smtClean="0"/>
          </a:p>
          <a:p>
            <a:pPr>
              <a:lnSpc>
                <a:spcPct val="80000"/>
              </a:lnSpc>
            </a:pPr>
            <a:endParaRPr lang="en-US" sz="2000" dirty="0" smtClean="0"/>
          </a:p>
        </p:txBody>
      </p:sp>
      <p:sp>
        <p:nvSpPr>
          <p:cNvPr id="367620" name="Rectangle 4"/>
          <p:cNvSpPr>
            <a:spLocks noGrp="1" noChangeArrowheads="1"/>
          </p:cNvSpPr>
          <p:nvPr>
            <p:ph type="title"/>
          </p:nvPr>
        </p:nvSpPr>
        <p:spPr>
          <a:xfrm>
            <a:off x="457200" y="76200"/>
            <a:ext cx="8229600" cy="1143000"/>
          </a:xfrm>
        </p:spPr>
        <p:txBody>
          <a:bodyPr>
            <a:noAutofit/>
          </a:bodyPr>
          <a:lstStyle/>
          <a:p>
            <a:r>
              <a:rPr lang="en-US" sz="3200" b="0" dirty="0" smtClean="0"/>
              <a:t>OTAQ Implementation Challenges:</a:t>
            </a:r>
            <a:r>
              <a:rPr lang="en-US" sz="3200" dirty="0" smtClean="0"/>
              <a:t/>
            </a:r>
            <a:br>
              <a:rPr lang="en-US" sz="3200" dirty="0" smtClean="0"/>
            </a:br>
            <a:r>
              <a:rPr lang="en-US" sz="3200" b="1" dirty="0" smtClean="0">
                <a:solidFill>
                  <a:srgbClr val="00B0F0"/>
                </a:solidFill>
              </a:rPr>
              <a:t>Scope</a:t>
            </a:r>
            <a:r>
              <a:rPr lang="en-US" sz="3200" dirty="0" smtClean="0"/>
              <a:t>, Volume, and Complexity</a:t>
            </a:r>
            <a:endParaRPr lang="en-US" sz="3200" dirty="0"/>
          </a:p>
        </p:txBody>
      </p:sp>
      <p:sp>
        <p:nvSpPr>
          <p:cNvPr id="7" name="Slide Number Placeholder 6"/>
          <p:cNvSpPr>
            <a:spLocks noGrp="1"/>
          </p:cNvSpPr>
          <p:nvPr>
            <p:ph type="sldNum" sz="quarter" idx="12"/>
          </p:nvPr>
        </p:nvSpPr>
        <p:spPr/>
        <p:txBody>
          <a:bodyPr/>
          <a:lstStyle/>
          <a:p>
            <a:fld id="{70B902C4-34B4-4A6D-93A1-3A38D3F9C403}"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0B902C4-34B4-4A6D-93A1-3A38D3F9C403}" type="slidenum">
              <a:rPr lang="en-US" smtClean="0"/>
              <a:pPr/>
              <a:t>4</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0" y="0"/>
            <a:ext cx="9003574" cy="68580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noFill/>
        </p:spPr>
        <p:txBody>
          <a:bodyPr/>
          <a:lstStyle/>
          <a:p>
            <a:fld id="{0F24C92B-A783-45C4-B820-D5B04EAB7C85}" type="slidenum">
              <a:rPr lang="en-US" altLang="en-US"/>
              <a:pPr/>
              <a:t>5</a:t>
            </a:fld>
            <a:endParaRPr lang="en-US" altLang="en-US"/>
          </a:p>
        </p:txBody>
      </p:sp>
      <p:sp>
        <p:nvSpPr>
          <p:cNvPr id="23556" name="Rectangle 3"/>
          <p:cNvSpPr>
            <a:spLocks noGrp="1" noChangeArrowheads="1"/>
          </p:cNvSpPr>
          <p:nvPr>
            <p:ph type="body" sz="half" idx="4294967295"/>
          </p:nvPr>
        </p:nvSpPr>
        <p:spPr>
          <a:xfrm>
            <a:off x="0" y="1600200"/>
            <a:ext cx="3734405" cy="3733800"/>
          </a:xfrm>
        </p:spPr>
        <p:txBody>
          <a:bodyPr/>
          <a:lstStyle/>
          <a:p>
            <a:pPr eaLnBrk="1" hangingPunct="1">
              <a:buFont typeface="Wingdings" pitchFamily="2" charset="2"/>
              <a:buNone/>
            </a:pPr>
            <a:r>
              <a:rPr lang="en-US" sz="2000" b="1" u="sng" dirty="0" smtClean="0">
                <a:latin typeface="Times New Roman" pitchFamily="18" charset="0"/>
              </a:rPr>
              <a:t>Model Year 1995 Certificates</a:t>
            </a:r>
          </a:p>
        </p:txBody>
      </p:sp>
      <p:sp>
        <p:nvSpPr>
          <p:cNvPr id="23557" name="Rectangle 4"/>
          <p:cNvSpPr>
            <a:spLocks noGrp="1" noChangeArrowheads="1"/>
          </p:cNvSpPr>
          <p:nvPr>
            <p:ph type="body" sz="half" idx="4294967295"/>
          </p:nvPr>
        </p:nvSpPr>
        <p:spPr>
          <a:xfrm>
            <a:off x="5105703" y="1600201"/>
            <a:ext cx="4038297" cy="4530725"/>
          </a:xfrm>
        </p:spPr>
        <p:txBody>
          <a:bodyPr/>
          <a:lstStyle/>
          <a:p>
            <a:pPr eaLnBrk="1" hangingPunct="1">
              <a:buFont typeface="Wingdings" pitchFamily="2" charset="2"/>
              <a:buNone/>
            </a:pPr>
            <a:r>
              <a:rPr lang="en-US" sz="2000" b="1" u="sng" dirty="0" smtClean="0">
                <a:latin typeface="Times New Roman" pitchFamily="18" charset="0"/>
              </a:rPr>
              <a:t>Post 2014 (~5,000 per year)</a:t>
            </a:r>
          </a:p>
        </p:txBody>
      </p:sp>
      <p:sp>
        <p:nvSpPr>
          <p:cNvPr id="23558" name="Rectangle 5"/>
          <p:cNvSpPr>
            <a:spLocks noChangeArrowheads="1"/>
          </p:cNvSpPr>
          <p:nvPr/>
        </p:nvSpPr>
        <p:spPr bwMode="auto">
          <a:xfrm>
            <a:off x="1222771" y="2209801"/>
            <a:ext cx="1366593" cy="369332"/>
          </a:xfrm>
          <a:prstGeom prst="rect">
            <a:avLst/>
          </a:prstGeom>
          <a:noFill/>
          <a:ln w="9525">
            <a:noFill/>
            <a:miter lim="800000"/>
            <a:headEnd/>
            <a:tailEnd/>
          </a:ln>
        </p:spPr>
        <p:txBody>
          <a:bodyPr wrap="none">
            <a:spAutoFit/>
          </a:bodyPr>
          <a:lstStyle/>
          <a:p>
            <a:r>
              <a:rPr lang="en-US" sz="1800" b="1"/>
              <a:t>Total = 810</a:t>
            </a:r>
          </a:p>
        </p:txBody>
      </p:sp>
      <p:pic>
        <p:nvPicPr>
          <p:cNvPr id="23559" name="Picture 6" descr="vw"/>
          <p:cNvPicPr>
            <a:picLocks noChangeAspect="1" noChangeArrowheads="1"/>
          </p:cNvPicPr>
          <p:nvPr/>
        </p:nvPicPr>
        <p:blipFill>
          <a:blip r:embed="rId3" cstate="print"/>
          <a:srcRect l="29091" t="23915" r="3879" b="6833"/>
          <a:stretch>
            <a:fillRect/>
          </a:stretch>
        </p:blipFill>
        <p:spPr bwMode="auto">
          <a:xfrm>
            <a:off x="838201" y="2895600"/>
            <a:ext cx="1050925" cy="598488"/>
          </a:xfrm>
          <a:prstGeom prst="rect">
            <a:avLst/>
          </a:prstGeom>
          <a:noFill/>
          <a:ln w="9525">
            <a:solidFill>
              <a:schemeClr val="tx1"/>
            </a:solidFill>
            <a:miter lim="800000"/>
            <a:headEnd/>
            <a:tailEnd/>
          </a:ln>
        </p:spPr>
      </p:pic>
      <p:pic>
        <p:nvPicPr>
          <p:cNvPr id="23560" name="Picture 7" descr="diesel truck - small"/>
          <p:cNvPicPr>
            <a:picLocks noChangeAspect="1" noChangeArrowheads="1"/>
          </p:cNvPicPr>
          <p:nvPr/>
        </p:nvPicPr>
        <p:blipFill>
          <a:blip r:embed="rId4" cstate="print"/>
          <a:srcRect/>
          <a:stretch>
            <a:fillRect/>
          </a:stretch>
        </p:blipFill>
        <p:spPr bwMode="auto">
          <a:xfrm>
            <a:off x="1981200" y="3429002"/>
            <a:ext cx="1030288" cy="703263"/>
          </a:xfrm>
          <a:prstGeom prst="rect">
            <a:avLst/>
          </a:prstGeom>
          <a:noFill/>
          <a:ln w="9525">
            <a:solidFill>
              <a:schemeClr val="tx1"/>
            </a:solidFill>
            <a:miter lim="800000"/>
            <a:headEnd/>
            <a:tailEnd/>
          </a:ln>
        </p:spPr>
      </p:pic>
      <p:pic>
        <p:nvPicPr>
          <p:cNvPr id="23561" name="Picture 8" descr="vw"/>
          <p:cNvPicPr>
            <a:picLocks noChangeAspect="1" noChangeArrowheads="1"/>
          </p:cNvPicPr>
          <p:nvPr/>
        </p:nvPicPr>
        <p:blipFill>
          <a:blip r:embed="rId3" cstate="print"/>
          <a:srcRect l="29091" t="23915" r="3879" b="6833"/>
          <a:stretch>
            <a:fillRect/>
          </a:stretch>
        </p:blipFill>
        <p:spPr bwMode="auto">
          <a:xfrm>
            <a:off x="4648200" y="2438402"/>
            <a:ext cx="1017588" cy="606425"/>
          </a:xfrm>
          <a:prstGeom prst="rect">
            <a:avLst/>
          </a:prstGeom>
          <a:noFill/>
          <a:ln w="9525">
            <a:solidFill>
              <a:schemeClr val="tx1"/>
            </a:solidFill>
            <a:miter lim="800000"/>
            <a:headEnd/>
            <a:tailEnd/>
          </a:ln>
        </p:spPr>
      </p:pic>
      <p:pic>
        <p:nvPicPr>
          <p:cNvPr id="23562" name="Picture 9" descr="diesel truck - small"/>
          <p:cNvPicPr>
            <a:picLocks noChangeAspect="1" noChangeArrowheads="1"/>
          </p:cNvPicPr>
          <p:nvPr/>
        </p:nvPicPr>
        <p:blipFill>
          <a:blip r:embed="rId5" cstate="print"/>
          <a:srcRect/>
          <a:stretch>
            <a:fillRect/>
          </a:stretch>
        </p:blipFill>
        <p:spPr bwMode="auto">
          <a:xfrm>
            <a:off x="4267201" y="3124200"/>
            <a:ext cx="998538" cy="711200"/>
          </a:xfrm>
          <a:prstGeom prst="rect">
            <a:avLst/>
          </a:prstGeom>
          <a:noFill/>
          <a:ln w="9525">
            <a:solidFill>
              <a:schemeClr val="tx1"/>
            </a:solidFill>
            <a:miter lim="800000"/>
            <a:headEnd/>
            <a:tailEnd/>
          </a:ln>
        </p:spPr>
      </p:pic>
      <p:pic>
        <p:nvPicPr>
          <p:cNvPr id="23563" name="Picture 10" descr="ohtruck"/>
          <p:cNvPicPr preferRelativeResize="0">
            <a:picLocks noChangeAspect="1" noChangeArrowheads="1"/>
          </p:cNvPicPr>
          <p:nvPr/>
        </p:nvPicPr>
        <p:blipFill>
          <a:blip r:embed="rId6" cstate="print"/>
          <a:srcRect t="19200" b="19200"/>
          <a:stretch>
            <a:fillRect/>
          </a:stretch>
        </p:blipFill>
        <p:spPr bwMode="auto">
          <a:xfrm>
            <a:off x="4648201" y="3886200"/>
            <a:ext cx="998538" cy="623888"/>
          </a:xfrm>
          <a:prstGeom prst="rect">
            <a:avLst/>
          </a:prstGeom>
          <a:noFill/>
          <a:ln w="9525">
            <a:solidFill>
              <a:schemeClr val="tx1"/>
            </a:solidFill>
            <a:miter lim="800000"/>
            <a:headEnd/>
            <a:tailEnd/>
          </a:ln>
        </p:spPr>
      </p:pic>
      <p:pic>
        <p:nvPicPr>
          <p:cNvPr id="23564" name="Picture 11" descr="locomotive"/>
          <p:cNvPicPr>
            <a:picLocks noChangeAspect="1" noChangeArrowheads="1"/>
          </p:cNvPicPr>
          <p:nvPr/>
        </p:nvPicPr>
        <p:blipFill>
          <a:blip r:embed="rId7" cstate="print"/>
          <a:srcRect/>
          <a:stretch>
            <a:fillRect/>
          </a:stretch>
        </p:blipFill>
        <p:spPr bwMode="auto">
          <a:xfrm>
            <a:off x="4191001" y="4572002"/>
            <a:ext cx="1038225" cy="703263"/>
          </a:xfrm>
          <a:prstGeom prst="rect">
            <a:avLst/>
          </a:prstGeom>
          <a:noFill/>
          <a:ln w="9525">
            <a:solidFill>
              <a:schemeClr val="tx1"/>
            </a:solidFill>
            <a:miter lim="800000"/>
            <a:headEnd/>
            <a:tailEnd/>
          </a:ln>
        </p:spPr>
      </p:pic>
      <p:pic>
        <p:nvPicPr>
          <p:cNvPr id="23565" name="Picture 12" descr="Speedboat"/>
          <p:cNvPicPr>
            <a:picLocks noChangeAspect="1" noChangeArrowheads="1"/>
          </p:cNvPicPr>
          <p:nvPr/>
        </p:nvPicPr>
        <p:blipFill>
          <a:blip r:embed="rId8" cstate="print"/>
          <a:srcRect/>
          <a:stretch>
            <a:fillRect/>
          </a:stretch>
        </p:blipFill>
        <p:spPr bwMode="auto">
          <a:xfrm>
            <a:off x="4648201" y="5334002"/>
            <a:ext cx="885825" cy="506413"/>
          </a:xfrm>
          <a:prstGeom prst="rect">
            <a:avLst/>
          </a:prstGeom>
          <a:noFill/>
          <a:ln w="9525">
            <a:solidFill>
              <a:schemeClr val="tx1"/>
            </a:solidFill>
            <a:miter lim="800000"/>
            <a:headEnd/>
            <a:tailEnd/>
          </a:ln>
        </p:spPr>
      </p:pic>
      <p:pic>
        <p:nvPicPr>
          <p:cNvPr id="23566" name="Picture 13" descr="lwnmwr"/>
          <p:cNvPicPr>
            <a:picLocks noChangeAspect="1" noChangeArrowheads="1"/>
          </p:cNvPicPr>
          <p:nvPr/>
        </p:nvPicPr>
        <p:blipFill>
          <a:blip r:embed="rId9" cstate="print"/>
          <a:srcRect/>
          <a:stretch>
            <a:fillRect/>
          </a:stretch>
        </p:blipFill>
        <p:spPr bwMode="auto">
          <a:xfrm>
            <a:off x="6781800" y="4648202"/>
            <a:ext cx="692150" cy="561975"/>
          </a:xfrm>
          <a:prstGeom prst="rect">
            <a:avLst/>
          </a:prstGeom>
          <a:noFill/>
          <a:ln w="9525">
            <a:solidFill>
              <a:schemeClr val="tx1"/>
            </a:solidFill>
            <a:miter lim="800000"/>
            <a:headEnd/>
            <a:tailEnd/>
          </a:ln>
        </p:spPr>
      </p:pic>
      <p:pic>
        <p:nvPicPr>
          <p:cNvPr id="23567" name="Picture 14" descr="2-4vul2"/>
          <p:cNvPicPr>
            <a:picLocks noChangeAspect="1" noChangeArrowheads="1"/>
          </p:cNvPicPr>
          <p:nvPr/>
        </p:nvPicPr>
        <p:blipFill>
          <a:blip r:embed="rId10" cstate="print"/>
          <a:srcRect/>
          <a:stretch>
            <a:fillRect/>
          </a:stretch>
        </p:blipFill>
        <p:spPr bwMode="auto">
          <a:xfrm>
            <a:off x="6781801" y="2438400"/>
            <a:ext cx="1108075" cy="611188"/>
          </a:xfrm>
          <a:prstGeom prst="rect">
            <a:avLst/>
          </a:prstGeom>
          <a:noFill/>
          <a:ln w="9525">
            <a:solidFill>
              <a:schemeClr val="tx1"/>
            </a:solidFill>
            <a:miter lim="800000"/>
            <a:headEnd/>
            <a:tailEnd/>
          </a:ln>
        </p:spPr>
      </p:pic>
      <p:pic>
        <p:nvPicPr>
          <p:cNvPr id="23568" name="Picture 15" descr="snowmobile"/>
          <p:cNvPicPr>
            <a:picLocks noChangeAspect="1" noChangeArrowheads="1"/>
          </p:cNvPicPr>
          <p:nvPr/>
        </p:nvPicPr>
        <p:blipFill>
          <a:blip r:embed="rId11" cstate="print"/>
          <a:srcRect/>
          <a:stretch>
            <a:fillRect/>
          </a:stretch>
        </p:blipFill>
        <p:spPr bwMode="auto">
          <a:xfrm>
            <a:off x="6553201" y="3200400"/>
            <a:ext cx="830263" cy="565150"/>
          </a:xfrm>
          <a:prstGeom prst="rect">
            <a:avLst/>
          </a:prstGeom>
          <a:noFill/>
          <a:ln w="9525">
            <a:solidFill>
              <a:schemeClr val="tx1"/>
            </a:solidFill>
            <a:miter lim="800000"/>
            <a:headEnd/>
            <a:tailEnd/>
          </a:ln>
        </p:spPr>
      </p:pic>
      <p:pic>
        <p:nvPicPr>
          <p:cNvPr id="23569" name="Picture 16" descr="gehl80hp"/>
          <p:cNvPicPr>
            <a:picLocks noChangeAspect="1" noChangeArrowheads="1"/>
          </p:cNvPicPr>
          <p:nvPr/>
        </p:nvPicPr>
        <p:blipFill>
          <a:blip r:embed="rId12" cstate="print"/>
          <a:srcRect l="6889" t="8034" r="34450" b="16068"/>
          <a:stretch>
            <a:fillRect/>
          </a:stretch>
        </p:blipFill>
        <p:spPr bwMode="auto">
          <a:xfrm>
            <a:off x="6858000" y="3886200"/>
            <a:ext cx="838200" cy="630238"/>
          </a:xfrm>
          <a:prstGeom prst="rect">
            <a:avLst/>
          </a:prstGeom>
          <a:noFill/>
          <a:ln w="9525">
            <a:solidFill>
              <a:schemeClr val="tx1"/>
            </a:solidFill>
            <a:miter lim="800000"/>
            <a:headEnd/>
            <a:tailEnd/>
          </a:ln>
        </p:spPr>
      </p:pic>
      <p:sp>
        <p:nvSpPr>
          <p:cNvPr id="23570" name="Text Box 17"/>
          <p:cNvSpPr txBox="1">
            <a:spLocks noChangeArrowheads="1"/>
          </p:cNvSpPr>
          <p:nvPr/>
        </p:nvSpPr>
        <p:spPr bwMode="auto">
          <a:xfrm>
            <a:off x="5638801" y="2438402"/>
            <a:ext cx="1082675" cy="830997"/>
          </a:xfrm>
          <a:prstGeom prst="rect">
            <a:avLst/>
          </a:prstGeom>
          <a:noFill/>
          <a:ln w="9525">
            <a:noFill/>
            <a:miter lim="800000"/>
            <a:headEnd/>
            <a:tailEnd/>
          </a:ln>
        </p:spPr>
        <p:txBody>
          <a:bodyPr>
            <a:spAutoFit/>
          </a:bodyPr>
          <a:lstStyle/>
          <a:p>
            <a:r>
              <a:rPr lang="en-US" sz="1200" b="1" dirty="0"/>
              <a:t>LDV – </a:t>
            </a:r>
            <a:r>
              <a:rPr lang="en-US" sz="1200" b="1" dirty="0" smtClean="0"/>
              <a:t>464</a:t>
            </a:r>
            <a:endParaRPr lang="en-US" sz="1200" b="1" dirty="0"/>
          </a:p>
          <a:p>
            <a:r>
              <a:rPr lang="en-US" sz="1200" b="1" dirty="0"/>
              <a:t>ICI – </a:t>
            </a:r>
            <a:r>
              <a:rPr lang="en-US" sz="1200" b="1" dirty="0" smtClean="0"/>
              <a:t>11</a:t>
            </a:r>
            <a:endParaRPr lang="en-US" sz="1200" b="1" dirty="0"/>
          </a:p>
          <a:p>
            <a:r>
              <a:rPr lang="en-US" sz="1200" b="1" dirty="0"/>
              <a:t>Alt Fuel - </a:t>
            </a:r>
            <a:r>
              <a:rPr lang="en-US" sz="1200" b="1" dirty="0" smtClean="0"/>
              <a:t>205</a:t>
            </a:r>
            <a:endParaRPr lang="en-US" sz="1200" b="1" dirty="0"/>
          </a:p>
        </p:txBody>
      </p:sp>
      <p:sp>
        <p:nvSpPr>
          <p:cNvPr id="23571" name="Text Box 18"/>
          <p:cNvSpPr txBox="1">
            <a:spLocks noChangeArrowheads="1"/>
          </p:cNvSpPr>
          <p:nvPr/>
        </p:nvSpPr>
        <p:spPr bwMode="auto">
          <a:xfrm>
            <a:off x="5410201" y="3352800"/>
            <a:ext cx="1082675" cy="274638"/>
          </a:xfrm>
          <a:prstGeom prst="rect">
            <a:avLst/>
          </a:prstGeom>
          <a:noFill/>
          <a:ln w="9525">
            <a:noFill/>
            <a:miter lim="800000"/>
            <a:headEnd/>
            <a:tailEnd/>
          </a:ln>
        </p:spPr>
        <p:txBody>
          <a:bodyPr>
            <a:spAutoFit/>
          </a:bodyPr>
          <a:lstStyle/>
          <a:p>
            <a:r>
              <a:rPr lang="en-US" sz="1200" b="1" dirty="0"/>
              <a:t>HDDE - </a:t>
            </a:r>
            <a:r>
              <a:rPr lang="en-US" sz="1200" b="1" dirty="0" smtClean="0"/>
              <a:t>57</a:t>
            </a:r>
            <a:endParaRPr lang="en-US" sz="1200" b="1" dirty="0"/>
          </a:p>
        </p:txBody>
      </p:sp>
      <p:sp>
        <p:nvSpPr>
          <p:cNvPr id="23572" name="Text Box 19"/>
          <p:cNvSpPr txBox="1">
            <a:spLocks noChangeArrowheads="1"/>
          </p:cNvSpPr>
          <p:nvPr/>
        </p:nvSpPr>
        <p:spPr bwMode="auto">
          <a:xfrm>
            <a:off x="5715001" y="4038600"/>
            <a:ext cx="1082675" cy="274638"/>
          </a:xfrm>
          <a:prstGeom prst="rect">
            <a:avLst/>
          </a:prstGeom>
          <a:noFill/>
          <a:ln w="9525">
            <a:noFill/>
            <a:miter lim="800000"/>
            <a:headEnd/>
            <a:tailEnd/>
          </a:ln>
        </p:spPr>
        <p:txBody>
          <a:bodyPr>
            <a:spAutoFit/>
          </a:bodyPr>
          <a:lstStyle/>
          <a:p>
            <a:r>
              <a:rPr lang="en-US" sz="1200" b="1" dirty="0"/>
              <a:t>NRCI </a:t>
            </a:r>
            <a:r>
              <a:rPr lang="en-US" sz="1200" b="1" dirty="0" smtClean="0"/>
              <a:t>– 506 </a:t>
            </a:r>
            <a:endParaRPr lang="en-US" sz="1200" b="1" dirty="0"/>
          </a:p>
        </p:txBody>
      </p:sp>
      <p:sp>
        <p:nvSpPr>
          <p:cNvPr id="23573" name="Text Box 20"/>
          <p:cNvSpPr txBox="1">
            <a:spLocks noChangeArrowheads="1"/>
          </p:cNvSpPr>
          <p:nvPr/>
        </p:nvSpPr>
        <p:spPr bwMode="auto">
          <a:xfrm>
            <a:off x="5257801" y="4724400"/>
            <a:ext cx="1539875" cy="274638"/>
          </a:xfrm>
          <a:prstGeom prst="rect">
            <a:avLst/>
          </a:prstGeom>
          <a:noFill/>
          <a:ln w="9525">
            <a:noFill/>
            <a:miter lim="800000"/>
            <a:headEnd/>
            <a:tailEnd/>
          </a:ln>
        </p:spPr>
        <p:txBody>
          <a:bodyPr>
            <a:spAutoFit/>
          </a:bodyPr>
          <a:lstStyle/>
          <a:p>
            <a:r>
              <a:rPr lang="en-US" sz="1200" b="1" dirty="0"/>
              <a:t>Locomotive - </a:t>
            </a:r>
            <a:r>
              <a:rPr lang="en-US" sz="1200" b="1" dirty="0" smtClean="0"/>
              <a:t>58</a:t>
            </a:r>
            <a:endParaRPr lang="en-US" sz="1200" b="1" dirty="0"/>
          </a:p>
        </p:txBody>
      </p:sp>
      <p:sp>
        <p:nvSpPr>
          <p:cNvPr id="23574" name="Text Box 21"/>
          <p:cNvSpPr txBox="1">
            <a:spLocks noChangeArrowheads="1"/>
          </p:cNvSpPr>
          <p:nvPr/>
        </p:nvSpPr>
        <p:spPr bwMode="auto">
          <a:xfrm>
            <a:off x="5562600" y="5486400"/>
            <a:ext cx="1295400" cy="274638"/>
          </a:xfrm>
          <a:prstGeom prst="rect">
            <a:avLst/>
          </a:prstGeom>
          <a:noFill/>
          <a:ln w="9525">
            <a:noFill/>
            <a:miter lim="800000"/>
            <a:headEnd/>
            <a:tailEnd/>
          </a:ln>
        </p:spPr>
        <p:txBody>
          <a:bodyPr>
            <a:spAutoFit/>
          </a:bodyPr>
          <a:lstStyle/>
          <a:p>
            <a:r>
              <a:rPr lang="en-US" sz="1200" b="1" dirty="0"/>
              <a:t>Marine SI - </a:t>
            </a:r>
            <a:r>
              <a:rPr lang="en-US" sz="1200" b="1" dirty="0" smtClean="0"/>
              <a:t>87</a:t>
            </a:r>
            <a:endParaRPr lang="en-US" sz="1200" b="1" dirty="0"/>
          </a:p>
        </p:txBody>
      </p:sp>
      <p:sp>
        <p:nvSpPr>
          <p:cNvPr id="23575" name="Text Box 22"/>
          <p:cNvSpPr txBox="1">
            <a:spLocks noChangeArrowheads="1"/>
          </p:cNvSpPr>
          <p:nvPr/>
        </p:nvSpPr>
        <p:spPr bwMode="auto">
          <a:xfrm>
            <a:off x="7402286" y="4800601"/>
            <a:ext cx="1741714" cy="646331"/>
          </a:xfrm>
          <a:prstGeom prst="rect">
            <a:avLst/>
          </a:prstGeom>
          <a:noFill/>
          <a:ln w="9525">
            <a:noFill/>
            <a:miter lim="800000"/>
            <a:headEnd/>
            <a:tailEnd/>
          </a:ln>
        </p:spPr>
        <p:txBody>
          <a:bodyPr wrap="square">
            <a:spAutoFit/>
          </a:bodyPr>
          <a:lstStyle/>
          <a:p>
            <a:r>
              <a:rPr lang="en-US" sz="1200" b="1" dirty="0"/>
              <a:t>Small SI </a:t>
            </a:r>
            <a:r>
              <a:rPr lang="en-US" sz="1200" b="1" dirty="0" smtClean="0"/>
              <a:t>– 984</a:t>
            </a:r>
          </a:p>
          <a:p>
            <a:r>
              <a:rPr lang="en-US" sz="1200" b="1" dirty="0" smtClean="0"/>
              <a:t>Evap Components - 811</a:t>
            </a:r>
            <a:endParaRPr lang="en-US" sz="1200" b="1" dirty="0"/>
          </a:p>
        </p:txBody>
      </p:sp>
      <p:sp>
        <p:nvSpPr>
          <p:cNvPr id="23576" name="Text Box 23"/>
          <p:cNvSpPr txBox="1">
            <a:spLocks noChangeArrowheads="1"/>
          </p:cNvSpPr>
          <p:nvPr/>
        </p:nvSpPr>
        <p:spPr bwMode="auto">
          <a:xfrm>
            <a:off x="7696201" y="4038600"/>
            <a:ext cx="1235075" cy="274638"/>
          </a:xfrm>
          <a:prstGeom prst="rect">
            <a:avLst/>
          </a:prstGeom>
          <a:noFill/>
          <a:ln w="9525">
            <a:noFill/>
            <a:miter lim="800000"/>
            <a:headEnd/>
            <a:tailEnd/>
          </a:ln>
        </p:spPr>
        <p:txBody>
          <a:bodyPr>
            <a:spAutoFit/>
          </a:bodyPr>
          <a:lstStyle/>
          <a:p>
            <a:r>
              <a:rPr lang="en-US" sz="1200" b="1" dirty="0"/>
              <a:t>Large SI - </a:t>
            </a:r>
            <a:r>
              <a:rPr lang="en-US" sz="1200" b="1" dirty="0" smtClean="0"/>
              <a:t>88</a:t>
            </a:r>
            <a:endParaRPr lang="en-US" sz="1200" b="1" dirty="0"/>
          </a:p>
        </p:txBody>
      </p:sp>
      <p:sp>
        <p:nvSpPr>
          <p:cNvPr id="23577" name="Text Box 24"/>
          <p:cNvSpPr txBox="1">
            <a:spLocks noChangeArrowheads="1"/>
          </p:cNvSpPr>
          <p:nvPr/>
        </p:nvSpPr>
        <p:spPr bwMode="auto">
          <a:xfrm>
            <a:off x="7543800" y="3352800"/>
            <a:ext cx="1447800" cy="274638"/>
          </a:xfrm>
          <a:prstGeom prst="rect">
            <a:avLst/>
          </a:prstGeom>
          <a:noFill/>
          <a:ln w="9525">
            <a:noFill/>
            <a:miter lim="800000"/>
            <a:headEnd/>
            <a:tailEnd/>
          </a:ln>
        </p:spPr>
        <p:txBody>
          <a:bodyPr>
            <a:spAutoFit/>
          </a:bodyPr>
          <a:lstStyle/>
          <a:p>
            <a:r>
              <a:rPr lang="en-US" sz="1200" b="1" dirty="0"/>
              <a:t>Snowmobile - </a:t>
            </a:r>
            <a:r>
              <a:rPr lang="en-US" sz="1200" b="1" dirty="0" smtClean="0"/>
              <a:t>26</a:t>
            </a:r>
            <a:endParaRPr lang="en-US" sz="1200" b="1" dirty="0"/>
          </a:p>
        </p:txBody>
      </p:sp>
      <p:sp>
        <p:nvSpPr>
          <p:cNvPr id="23578" name="Text Box 25"/>
          <p:cNvSpPr txBox="1">
            <a:spLocks noChangeArrowheads="1"/>
          </p:cNvSpPr>
          <p:nvPr/>
        </p:nvSpPr>
        <p:spPr bwMode="auto">
          <a:xfrm>
            <a:off x="7924800" y="2514600"/>
            <a:ext cx="1219200" cy="457200"/>
          </a:xfrm>
          <a:prstGeom prst="rect">
            <a:avLst/>
          </a:prstGeom>
          <a:noFill/>
          <a:ln w="9525">
            <a:noFill/>
            <a:miter lim="800000"/>
            <a:headEnd/>
            <a:tailEnd/>
          </a:ln>
        </p:spPr>
        <p:txBody>
          <a:bodyPr>
            <a:spAutoFit/>
          </a:bodyPr>
          <a:lstStyle/>
          <a:p>
            <a:r>
              <a:rPr lang="en-US" sz="1200" b="1" dirty="0"/>
              <a:t>HMC – </a:t>
            </a:r>
            <a:r>
              <a:rPr lang="en-US" sz="1200" b="1" dirty="0" smtClean="0"/>
              <a:t>380</a:t>
            </a:r>
            <a:endParaRPr lang="en-US" sz="1200" b="1" dirty="0"/>
          </a:p>
          <a:p>
            <a:r>
              <a:rPr lang="en-US" sz="1200" b="1" dirty="0"/>
              <a:t>OFMC - </a:t>
            </a:r>
            <a:r>
              <a:rPr lang="en-US" sz="1200" b="1" dirty="0" smtClean="0"/>
              <a:t>58</a:t>
            </a:r>
            <a:endParaRPr lang="en-US" sz="1200" b="1" dirty="0"/>
          </a:p>
        </p:txBody>
      </p:sp>
      <p:pic>
        <p:nvPicPr>
          <p:cNvPr id="23579" name="Picture 26" descr="http://www.cruisecompete.com/itins/carnival_destiny_cruises_cajhbdb.html">
            <a:hlinkClick r:id="rId13"/>
          </p:cNvPr>
          <p:cNvPicPr>
            <a:picLocks noChangeAspect="1" noChangeArrowheads="1"/>
          </p:cNvPicPr>
          <p:nvPr/>
        </p:nvPicPr>
        <p:blipFill>
          <a:blip r:embed="rId14" cstate="print"/>
          <a:srcRect/>
          <a:stretch>
            <a:fillRect/>
          </a:stretch>
        </p:blipFill>
        <p:spPr bwMode="auto">
          <a:xfrm>
            <a:off x="4191000" y="5943602"/>
            <a:ext cx="990600" cy="695325"/>
          </a:xfrm>
          <a:prstGeom prst="rect">
            <a:avLst/>
          </a:prstGeom>
          <a:noFill/>
          <a:ln w="9525">
            <a:noFill/>
            <a:miter lim="800000"/>
            <a:headEnd/>
            <a:tailEnd/>
          </a:ln>
        </p:spPr>
      </p:pic>
      <p:sp>
        <p:nvSpPr>
          <p:cNvPr id="23580" name="Text Box 27"/>
          <p:cNvSpPr txBox="1">
            <a:spLocks noChangeArrowheads="1"/>
          </p:cNvSpPr>
          <p:nvPr/>
        </p:nvSpPr>
        <p:spPr bwMode="auto">
          <a:xfrm>
            <a:off x="5334000" y="6096000"/>
            <a:ext cx="1295400" cy="274638"/>
          </a:xfrm>
          <a:prstGeom prst="rect">
            <a:avLst/>
          </a:prstGeom>
          <a:noFill/>
          <a:ln w="9525">
            <a:noFill/>
            <a:miter lim="800000"/>
            <a:headEnd/>
            <a:tailEnd/>
          </a:ln>
        </p:spPr>
        <p:txBody>
          <a:bodyPr>
            <a:spAutoFit/>
          </a:bodyPr>
          <a:lstStyle/>
          <a:p>
            <a:pPr>
              <a:spcBef>
                <a:spcPct val="50000"/>
              </a:spcBef>
            </a:pPr>
            <a:r>
              <a:rPr lang="en-US" sz="1200" b="1" dirty="0"/>
              <a:t>Marine CI - </a:t>
            </a:r>
            <a:r>
              <a:rPr lang="en-US" sz="1200" b="1" dirty="0" smtClean="0"/>
              <a:t>200</a:t>
            </a:r>
            <a:endParaRPr lang="en-US" sz="1200" b="1" dirty="0"/>
          </a:p>
        </p:txBody>
      </p:sp>
      <p:pic>
        <p:nvPicPr>
          <p:cNvPr id="23581" name="Picture 28" descr="f350">
            <a:hlinkClick r:id="rId15"/>
          </p:cNvPr>
          <p:cNvPicPr>
            <a:picLocks noChangeAspect="1" noChangeArrowheads="1"/>
          </p:cNvPicPr>
          <p:nvPr/>
        </p:nvPicPr>
        <p:blipFill>
          <a:blip r:embed="rId16" cstate="print"/>
          <a:srcRect/>
          <a:stretch>
            <a:fillRect/>
          </a:stretch>
        </p:blipFill>
        <p:spPr bwMode="auto">
          <a:xfrm>
            <a:off x="6858000" y="5334000"/>
            <a:ext cx="914400" cy="630238"/>
          </a:xfrm>
          <a:prstGeom prst="rect">
            <a:avLst/>
          </a:prstGeom>
          <a:noFill/>
          <a:ln w="9525">
            <a:noFill/>
            <a:miter lim="800000"/>
            <a:headEnd/>
            <a:tailEnd/>
          </a:ln>
        </p:spPr>
      </p:pic>
      <p:sp>
        <p:nvSpPr>
          <p:cNvPr id="23582" name="Text Box 29"/>
          <p:cNvSpPr txBox="1">
            <a:spLocks noChangeArrowheads="1"/>
          </p:cNvSpPr>
          <p:nvPr/>
        </p:nvSpPr>
        <p:spPr bwMode="auto">
          <a:xfrm>
            <a:off x="7756526" y="5410200"/>
            <a:ext cx="1387475" cy="274638"/>
          </a:xfrm>
          <a:prstGeom prst="rect">
            <a:avLst/>
          </a:prstGeom>
          <a:noFill/>
          <a:ln w="9525">
            <a:noFill/>
            <a:miter lim="800000"/>
            <a:headEnd/>
            <a:tailEnd/>
          </a:ln>
        </p:spPr>
        <p:txBody>
          <a:bodyPr>
            <a:spAutoFit/>
          </a:bodyPr>
          <a:lstStyle/>
          <a:p>
            <a:r>
              <a:rPr lang="en-US" sz="1200" b="1" dirty="0"/>
              <a:t>HDGE - </a:t>
            </a:r>
            <a:r>
              <a:rPr lang="en-US" sz="1200" b="1" dirty="0" smtClean="0"/>
              <a:t>10</a:t>
            </a:r>
            <a:endParaRPr lang="en-US" sz="1200" b="1" dirty="0"/>
          </a:p>
        </p:txBody>
      </p:sp>
      <p:pic>
        <p:nvPicPr>
          <p:cNvPr id="23583" name="Picture 30" descr="http://www.motorsports-network.com/">
            <a:hlinkClick r:id="rId17"/>
          </p:cNvPr>
          <p:cNvPicPr>
            <a:picLocks noChangeAspect="1" noChangeArrowheads="1"/>
          </p:cNvPicPr>
          <p:nvPr/>
        </p:nvPicPr>
        <p:blipFill>
          <a:blip r:embed="rId18" cstate="print"/>
          <a:srcRect/>
          <a:stretch>
            <a:fillRect/>
          </a:stretch>
        </p:blipFill>
        <p:spPr bwMode="auto">
          <a:xfrm>
            <a:off x="6858000" y="5943600"/>
            <a:ext cx="914400" cy="685800"/>
          </a:xfrm>
          <a:prstGeom prst="rect">
            <a:avLst/>
          </a:prstGeom>
          <a:noFill/>
          <a:ln w="9525">
            <a:noFill/>
            <a:miter lim="800000"/>
            <a:headEnd/>
            <a:tailEnd/>
          </a:ln>
        </p:spPr>
      </p:pic>
      <p:sp>
        <p:nvSpPr>
          <p:cNvPr id="23584" name="Text Box 31"/>
          <p:cNvSpPr txBox="1">
            <a:spLocks noChangeArrowheads="1"/>
          </p:cNvSpPr>
          <p:nvPr/>
        </p:nvSpPr>
        <p:spPr bwMode="auto">
          <a:xfrm>
            <a:off x="7696201" y="5867400"/>
            <a:ext cx="1311275" cy="274638"/>
          </a:xfrm>
          <a:prstGeom prst="rect">
            <a:avLst/>
          </a:prstGeom>
          <a:noFill/>
          <a:ln w="9525">
            <a:noFill/>
            <a:miter lim="800000"/>
            <a:headEnd/>
            <a:tailEnd/>
          </a:ln>
        </p:spPr>
        <p:txBody>
          <a:bodyPr>
            <a:spAutoFit/>
          </a:bodyPr>
          <a:lstStyle/>
          <a:p>
            <a:r>
              <a:rPr lang="en-US" sz="1200" b="1" dirty="0"/>
              <a:t>ATVs - </a:t>
            </a:r>
            <a:r>
              <a:rPr lang="en-US" sz="1200" b="1" dirty="0" smtClean="0"/>
              <a:t>199</a:t>
            </a:r>
            <a:endParaRPr lang="en-US" sz="1200" b="1" dirty="0"/>
          </a:p>
        </p:txBody>
      </p:sp>
      <p:pic>
        <p:nvPicPr>
          <p:cNvPr id="23585" name="Picture 32" descr="2-4vul2"/>
          <p:cNvPicPr>
            <a:picLocks noChangeAspect="1" noChangeArrowheads="1"/>
          </p:cNvPicPr>
          <p:nvPr/>
        </p:nvPicPr>
        <p:blipFill>
          <a:blip r:embed="rId10" cstate="print"/>
          <a:srcRect/>
          <a:stretch>
            <a:fillRect/>
          </a:stretch>
        </p:blipFill>
        <p:spPr bwMode="auto">
          <a:xfrm>
            <a:off x="685801" y="3886200"/>
            <a:ext cx="1108075" cy="611188"/>
          </a:xfrm>
          <a:prstGeom prst="rect">
            <a:avLst/>
          </a:prstGeom>
          <a:noFill/>
          <a:ln w="9525">
            <a:solidFill>
              <a:schemeClr val="tx1"/>
            </a:solidFill>
            <a:miter lim="800000"/>
            <a:headEnd/>
            <a:tailEnd/>
          </a:ln>
        </p:spPr>
      </p:pic>
      <p:pic>
        <p:nvPicPr>
          <p:cNvPr id="23586" name="Picture 33" descr="f350">
            <a:hlinkClick r:id="rId15"/>
          </p:cNvPr>
          <p:cNvPicPr>
            <a:picLocks noChangeAspect="1" noChangeArrowheads="1"/>
          </p:cNvPicPr>
          <p:nvPr/>
        </p:nvPicPr>
        <p:blipFill>
          <a:blip r:embed="rId16" cstate="print"/>
          <a:srcRect/>
          <a:stretch>
            <a:fillRect/>
          </a:stretch>
        </p:blipFill>
        <p:spPr bwMode="auto">
          <a:xfrm>
            <a:off x="1981200" y="4343400"/>
            <a:ext cx="914400" cy="630238"/>
          </a:xfrm>
          <a:prstGeom prst="rect">
            <a:avLst/>
          </a:prstGeom>
          <a:noFill/>
          <a:ln w="9525">
            <a:noFill/>
            <a:miter lim="800000"/>
            <a:headEnd/>
            <a:tailEnd/>
          </a:ln>
        </p:spPr>
      </p:pic>
      <p:sp>
        <p:nvSpPr>
          <p:cNvPr id="23590" name="Text Box 37"/>
          <p:cNvSpPr txBox="1">
            <a:spLocks noChangeArrowheads="1"/>
          </p:cNvSpPr>
          <p:nvPr/>
        </p:nvSpPr>
        <p:spPr bwMode="auto">
          <a:xfrm>
            <a:off x="8305800" y="5943602"/>
            <a:ext cx="838200" cy="366713"/>
          </a:xfrm>
          <a:prstGeom prst="rect">
            <a:avLst/>
          </a:prstGeom>
          <a:noFill/>
          <a:ln w="9525">
            <a:noFill/>
            <a:miter lim="800000"/>
            <a:headEnd/>
            <a:tailEnd/>
          </a:ln>
        </p:spPr>
        <p:txBody>
          <a:bodyPr>
            <a:spAutoFit/>
          </a:bodyPr>
          <a:lstStyle/>
          <a:p>
            <a:pPr>
              <a:spcBef>
                <a:spcPct val="50000"/>
              </a:spcBef>
            </a:pPr>
            <a:endParaRPr lang="en-US" sz="1800"/>
          </a:p>
        </p:txBody>
      </p:sp>
      <p:sp>
        <p:nvSpPr>
          <p:cNvPr id="23591" name="Text Box 38"/>
          <p:cNvSpPr txBox="1">
            <a:spLocks noChangeArrowheads="1"/>
          </p:cNvSpPr>
          <p:nvPr/>
        </p:nvSpPr>
        <p:spPr bwMode="auto">
          <a:xfrm>
            <a:off x="8153400" y="6096000"/>
            <a:ext cx="990600" cy="749300"/>
          </a:xfrm>
          <a:prstGeom prst="rect">
            <a:avLst/>
          </a:prstGeom>
          <a:solidFill>
            <a:schemeClr val="bg1"/>
          </a:solidFill>
          <a:ln w="9525">
            <a:noFill/>
            <a:miter lim="800000"/>
            <a:headEnd/>
            <a:tailEnd/>
          </a:ln>
        </p:spPr>
        <p:txBody>
          <a:bodyPr>
            <a:spAutoFit/>
          </a:bodyPr>
          <a:lstStyle/>
          <a:p>
            <a:pPr>
              <a:spcBef>
                <a:spcPct val="50000"/>
              </a:spcBef>
            </a:pPr>
            <a:r>
              <a:rPr lang="en-US" sz="1600" dirty="0">
                <a:solidFill>
                  <a:schemeClr val="bg1"/>
                </a:solidFill>
              </a:rPr>
              <a:t>Text at</a:t>
            </a:r>
          </a:p>
          <a:p>
            <a:pPr>
              <a:spcBef>
                <a:spcPct val="50000"/>
              </a:spcBef>
            </a:pPr>
            <a:endParaRPr lang="en-US" sz="1800" dirty="0">
              <a:solidFill>
                <a:schemeClr val="bg1"/>
              </a:solidFill>
            </a:endParaRPr>
          </a:p>
        </p:txBody>
      </p:sp>
      <p:sp>
        <p:nvSpPr>
          <p:cNvPr id="40" name="Slide Number Placeholder 3"/>
          <p:cNvSpPr txBox="1">
            <a:spLocks/>
          </p:cNvSpPr>
          <p:nvPr/>
        </p:nvSpPr>
        <p:spPr bwMode="auto">
          <a:xfrm>
            <a:off x="6705600" y="64008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882720D-2E6B-47D5-8C70-F5FDB6F28B7C}" type="slidenum">
              <a:rPr kumimoji="0" lang="en-US" altLang="en-US" sz="10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00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42" name="Rectangle 4"/>
          <p:cNvSpPr txBox="1">
            <a:spLocks noChangeArrowheads="1"/>
          </p:cNvSpPr>
          <p:nvPr/>
        </p:nvSpPr>
        <p:spPr>
          <a:xfrm>
            <a:off x="457200" y="228600"/>
            <a:ext cx="8229600" cy="1143000"/>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b="0" noProof="0" dirty="0" smtClean="0">
                <a:effectLst>
                  <a:outerShdw blurRad="31750" dist="25400" dir="5400000" algn="tl" rotWithShape="0">
                    <a:srgbClr val="000000">
                      <a:alpha val="25000"/>
                    </a:srgbClr>
                  </a:outerShdw>
                </a:effectLst>
                <a:latin typeface="+mj-lt"/>
                <a:ea typeface="+mj-ea"/>
                <a:cs typeface="+mj-cs"/>
              </a:rPr>
              <a:t>OTAQ</a:t>
            </a:r>
            <a:r>
              <a:rPr kumimoji="0" lang="en-US" sz="3200" b="0"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Implementation Challenges:</a:t>
            </a:r>
            <a:r>
              <a:rPr kumimoji="0" lang="en-US"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en-US"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r>
              <a:rPr kumimoji="0" lang="en-US" sz="3200" b="1" i="0" u="none" strike="noStrike" kern="1200" cap="none" spc="0" normalizeH="0" baseline="0" noProof="0" dirty="0" smtClean="0">
                <a:ln>
                  <a:noFill/>
                </a:ln>
                <a:solidFill>
                  <a:srgbClr val="00B0F0"/>
                </a:solidFill>
                <a:effectLst>
                  <a:outerShdw blurRad="31750" dist="25400" dir="5400000" algn="tl" rotWithShape="0">
                    <a:srgbClr val="000000">
                      <a:alpha val="25000"/>
                    </a:srgbClr>
                  </a:outerShdw>
                </a:effectLst>
                <a:uLnTx/>
                <a:uFillTx/>
                <a:latin typeface="+mj-lt"/>
                <a:ea typeface="+mj-ea"/>
                <a:cs typeface="+mj-cs"/>
              </a:rPr>
              <a:t>Scope</a:t>
            </a:r>
            <a:r>
              <a:rPr kumimoji="0" lang="en-US"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Volume, and Complexity</a:t>
            </a:r>
            <a:endParaRPr kumimoji="0" 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33400" y="1371600"/>
            <a:ext cx="8153400" cy="5334000"/>
          </a:xfrm>
          <a:solidFill>
            <a:schemeClr val="bg1"/>
          </a:solidFill>
        </p:spPr>
        <p:txBody>
          <a:bodyPr>
            <a:normAutofit fontScale="62500" lnSpcReduction="20000"/>
          </a:bodyPr>
          <a:lstStyle/>
          <a:p>
            <a:pPr>
              <a:buNone/>
            </a:pPr>
            <a:r>
              <a:rPr lang="en-US" sz="4000" i="1" dirty="0" smtClean="0"/>
              <a:t>Sheer Numbers are Big:</a:t>
            </a:r>
          </a:p>
          <a:p>
            <a:pPr algn="ctr">
              <a:buNone/>
            </a:pPr>
            <a:endParaRPr lang="en-US" sz="2000" dirty="0" smtClean="0"/>
          </a:p>
          <a:p>
            <a:r>
              <a:rPr lang="en-US" sz="3400" dirty="0" smtClean="0"/>
              <a:t>Vehicles and Engines</a:t>
            </a:r>
          </a:p>
          <a:p>
            <a:pPr lvl="1"/>
            <a:r>
              <a:rPr lang="en-US" sz="2500" dirty="0" smtClean="0"/>
              <a:t>&gt;5,000 certificates, &gt;1,150 fuel economy labels</a:t>
            </a:r>
          </a:p>
          <a:p>
            <a:pPr lvl="1"/>
            <a:r>
              <a:rPr lang="en-US" sz="2500" dirty="0" smtClean="0"/>
              <a:t>About 900 manufacturers</a:t>
            </a:r>
          </a:p>
          <a:p>
            <a:pPr lvl="1"/>
            <a:r>
              <a:rPr lang="en-US" sz="2500" dirty="0" smtClean="0"/>
              <a:t>About 2,000 Verify (e-system) business rules in place to process 2,200 specific types of manufacturer certification data</a:t>
            </a:r>
          </a:p>
          <a:p>
            <a:pPr lvl="1">
              <a:buNone/>
            </a:pPr>
            <a:endParaRPr lang="en-US" sz="2600" dirty="0" smtClean="0"/>
          </a:p>
          <a:p>
            <a:r>
              <a:rPr lang="en-US" sz="3400" dirty="0" smtClean="0"/>
              <a:t>Fuels</a:t>
            </a:r>
          </a:p>
          <a:p>
            <a:pPr lvl="1"/>
            <a:r>
              <a:rPr lang="en-US" sz="2500" dirty="0" smtClean="0"/>
              <a:t>75 new fuel and 500 new fuel additive registrations, + 400 registration updates</a:t>
            </a:r>
          </a:p>
          <a:p>
            <a:pPr lvl="1"/>
            <a:r>
              <a:rPr lang="en-US" sz="2500" dirty="0" smtClean="0"/>
              <a:t>120 new company registrations , 130 new facility registrations +  800 updates</a:t>
            </a:r>
          </a:p>
          <a:p>
            <a:pPr lvl="1"/>
            <a:r>
              <a:rPr lang="en-US" sz="2500" dirty="0" smtClean="0"/>
              <a:t>100,000 reports per year, excluding Renewable Fuels Standards (RFS)</a:t>
            </a:r>
          </a:p>
          <a:p>
            <a:pPr lvl="1"/>
            <a:r>
              <a:rPr lang="en-US" sz="2500" dirty="0" smtClean="0"/>
              <a:t>More than 23,000 RFS transactions per day (6 million per year)</a:t>
            </a:r>
          </a:p>
          <a:p>
            <a:pPr lvl="1">
              <a:buNone/>
            </a:pPr>
            <a:endParaRPr lang="en-US" sz="2600" dirty="0" smtClean="0"/>
          </a:p>
          <a:p>
            <a:r>
              <a:rPr lang="en-US" sz="3400" dirty="0" smtClean="0"/>
              <a:t>Public Information and Compliance Assistance</a:t>
            </a:r>
          </a:p>
          <a:p>
            <a:pPr lvl="1"/>
            <a:r>
              <a:rPr lang="en-US" sz="2500" dirty="0" smtClean="0"/>
              <a:t>Nearly 1,000 public inquiries through compliance email boxes alone</a:t>
            </a:r>
          </a:p>
          <a:p>
            <a:pPr lvl="1"/>
            <a:r>
              <a:rPr lang="en-US" sz="2500" dirty="0" smtClean="0"/>
              <a:t>At least 6,000 unique tickets logged with Fuels Helpline </a:t>
            </a:r>
            <a:endParaRPr lang="en-US" dirty="0" smtClean="0"/>
          </a:p>
        </p:txBody>
      </p:sp>
      <p:sp>
        <p:nvSpPr>
          <p:cNvPr id="5" name="Title 4"/>
          <p:cNvSpPr>
            <a:spLocks noGrp="1"/>
          </p:cNvSpPr>
          <p:nvPr>
            <p:ph type="title"/>
          </p:nvPr>
        </p:nvSpPr>
        <p:spPr>
          <a:xfrm>
            <a:off x="457200" y="76200"/>
            <a:ext cx="8229600" cy="1371600"/>
          </a:xfrm>
        </p:spPr>
        <p:txBody>
          <a:bodyPr>
            <a:normAutofit/>
          </a:bodyPr>
          <a:lstStyle/>
          <a:p>
            <a:r>
              <a:rPr lang="en-US" sz="3600" b="0" dirty="0" smtClean="0"/>
              <a:t>OTAQ Implementation Challenges:</a:t>
            </a:r>
            <a:br>
              <a:rPr lang="en-US" sz="3600" b="0" dirty="0" smtClean="0"/>
            </a:br>
            <a:r>
              <a:rPr lang="en-US" sz="3600" dirty="0" smtClean="0"/>
              <a:t>Scope, </a:t>
            </a:r>
            <a:r>
              <a:rPr lang="en-US" sz="3600" b="1" dirty="0" smtClean="0">
                <a:solidFill>
                  <a:srgbClr val="00B0F0"/>
                </a:solidFill>
              </a:rPr>
              <a:t>Volume</a:t>
            </a:r>
            <a:r>
              <a:rPr lang="en-US" sz="3600" dirty="0" smtClean="0">
                <a:solidFill>
                  <a:srgbClr val="00B0F0"/>
                </a:solidFill>
              </a:rPr>
              <a:t>, </a:t>
            </a:r>
            <a:r>
              <a:rPr lang="en-US" sz="3600" dirty="0" smtClean="0"/>
              <a:t>and Complexity</a:t>
            </a:r>
            <a:endParaRPr lang="en-US" dirty="0"/>
          </a:p>
        </p:txBody>
      </p:sp>
      <p:sp>
        <p:nvSpPr>
          <p:cNvPr id="9" name="Slide Number Placeholder 8"/>
          <p:cNvSpPr>
            <a:spLocks noGrp="1"/>
          </p:cNvSpPr>
          <p:nvPr>
            <p:ph type="sldNum" sz="quarter" idx="12"/>
          </p:nvPr>
        </p:nvSpPr>
        <p:spPr/>
        <p:txBody>
          <a:bodyPr/>
          <a:lstStyle/>
          <a:p>
            <a:fld id="{70B902C4-34B4-4A6D-93A1-3A38D3F9C403}"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616" name="Rectangle 24"/>
          <p:cNvSpPr>
            <a:spLocks noGrp="1" noChangeArrowheads="1"/>
          </p:cNvSpPr>
          <p:nvPr>
            <p:ph idx="1"/>
          </p:nvPr>
        </p:nvSpPr>
        <p:spPr>
          <a:xfrm>
            <a:off x="609600" y="1447800"/>
            <a:ext cx="8077200" cy="5105400"/>
          </a:xfrm>
          <a:solidFill>
            <a:schemeClr val="bg1"/>
          </a:solidFill>
        </p:spPr>
        <p:txBody>
          <a:bodyPr>
            <a:normAutofit/>
          </a:bodyPr>
          <a:lstStyle/>
          <a:p>
            <a:pPr>
              <a:lnSpc>
                <a:spcPct val="90000"/>
              </a:lnSpc>
            </a:pPr>
            <a:r>
              <a:rPr lang="en-US" sz="1800" dirty="0" smtClean="0"/>
              <a:t>Fourth tier of emission regulations – necessarily complex after earlier tiers picked the low hanging fruit</a:t>
            </a:r>
          </a:p>
          <a:p>
            <a:pPr lvl="1">
              <a:lnSpc>
                <a:spcPct val="90000"/>
              </a:lnSpc>
            </a:pPr>
            <a:r>
              <a:rPr lang="en-US" sz="1400" dirty="0" smtClean="0"/>
              <a:t>Required technical and policy innovation - EPA has designed flexible approaches that enable industry to comply</a:t>
            </a:r>
          </a:p>
          <a:p>
            <a:pPr lvl="1">
              <a:lnSpc>
                <a:spcPct val="90000"/>
              </a:lnSpc>
            </a:pPr>
            <a:r>
              <a:rPr lang="en-US" sz="1400" dirty="0" smtClean="0"/>
              <a:t>As a result industry and EPA implementation inherently more complex</a:t>
            </a:r>
          </a:p>
          <a:p>
            <a:pPr lvl="1">
              <a:lnSpc>
                <a:spcPct val="90000"/>
              </a:lnSpc>
            </a:pPr>
            <a:endParaRPr lang="en-US" sz="1400" dirty="0" smtClean="0"/>
          </a:p>
          <a:p>
            <a:pPr marL="342900" lvl="2" indent="-342900">
              <a:lnSpc>
                <a:spcPct val="90000"/>
              </a:lnSpc>
              <a:buSzPct val="75000"/>
            </a:pPr>
            <a:r>
              <a:rPr lang="en-US" sz="1800" dirty="0" smtClean="0"/>
              <a:t>Extraordinarily diverse regulated community</a:t>
            </a:r>
          </a:p>
          <a:p>
            <a:pPr marL="800100" lvl="3" indent="-342900">
              <a:lnSpc>
                <a:spcPct val="90000"/>
              </a:lnSpc>
              <a:buSzPct val="75000"/>
            </a:pPr>
            <a:r>
              <a:rPr lang="en-US" sz="1400" dirty="0" smtClean="0"/>
              <a:t>Regulations must be flexible enough to work for huge conglomerates and small business start-ups</a:t>
            </a:r>
          </a:p>
          <a:p>
            <a:pPr>
              <a:lnSpc>
                <a:spcPct val="90000"/>
              </a:lnSpc>
              <a:buNone/>
            </a:pPr>
            <a:endParaRPr lang="en-US" sz="1100" dirty="0" smtClean="0"/>
          </a:p>
          <a:p>
            <a:pPr>
              <a:lnSpc>
                <a:spcPct val="90000"/>
              </a:lnSpc>
            </a:pPr>
            <a:r>
              <a:rPr lang="en-US" sz="1800" dirty="0" smtClean="0"/>
              <a:t>New demands are adding to an already broad portfolio</a:t>
            </a:r>
          </a:p>
          <a:p>
            <a:pPr lvl="1">
              <a:lnSpc>
                <a:spcPct val="90000"/>
              </a:lnSpc>
            </a:pPr>
            <a:r>
              <a:rPr lang="en-US" sz="1400" dirty="0" smtClean="0"/>
              <a:t>GHG, RFS authorities introduce new and different compliance challenges</a:t>
            </a:r>
          </a:p>
          <a:p>
            <a:pPr lvl="1">
              <a:lnSpc>
                <a:spcPct val="90000"/>
              </a:lnSpc>
            </a:pPr>
            <a:r>
              <a:rPr lang="en-US" sz="1400" dirty="0" smtClean="0"/>
              <a:t>New vehicle and fuel technologies demand specialized expertise</a:t>
            </a:r>
          </a:p>
          <a:p>
            <a:pPr lvl="1">
              <a:lnSpc>
                <a:spcPct val="90000"/>
              </a:lnSpc>
            </a:pPr>
            <a:r>
              <a:rPr lang="en-US" sz="1400" dirty="0" smtClean="0"/>
              <a:t>Increased flexibility for industry increases implementation complexity for EPA </a:t>
            </a:r>
            <a:endParaRPr lang="en-US" sz="1400" dirty="0"/>
          </a:p>
          <a:p>
            <a:pPr lvl="1">
              <a:lnSpc>
                <a:spcPct val="90000"/>
              </a:lnSpc>
            </a:pPr>
            <a:r>
              <a:rPr lang="en-US" sz="1400" dirty="0" smtClean="0"/>
              <a:t>Industries </a:t>
            </a:r>
            <a:r>
              <a:rPr lang="en-US" sz="1400" dirty="0"/>
              <a:t>and </a:t>
            </a:r>
            <a:r>
              <a:rPr lang="en-US" sz="1400" dirty="0" smtClean="0"/>
              <a:t>manufacturers new </a:t>
            </a:r>
            <a:r>
              <a:rPr lang="en-US" sz="1400" dirty="0"/>
              <a:t>to EPA </a:t>
            </a:r>
            <a:r>
              <a:rPr lang="en-US" sz="1400" dirty="0" smtClean="0"/>
              <a:t>regulation require staff-intensive compliance support</a:t>
            </a:r>
            <a:endParaRPr lang="en-US" sz="1400" dirty="0"/>
          </a:p>
          <a:p>
            <a:pPr lvl="2">
              <a:lnSpc>
                <a:spcPct val="90000"/>
              </a:lnSpc>
              <a:buNone/>
            </a:pPr>
            <a:endParaRPr lang="en-US" sz="1100" dirty="0"/>
          </a:p>
          <a:p>
            <a:pPr>
              <a:lnSpc>
                <a:spcPct val="90000"/>
              </a:lnSpc>
            </a:pPr>
            <a:r>
              <a:rPr lang="en-US" sz="1800" dirty="0" smtClean="0"/>
              <a:t>Globalization and foreign manufacturers present some special challenges</a:t>
            </a:r>
          </a:p>
          <a:p>
            <a:pPr marL="800100" lvl="3" indent="-342900">
              <a:lnSpc>
                <a:spcPct val="90000"/>
              </a:lnSpc>
              <a:buSzPct val="75000"/>
            </a:pPr>
            <a:r>
              <a:rPr lang="en-US" sz="1400" dirty="0" smtClean="0"/>
              <a:t>Explosive growth especially from China</a:t>
            </a:r>
            <a:endParaRPr lang="en-US" sz="1400" dirty="0"/>
          </a:p>
        </p:txBody>
      </p:sp>
      <p:sp>
        <p:nvSpPr>
          <p:cNvPr id="366615" name="Rectangle 23"/>
          <p:cNvSpPr>
            <a:spLocks noGrp="1" noChangeArrowheads="1"/>
          </p:cNvSpPr>
          <p:nvPr>
            <p:ph type="title"/>
          </p:nvPr>
        </p:nvSpPr>
        <p:spPr>
          <a:xfrm>
            <a:off x="457200" y="152400"/>
            <a:ext cx="8229600" cy="1143000"/>
          </a:xfrm>
        </p:spPr>
        <p:txBody>
          <a:bodyPr>
            <a:normAutofit fontScale="90000"/>
          </a:bodyPr>
          <a:lstStyle/>
          <a:p>
            <a:r>
              <a:rPr lang="en-US" b="0" dirty="0" smtClean="0"/>
              <a:t>OTAQ Implementation Challenges:</a:t>
            </a:r>
            <a:br>
              <a:rPr lang="en-US" b="0" dirty="0" smtClean="0"/>
            </a:br>
            <a:r>
              <a:rPr lang="en-US" sz="3600" dirty="0" smtClean="0"/>
              <a:t>Scope, Volume, and </a:t>
            </a:r>
            <a:r>
              <a:rPr lang="en-US" sz="3600" b="1" dirty="0" smtClean="0">
                <a:solidFill>
                  <a:srgbClr val="00B0F0"/>
                </a:solidFill>
              </a:rPr>
              <a:t>Complexity</a:t>
            </a:r>
            <a:endParaRPr lang="en-US" sz="3600" dirty="0">
              <a:solidFill>
                <a:srgbClr val="00B0F0"/>
              </a:solidFill>
            </a:endParaRPr>
          </a:p>
        </p:txBody>
      </p:sp>
      <p:sp>
        <p:nvSpPr>
          <p:cNvPr id="7" name="Slide Number Placeholder 6"/>
          <p:cNvSpPr>
            <a:spLocks noGrp="1"/>
          </p:cNvSpPr>
          <p:nvPr>
            <p:ph type="sldNum" sz="quarter" idx="12"/>
          </p:nvPr>
        </p:nvSpPr>
        <p:spPr/>
        <p:txBody>
          <a:bodyPr/>
          <a:lstStyle/>
          <a:p>
            <a:fld id="{70B902C4-34B4-4A6D-93A1-3A38D3F9C403}"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Sector (Center) Profiles</a:t>
            </a:r>
            <a:endParaRPr lang="en-US" dirty="0"/>
          </a:p>
        </p:txBody>
      </p:sp>
      <p:sp>
        <p:nvSpPr>
          <p:cNvPr id="3" name="Text Placeholder 2"/>
          <p:cNvSpPr>
            <a:spLocks noGrp="1"/>
          </p:cNvSpPr>
          <p:nvPr>
            <p:ph type="body" idx="1"/>
          </p:nvPr>
        </p:nvSpPr>
        <p:spPr>
          <a:xfrm>
            <a:off x="3962400" y="3124200"/>
            <a:ext cx="4572000" cy="1454888"/>
          </a:xfrm>
        </p:spPr>
        <p:txBody>
          <a:bodyPr>
            <a:normAutofit fontScale="77500" lnSpcReduction="20000"/>
          </a:bodyPr>
          <a:lstStyle/>
          <a:p>
            <a:r>
              <a:rPr lang="en-US" dirty="0" smtClean="0"/>
              <a:t>Light Duty Vehicles</a:t>
            </a:r>
          </a:p>
          <a:p>
            <a:r>
              <a:rPr lang="en-US" dirty="0" smtClean="0"/>
              <a:t>Heavy-Duty and Nonroad Diesel</a:t>
            </a:r>
          </a:p>
          <a:p>
            <a:r>
              <a:rPr lang="en-US" dirty="0" smtClean="0"/>
              <a:t>Gasoline Engines &amp; Equipment</a:t>
            </a:r>
          </a:p>
          <a:p>
            <a:r>
              <a:rPr lang="en-US" dirty="0" smtClean="0"/>
              <a:t>Fuels</a:t>
            </a:r>
          </a:p>
          <a:p>
            <a:r>
              <a:rPr lang="en-US" dirty="0" smtClean="0"/>
              <a:t>Data and Information</a:t>
            </a:r>
            <a:endParaRPr lang="en-US" dirty="0"/>
          </a:p>
        </p:txBody>
      </p:sp>
      <p:sp>
        <p:nvSpPr>
          <p:cNvPr id="4" name="Slide Number Placeholder 3"/>
          <p:cNvSpPr>
            <a:spLocks noGrp="1"/>
          </p:cNvSpPr>
          <p:nvPr>
            <p:ph type="sldNum" sz="quarter" idx="12"/>
          </p:nvPr>
        </p:nvSpPr>
        <p:spPr/>
        <p:txBody>
          <a:bodyPr/>
          <a:lstStyle/>
          <a:p>
            <a:fld id="{70B902C4-34B4-4A6D-93A1-3A38D3F9C403}"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277256"/>
            <a:ext cx="8382000" cy="5257800"/>
          </a:xfrm>
          <a:solidFill>
            <a:schemeClr val="bg1"/>
          </a:solidFill>
        </p:spPr>
        <p:txBody>
          <a:bodyPr>
            <a:normAutofit fontScale="77500" lnSpcReduction="20000"/>
          </a:bodyPr>
          <a:lstStyle/>
          <a:p>
            <a:r>
              <a:rPr lang="en-US" sz="3200" dirty="0" smtClean="0"/>
              <a:t>Automobiles and light trucks</a:t>
            </a:r>
          </a:p>
          <a:p>
            <a:pPr lvl="1"/>
            <a:r>
              <a:rPr lang="en-US" sz="2600" dirty="0" smtClean="0"/>
              <a:t>Currently 70 manufacturers</a:t>
            </a:r>
          </a:p>
          <a:p>
            <a:pPr lvl="2"/>
            <a:r>
              <a:rPr lang="en-US" sz="2200" dirty="0" smtClean="0"/>
              <a:t>30+ small volume (10 – 15,000 units)</a:t>
            </a:r>
          </a:p>
          <a:p>
            <a:pPr lvl="2"/>
            <a:r>
              <a:rPr lang="en-US" sz="2200" dirty="0" smtClean="0"/>
              <a:t>Manufacturers in N. America, Europe, and Asia</a:t>
            </a:r>
          </a:p>
          <a:p>
            <a:pPr lvl="1"/>
            <a:r>
              <a:rPr lang="en-US" sz="2600" dirty="0" smtClean="0"/>
              <a:t>14.5 million vehicles in 2012, revenues of $453 billion</a:t>
            </a:r>
          </a:p>
          <a:p>
            <a:pPr lvl="8"/>
            <a:endParaRPr lang="en-US" sz="1900" dirty="0" smtClean="0"/>
          </a:p>
          <a:p>
            <a:r>
              <a:rPr lang="en-US" sz="3200" dirty="0" smtClean="0"/>
              <a:t>EPA oversight and testing</a:t>
            </a:r>
          </a:p>
          <a:p>
            <a:pPr lvl="1"/>
            <a:r>
              <a:rPr lang="en-US" sz="2600" dirty="0" smtClean="0"/>
              <a:t>Certificates &amp; fuel economy labels issued</a:t>
            </a:r>
          </a:p>
          <a:p>
            <a:pPr lvl="2"/>
            <a:r>
              <a:rPr lang="en-US" sz="2200" dirty="0" smtClean="0"/>
              <a:t>2012 MY Certificates – 688</a:t>
            </a:r>
          </a:p>
          <a:p>
            <a:pPr lvl="2"/>
            <a:r>
              <a:rPr lang="en-US" sz="2200" dirty="0" smtClean="0"/>
              <a:t>2012 MY FE Labels – 1,159</a:t>
            </a:r>
          </a:p>
          <a:p>
            <a:pPr lvl="1"/>
            <a:r>
              <a:rPr lang="en-US" sz="2600" dirty="0" smtClean="0"/>
              <a:t>Complex emission standards</a:t>
            </a:r>
          </a:p>
          <a:p>
            <a:pPr lvl="2"/>
            <a:r>
              <a:rPr lang="en-US" sz="2200" dirty="0" smtClean="0"/>
              <a:t>Exhaust - Tier 2, SFTP (US06 &amp; SC03), Cold CO &amp; NMHC, GHG, LEV3</a:t>
            </a:r>
          </a:p>
          <a:p>
            <a:pPr lvl="2"/>
            <a:r>
              <a:rPr lang="en-US" sz="2200" dirty="0" smtClean="0"/>
              <a:t>Evaporative - 2-Day Diurnal, 3-Day Diurnal, Running Loss, ORVR</a:t>
            </a:r>
          </a:p>
          <a:p>
            <a:pPr lvl="2"/>
            <a:r>
              <a:rPr lang="en-US" sz="2200" dirty="0" smtClean="0"/>
              <a:t>Other - OBD, Durability, IUVP, Banking and Trading, Off-Cycle GHG</a:t>
            </a:r>
          </a:p>
          <a:p>
            <a:pPr lvl="1"/>
            <a:r>
              <a:rPr lang="en-US" sz="2600" dirty="0" smtClean="0"/>
              <a:t>Fuel Economy</a:t>
            </a:r>
          </a:p>
          <a:p>
            <a:pPr lvl="2"/>
            <a:r>
              <a:rPr lang="en-US" sz="2200" dirty="0" smtClean="0"/>
              <a:t>Label, CAFE, Gas Guzzler Tax</a:t>
            </a:r>
          </a:p>
          <a:p>
            <a:pPr lvl="1"/>
            <a:r>
              <a:rPr lang="en-US" sz="2600" dirty="0" smtClean="0"/>
              <a:t>EPA confirmatory tests about 15% of all official vehicle tests</a:t>
            </a:r>
          </a:p>
          <a:p>
            <a:pPr lvl="2"/>
            <a:r>
              <a:rPr lang="en-US" sz="2400" dirty="0" smtClean="0"/>
              <a:t>Requires emissions testing per specific regulations</a:t>
            </a:r>
          </a:p>
          <a:p>
            <a:pPr lvl="1">
              <a:buNone/>
            </a:pPr>
            <a:endParaRPr lang="en-US" dirty="0" smtClean="0"/>
          </a:p>
        </p:txBody>
      </p:sp>
      <p:sp>
        <p:nvSpPr>
          <p:cNvPr id="4" name="Slide Number Placeholder 3"/>
          <p:cNvSpPr>
            <a:spLocks noGrp="1"/>
          </p:cNvSpPr>
          <p:nvPr>
            <p:ph type="sldNum" sz="quarter" idx="12"/>
          </p:nvPr>
        </p:nvSpPr>
        <p:spPr/>
        <p:txBody>
          <a:bodyPr/>
          <a:lstStyle/>
          <a:p>
            <a:fld id="{70B902C4-34B4-4A6D-93A1-3A38D3F9C403}" type="slidenum">
              <a:rPr lang="en-US" smtClean="0"/>
              <a:pPr/>
              <a:t>9</a:t>
            </a:fld>
            <a:endParaRPr lang="en-US"/>
          </a:p>
        </p:txBody>
      </p:sp>
      <p:sp>
        <p:nvSpPr>
          <p:cNvPr id="5" name="Title 4"/>
          <p:cNvSpPr>
            <a:spLocks noGrp="1"/>
          </p:cNvSpPr>
          <p:nvPr>
            <p:ph type="title"/>
          </p:nvPr>
        </p:nvSpPr>
        <p:spPr>
          <a:xfrm>
            <a:off x="152400" y="304800"/>
            <a:ext cx="8839200" cy="884238"/>
          </a:xfrm>
        </p:spPr>
        <p:txBody>
          <a:bodyPr>
            <a:noAutofit/>
          </a:bodyPr>
          <a:lstStyle/>
          <a:p>
            <a:pPr lvl="0"/>
            <a:r>
              <a:rPr lang="en-US" sz="3600" dirty="0" smtClean="0"/>
              <a:t>Light Duty Vehicles Sector</a:t>
            </a:r>
            <a:endParaRPr lang="en-US" sz="3600" dirty="0"/>
          </a:p>
        </p:txBody>
      </p:sp>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9835</TotalTime>
  <Words>1805</Words>
  <Application>Microsoft Office PowerPoint</Application>
  <PresentationFormat>On-screen Show (4:3)</PresentationFormat>
  <Paragraphs>308</Paragraphs>
  <Slides>16</Slides>
  <Notes>5</Notes>
  <HiddenSlides>0</HiddenSlides>
  <MMClips>0</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Custom Design</vt:lpstr>
      <vt:lpstr>1_Custom Design</vt:lpstr>
      <vt:lpstr>Concourse</vt:lpstr>
      <vt:lpstr>2_Custom Design</vt:lpstr>
      <vt:lpstr> USEPA Office of Transportation and Air Quality Compliance Overview</vt:lpstr>
      <vt:lpstr>Importance of Compliance</vt:lpstr>
      <vt:lpstr>OTAQ Implementation Challenges: Scope, Volume, and Complexity</vt:lpstr>
      <vt:lpstr>PowerPoint Presentation</vt:lpstr>
      <vt:lpstr>PowerPoint Presentation</vt:lpstr>
      <vt:lpstr>OTAQ Implementation Challenges: Scope, Volume, and Complexity</vt:lpstr>
      <vt:lpstr>OTAQ Implementation Challenges: Scope, Volume, and Complexity</vt:lpstr>
      <vt:lpstr>Sector (Center) Profiles</vt:lpstr>
      <vt:lpstr>Light Duty Vehicles Sector</vt:lpstr>
      <vt:lpstr>Light-Duty Vehicle Compliance Program</vt:lpstr>
      <vt:lpstr>Heavy Duty Diesel Sector Highway and Nonroad Compression Ignition Vehicles and Engines </vt:lpstr>
      <vt:lpstr>Heavy-Duty Diesel Compliance Program</vt:lpstr>
      <vt:lpstr>PowerPoint Presentation</vt:lpstr>
      <vt:lpstr>Gasoline Engines, Motorcycles, and Recreational Vehicles Compliance Program</vt:lpstr>
      <vt:lpstr>Data Analysis and Information</vt:lpstr>
      <vt:lpstr>For Further Information … </vt:lpstr>
    </vt:vector>
  </TitlesOfParts>
  <Company>U.S. EPA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Division Directors</dc:title>
  <dc:subject>Certification &amp; Compliance</dc:subject>
  <dc:creator>Dan Harrison &amp; Khesha Jennings</dc:creator>
  <cp:lastModifiedBy>Gianotti</cp:lastModifiedBy>
  <cp:revision>571</cp:revision>
  <cp:lastPrinted>2003-09-23T15:49:15Z</cp:lastPrinted>
  <dcterms:created xsi:type="dcterms:W3CDTF">2002-01-25T17:26:14Z</dcterms:created>
  <dcterms:modified xsi:type="dcterms:W3CDTF">2015-10-15T06:39:13Z</dcterms:modified>
</cp:coreProperties>
</file>