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256" r:id="rId2"/>
    <p:sldId id="732" r:id="rId3"/>
    <p:sldId id="733" r:id="rId4"/>
    <p:sldId id="753" r:id="rId5"/>
    <p:sldId id="742" r:id="rId6"/>
    <p:sldId id="754" r:id="rId7"/>
    <p:sldId id="755" r:id="rId8"/>
    <p:sldId id="757" r:id="rId9"/>
    <p:sldId id="743" r:id="rId10"/>
    <p:sldId id="759" r:id="rId11"/>
    <p:sldId id="760" r:id="rId12"/>
    <p:sldId id="763" r:id="rId13"/>
    <p:sldId id="766" r:id="rId14"/>
    <p:sldId id="773" r:id="rId15"/>
    <p:sldId id="774" r:id="rId16"/>
    <p:sldId id="764" r:id="rId17"/>
    <p:sldId id="772" r:id="rId18"/>
    <p:sldId id="738" r:id="rId19"/>
    <p:sldId id="775" r:id="rId20"/>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0099"/>
    <a:srgbClr val="FF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varScale="1">
        <p:scale>
          <a:sx n="77" d="100"/>
          <a:sy n="77" d="100"/>
        </p:scale>
        <p:origin x="66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dirty="0"/>
              <a:t>Working Paper No. </a:t>
            </a:r>
            <a:r>
              <a:rPr lang="en-US" dirty="0" smtClean="0"/>
              <a:t>WLTP-09-07e</a:t>
            </a:r>
            <a:endParaRPr lang="en-GB" u="sng" dirty="0" smtClean="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de-DE" sz="2800" b="1" dirty="0" smtClean="0">
                <a:solidFill>
                  <a:srgbClr val="000099"/>
                </a:solidFill>
                <a:latin typeface="Arial" panose="020B0604020202020204" pitchFamily="34" charset="0"/>
              </a:rPr>
              <a:t>Agenda item 5: </a:t>
            </a:r>
            <a:r>
              <a:rPr lang="en-US" sz="2800" b="1" dirty="0" smtClean="0">
                <a:solidFill>
                  <a:srgbClr val="000099"/>
                </a:solidFill>
                <a:latin typeface="Arial" panose="020B0604020202020204" pitchFamily="34" charset="0"/>
              </a:rPr>
              <a:t>Progress </a:t>
            </a:r>
            <a:r>
              <a:rPr lang="en-US" sz="2800" b="1" dirty="0">
                <a:solidFill>
                  <a:srgbClr val="000099"/>
                </a:solidFill>
                <a:latin typeface="Arial" panose="020B0604020202020204" pitchFamily="34" charset="0"/>
              </a:rPr>
              <a:t>report </a:t>
            </a:r>
            <a:r>
              <a:rPr lang="en-US" sz="2800" b="1" dirty="0" smtClean="0">
                <a:solidFill>
                  <a:srgbClr val="000099"/>
                </a:solidFill>
                <a:latin typeface="Arial" panose="020B0604020202020204" pitchFamily="34" charset="0"/>
              </a:rPr>
              <a:t>on</a:t>
            </a:r>
            <a:endParaRPr lang="en-GB" sz="2800" b="1" dirty="0" smtClean="0">
              <a:solidFill>
                <a:srgbClr val="000099"/>
              </a:solidFill>
              <a:latin typeface="Arial" panose="020B0604020202020204" pitchFamily="34" charset="0"/>
            </a:endParaRPr>
          </a:p>
          <a:p>
            <a:pPr algn="ctr" eaLnBrk="1" hangingPunct="1">
              <a:spcBef>
                <a:spcPct val="0"/>
              </a:spcBef>
              <a:buNone/>
            </a:pPr>
            <a:r>
              <a:rPr lang="en-GB" sz="2800" b="1" dirty="0" smtClean="0">
                <a:solidFill>
                  <a:srgbClr val="000099"/>
                </a:solidFill>
                <a:latin typeface="Arial" panose="020B0604020202020204" pitchFamily="34" charset="0"/>
              </a:rPr>
              <a:t>Downscaling </a:t>
            </a:r>
            <a:r>
              <a:rPr lang="en-GB" sz="2800" b="1" dirty="0">
                <a:solidFill>
                  <a:srgbClr val="000099"/>
                </a:solidFill>
                <a:latin typeface="Arial" panose="020B0604020202020204" pitchFamily="34" charset="0"/>
              </a:rPr>
              <a:t>/ </a:t>
            </a:r>
            <a:r>
              <a:rPr lang="en-GB" sz="2800" b="1" dirty="0" err="1" smtClean="0">
                <a:solidFill>
                  <a:srgbClr val="000099"/>
                </a:solidFill>
                <a:latin typeface="Arial" panose="020B0604020202020204" pitchFamily="34" charset="0"/>
              </a:rPr>
              <a:t>Gearshifting</a:t>
            </a:r>
            <a:r>
              <a:rPr lang="en-GB" sz="2800" b="1" dirty="0" smtClean="0">
                <a:solidFill>
                  <a:srgbClr val="000099"/>
                </a:solidFill>
                <a:latin typeface="Arial" panose="020B0604020202020204" pitchFamily="34" charset="0"/>
              </a:rPr>
              <a:t> </a:t>
            </a:r>
            <a:r>
              <a:rPr lang="en-GB" sz="2800" b="1" dirty="0">
                <a:solidFill>
                  <a:srgbClr val="000099"/>
                </a:solidFill>
                <a:latin typeface="Arial" panose="020B0604020202020204" pitchFamily="34" charset="0"/>
              </a:rPr>
              <a:t>(OIL #4-9)</a:t>
            </a:r>
          </a:p>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43000" y="4381500"/>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0099"/>
                </a:solidFill>
                <a:latin typeface="Arial" panose="020B0604020202020204" pitchFamily="34" charset="0"/>
              </a:rPr>
              <a:t>by </a:t>
            </a:r>
            <a:r>
              <a:rPr lang="en-GB" sz="2400" b="1" dirty="0">
                <a:solidFill>
                  <a:srgbClr val="000099"/>
                </a:solidFill>
                <a:latin typeface="Arial" panose="020B0604020202020204" pitchFamily="34" charset="0"/>
              </a:rPr>
              <a:t>H. Steven</a:t>
            </a:r>
          </a:p>
          <a:p>
            <a:pPr algn="ctr" eaLnBrk="1" hangingPunct="1">
              <a:spcBef>
                <a:spcPct val="0"/>
              </a:spcBef>
              <a:buFontTx/>
              <a:buNone/>
            </a:pPr>
            <a:endParaRPr lang="en-GB" sz="2400" b="1" dirty="0">
              <a:solidFill>
                <a:srgbClr val="000099"/>
              </a:solidFill>
              <a:latin typeface="Arial" panose="020B0604020202020204" pitchFamily="34" charset="0"/>
            </a:endParaRPr>
          </a:p>
          <a:p>
            <a:pPr algn="ctr" eaLnBrk="1" hangingPunct="1">
              <a:spcBef>
                <a:spcPct val="0"/>
              </a:spcBef>
              <a:buFontTx/>
              <a:buNone/>
            </a:pPr>
            <a:r>
              <a:rPr lang="en-GB" sz="2400" b="1" dirty="0" smtClean="0">
                <a:solidFill>
                  <a:srgbClr val="000099"/>
                </a:solidFill>
                <a:latin typeface="Arial" panose="020B0604020202020204" pitchFamily="34" charset="0"/>
              </a:rPr>
              <a:t>06.01.2015</a:t>
            </a:r>
            <a:endParaRPr lang="en-GB" sz="2400" b="1" dirty="0">
              <a:solidFill>
                <a:srgbClr val="000099"/>
              </a:solidFill>
              <a:latin typeface="Arial" panose="020B0604020202020204" pitchFamily="34" charset="0"/>
            </a:endParaRPr>
          </a:p>
        </p:txBody>
      </p:sp>
      <p:sp>
        <p:nvSpPr>
          <p:cNvPr id="7" name="Rectangle 17"/>
          <p:cNvSpPr>
            <a:spLocks noChangeArrowheads="1"/>
          </p:cNvSpPr>
          <p:nvPr/>
        </p:nvSpPr>
        <p:spPr bwMode="auto">
          <a:xfrm>
            <a:off x="169897" y="1373669"/>
            <a:ext cx="8750300" cy="176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smtClean="0">
                <a:solidFill>
                  <a:srgbClr val="000099"/>
                </a:solidFill>
                <a:latin typeface="Arial" panose="020B0604020202020204" pitchFamily="34" charset="0"/>
              </a:rPr>
              <a:t>9</a:t>
            </a:r>
            <a:r>
              <a:rPr lang="en-US" sz="2800" b="1" baseline="30000" dirty="0" smtClean="0">
                <a:solidFill>
                  <a:srgbClr val="000099"/>
                </a:solidFill>
                <a:latin typeface="Arial" panose="020B0604020202020204" pitchFamily="34" charset="0"/>
              </a:rPr>
              <a:t>th</a:t>
            </a:r>
            <a:r>
              <a:rPr lang="en-US" sz="2800" b="1" dirty="0" smtClean="0">
                <a:solidFill>
                  <a:srgbClr val="000099"/>
                </a:solidFill>
                <a:latin typeface="Arial" panose="020B0604020202020204" pitchFamily="34" charset="0"/>
              </a:rPr>
              <a:t> </a:t>
            </a:r>
            <a:r>
              <a:rPr lang="en-US" sz="2800" b="1" dirty="0">
                <a:solidFill>
                  <a:srgbClr val="000099"/>
                </a:solidFill>
                <a:latin typeface="Arial" panose="020B0604020202020204" pitchFamily="34" charset="0"/>
              </a:rPr>
              <a:t>WLTP </a:t>
            </a:r>
            <a:r>
              <a:rPr lang="en-US" sz="2800" b="1" dirty="0" smtClean="0">
                <a:solidFill>
                  <a:srgbClr val="000099"/>
                </a:solidFill>
                <a:latin typeface="Arial" panose="020B0604020202020204" pitchFamily="34" charset="0"/>
              </a:rPr>
              <a:t>IG </a:t>
            </a:r>
            <a:r>
              <a:rPr lang="en-US" sz="2800" b="1" dirty="0">
                <a:solidFill>
                  <a:srgbClr val="000099"/>
                </a:solidFill>
                <a:latin typeface="Arial" panose="020B0604020202020204" pitchFamily="34" charset="0"/>
              </a:rPr>
              <a:t>meeting, </a:t>
            </a:r>
            <a:r>
              <a:rPr lang="en-US" sz="2800" b="1" dirty="0" smtClean="0">
                <a:solidFill>
                  <a:srgbClr val="000099"/>
                </a:solidFill>
                <a:latin typeface="Arial" panose="020B0604020202020204" pitchFamily="34" charset="0"/>
              </a:rPr>
              <a:t>14</a:t>
            </a:r>
            <a:r>
              <a:rPr lang="en-US" sz="2800" b="1" dirty="0" smtClean="0">
                <a:solidFill>
                  <a:srgbClr val="000099"/>
                </a:solidFill>
                <a:latin typeface="Arial" panose="020B0604020202020204" pitchFamily="34" charset="0"/>
              </a:rPr>
              <a:t>. </a:t>
            </a:r>
            <a:r>
              <a:rPr lang="en-US" sz="2800" b="1" dirty="0" smtClean="0">
                <a:solidFill>
                  <a:srgbClr val="000099"/>
                </a:solidFill>
                <a:latin typeface="Arial" panose="020B0604020202020204" pitchFamily="34" charset="0"/>
              </a:rPr>
              <a:t>January 2015</a:t>
            </a: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en-GB" sz="3200" b="1" dirty="0" smtClean="0">
                <a:latin typeface="Arial" panose="020B0604020202020204" pitchFamily="34" charset="0"/>
              </a:rPr>
              <a:t>Auxiliary </a:t>
            </a:r>
            <a:r>
              <a:rPr lang="en-GB" sz="3200" b="1" dirty="0">
                <a:latin typeface="Arial" panose="020B0604020202020204" pitchFamily="34" charset="0"/>
              </a:rPr>
              <a:t>gearboxes, exception of crawler gears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069979"/>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a:solidFill>
                  <a:srgbClr val="000099"/>
                </a:solidFill>
                <a:latin typeface="Arial" panose="020B0604020202020204" pitchFamily="34" charset="0"/>
              </a:rPr>
              <a:t>OIL #</a:t>
            </a:r>
            <a:r>
              <a:rPr lang="en-GB" sz="2400" b="1" dirty="0" smtClean="0">
                <a:solidFill>
                  <a:srgbClr val="000099"/>
                </a:solidFill>
                <a:latin typeface="Arial" panose="020B0604020202020204" pitchFamily="34" charset="0"/>
              </a:rPr>
              <a:t>6-2, </a:t>
            </a:r>
            <a:r>
              <a:rPr lang="en-GB" sz="2400" b="1" dirty="0">
                <a:solidFill>
                  <a:srgbClr val="000099"/>
                </a:solidFill>
                <a:latin typeface="Arial" panose="020B0604020202020204" pitchFamily="34" charset="0"/>
              </a:rPr>
              <a:t>use of the gearbox, required data can be split into the following subsections:</a:t>
            </a:r>
          </a:p>
          <a:p>
            <a:pPr lvl="1" eaLnBrk="1" hangingPunct="1">
              <a:spcAft>
                <a:spcPct val="20000"/>
              </a:spcAft>
              <a:buFont typeface="+mj-lt"/>
              <a:buAutoNum type="arabicPeriod"/>
            </a:pPr>
            <a:r>
              <a:rPr lang="en-GB" sz="2400" b="1" dirty="0" smtClean="0">
                <a:solidFill>
                  <a:srgbClr val="000099"/>
                </a:solidFill>
                <a:latin typeface="Arial" panose="020B0604020202020204" pitchFamily="34" charset="0"/>
              </a:rPr>
              <a:t>Add requirements, how to deal with vehicles with a two range transmission (low and high),</a:t>
            </a:r>
            <a:endParaRPr lang="en-GB" sz="2400" b="1" dirty="0">
              <a:solidFill>
                <a:srgbClr val="000099"/>
              </a:solidFill>
              <a:latin typeface="Arial" panose="020B0604020202020204" pitchFamily="34" charset="0"/>
            </a:endParaRPr>
          </a:p>
          <a:p>
            <a:pPr lvl="1" eaLnBrk="1" hangingPunct="1">
              <a:spcAft>
                <a:spcPct val="20000"/>
              </a:spcAft>
              <a:buFont typeface="+mj-lt"/>
              <a:buAutoNum type="arabicPeriod"/>
            </a:pPr>
            <a:r>
              <a:rPr lang="de-DE" sz="2400" b="1" dirty="0" err="1" smtClean="0">
                <a:solidFill>
                  <a:srgbClr val="000099"/>
                </a:solidFill>
                <a:latin typeface="Arial" panose="020B0604020202020204" pitchFamily="34" charset="0"/>
              </a:rPr>
              <a:t>Introduce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possibility</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exclude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crawler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gears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from</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gear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use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calculation</a:t>
            </a:r>
            <a:r>
              <a:rPr lang="de-DE" sz="2400" b="1" dirty="0" smtClean="0">
                <a:solidFill>
                  <a:srgbClr val="000099"/>
                </a:solidFill>
                <a:latin typeface="Arial" panose="020B0604020202020204" pitchFamily="34" charset="0"/>
              </a:rPr>
              <a:t>.</a:t>
            </a:r>
            <a:endParaRPr lang="en-GB" sz="2400" b="1" dirty="0" smtClean="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r>
              <a:rPr lang="de-DE" sz="2400" b="1" dirty="0" err="1" smtClean="0">
                <a:solidFill>
                  <a:srgbClr val="000099"/>
                </a:solidFill>
                <a:latin typeface="Arial" panose="020B0604020202020204" pitchFamily="34" charset="0"/>
              </a:rPr>
              <a:t>With</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respect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smtClean="0">
                <a:solidFill>
                  <a:srgbClr val="000099"/>
                </a:solidFill>
                <a:latin typeface="Arial" panose="020B0604020202020204" pitchFamily="34" charset="0"/>
              </a:rPr>
              <a:t>1.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proposed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add</a:t>
            </a:r>
            <a:r>
              <a:rPr lang="de-DE" sz="2400" b="1" dirty="0" smtClean="0">
                <a:solidFill>
                  <a:srgbClr val="000099"/>
                </a:solidFill>
                <a:latin typeface="Arial" panose="020B0604020202020204" pitchFamily="34" charset="0"/>
              </a:rPr>
              <a:t> a </a:t>
            </a:r>
            <a:r>
              <a:rPr lang="de-DE" sz="2400" b="1" dirty="0" err="1" smtClean="0">
                <a:solidFill>
                  <a:srgbClr val="000099"/>
                </a:solidFill>
                <a:latin typeface="Arial" panose="020B0604020202020204" pitchFamily="34" charset="0"/>
              </a:rPr>
              <a:t>new</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subsection</a:t>
            </a:r>
            <a:r>
              <a:rPr lang="de-DE" sz="2400" b="1" dirty="0" smtClean="0">
                <a:solidFill>
                  <a:srgbClr val="000099"/>
                </a:solidFill>
                <a:latin typeface="Arial" panose="020B0604020202020204" pitchFamily="34" charset="0"/>
              </a:rPr>
              <a:t> 1.4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section</a:t>
            </a:r>
            <a:r>
              <a:rPr lang="de-DE" sz="2400" b="1" dirty="0" smtClean="0">
                <a:solidFill>
                  <a:srgbClr val="000099"/>
                </a:solidFill>
                <a:latin typeface="Arial" panose="020B0604020202020204" pitchFamily="34" charset="0"/>
              </a:rPr>
              <a:t> 1 </a:t>
            </a:r>
            <a:r>
              <a:rPr lang="de-DE" sz="2400" b="1" dirty="0" err="1" smtClean="0">
                <a:solidFill>
                  <a:srgbClr val="000099"/>
                </a:solidFill>
                <a:latin typeface="Arial" panose="020B0604020202020204" pitchFamily="34" charset="0"/>
              </a:rPr>
              <a:t>of</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annex</a:t>
            </a:r>
            <a:r>
              <a:rPr lang="de-DE" sz="2400" b="1" dirty="0" smtClean="0">
                <a:solidFill>
                  <a:srgbClr val="000099"/>
                </a:solidFill>
                <a:latin typeface="Arial" panose="020B0604020202020204" pitchFamily="34" charset="0"/>
              </a:rPr>
              <a:t> 1 </a:t>
            </a:r>
            <a:r>
              <a:rPr lang="de-DE" sz="2400" b="1" dirty="0" err="1" smtClean="0">
                <a:solidFill>
                  <a:srgbClr val="000099"/>
                </a:solidFill>
                <a:latin typeface="Arial" panose="020B0604020202020204" pitchFamily="34" charset="0"/>
              </a:rPr>
              <a:t>with</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text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that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excludes</a:t>
            </a:r>
            <a:r>
              <a:rPr lang="de-DE" sz="2400" b="1" dirty="0" smtClean="0">
                <a:solidFill>
                  <a:srgbClr val="000099"/>
                </a:solidFill>
                <a:latin typeface="Arial" panose="020B0604020202020204" pitchFamily="34" charset="0"/>
              </a:rPr>
              <a:t> all </a:t>
            </a:r>
            <a:r>
              <a:rPr lang="de-DE" sz="2400" b="1" dirty="0" err="1" smtClean="0">
                <a:solidFill>
                  <a:srgbClr val="000099"/>
                </a:solidFill>
                <a:latin typeface="Arial" panose="020B0604020202020204" pitchFamily="34" charset="0"/>
              </a:rPr>
              <a:t>gear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ranges</a:t>
            </a:r>
            <a:r>
              <a:rPr lang="de-DE" sz="2400" b="1" dirty="0" smtClean="0">
                <a:solidFill>
                  <a:srgbClr val="000099"/>
                </a:solidFill>
                <a:latin typeface="Arial" panose="020B0604020202020204" pitchFamily="34" charset="0"/>
              </a:rPr>
              <a:t> not </a:t>
            </a:r>
            <a:r>
              <a:rPr lang="de-DE" sz="2400" b="1" dirty="0" err="1" smtClean="0">
                <a:solidFill>
                  <a:srgbClr val="000099"/>
                </a:solidFill>
                <a:latin typeface="Arial" panose="020B0604020202020204" pitchFamily="34" charset="0"/>
              </a:rPr>
              <a:t>normally</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used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on </a:t>
            </a:r>
            <a:r>
              <a:rPr lang="de-DE" sz="2400" b="1" dirty="0" err="1" smtClean="0">
                <a:solidFill>
                  <a:srgbClr val="000099"/>
                </a:solidFill>
                <a:latin typeface="Arial" panose="020B0604020202020204" pitchFamily="34" charset="0"/>
              </a:rPr>
              <a:t>road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operation</a:t>
            </a:r>
            <a:r>
              <a:rPr lang="de-DE" sz="2400" b="1" dirty="0" smtClean="0">
                <a:solidFill>
                  <a:srgbClr val="000099"/>
                </a:solidFill>
                <a:latin typeface="Arial" panose="020B0604020202020204" pitchFamily="34" charset="0"/>
              </a:rPr>
              <a:t>. </a:t>
            </a:r>
          </a:p>
          <a:p>
            <a:pPr eaLnBrk="1" hangingPunct="1">
              <a:spcAft>
                <a:spcPct val="20000"/>
              </a:spcAft>
              <a:buFont typeface="Arial" panose="020B0604020202020204" pitchFamily="34" charset="0"/>
              <a:buChar char="•"/>
            </a:pPr>
            <a:r>
              <a:rPr lang="de-DE" sz="2400" b="1" dirty="0" smtClean="0">
                <a:solidFill>
                  <a:srgbClr val="009900"/>
                </a:solidFill>
                <a:latin typeface="Arial" panose="020B0604020202020204" pitchFamily="34" charset="0"/>
              </a:rPr>
              <a:t>This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WLTP IG #8, but </a:t>
            </a:r>
            <a:r>
              <a:rPr lang="en-GB" sz="2400" b="1" dirty="0" smtClean="0">
                <a:solidFill>
                  <a:srgbClr val="009900"/>
                </a:solidFill>
                <a:latin typeface="Arial" panose="020B0604020202020204" pitchFamily="34" charset="0"/>
              </a:rPr>
              <a:t>the </a:t>
            </a:r>
            <a:r>
              <a:rPr lang="en-GB" sz="2400" b="1" dirty="0">
                <a:solidFill>
                  <a:srgbClr val="009900"/>
                </a:solidFill>
                <a:latin typeface="Arial" panose="020B0604020202020204" pitchFamily="34" charset="0"/>
              </a:rPr>
              <a:t>wording needs to be improved regarding “range” (B. Coleman, Drafting Coordinator</a:t>
            </a:r>
            <a:r>
              <a:rPr lang="en-GB" sz="2400" b="1" dirty="0" smtClean="0">
                <a:solidFill>
                  <a:srgbClr val="009900"/>
                </a:solidFill>
                <a:latin typeface="Arial" panose="020B0604020202020204" pitchFamily="34" charset="0"/>
              </a:rPr>
              <a:t>).</a:t>
            </a:r>
            <a:endParaRPr lang="en-GB" sz="2400" b="1" dirty="0">
              <a:solidFill>
                <a:srgbClr val="009900"/>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399714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51383" y="188911"/>
            <a:ext cx="7849617" cy="762000"/>
          </a:xfrm>
        </p:spPr>
        <p:txBody>
          <a:bodyPr/>
          <a:lstStyle/>
          <a:p>
            <a:pPr eaLnBrk="1" hangingPunct="1"/>
            <a:r>
              <a:rPr lang="en-GB" sz="3200" b="1" dirty="0" smtClean="0">
                <a:latin typeface="Arial" panose="020B0604020202020204" pitchFamily="34" charset="0"/>
              </a:rPr>
              <a:t>Exclusion of auxiliary gears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1" name="Rectangle 7"/>
          <p:cNvSpPr>
            <a:spLocks noChangeArrowheads="1"/>
          </p:cNvSpPr>
          <p:nvPr/>
        </p:nvSpPr>
        <p:spPr bwMode="auto">
          <a:xfrm>
            <a:off x="323850" y="108488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The issue to exclude crawler gears from the gear use calculation is </a:t>
            </a:r>
            <a:r>
              <a:rPr lang="en-GB" sz="2400" b="1" dirty="0" smtClean="0">
                <a:solidFill>
                  <a:srgbClr val="000099"/>
                </a:solidFill>
                <a:latin typeface="Arial" panose="020B0604020202020204" pitchFamily="34" charset="0"/>
              </a:rPr>
              <a:t>still under discussion. </a:t>
            </a:r>
            <a:endParaRPr lang="en-GB" sz="2400" b="1" dirty="0">
              <a:solidFill>
                <a:srgbClr val="000099"/>
              </a:solidFill>
              <a:latin typeface="Arial" panose="020B0604020202020204" pitchFamily="34" charset="0"/>
            </a:endParaRPr>
          </a:p>
          <a:p>
            <a:pPr eaLnBrk="1" hangingPunct="1">
              <a:spcAft>
                <a:spcPct val="20000"/>
              </a:spcAft>
            </a:pPr>
            <a:r>
              <a:rPr lang="en-GB" sz="2400" b="1" dirty="0">
                <a:solidFill>
                  <a:srgbClr val="000099"/>
                </a:solidFill>
                <a:latin typeface="Arial" panose="020B0604020202020204" pitchFamily="34" charset="0"/>
              </a:rPr>
              <a:t>The crawler gear is an occasional use gear for heavily laden conditions</a:t>
            </a:r>
            <a:r>
              <a:rPr lang="en-GB" sz="2400" b="1" dirty="0" smtClean="0">
                <a:solidFill>
                  <a:srgbClr val="000099"/>
                </a:solidFill>
                <a:latin typeface="Arial" panose="020B0604020202020204" pitchFamily="34" charset="0"/>
              </a:rPr>
              <a:t>, steep </a:t>
            </a:r>
            <a:r>
              <a:rPr lang="en-GB" sz="2400" b="1" dirty="0">
                <a:solidFill>
                  <a:srgbClr val="000099"/>
                </a:solidFill>
                <a:latin typeface="Arial" panose="020B0604020202020204" pitchFamily="34" charset="0"/>
              </a:rPr>
              <a:t>hill starts or maintaining a very slow controlled speed when laden</a:t>
            </a:r>
            <a:r>
              <a:rPr lang="en-GB" sz="2400" b="1" dirty="0" smtClean="0">
                <a:solidFill>
                  <a:srgbClr val="000099"/>
                </a:solidFill>
                <a:latin typeface="Arial" panose="020B0604020202020204" pitchFamily="34" charset="0"/>
              </a:rPr>
              <a:t>.</a:t>
            </a:r>
          </a:p>
          <a:p>
            <a:pPr eaLnBrk="1" hangingPunct="1">
              <a:spcAft>
                <a:spcPct val="20000"/>
              </a:spcAft>
            </a:pPr>
            <a:r>
              <a:rPr lang="en-GB" sz="2400" b="1" dirty="0">
                <a:solidFill>
                  <a:srgbClr val="000099"/>
                </a:solidFill>
                <a:latin typeface="Arial" panose="020B0604020202020204" pitchFamily="34" charset="0"/>
              </a:rPr>
              <a:t>A crawler gear is very similar to the ‘low range’ transfer boxes </a:t>
            </a:r>
            <a:r>
              <a:rPr lang="en-GB" sz="2400" b="1" dirty="0" smtClean="0">
                <a:solidFill>
                  <a:srgbClr val="000099"/>
                </a:solidFill>
                <a:latin typeface="Arial" panose="020B0604020202020204" pitchFamily="34" charset="0"/>
              </a:rPr>
              <a:t>used on off road vehicles (see issue </a:t>
            </a:r>
            <a:r>
              <a:rPr lang="en-GB" sz="2400" b="1" dirty="0" smtClean="0">
                <a:solidFill>
                  <a:srgbClr val="000099"/>
                </a:solidFill>
                <a:latin typeface="Arial" panose="020B0604020202020204" pitchFamily="34" charset="0"/>
              </a:rPr>
              <a:t>1. on previous slide).</a:t>
            </a:r>
            <a:endParaRPr lang="en-GB" sz="2400" b="1" dirty="0">
              <a:solidFill>
                <a:srgbClr val="000099"/>
              </a:solidFill>
              <a:latin typeface="Arial" panose="020B0604020202020204" pitchFamily="34" charset="0"/>
            </a:endParaRPr>
          </a:p>
          <a:p>
            <a:pPr eaLnBrk="1" hangingPunct="1">
              <a:spcAft>
                <a:spcPct val="20000"/>
              </a:spcAft>
            </a:pPr>
            <a:r>
              <a:rPr lang="de-DE" sz="2400" b="1" dirty="0" smtClean="0">
                <a:solidFill>
                  <a:srgbClr val="000099"/>
                </a:solidFill>
                <a:latin typeface="Arial" panose="020B0604020202020204" pitchFamily="34" charset="0"/>
              </a:rPr>
              <a:t>The </a:t>
            </a:r>
            <a:r>
              <a:rPr lang="de-DE" sz="2400" b="1" dirty="0" err="1" smtClean="0">
                <a:solidFill>
                  <a:srgbClr val="000099"/>
                </a:solidFill>
                <a:latin typeface="Arial" panose="020B0604020202020204" pitchFamily="34" charset="0"/>
              </a:rPr>
              <a:t>main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problem</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is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define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delimination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criteria</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crawler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gears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and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1. </a:t>
            </a:r>
            <a:r>
              <a:rPr lang="de-DE" sz="2400" b="1" dirty="0" err="1" smtClean="0">
                <a:solidFill>
                  <a:srgbClr val="000099"/>
                </a:solidFill>
                <a:latin typeface="Arial" panose="020B0604020202020204" pitchFamily="34" charset="0"/>
              </a:rPr>
              <a:t>gear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normal </a:t>
            </a:r>
            <a:r>
              <a:rPr lang="de-DE" sz="2400" b="1" dirty="0" err="1" smtClean="0">
                <a:solidFill>
                  <a:srgbClr val="000099"/>
                </a:solidFill>
                <a:latin typeface="Arial" panose="020B0604020202020204" pitchFamily="34" charset="0"/>
              </a:rPr>
              <a:t>operation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that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are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performance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based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rather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than</a:t>
            </a:r>
            <a:r>
              <a:rPr lang="de-DE" sz="2400" b="1" dirty="0" smtClean="0">
                <a:solidFill>
                  <a:srgbClr val="000099"/>
                </a:solidFill>
                <a:latin typeface="Arial" panose="020B0604020202020204" pitchFamily="34" charset="0"/>
              </a:rPr>
              <a:t> design </a:t>
            </a:r>
            <a:r>
              <a:rPr lang="de-DE" sz="2400" b="1" dirty="0" err="1" smtClean="0">
                <a:solidFill>
                  <a:srgbClr val="000099"/>
                </a:solidFill>
                <a:latin typeface="Arial" panose="020B0604020202020204" pitchFamily="34" charset="0"/>
              </a:rPr>
              <a:t>based</a:t>
            </a:r>
            <a:r>
              <a:rPr lang="de-DE" sz="2400" b="1" dirty="0" smtClean="0">
                <a:solidFill>
                  <a:srgbClr val="000099"/>
                </a:solidFill>
                <a:latin typeface="Arial" panose="020B0604020202020204" pitchFamily="34" charset="0"/>
              </a:rPr>
              <a:t>.</a:t>
            </a:r>
            <a:endParaRPr lang="en-GB" sz="2400" b="1" dirty="0">
              <a:solidFill>
                <a:srgbClr val="000099"/>
              </a:solidFill>
              <a:latin typeface="Arial" panose="020B0604020202020204" pitchFamily="34" charset="0"/>
            </a:endParaRPr>
          </a:p>
          <a:p>
            <a:pPr eaLnBrk="1" hangingPunct="1">
              <a:spcAft>
                <a:spcPct val="20000"/>
              </a:spcAft>
            </a:pPr>
            <a:r>
              <a:rPr lang="de-DE" sz="2400" b="1" dirty="0" smtClean="0">
                <a:solidFill>
                  <a:srgbClr val="000099"/>
                </a:solidFill>
                <a:latin typeface="Arial" panose="020B0604020202020204" pitchFamily="34" charset="0"/>
              </a:rPr>
              <a:t>Special </a:t>
            </a:r>
            <a:r>
              <a:rPr lang="de-DE" sz="2400" b="1" dirty="0" err="1" smtClean="0">
                <a:solidFill>
                  <a:srgbClr val="000099"/>
                </a:solidFill>
                <a:latin typeface="Arial" panose="020B0604020202020204" pitchFamily="34" charset="0"/>
              </a:rPr>
              <a:t>attendance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has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drawn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prohibit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that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requirements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enable</a:t>
            </a:r>
            <a:r>
              <a:rPr lang="de-DE" sz="2400" b="1" dirty="0" smtClean="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to</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skip</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the</a:t>
            </a:r>
            <a:r>
              <a:rPr lang="de-DE" sz="2400" b="1" dirty="0">
                <a:solidFill>
                  <a:srgbClr val="000099"/>
                </a:solidFill>
                <a:latin typeface="Arial" panose="020B0604020202020204" pitchFamily="34" charset="0"/>
              </a:rPr>
              <a:t> 1. </a:t>
            </a:r>
            <a:r>
              <a:rPr lang="de-DE" sz="2400" b="1" dirty="0" err="1">
                <a:solidFill>
                  <a:srgbClr val="000099"/>
                </a:solidFill>
                <a:latin typeface="Arial" panose="020B0604020202020204" pitchFamily="34" charset="0"/>
              </a:rPr>
              <a:t>gear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high </a:t>
            </a:r>
            <a:r>
              <a:rPr lang="de-DE" sz="2400" b="1" dirty="0" err="1" smtClean="0">
                <a:solidFill>
                  <a:srgbClr val="000099"/>
                </a:solidFill>
                <a:latin typeface="Arial" panose="020B0604020202020204" pitchFamily="34" charset="0"/>
              </a:rPr>
              <a:t>powered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sports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cars</a:t>
            </a:r>
            <a:r>
              <a:rPr lang="de-DE" sz="2400" b="1" dirty="0" smtClean="0">
                <a:solidFill>
                  <a:srgbClr val="000099"/>
                </a:solidFill>
                <a:latin typeface="Arial" panose="020B0604020202020204" pitchFamily="34" charset="0"/>
              </a:rPr>
              <a:t>.</a:t>
            </a: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408392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de-DE" sz="3200" b="1" dirty="0" err="1">
                <a:latin typeface="Arial" panose="020B0604020202020204" pitchFamily="34" charset="0"/>
              </a:rPr>
              <a:t>Exclusion</a:t>
            </a:r>
            <a:r>
              <a:rPr lang="de-DE" sz="3200" b="1" dirty="0">
                <a:latin typeface="Arial" panose="020B0604020202020204" pitchFamily="34" charset="0"/>
              </a:rPr>
              <a:t> </a:t>
            </a:r>
            <a:r>
              <a:rPr lang="de-DE" sz="3200" b="1" dirty="0" err="1">
                <a:latin typeface="Arial" panose="020B0604020202020204" pitchFamily="34" charset="0"/>
              </a:rPr>
              <a:t>of</a:t>
            </a:r>
            <a:r>
              <a:rPr lang="de-DE" sz="3200" b="1" dirty="0">
                <a:latin typeface="Arial" panose="020B0604020202020204" pitchFamily="34" charset="0"/>
              </a:rPr>
              <a:t> </a:t>
            </a:r>
            <a:r>
              <a:rPr lang="de-DE" sz="3200" b="1" dirty="0" err="1">
                <a:latin typeface="Arial" panose="020B0604020202020204" pitchFamily="34" charset="0"/>
              </a:rPr>
              <a:t>auxiliary</a:t>
            </a:r>
            <a:r>
              <a:rPr lang="de-DE" sz="3200" b="1" dirty="0">
                <a:latin typeface="Arial" panose="020B0604020202020204" pitchFamily="34" charset="0"/>
              </a:rPr>
              <a:t> </a:t>
            </a:r>
            <a:r>
              <a:rPr lang="de-DE" sz="3200" b="1" dirty="0" err="1">
                <a:latin typeface="Arial" panose="020B0604020202020204" pitchFamily="34" charset="0"/>
              </a:rPr>
              <a:t>gears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08488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Proposals from Nick Arden and the Japanese colleagues are currently discussed in the task force, but t</a:t>
            </a:r>
            <a:r>
              <a:rPr lang="en-GB" sz="2400" b="1" dirty="0" smtClean="0">
                <a:solidFill>
                  <a:srgbClr val="000099"/>
                </a:solidFill>
                <a:latin typeface="Arial" panose="020B0604020202020204" pitchFamily="34" charset="0"/>
              </a:rPr>
              <a:t>he task force </a:t>
            </a:r>
            <a:r>
              <a:rPr lang="en-GB" sz="2400" b="1" dirty="0">
                <a:solidFill>
                  <a:srgbClr val="000099"/>
                </a:solidFill>
                <a:latin typeface="Arial" panose="020B0604020202020204" pitchFamily="34" charset="0"/>
              </a:rPr>
              <a:t>concluded that more time for further discussions is </a:t>
            </a:r>
            <a:r>
              <a:rPr lang="en-GB" sz="2400" b="1" dirty="0" smtClean="0">
                <a:solidFill>
                  <a:srgbClr val="000099"/>
                </a:solidFill>
                <a:latin typeface="Arial" panose="020B0604020202020204" pitchFamily="34" charset="0"/>
              </a:rPr>
              <a:t>needed.</a:t>
            </a:r>
          </a:p>
          <a:p>
            <a:pPr eaLnBrk="1" hangingPunct="1">
              <a:spcAft>
                <a:spcPct val="20000"/>
              </a:spcAft>
            </a:pPr>
            <a:r>
              <a:rPr lang="en-GB" sz="2400" b="1" dirty="0" smtClean="0">
                <a:solidFill>
                  <a:srgbClr val="FF0000"/>
                </a:solidFill>
                <a:latin typeface="Arial" panose="020B0604020202020204" pitchFamily="34" charset="0"/>
              </a:rPr>
              <a:t>The WLTP IG extended the timeframe at its meeting #8 till WLTP </a:t>
            </a:r>
            <a:r>
              <a:rPr lang="en-GB" sz="2400" b="1" dirty="0">
                <a:solidFill>
                  <a:srgbClr val="FF0000"/>
                </a:solidFill>
                <a:latin typeface="Arial" panose="020B0604020202020204" pitchFamily="34" charset="0"/>
              </a:rPr>
              <a:t>IG </a:t>
            </a:r>
            <a:r>
              <a:rPr lang="en-GB" sz="2400" b="1" dirty="0" smtClean="0">
                <a:solidFill>
                  <a:srgbClr val="FF0000"/>
                </a:solidFill>
                <a:latin typeface="Arial" panose="020B0604020202020204" pitchFamily="34" charset="0"/>
              </a:rPr>
              <a:t>#10.</a:t>
            </a:r>
            <a:r>
              <a:rPr lang="en-GB" sz="2400" b="1" dirty="0" smtClean="0">
                <a:solidFill>
                  <a:srgbClr val="000099"/>
                </a:solidFill>
                <a:latin typeface="Arial" panose="020B0604020202020204" pitchFamily="34" charset="0"/>
              </a:rPr>
              <a:t>   </a:t>
            </a:r>
            <a:endParaRPr lang="en-GB" sz="2400" b="1" dirty="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354449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en-GB" sz="3200" b="1" dirty="0">
                <a:latin typeface="Arial" panose="020B0604020202020204" pitchFamily="34" charset="0"/>
              </a:rPr>
              <a:t>OIL #6, annex 2, </a:t>
            </a:r>
            <a:r>
              <a:rPr lang="en-GB" sz="3200" b="1" dirty="0" smtClean="0">
                <a:latin typeface="Arial" panose="020B0604020202020204" pitchFamily="34" charset="0"/>
              </a:rPr>
              <a:t>section 3.2</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OIL </a:t>
            </a:r>
            <a:r>
              <a:rPr lang="en-GB" sz="2400" b="1" dirty="0" smtClean="0">
                <a:solidFill>
                  <a:srgbClr val="000099"/>
                </a:solidFill>
                <a:latin typeface="Arial" panose="020B0604020202020204" pitchFamily="34" charset="0"/>
              </a:rPr>
              <a:t>#6, annex 2, section 3.2, determination of engine speeds</a:t>
            </a:r>
          </a:p>
          <a:p>
            <a:pPr lvl="1" eaLnBrk="1" hangingPunct="1">
              <a:spcAft>
                <a:spcPct val="20000"/>
              </a:spcAft>
              <a:buFont typeface="Wingdings" panose="05000000000000000000" pitchFamily="2" charset="2"/>
              <a:buChar char="Ø"/>
            </a:pPr>
            <a:r>
              <a:rPr lang="en-GB" sz="2400" b="1" dirty="0">
                <a:solidFill>
                  <a:srgbClr val="000099"/>
                </a:solidFill>
                <a:latin typeface="Arial" panose="020B0604020202020204" pitchFamily="34" charset="0"/>
              </a:rPr>
              <a:t>The current text is not precise enough and needs to be amended</a:t>
            </a:r>
            <a:r>
              <a:rPr lang="en-GB" sz="2400" b="1" dirty="0" smtClean="0">
                <a:solidFill>
                  <a:srgbClr val="000099"/>
                </a:solidFill>
                <a:latin typeface="Arial" panose="020B0604020202020204" pitchFamily="34" charset="0"/>
              </a:rPr>
              <a:t>.</a:t>
            </a:r>
          </a:p>
          <a:p>
            <a:pPr eaLnBrk="1" hangingPunct="1">
              <a:spcAft>
                <a:spcPct val="20000"/>
              </a:spcAft>
            </a:pPr>
            <a:r>
              <a:rPr lang="en-GB" sz="2400" b="1" dirty="0" smtClean="0">
                <a:solidFill>
                  <a:srgbClr val="000099"/>
                </a:solidFill>
                <a:latin typeface="Arial" panose="020B0604020202020204" pitchFamily="34" charset="0"/>
              </a:rPr>
              <a:t>An improved text was developed by the task force and presented at WLTP IG #8.</a:t>
            </a:r>
          </a:p>
          <a:p>
            <a:pPr eaLnBrk="1" hangingPunct="1">
              <a:spcAft>
                <a:spcPct val="20000"/>
              </a:spcAft>
            </a:pPr>
            <a:r>
              <a:rPr lang="de-DE" sz="2400" b="1" dirty="0" smtClean="0">
                <a:solidFill>
                  <a:srgbClr val="009900"/>
                </a:solidFill>
                <a:latin typeface="Arial" panose="020B0604020202020204" pitchFamily="34" charset="0"/>
              </a:rPr>
              <a:t>The </a:t>
            </a:r>
            <a:r>
              <a:rPr lang="de-DE" sz="2400" b="1" dirty="0" err="1" smtClean="0">
                <a:solidFill>
                  <a:srgbClr val="009900"/>
                </a:solidFill>
                <a:latin typeface="Arial" panose="020B0604020202020204" pitchFamily="34" charset="0"/>
              </a:rPr>
              <a:t>text</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amendments</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were</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by</a:t>
            </a:r>
            <a:r>
              <a:rPr lang="de-DE" sz="2400" b="1" dirty="0" smtClean="0">
                <a:solidFill>
                  <a:srgbClr val="009900"/>
                </a:solidFill>
                <a:latin typeface="Arial" panose="020B0604020202020204" pitchFamily="34" charset="0"/>
              </a:rPr>
              <a:t> WLTP IG at ist </a:t>
            </a:r>
            <a:r>
              <a:rPr lang="de-DE" sz="2400" b="1" dirty="0" err="1" smtClean="0">
                <a:solidFill>
                  <a:srgbClr val="009900"/>
                </a:solidFill>
                <a:latin typeface="Arial" panose="020B0604020202020204" pitchFamily="34" charset="0"/>
              </a:rPr>
              <a:t>meeting</a:t>
            </a:r>
            <a:r>
              <a:rPr lang="de-DE" sz="2400" b="1" dirty="0" smtClean="0">
                <a:solidFill>
                  <a:srgbClr val="009900"/>
                </a:solidFill>
                <a:latin typeface="Arial" panose="020B0604020202020204" pitchFamily="34" charset="0"/>
              </a:rPr>
              <a:t> #8.</a:t>
            </a:r>
            <a:endParaRPr lang="en-GB" sz="2400" b="1" dirty="0" smtClean="0">
              <a:solidFill>
                <a:srgbClr val="009900"/>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274171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en-GB" sz="3200" b="1" dirty="0">
                <a:latin typeface="Arial" panose="020B0604020202020204" pitchFamily="34" charset="0"/>
              </a:rPr>
              <a:t>OIL #6, annex 2, </a:t>
            </a:r>
            <a:r>
              <a:rPr lang="en-GB" sz="3200" b="1" dirty="0" smtClean="0">
                <a:latin typeface="Arial" panose="020B0604020202020204" pitchFamily="34" charset="0"/>
              </a:rPr>
              <a:t>section </a:t>
            </a:r>
            <a:r>
              <a:rPr lang="en-GB" sz="3200" b="1" dirty="0">
                <a:latin typeface="Arial" panose="020B0604020202020204" pitchFamily="34" charset="0"/>
              </a:rPr>
              <a:t>3.3</a:t>
            </a: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OIL </a:t>
            </a:r>
            <a:r>
              <a:rPr lang="en-GB" sz="2400" b="1" dirty="0" smtClean="0">
                <a:solidFill>
                  <a:srgbClr val="000099"/>
                </a:solidFill>
                <a:latin typeface="Arial" panose="020B0604020202020204" pitchFamily="34" charset="0"/>
              </a:rPr>
              <a:t>#6, annex 2, section 3.3, calculation of available power</a:t>
            </a:r>
          </a:p>
          <a:p>
            <a:pPr marL="914400" lvl="2" eaLnBrk="1" hangingPunct="1">
              <a:spcAft>
                <a:spcPct val="20000"/>
              </a:spcAft>
              <a:buFont typeface="Wingdings" panose="05000000000000000000" pitchFamily="2" charset="2"/>
              <a:buChar char="Ø"/>
            </a:pPr>
            <a:r>
              <a:rPr lang="en-GB" b="1" dirty="0" smtClean="0">
                <a:solidFill>
                  <a:srgbClr val="000099"/>
                </a:solidFill>
                <a:latin typeface="Arial" panose="020B0604020202020204" pitchFamily="34" charset="0"/>
              </a:rPr>
              <a:t>The possibility to apply an additional safety margin to the full load power curve at certain engine speed sections was required by India and some vehicle manufacturers. </a:t>
            </a:r>
            <a:endParaRPr lang="en-GB" b="1" dirty="0">
              <a:solidFill>
                <a:srgbClr val="000099"/>
              </a:solidFill>
              <a:latin typeface="Arial" panose="020B0604020202020204" pitchFamily="34" charset="0"/>
            </a:endParaRPr>
          </a:p>
          <a:p>
            <a:pPr eaLnBrk="1" hangingPunct="1">
              <a:spcAft>
                <a:spcPct val="20000"/>
              </a:spcAft>
            </a:pPr>
            <a:r>
              <a:rPr lang="de-DE" sz="2400" b="1" dirty="0" smtClean="0">
                <a:solidFill>
                  <a:srgbClr val="000099"/>
                </a:solidFill>
                <a:latin typeface="Arial" panose="020B0604020202020204" pitchFamily="34" charset="0"/>
              </a:rPr>
              <a:t>A </a:t>
            </a:r>
            <a:r>
              <a:rPr lang="de-DE" sz="2400" b="1" dirty="0" err="1" smtClean="0">
                <a:solidFill>
                  <a:srgbClr val="000099"/>
                </a:solidFill>
                <a:latin typeface="Arial" panose="020B0604020202020204" pitchFamily="34" charset="0"/>
              </a:rPr>
              <a:t>modified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version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of</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initial </a:t>
            </a:r>
            <a:r>
              <a:rPr lang="de-DE" sz="2400" b="1" dirty="0" err="1" smtClean="0">
                <a:solidFill>
                  <a:srgbClr val="000099"/>
                </a:solidFill>
                <a:latin typeface="Arial" panose="020B0604020202020204" pitchFamily="34" charset="0"/>
              </a:rPr>
              <a:t>proposal</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made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by</a:t>
            </a:r>
            <a:r>
              <a:rPr lang="de-DE" sz="2400" b="1" dirty="0" smtClean="0">
                <a:solidFill>
                  <a:srgbClr val="000099"/>
                </a:solidFill>
                <a:latin typeface="Arial" panose="020B0604020202020204" pitchFamily="34" charset="0"/>
              </a:rPr>
              <a:t> Henrik Malberg was </a:t>
            </a:r>
            <a:r>
              <a:rPr lang="de-DE" sz="2400" b="1" dirty="0" err="1" smtClean="0">
                <a:solidFill>
                  <a:srgbClr val="000099"/>
                </a:solidFill>
                <a:latin typeface="Arial" panose="020B0604020202020204" pitchFamily="34" charset="0"/>
              </a:rPr>
              <a:t>adopted</a:t>
            </a:r>
            <a:r>
              <a:rPr lang="de-DE" sz="2400" b="1" dirty="0" smtClean="0">
                <a:solidFill>
                  <a:srgbClr val="000099"/>
                </a:solidFill>
                <a:latin typeface="Arial" panose="020B0604020202020204" pitchFamily="34" charset="0"/>
              </a:rPr>
              <a:t> in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and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presented</a:t>
            </a:r>
            <a:r>
              <a:rPr lang="de-DE" sz="2400" b="1" dirty="0" smtClean="0">
                <a:solidFill>
                  <a:srgbClr val="000099"/>
                </a:solidFill>
                <a:latin typeface="Arial" panose="020B0604020202020204" pitchFamily="34" charset="0"/>
              </a:rPr>
              <a:t> at WLTP IG #8.</a:t>
            </a:r>
          </a:p>
          <a:p>
            <a:pPr eaLnBrk="1" hangingPunct="1">
              <a:spcAft>
                <a:spcPct val="20000"/>
              </a:spcAft>
            </a:pPr>
            <a:r>
              <a:rPr lang="de-DE" sz="2400" b="1" dirty="0" smtClean="0">
                <a:solidFill>
                  <a:srgbClr val="009900"/>
                </a:solidFill>
                <a:latin typeface="Arial" panose="020B0604020202020204" pitchFamily="34" charset="0"/>
              </a:rPr>
              <a:t>This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by</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WLTP IG.</a:t>
            </a:r>
          </a:p>
          <a:p>
            <a:pPr eaLnBrk="1" hangingPunct="1">
              <a:spcAft>
                <a:spcPct val="20000"/>
              </a:spcAft>
            </a:pPr>
            <a:endParaRPr lang="en-GB" sz="2400" b="1" dirty="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349136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en-GB" sz="3200" b="1" dirty="0">
                <a:latin typeface="Arial" panose="020B0604020202020204" pitchFamily="34" charset="0"/>
              </a:rPr>
              <a:t>OIL </a:t>
            </a:r>
            <a:r>
              <a:rPr lang="en-GB" sz="3200" b="1" dirty="0" smtClean="0">
                <a:latin typeface="Arial" panose="020B0604020202020204" pitchFamily="34" charset="0"/>
              </a:rPr>
              <a:t>#8</a:t>
            </a:r>
            <a:r>
              <a:rPr lang="en-GB" sz="3200" b="1" dirty="0">
                <a:latin typeface="Arial" panose="020B0604020202020204" pitchFamily="34" charset="0"/>
              </a:rPr>
              <a:t>, </a:t>
            </a:r>
            <a:r>
              <a:rPr lang="en-GB" sz="3200" b="1" dirty="0" smtClean="0">
                <a:latin typeface="Arial" panose="020B0604020202020204" pitchFamily="34" charset="0"/>
              </a:rPr>
              <a:t>review </a:t>
            </a:r>
            <a:r>
              <a:rPr lang="en-GB" sz="3200" b="1" dirty="0">
                <a:latin typeface="Arial" panose="020B0604020202020204" pitchFamily="34" charset="0"/>
              </a:rPr>
              <a:t>3 s rule for </a:t>
            </a:r>
            <a:r>
              <a:rPr lang="en-GB" sz="3200" b="1" dirty="0" err="1">
                <a:latin typeface="Arial" panose="020B0604020202020204" pitchFamily="34" charset="0"/>
              </a:rPr>
              <a:t>acc</a:t>
            </a:r>
            <a:r>
              <a:rPr lang="en-GB" sz="3200" b="1" dirty="0">
                <a:latin typeface="Arial" panose="020B0604020202020204" pitchFamily="34" charset="0"/>
              </a:rPr>
              <a:t> phases</a:t>
            </a: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1" name="Rectangle 7"/>
          <p:cNvSpPr>
            <a:spLocks noChangeArrowheads="1"/>
          </p:cNvSpPr>
          <p:nvPr/>
        </p:nvSpPr>
        <p:spPr bwMode="auto">
          <a:xfrm>
            <a:off x="323850" y="1190389"/>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de-DE" sz="2400" b="1" dirty="0" smtClean="0">
                <a:solidFill>
                  <a:srgbClr val="000099"/>
                </a:solidFill>
                <a:latin typeface="Arial" panose="020B0604020202020204" pitchFamily="34" charset="0"/>
              </a:rPr>
              <a:t>This </a:t>
            </a:r>
            <a:r>
              <a:rPr lang="de-DE" sz="2400" b="1" dirty="0" err="1" smtClean="0">
                <a:solidFill>
                  <a:srgbClr val="000099"/>
                </a:solidFill>
                <a:latin typeface="Arial" panose="020B0604020202020204" pitchFamily="34" charset="0"/>
              </a:rPr>
              <a:t>issue</a:t>
            </a:r>
            <a:r>
              <a:rPr lang="de-DE" sz="2400" b="1" dirty="0" smtClean="0">
                <a:solidFill>
                  <a:srgbClr val="000099"/>
                </a:solidFill>
                <a:latin typeface="Arial" panose="020B0604020202020204" pitchFamily="34" charset="0"/>
              </a:rPr>
              <a:t> was </a:t>
            </a:r>
            <a:r>
              <a:rPr lang="de-DE" sz="2400" b="1" dirty="0" err="1" smtClean="0">
                <a:solidFill>
                  <a:srgbClr val="000099"/>
                </a:solidFill>
                <a:latin typeface="Arial" panose="020B0604020202020204" pitchFamily="34" charset="0"/>
              </a:rPr>
              <a:t>requested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by</a:t>
            </a:r>
            <a:r>
              <a:rPr lang="de-DE" sz="2400" b="1" dirty="0" smtClean="0">
                <a:solidFill>
                  <a:srgbClr val="000099"/>
                </a:solidFill>
                <a:latin typeface="Arial" panose="020B0604020202020204" pitchFamily="34" charset="0"/>
              </a:rPr>
              <a:t> a N1 </a:t>
            </a:r>
            <a:r>
              <a:rPr lang="de-DE" sz="2400" b="1" dirty="0" err="1" smtClean="0">
                <a:solidFill>
                  <a:srgbClr val="000099"/>
                </a:solidFill>
                <a:latin typeface="Arial" panose="020B0604020202020204" pitchFamily="34" charset="0"/>
              </a:rPr>
              <a:t>manufacturer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because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3 s </a:t>
            </a:r>
            <a:r>
              <a:rPr lang="de-DE" sz="2400" b="1" dirty="0" err="1" smtClean="0">
                <a:solidFill>
                  <a:srgbClr val="000099"/>
                </a:solidFill>
                <a:latin typeface="Arial" panose="020B0604020202020204" pitchFamily="34" charset="0"/>
              </a:rPr>
              <a:t>rule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could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lead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too</a:t>
            </a:r>
            <a:r>
              <a:rPr lang="de-DE" sz="2400" b="1" dirty="0" smtClean="0">
                <a:solidFill>
                  <a:srgbClr val="000099"/>
                </a:solidFill>
                <a:latin typeface="Arial" panose="020B0604020202020204" pitchFamily="34" charset="0"/>
              </a:rPr>
              <a:t> high </a:t>
            </a:r>
            <a:r>
              <a:rPr lang="de-DE" sz="2400" b="1" dirty="0" err="1" smtClean="0">
                <a:solidFill>
                  <a:srgbClr val="000099"/>
                </a:solidFill>
                <a:latin typeface="Arial" panose="020B0604020202020204" pitchFamily="34" charset="0"/>
              </a:rPr>
              <a:t>engine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speeds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vehicles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with</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short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transmissions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especially</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1. </a:t>
            </a:r>
            <a:r>
              <a:rPr lang="de-DE" sz="2400" b="1" dirty="0" err="1" smtClean="0">
                <a:solidFill>
                  <a:srgbClr val="000099"/>
                </a:solidFill>
                <a:latin typeface="Arial" panose="020B0604020202020204" pitchFamily="34" charset="0"/>
              </a:rPr>
              <a:t>gear</a:t>
            </a:r>
            <a:r>
              <a:rPr lang="de-DE" sz="2400" b="1" dirty="0">
                <a:solidFill>
                  <a:srgbClr val="000099"/>
                </a:solidFill>
                <a:latin typeface="Arial" panose="020B0604020202020204" pitchFamily="34" charset="0"/>
              </a:rPr>
              <a:t>.</a:t>
            </a:r>
            <a:endParaRPr lang="en-GB" sz="2400" b="1" dirty="0" smtClean="0">
              <a:solidFill>
                <a:srgbClr val="000099"/>
              </a:solidFill>
              <a:latin typeface="Arial" panose="020B0604020202020204" pitchFamily="34" charset="0"/>
            </a:endParaRPr>
          </a:p>
          <a:p>
            <a:pPr eaLnBrk="1" hangingPunct="1">
              <a:spcAft>
                <a:spcPct val="20000"/>
              </a:spcAft>
            </a:pPr>
            <a:r>
              <a:rPr lang="en-GB" sz="2400" b="1" dirty="0" smtClean="0">
                <a:solidFill>
                  <a:srgbClr val="000099"/>
                </a:solidFill>
                <a:latin typeface="Arial" panose="020B0604020202020204" pitchFamily="34" charset="0"/>
              </a:rPr>
              <a:t>The task force discussed </a:t>
            </a:r>
            <a:r>
              <a:rPr lang="en-GB" sz="2400" b="1" dirty="0" smtClean="0">
                <a:solidFill>
                  <a:srgbClr val="000099"/>
                </a:solidFill>
                <a:latin typeface="Arial" panose="020B0604020202020204" pitchFamily="34" charset="0"/>
              </a:rPr>
              <a:t>this issue extensively and came up with the proposal to change the 3 s rule to a 2 s rule already in an early stage of the discussions, because this change could ease the prescriptions significantly with respect to other requirements (e.g. skipping of gears) and does not lead to significant changes in the engine speed distributions.</a:t>
            </a:r>
          </a:p>
          <a:p>
            <a:pPr eaLnBrk="1" hangingPunct="1">
              <a:spcAft>
                <a:spcPct val="20000"/>
              </a:spcAft>
            </a:pPr>
            <a:r>
              <a:rPr lang="de-DE" sz="2400" b="1" dirty="0" smtClean="0">
                <a:solidFill>
                  <a:srgbClr val="009900"/>
                </a:solidFill>
                <a:latin typeface="Arial" panose="020B0604020202020204" pitchFamily="34" charset="0"/>
              </a:rPr>
              <a:t>This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presented</a:t>
            </a:r>
            <a:r>
              <a:rPr lang="de-DE" sz="2400" b="1" dirty="0" smtClean="0">
                <a:solidFill>
                  <a:srgbClr val="009900"/>
                </a:solidFill>
                <a:latin typeface="Arial" panose="020B0604020202020204" pitchFamily="34" charset="0"/>
              </a:rPr>
              <a:t>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WLTP IG #8 </a:t>
            </a:r>
            <a:r>
              <a:rPr lang="de-DE" sz="2400" b="1" dirty="0" err="1" smtClean="0">
                <a:solidFill>
                  <a:srgbClr val="009900"/>
                </a:solidFill>
                <a:latin typeface="Arial" panose="020B0604020202020204" pitchFamily="34" charset="0"/>
              </a:rPr>
              <a:t>and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a:t>
            </a:r>
            <a:endParaRPr lang="en-GB" sz="2400" b="1" dirty="0" smtClean="0">
              <a:solidFill>
                <a:srgbClr val="009900"/>
              </a:solidFill>
              <a:latin typeface="Arial" panose="020B0604020202020204" pitchFamily="34" charset="0"/>
            </a:endParaRPr>
          </a:p>
        </p:txBody>
      </p:sp>
    </p:spTree>
    <p:extLst>
      <p:ext uri="{BB962C8B-B14F-4D97-AF65-F5344CB8AC3E}">
        <p14:creationId xmlns:p14="http://schemas.microsoft.com/office/powerpoint/2010/main" val="224349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de-DE" sz="3200" b="1" dirty="0" smtClean="0">
                <a:latin typeface="Arial" panose="020B0604020202020204" pitchFamily="34" charset="0"/>
              </a:rPr>
              <a:t>Further </a:t>
            </a:r>
            <a:r>
              <a:rPr lang="de-DE" sz="3200" b="1" dirty="0" err="1" smtClean="0">
                <a:latin typeface="Arial" panose="020B0604020202020204" pitchFamily="34" charset="0"/>
              </a:rPr>
              <a:t>improvements</a:t>
            </a:r>
            <a:r>
              <a:rPr lang="de-DE" sz="3200" b="1" dirty="0" smtClean="0">
                <a:latin typeface="Arial" panose="020B0604020202020204" pitchFamily="34" charset="0"/>
              </a:rPr>
              <a:t> </a:t>
            </a:r>
            <a:r>
              <a:rPr lang="de-DE" sz="3200" b="1" dirty="0" err="1" smtClean="0">
                <a:latin typeface="Arial" panose="020B0604020202020204" pitchFamily="34" charset="0"/>
              </a:rPr>
              <a:t>of</a:t>
            </a:r>
            <a:r>
              <a:rPr lang="de-DE" sz="3200" b="1" dirty="0" smtClean="0">
                <a:latin typeface="Arial" panose="020B0604020202020204" pitchFamily="34" charset="0"/>
              </a:rPr>
              <a:t> </a:t>
            </a:r>
            <a:r>
              <a:rPr lang="de-DE" sz="3200" b="1" dirty="0" err="1" smtClean="0">
                <a:latin typeface="Arial" panose="020B0604020202020204" pitchFamily="34" charset="0"/>
              </a:rPr>
              <a:t>annex</a:t>
            </a:r>
            <a:r>
              <a:rPr lang="de-DE" sz="3200" b="1" dirty="0" smtClean="0">
                <a:latin typeface="Arial" panose="020B0604020202020204" pitchFamily="34" charset="0"/>
              </a:rPr>
              <a:t> 2</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181597"/>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But apart from this, the text in annex 2 of the GTR </a:t>
            </a:r>
            <a:r>
              <a:rPr lang="en-GB" sz="2400" b="1" dirty="0" smtClean="0">
                <a:solidFill>
                  <a:srgbClr val="000099"/>
                </a:solidFill>
                <a:latin typeface="Arial" panose="020B0604020202020204" pitchFamily="34" charset="0"/>
              </a:rPr>
              <a:t>needed </a:t>
            </a:r>
            <a:r>
              <a:rPr lang="en-GB" sz="2400" b="1" dirty="0" smtClean="0">
                <a:solidFill>
                  <a:srgbClr val="000099"/>
                </a:solidFill>
                <a:latin typeface="Arial" panose="020B0604020202020204" pitchFamily="34" charset="0"/>
              </a:rPr>
              <a:t>to be amended </a:t>
            </a:r>
            <a:r>
              <a:rPr lang="en-GB" sz="2400" b="1" dirty="0" smtClean="0">
                <a:solidFill>
                  <a:srgbClr val="000099"/>
                </a:solidFill>
                <a:latin typeface="Arial" panose="020B0604020202020204" pitchFamily="34" charset="0"/>
              </a:rPr>
              <a:t>for </a:t>
            </a:r>
            <a:r>
              <a:rPr lang="en-GB" sz="2400" b="1" dirty="0" smtClean="0">
                <a:solidFill>
                  <a:srgbClr val="000099"/>
                </a:solidFill>
                <a:latin typeface="Arial" panose="020B0604020202020204" pitchFamily="34" charset="0"/>
              </a:rPr>
              <a:t>clarity reasons. </a:t>
            </a:r>
            <a:endParaRPr lang="en-GB" sz="2400" b="1" dirty="0" smtClean="0">
              <a:solidFill>
                <a:srgbClr val="000099"/>
              </a:solidFill>
              <a:latin typeface="Arial" panose="020B0604020202020204" pitchFamily="34" charset="0"/>
            </a:endParaRPr>
          </a:p>
          <a:p>
            <a:pPr eaLnBrk="1" hangingPunct="1">
              <a:spcAft>
                <a:spcPct val="20000"/>
              </a:spcAft>
            </a:pPr>
            <a:r>
              <a:rPr lang="en-GB" sz="2400" b="1" dirty="0" smtClean="0">
                <a:solidFill>
                  <a:srgbClr val="000099"/>
                </a:solidFill>
                <a:latin typeface="Arial" panose="020B0604020202020204" pitchFamily="34" charset="0"/>
              </a:rPr>
              <a:t>These amendments were elaborated by the task force leader and presented to the WLTP </a:t>
            </a:r>
            <a:r>
              <a:rPr lang="de-DE" sz="2400" b="1" dirty="0" smtClean="0">
                <a:solidFill>
                  <a:srgbClr val="000099"/>
                </a:solidFill>
                <a:latin typeface="Arial" panose="020B0604020202020204" pitchFamily="34" charset="0"/>
              </a:rPr>
              <a:t>IG at </a:t>
            </a:r>
            <a:r>
              <a:rPr lang="de-DE" sz="2400" b="1" dirty="0" err="1" smtClean="0">
                <a:solidFill>
                  <a:srgbClr val="000099"/>
                </a:solidFill>
                <a:latin typeface="Arial" panose="020B0604020202020204" pitchFamily="34" charset="0"/>
              </a:rPr>
              <a:t>meeting</a:t>
            </a:r>
            <a:r>
              <a:rPr lang="de-DE" sz="2400" b="1" dirty="0" smtClean="0">
                <a:solidFill>
                  <a:srgbClr val="000099"/>
                </a:solidFill>
                <a:latin typeface="Arial" panose="020B0604020202020204" pitchFamily="34" charset="0"/>
              </a:rPr>
              <a:t> #8 (</a:t>
            </a:r>
            <a:r>
              <a:rPr lang="de-DE" sz="2400" b="1" dirty="0" err="1" smtClean="0">
                <a:solidFill>
                  <a:srgbClr val="000099"/>
                </a:solidFill>
                <a:latin typeface="Arial" panose="020B0604020202020204" pitchFamily="34" charset="0"/>
              </a:rPr>
              <a:t>see</a:t>
            </a:r>
            <a:r>
              <a:rPr lang="de-DE" sz="2400" b="1" dirty="0" smtClean="0">
                <a:solidFill>
                  <a:srgbClr val="000099"/>
                </a:solidFill>
                <a:latin typeface="Arial" panose="020B0604020202020204" pitchFamily="34" charset="0"/>
              </a:rPr>
              <a:t> WLTP-08-14e rev1).</a:t>
            </a:r>
          </a:p>
          <a:p>
            <a:pPr eaLnBrk="1" hangingPunct="1">
              <a:spcAft>
                <a:spcPct val="20000"/>
              </a:spcAft>
            </a:pPr>
            <a:r>
              <a:rPr lang="de-DE" sz="2400" b="1" dirty="0" smtClean="0">
                <a:solidFill>
                  <a:srgbClr val="009900"/>
                </a:solidFill>
                <a:latin typeface="Arial" panose="020B0604020202020204" pitchFamily="34" charset="0"/>
              </a:rPr>
              <a:t>These </a:t>
            </a:r>
            <a:r>
              <a:rPr lang="de-DE" sz="2400" b="1" dirty="0" err="1" smtClean="0">
                <a:solidFill>
                  <a:srgbClr val="009900"/>
                </a:solidFill>
                <a:latin typeface="Arial" panose="020B0604020202020204" pitchFamily="34" charset="0"/>
              </a:rPr>
              <a:t>amendments</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were</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by</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WLTP IG.</a:t>
            </a:r>
            <a:endParaRPr lang="de-DE" sz="2400" b="1" dirty="0" smtClean="0">
              <a:solidFill>
                <a:srgbClr val="0099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42217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00716"/>
            <a:ext cx="7705725" cy="762000"/>
          </a:xfrm>
        </p:spPr>
        <p:txBody>
          <a:bodyPr/>
          <a:lstStyle/>
          <a:p>
            <a:pPr eaLnBrk="1" hangingPunct="1"/>
            <a:r>
              <a:rPr lang="de-DE" sz="3200" b="1" dirty="0" err="1" smtClean="0">
                <a:latin typeface="Arial" panose="020B0604020202020204" pitchFamily="34" charset="0"/>
              </a:rPr>
              <a:t>Gearshift</a:t>
            </a:r>
            <a:r>
              <a:rPr lang="de-DE" sz="3200" b="1" dirty="0" smtClean="0">
                <a:latin typeface="Arial" panose="020B0604020202020204" pitchFamily="34" charset="0"/>
              </a:rPr>
              <a:t> </a:t>
            </a:r>
            <a:r>
              <a:rPr lang="de-DE" sz="3200" b="1" dirty="0" err="1" smtClean="0">
                <a:latin typeface="Arial" panose="020B0604020202020204" pitchFamily="34" charset="0"/>
              </a:rPr>
              <a:t>prescriptions</a:t>
            </a:r>
            <a:r>
              <a:rPr lang="de-DE" sz="3200" b="1" dirty="0" smtClean="0">
                <a:latin typeface="Arial" panose="020B0604020202020204" pitchFamily="34" charset="0"/>
              </a:rPr>
              <a:t> </a:t>
            </a:r>
            <a:r>
              <a:rPr lang="de-DE" sz="3200" b="1" dirty="0" err="1" smtClean="0">
                <a:latin typeface="Arial" panose="020B0604020202020204" pitchFamily="34" charset="0"/>
              </a:rPr>
              <a:t>using</a:t>
            </a:r>
            <a:r>
              <a:rPr lang="de-DE" sz="3200" b="1" dirty="0" smtClean="0">
                <a:latin typeface="Arial" panose="020B0604020202020204" pitchFamily="34" charset="0"/>
              </a:rPr>
              <a:t> </a:t>
            </a:r>
            <a:r>
              <a:rPr lang="de-DE" sz="3200" b="1" dirty="0" err="1" smtClean="0">
                <a:latin typeface="Arial" panose="020B0604020202020204" pitchFamily="34" charset="0"/>
              </a:rPr>
              <a:t>torque</a:t>
            </a:r>
            <a:r>
              <a:rPr lang="de-DE" sz="3200" b="1" dirty="0" smtClean="0">
                <a:latin typeface="Arial" panose="020B0604020202020204" pitchFamily="34" charset="0"/>
              </a:rPr>
              <a:t> </a:t>
            </a:r>
            <a:r>
              <a:rPr lang="de-DE" sz="3200" b="1" dirty="0" err="1" smtClean="0">
                <a:latin typeface="Arial" panose="020B0604020202020204" pitchFamily="34" charset="0"/>
              </a:rPr>
              <a:t>meter</a:t>
            </a:r>
            <a:r>
              <a:rPr lang="de-DE" sz="3200" b="1" dirty="0" smtClean="0">
                <a:latin typeface="Arial" panose="020B0604020202020204" pitchFamily="34" charset="0"/>
              </a:rPr>
              <a:t> </a:t>
            </a:r>
            <a:r>
              <a:rPr lang="de-DE" sz="3200" b="1" dirty="0" err="1" smtClean="0">
                <a:latin typeface="Arial" panose="020B0604020202020204" pitchFamily="34" charset="0"/>
              </a:rPr>
              <a:t>method</a:t>
            </a:r>
            <a:r>
              <a:rPr lang="de-DE" sz="3200" b="1" dirty="0" smtClean="0">
                <a:latin typeface="Arial" panose="020B0604020202020204" pitchFamily="34" charset="0"/>
              </a:rPr>
              <a:t> </a:t>
            </a:r>
            <a:r>
              <a:rPr lang="de-DE" sz="3200" b="1" dirty="0" err="1" smtClean="0">
                <a:latin typeface="Arial" panose="020B0604020202020204" pitchFamily="34" charset="0"/>
              </a:rPr>
              <a:t>results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253848"/>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eaLnBrk="1" hangingPunct="1">
              <a:spcAft>
                <a:spcPct val="20000"/>
              </a:spcAft>
              <a:buNone/>
            </a:pPr>
            <a:r>
              <a:rPr lang="en-US" sz="2400" b="1" dirty="0" smtClean="0">
                <a:latin typeface="Arial" panose="020B0604020202020204" pitchFamily="34" charset="0"/>
              </a:rPr>
              <a:t>Another point on the issues list </a:t>
            </a:r>
            <a:r>
              <a:rPr lang="en-US" sz="2400" b="1" dirty="0" smtClean="0">
                <a:latin typeface="Arial" panose="020B0604020202020204" pitchFamily="34" charset="0"/>
              </a:rPr>
              <a:t>(OIL #7) is </a:t>
            </a:r>
            <a:r>
              <a:rPr lang="en-US" sz="2400" b="1" dirty="0" smtClean="0">
                <a:latin typeface="Arial" panose="020B0604020202020204" pitchFamily="34" charset="0"/>
              </a:rPr>
              <a:t>related to the use of road load coefficients in the gearshift calculation formulas.</a:t>
            </a:r>
          </a:p>
          <a:p>
            <a:pPr eaLnBrk="1" hangingPunct="1">
              <a:spcAft>
                <a:spcPct val="20000"/>
              </a:spcAft>
            </a:pPr>
            <a:r>
              <a:rPr lang="en-US" sz="2400" b="1" dirty="0" smtClean="0">
                <a:solidFill>
                  <a:srgbClr val="000099"/>
                </a:solidFill>
                <a:latin typeface="Arial" panose="020B0604020202020204" pitchFamily="34" charset="0"/>
              </a:rPr>
              <a:t>Add </a:t>
            </a:r>
            <a:r>
              <a:rPr lang="en-US" sz="2400" b="1" dirty="0">
                <a:solidFill>
                  <a:srgbClr val="000099"/>
                </a:solidFill>
                <a:latin typeface="Arial" panose="020B0604020202020204" pitchFamily="34" charset="0"/>
              </a:rPr>
              <a:t>calculation formulas based on road load values from the torque meter </a:t>
            </a:r>
            <a:r>
              <a:rPr lang="en-US" sz="2400" b="1" dirty="0" smtClean="0">
                <a:solidFill>
                  <a:srgbClr val="000099"/>
                </a:solidFill>
                <a:latin typeface="Arial" panose="020B0604020202020204" pitchFamily="34" charset="0"/>
              </a:rPr>
              <a:t>method</a:t>
            </a:r>
            <a:endParaRPr lang="en-US" sz="2400" b="1" dirty="0">
              <a:solidFill>
                <a:srgbClr val="000099"/>
              </a:solidFill>
              <a:latin typeface="Arial" panose="020B0604020202020204" pitchFamily="34" charset="0"/>
            </a:endParaRPr>
          </a:p>
          <a:p>
            <a:pPr lvl="1" eaLnBrk="1" hangingPunct="1">
              <a:spcAft>
                <a:spcPct val="20000"/>
              </a:spcAft>
              <a:buFont typeface="Wingdings" panose="05000000000000000000" pitchFamily="2" charset="2"/>
              <a:buChar char="Ø"/>
            </a:pPr>
            <a:r>
              <a:rPr lang="en-GB" sz="2400" b="1" dirty="0" smtClean="0">
                <a:solidFill>
                  <a:srgbClr val="000099"/>
                </a:solidFill>
                <a:latin typeface="Arial" panose="020B0604020202020204" pitchFamily="34" charset="0"/>
              </a:rPr>
              <a:t>The </a:t>
            </a:r>
            <a:r>
              <a:rPr lang="en-GB" sz="2400" b="1" dirty="0">
                <a:solidFill>
                  <a:srgbClr val="000099"/>
                </a:solidFill>
                <a:latin typeface="Arial" panose="020B0604020202020204" pitchFamily="34" charset="0"/>
              </a:rPr>
              <a:t>problem was clarified between Japan and HS (coast down method delivers f0, f1 and f2, torque meter method delivers C0, C1 and C2).</a:t>
            </a:r>
          </a:p>
          <a:p>
            <a:pPr lvl="1" eaLnBrk="1" hangingPunct="1">
              <a:spcAft>
                <a:spcPct val="20000"/>
              </a:spcAft>
              <a:buFont typeface="Wingdings" panose="05000000000000000000" pitchFamily="2" charset="2"/>
              <a:buChar char="Ø"/>
            </a:pPr>
            <a:r>
              <a:rPr lang="en-GB" sz="2400" b="1" dirty="0">
                <a:solidFill>
                  <a:srgbClr val="FF0000"/>
                </a:solidFill>
                <a:latin typeface="Arial" panose="020B0604020202020204" pitchFamily="34" charset="0"/>
              </a:rPr>
              <a:t>This issue should be dealt with in the annex 4 task force in conjunction with OIL #16.</a:t>
            </a: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191705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55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a:t>
            </a:r>
            <a:r>
              <a:rPr lang="de-DE" sz="3200" b="1" dirty="0" smtClean="0">
                <a:latin typeface="Arial" panose="020B0604020202020204" pitchFamily="34" charset="0"/>
              </a:rPr>
              <a:t> </a:t>
            </a:r>
            <a:r>
              <a:rPr lang="de-DE" sz="3200" b="1" dirty="0" err="1" smtClean="0">
                <a:latin typeface="Arial" panose="020B0604020202020204" pitchFamily="34" charset="0"/>
              </a:rPr>
              <a:t>shift</a:t>
            </a:r>
            <a:r>
              <a:rPr lang="de-DE" sz="3200" b="1" dirty="0" smtClean="0">
                <a:latin typeface="Arial" panose="020B0604020202020204" pitchFamily="34" charset="0"/>
              </a:rPr>
              <a:t> </a:t>
            </a:r>
            <a:r>
              <a:rPr lang="de-DE" sz="3200" b="1" dirty="0" err="1" smtClean="0">
                <a:latin typeface="Arial" panose="020B0604020202020204" pitchFamily="34" charset="0"/>
              </a:rPr>
              <a:t>family</a:t>
            </a:r>
            <a:r>
              <a:rPr lang="de-DE" sz="3200" b="1" dirty="0" smtClean="0">
                <a:latin typeface="Arial" panose="020B0604020202020204" pitchFamily="34" charset="0"/>
              </a:rPr>
              <a:t> </a:t>
            </a:r>
            <a:r>
              <a:rPr lang="de-DE" sz="3200" b="1" dirty="0" err="1" smtClean="0">
                <a:latin typeface="Arial" panose="020B0604020202020204" pitchFamily="34" charset="0"/>
              </a:rPr>
              <a:t>criteria</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eaLnBrk="1" hangingPunct="1">
              <a:spcAft>
                <a:spcPct val="20000"/>
              </a:spcAft>
              <a:buNone/>
            </a:pPr>
            <a:r>
              <a:rPr lang="en-GB" sz="2400" b="1" dirty="0" smtClean="0">
                <a:latin typeface="Arial" panose="020B0604020202020204" pitchFamily="34" charset="0"/>
              </a:rPr>
              <a:t>A further point is listed in the </a:t>
            </a:r>
            <a:r>
              <a:rPr lang="en-GB" sz="2400" b="1" dirty="0" smtClean="0">
                <a:latin typeface="Arial" panose="020B0604020202020204" pitchFamily="34" charset="0"/>
              </a:rPr>
              <a:t>OIL</a:t>
            </a:r>
            <a:r>
              <a:rPr lang="en-GB" sz="2400" b="1" dirty="0">
                <a:latin typeface="Arial" panose="020B0604020202020204" pitchFamily="34" charset="0"/>
              </a:rPr>
              <a:t>: Development of gear shift family criteria, see OIL # 9</a:t>
            </a:r>
            <a:endParaRPr lang="en-GB" sz="2400" b="1" dirty="0" smtClean="0">
              <a:latin typeface="Arial" panose="020B0604020202020204" pitchFamily="34" charset="0"/>
            </a:endParaRPr>
          </a:p>
          <a:p>
            <a:pPr marL="457200" lvl="1" eaLnBrk="1" hangingPunct="1">
              <a:spcAft>
                <a:spcPct val="20000"/>
              </a:spcAft>
              <a:buFontTx/>
              <a:buChar char="•"/>
            </a:pPr>
            <a:r>
              <a:rPr lang="en-GB" sz="2400" b="1" dirty="0" smtClean="0">
                <a:solidFill>
                  <a:srgbClr val="000099"/>
                </a:solidFill>
                <a:latin typeface="Arial" panose="020B0604020202020204" pitchFamily="34" charset="0"/>
              </a:rPr>
              <a:t>This issue was discussed in the task force with the conclusion, that it is not necessary and thus can be deleted from the OIL.</a:t>
            </a:r>
            <a:endParaRPr lang="en-GB" sz="2400" b="1" dirty="0" smtClean="0">
              <a:solidFill>
                <a:srgbClr val="000099"/>
              </a:solidFill>
              <a:latin typeface="Arial" panose="020B0604020202020204" pitchFamily="34" charset="0"/>
            </a:endParaRPr>
          </a:p>
          <a:p>
            <a:pPr eaLnBrk="1" hangingPunct="1">
              <a:spcAft>
                <a:spcPct val="20000"/>
              </a:spcAft>
            </a:pPr>
            <a:r>
              <a:rPr lang="de-DE" sz="2400" b="1" dirty="0" smtClean="0">
                <a:solidFill>
                  <a:srgbClr val="009900"/>
                </a:solidFill>
                <a:latin typeface="Arial" panose="020B0604020202020204" pitchFamily="34" charset="0"/>
              </a:rPr>
              <a:t>This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presented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to</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WLTP IG at </a:t>
            </a:r>
            <a:r>
              <a:rPr lang="de-DE" sz="2400" b="1" dirty="0" err="1" smtClean="0">
                <a:solidFill>
                  <a:srgbClr val="009900"/>
                </a:solidFill>
                <a:latin typeface="Arial" panose="020B0604020202020204" pitchFamily="34" charset="0"/>
              </a:rPr>
              <a:t>meeting</a:t>
            </a:r>
            <a:r>
              <a:rPr lang="de-DE" sz="2400" b="1" dirty="0" smtClean="0">
                <a:solidFill>
                  <a:srgbClr val="009900"/>
                </a:solidFill>
                <a:latin typeface="Arial" panose="020B0604020202020204" pitchFamily="34" charset="0"/>
              </a:rPr>
              <a:t> #8 </a:t>
            </a:r>
            <a:r>
              <a:rPr lang="de-DE" sz="2400" b="1" dirty="0" err="1" smtClean="0">
                <a:solidFill>
                  <a:srgbClr val="009900"/>
                </a:solidFill>
                <a:latin typeface="Arial" panose="020B0604020202020204" pitchFamily="34" charset="0"/>
              </a:rPr>
              <a:t>and</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a:t>
            </a:r>
            <a:endParaRPr lang="de-DE" sz="2400" b="1" dirty="0" smtClean="0">
              <a:solidFill>
                <a:srgbClr val="009900"/>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92081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smtClean="0">
                <a:latin typeface="Arial" panose="020B0604020202020204" pitchFamily="34" charset="0"/>
              </a:rPr>
              <a:t>Next </a:t>
            </a:r>
            <a:r>
              <a:rPr lang="de-DE" sz="3200" b="1" dirty="0" err="1" smtClean="0">
                <a:latin typeface="Arial" panose="020B0604020202020204" pitchFamily="34" charset="0"/>
              </a:rPr>
              <a:t>meeting</a:t>
            </a:r>
            <a:r>
              <a:rPr lang="de-DE" sz="3200" b="1" dirty="0" smtClean="0">
                <a:latin typeface="Arial" panose="020B0604020202020204" pitchFamily="34" charset="0"/>
              </a:rPr>
              <a:t> </a:t>
            </a:r>
            <a:r>
              <a:rPr lang="de-DE" sz="3200" b="1" dirty="0" err="1" smtClean="0">
                <a:latin typeface="Arial" panose="020B0604020202020204" pitchFamily="34" charset="0"/>
              </a:rPr>
              <a:t>of</a:t>
            </a:r>
            <a:r>
              <a:rPr lang="de-DE" sz="3200" b="1" dirty="0" smtClean="0">
                <a:latin typeface="Arial" panose="020B0604020202020204" pitchFamily="34" charset="0"/>
              </a:rPr>
              <a:t> </a:t>
            </a:r>
            <a:r>
              <a:rPr lang="de-DE" sz="3200" b="1" dirty="0" err="1" smtClean="0">
                <a:latin typeface="Arial" panose="020B0604020202020204" pitchFamily="34" charset="0"/>
              </a:rPr>
              <a:t>the</a:t>
            </a:r>
            <a:r>
              <a:rPr lang="de-DE" sz="3200" b="1" dirty="0" smtClean="0">
                <a:latin typeface="Arial" panose="020B0604020202020204" pitchFamily="34" charset="0"/>
              </a:rPr>
              <a:t> </a:t>
            </a:r>
            <a:r>
              <a:rPr lang="de-DE" sz="3200" b="1" dirty="0" err="1" smtClean="0">
                <a:latin typeface="Arial" panose="020B0604020202020204" pitchFamily="34" charset="0"/>
              </a:rPr>
              <a:t>task</a:t>
            </a:r>
            <a:r>
              <a:rPr lang="de-DE" sz="3200" b="1" dirty="0" smtClean="0">
                <a:latin typeface="Arial" panose="020B0604020202020204" pitchFamily="34" charset="0"/>
              </a:rPr>
              <a:t> </a:t>
            </a:r>
            <a:r>
              <a:rPr lang="de-DE" sz="3200" b="1" dirty="0" err="1" smtClean="0">
                <a:latin typeface="Arial" panose="020B0604020202020204" pitchFamily="34" charset="0"/>
              </a:rPr>
              <a:t>force</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lvl="1" eaLnBrk="1" hangingPunct="1">
              <a:spcAft>
                <a:spcPct val="20000"/>
              </a:spcAft>
              <a:buFontTx/>
              <a:buChar char="•"/>
            </a:pPr>
            <a:r>
              <a:rPr lang="en-GB" sz="2400" b="1" dirty="0" smtClean="0">
                <a:solidFill>
                  <a:srgbClr val="000099"/>
                </a:solidFill>
                <a:latin typeface="Arial" panose="020B0604020202020204" pitchFamily="34" charset="0"/>
              </a:rPr>
              <a:t>The next meeting of the task force is scheduled for 4</a:t>
            </a:r>
            <a:r>
              <a:rPr lang="en-GB" sz="2400" b="1" baseline="30000" dirty="0" smtClean="0">
                <a:solidFill>
                  <a:srgbClr val="000099"/>
                </a:solidFill>
                <a:latin typeface="Arial" panose="020B0604020202020204" pitchFamily="34" charset="0"/>
              </a:rPr>
              <a:t>th</a:t>
            </a:r>
            <a:r>
              <a:rPr lang="en-GB" sz="2400" b="1" dirty="0" smtClean="0">
                <a:solidFill>
                  <a:srgbClr val="000099"/>
                </a:solidFill>
                <a:latin typeface="Arial" panose="020B0604020202020204" pitchFamily="34" charset="0"/>
              </a:rPr>
              <a:t> February 2015.</a:t>
            </a: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91445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Downscaling</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a:solidFill>
                  <a:srgbClr val="000099"/>
                </a:solidFill>
                <a:latin typeface="Arial" panose="020B0604020202020204" pitchFamily="34" charset="0"/>
              </a:rPr>
              <a:t>The downscaling procedure is specified in GTR 15 in paragraph 7 of annex 1.</a:t>
            </a:r>
          </a:p>
          <a:p>
            <a:pPr eaLnBrk="1" hangingPunct="1">
              <a:spcAft>
                <a:spcPct val="20000"/>
              </a:spcAft>
            </a:pPr>
            <a:r>
              <a:rPr lang="en-GB" sz="2400" b="1" dirty="0">
                <a:solidFill>
                  <a:srgbClr val="000099"/>
                </a:solidFill>
                <a:latin typeface="Arial" panose="020B0604020202020204" pitchFamily="34" charset="0"/>
              </a:rPr>
              <a:t>The method as such is agreed, but paragraph 7.3 “Determination of the downscaling factor” </a:t>
            </a:r>
            <a:r>
              <a:rPr lang="en-GB" sz="2400" b="1" dirty="0" smtClean="0">
                <a:solidFill>
                  <a:srgbClr val="000099"/>
                </a:solidFill>
                <a:latin typeface="Arial" panose="020B0604020202020204" pitchFamily="34" charset="0"/>
              </a:rPr>
              <a:t>needed </a:t>
            </a:r>
            <a:r>
              <a:rPr lang="en-GB" sz="2400" b="1" dirty="0">
                <a:solidFill>
                  <a:srgbClr val="000099"/>
                </a:solidFill>
                <a:latin typeface="Arial" panose="020B0604020202020204" pitchFamily="34" charset="0"/>
              </a:rPr>
              <a:t>to be amended.</a:t>
            </a:r>
          </a:p>
          <a:p>
            <a:pPr marL="457200" lvl="1" eaLnBrk="1" hangingPunct="1">
              <a:spcAft>
                <a:spcPct val="20000"/>
              </a:spcAft>
              <a:buFontTx/>
              <a:buChar char="•"/>
            </a:pPr>
            <a:r>
              <a:rPr lang="en-US" sz="2400" b="1" dirty="0" smtClean="0">
                <a:solidFill>
                  <a:srgbClr val="000099"/>
                </a:solidFill>
                <a:latin typeface="Arial" panose="020B0604020202020204" pitchFamily="34" charset="0"/>
              </a:rPr>
              <a:t>India requested </a:t>
            </a:r>
            <a:r>
              <a:rPr lang="en-US" sz="2400" b="1" dirty="0">
                <a:solidFill>
                  <a:srgbClr val="000099"/>
                </a:solidFill>
                <a:latin typeface="Arial" panose="020B0604020202020204" pitchFamily="34" charset="0"/>
              </a:rPr>
              <a:t>modifications of the calculation parameter/coefficients r</a:t>
            </a:r>
            <a:r>
              <a:rPr lang="en-US" sz="2400" b="1" baseline="-25000" dirty="0">
                <a:solidFill>
                  <a:srgbClr val="000099"/>
                </a:solidFill>
                <a:latin typeface="Arial" panose="020B0604020202020204" pitchFamily="34" charset="0"/>
              </a:rPr>
              <a:t>0</a:t>
            </a:r>
            <a:r>
              <a:rPr lang="en-US" sz="2400" b="1" dirty="0">
                <a:solidFill>
                  <a:srgbClr val="000099"/>
                </a:solidFill>
                <a:latin typeface="Arial" panose="020B0604020202020204" pitchFamily="34" charset="0"/>
              </a:rPr>
              <a:t>, a</a:t>
            </a:r>
            <a:r>
              <a:rPr lang="en-US" sz="2400" b="1" baseline="-25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and b</a:t>
            </a:r>
            <a:r>
              <a:rPr lang="en-US" sz="2400" b="1" baseline="-25000" dirty="0">
                <a:solidFill>
                  <a:srgbClr val="000099"/>
                </a:solidFill>
                <a:latin typeface="Arial" panose="020B0604020202020204" pitchFamily="34" charset="0"/>
              </a:rPr>
              <a:t>1 </a:t>
            </a:r>
            <a:r>
              <a:rPr lang="en-US" sz="2400" b="1" dirty="0">
                <a:solidFill>
                  <a:srgbClr val="000099"/>
                </a:solidFill>
                <a:latin typeface="Arial" panose="020B0604020202020204" pitchFamily="34" charset="0"/>
              </a:rPr>
              <a:t>and made already a proposal for amendments (see WLTP-DHC-18-05). This issue is related to </a:t>
            </a:r>
            <a:r>
              <a:rPr lang="en-US" sz="2400" b="1" dirty="0" smtClean="0">
                <a:solidFill>
                  <a:srgbClr val="000099"/>
                </a:solidFill>
                <a:latin typeface="Arial" panose="020B0604020202020204" pitchFamily="34" charset="0"/>
              </a:rPr>
              <a:t>OIL # 5.</a:t>
            </a:r>
          </a:p>
          <a:p>
            <a:pPr marL="457200" lvl="1" eaLnBrk="1" hangingPunct="1">
              <a:spcAft>
                <a:spcPct val="20000"/>
              </a:spcAft>
              <a:buFontTx/>
              <a:buChar char="•"/>
            </a:pPr>
            <a:r>
              <a:rPr lang="en-US" sz="2400" b="1" dirty="0" smtClean="0">
                <a:solidFill>
                  <a:srgbClr val="000099"/>
                </a:solidFill>
                <a:latin typeface="Arial" panose="020B0604020202020204" pitchFamily="34" charset="0"/>
              </a:rPr>
              <a:t>Meanwhile additional analysis work was performed by the task force and an amendment proposal was presented to the IG at meeting #8 (see WLTP-08-10e).</a:t>
            </a:r>
            <a:endParaRPr lang="en-US" sz="2400" b="1" dirty="0">
              <a:solidFill>
                <a:srgbClr val="000099"/>
              </a:solidFill>
              <a:latin typeface="Arial" panose="020B0604020202020204" pitchFamily="34" charset="0"/>
            </a:endParaRPr>
          </a:p>
          <a:p>
            <a:pPr marL="457200" lvl="1" eaLnBrk="1" hangingPunct="1">
              <a:spcAft>
                <a:spcPct val="20000"/>
              </a:spcAft>
              <a:buFontTx/>
              <a:buChar char="•"/>
            </a:pPr>
            <a:endParaRPr lang="en-US" sz="2400" b="1" dirty="0" smtClean="0">
              <a:solidFill>
                <a:srgbClr val="000099"/>
              </a:solidFill>
              <a:latin typeface="Arial" panose="020B0604020202020204" pitchFamily="34" charset="0"/>
            </a:endParaRPr>
          </a:p>
          <a:p>
            <a:pPr marL="457200" lvl="1" eaLnBrk="1" hangingPunct="1">
              <a:spcAft>
                <a:spcPct val="20000"/>
              </a:spcAft>
              <a:buFontTx/>
              <a:buChar char="•"/>
            </a:pPr>
            <a:endParaRPr lang="en-US" sz="2400" b="1" dirty="0">
              <a:solidFill>
                <a:srgbClr val="000099"/>
              </a:solidFill>
              <a:latin typeface="Arial" panose="020B0604020202020204" pitchFamily="34" charset="0"/>
            </a:endParaRP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55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00716"/>
            <a:ext cx="7705725" cy="762000"/>
          </a:xfrm>
        </p:spPr>
        <p:txBody>
          <a:bodyPr/>
          <a:lstStyle/>
          <a:p>
            <a:pPr eaLnBrk="1" hangingPunct="1"/>
            <a:r>
              <a:rPr lang="de-DE" sz="3200" b="1" dirty="0" err="1" smtClean="0">
                <a:latin typeface="Arial" panose="020B0604020202020204" pitchFamily="34" charset="0"/>
              </a:rPr>
              <a:t>Downscaling</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253848"/>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de-DE" sz="2400" b="1" dirty="0" smtClean="0">
                <a:solidFill>
                  <a:srgbClr val="009900"/>
                </a:solidFill>
                <a:latin typeface="Arial" panose="020B0604020202020204" pitchFamily="34" charset="0"/>
              </a:rPr>
              <a:t>This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WLTP IG #8, so </a:t>
            </a:r>
            <a:r>
              <a:rPr lang="de-DE" sz="2400" b="1" dirty="0" err="1" smtClean="0">
                <a:solidFill>
                  <a:srgbClr val="009900"/>
                </a:solidFill>
                <a:latin typeface="Arial" panose="020B0604020202020204" pitchFamily="34" charset="0"/>
              </a:rPr>
              <a:t>that</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work</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is</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finalised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and</a:t>
            </a:r>
            <a:r>
              <a:rPr lang="de-DE" sz="2400" b="1" dirty="0" smtClean="0">
                <a:solidFill>
                  <a:srgbClr val="009900"/>
                </a:solidFill>
                <a:latin typeface="Arial" panose="020B0604020202020204" pitchFamily="34" charset="0"/>
              </a:rPr>
              <a:t> OIL #5 </a:t>
            </a:r>
            <a:r>
              <a:rPr lang="de-DE" sz="2400" b="1" dirty="0" err="1" smtClean="0">
                <a:solidFill>
                  <a:srgbClr val="009900"/>
                </a:solidFill>
                <a:latin typeface="Arial" panose="020B0604020202020204" pitchFamily="34" charset="0"/>
              </a:rPr>
              <a:t>can</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be</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closed</a:t>
            </a:r>
            <a:r>
              <a:rPr lang="de-DE" sz="2400" b="1" dirty="0" smtClean="0">
                <a:solidFill>
                  <a:srgbClr val="009900"/>
                </a:solidFill>
                <a:latin typeface="Arial" panose="020B0604020202020204" pitchFamily="34" charset="0"/>
              </a:rPr>
              <a:t>.</a:t>
            </a:r>
            <a:endParaRPr lang="de-DE" sz="2400" b="1" dirty="0" smtClean="0">
              <a:solidFill>
                <a:srgbClr val="009900"/>
              </a:solidFill>
              <a:latin typeface="Arial" panose="020B0604020202020204" pitchFamily="34" charset="0"/>
            </a:endParaRPr>
          </a:p>
          <a:p>
            <a:pPr marL="0" indent="0" eaLnBrk="1" hangingPunct="1">
              <a:spcAft>
                <a:spcPct val="20000"/>
              </a:spcAft>
              <a:buNone/>
            </a:pPr>
            <a:r>
              <a:rPr lang="de-DE" sz="2400" b="1" dirty="0" smtClean="0">
                <a:solidFill>
                  <a:srgbClr val="000099"/>
                </a:solidFill>
                <a:latin typeface="Arial" panose="020B0604020202020204" pitchFamily="34" charset="0"/>
              </a:rPr>
              <a:t> </a:t>
            </a: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1694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00716"/>
            <a:ext cx="7705725" cy="762000"/>
          </a:xfrm>
        </p:spPr>
        <p:txBody>
          <a:bodyPr/>
          <a:lstStyle/>
          <a:p>
            <a:pPr eaLnBrk="1" hangingPunct="1"/>
            <a:r>
              <a:rPr lang="de-DE" sz="3200" b="1" dirty="0" err="1" smtClean="0">
                <a:latin typeface="Arial" panose="020B0604020202020204" pitchFamily="34" charset="0"/>
              </a:rPr>
              <a:t>Downscaling</a:t>
            </a:r>
            <a:r>
              <a:rPr lang="de-DE" sz="3200" b="1" dirty="0" smtClean="0">
                <a:latin typeface="Arial" panose="020B0604020202020204" pitchFamily="34" charset="0"/>
              </a:rPr>
              <a:t>, </a:t>
            </a:r>
            <a:r>
              <a:rPr lang="de-DE" sz="3200" b="1" dirty="0" err="1" smtClean="0">
                <a:latin typeface="Arial" panose="020B0604020202020204" pitchFamily="34" charset="0"/>
              </a:rPr>
              <a:t>using</a:t>
            </a:r>
            <a:r>
              <a:rPr lang="de-DE" sz="3200" b="1" dirty="0" smtClean="0">
                <a:latin typeface="Arial" panose="020B0604020202020204" pitchFamily="34" charset="0"/>
              </a:rPr>
              <a:t> </a:t>
            </a:r>
            <a:r>
              <a:rPr lang="de-DE" sz="3200" b="1" dirty="0" err="1" smtClean="0">
                <a:latin typeface="Arial" panose="020B0604020202020204" pitchFamily="34" charset="0"/>
              </a:rPr>
              <a:t>torque</a:t>
            </a:r>
            <a:r>
              <a:rPr lang="de-DE" sz="3200" b="1" dirty="0" smtClean="0">
                <a:latin typeface="Arial" panose="020B0604020202020204" pitchFamily="34" charset="0"/>
              </a:rPr>
              <a:t> </a:t>
            </a:r>
            <a:r>
              <a:rPr lang="de-DE" sz="3200" b="1" dirty="0" err="1" smtClean="0">
                <a:latin typeface="Arial" panose="020B0604020202020204" pitchFamily="34" charset="0"/>
              </a:rPr>
              <a:t>meter</a:t>
            </a:r>
            <a:r>
              <a:rPr lang="de-DE" sz="3200" b="1" dirty="0" smtClean="0">
                <a:latin typeface="Arial" panose="020B0604020202020204" pitchFamily="34" charset="0"/>
              </a:rPr>
              <a:t> </a:t>
            </a:r>
            <a:r>
              <a:rPr lang="de-DE" sz="3200" b="1" dirty="0" err="1" smtClean="0">
                <a:latin typeface="Arial" panose="020B0604020202020204" pitchFamily="34" charset="0"/>
              </a:rPr>
              <a:t>method</a:t>
            </a:r>
            <a:r>
              <a:rPr lang="de-DE" sz="3200" b="1" dirty="0" smtClean="0">
                <a:latin typeface="Arial" panose="020B0604020202020204" pitchFamily="34" charset="0"/>
              </a:rPr>
              <a:t> </a:t>
            </a:r>
            <a:r>
              <a:rPr lang="de-DE" sz="3200" b="1" dirty="0" err="1" smtClean="0">
                <a:latin typeface="Arial" panose="020B0604020202020204" pitchFamily="34" charset="0"/>
              </a:rPr>
              <a:t>results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253848"/>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eaLnBrk="1" hangingPunct="1">
              <a:spcAft>
                <a:spcPct val="20000"/>
              </a:spcAft>
              <a:buNone/>
            </a:pPr>
            <a:r>
              <a:rPr lang="en-US" sz="2400" b="1" dirty="0">
                <a:latin typeface="Arial" panose="020B0604020202020204" pitchFamily="34" charset="0"/>
              </a:rPr>
              <a:t>Another point on the issues list is related to the use of road load coefficients in the </a:t>
            </a:r>
            <a:r>
              <a:rPr lang="en-US" sz="2400" b="1" dirty="0" smtClean="0">
                <a:latin typeface="Arial" panose="020B0604020202020204" pitchFamily="34" charset="0"/>
              </a:rPr>
              <a:t>downscaling factor calculation </a:t>
            </a:r>
            <a:r>
              <a:rPr lang="en-US" sz="2400" b="1" dirty="0">
                <a:latin typeface="Arial" panose="020B0604020202020204" pitchFamily="34" charset="0"/>
              </a:rPr>
              <a:t>formulas.</a:t>
            </a:r>
          </a:p>
          <a:p>
            <a:pPr eaLnBrk="1" hangingPunct="1">
              <a:spcAft>
                <a:spcPct val="20000"/>
              </a:spcAft>
            </a:pPr>
            <a:r>
              <a:rPr lang="en-GB" sz="2400" b="1" dirty="0" smtClean="0">
                <a:solidFill>
                  <a:srgbClr val="000099"/>
                </a:solidFill>
                <a:latin typeface="Arial" panose="020B0604020202020204" pitchFamily="34" charset="0"/>
              </a:rPr>
              <a:t>OIL # </a:t>
            </a:r>
            <a:r>
              <a:rPr lang="en-GB" sz="2400" b="1" dirty="0">
                <a:solidFill>
                  <a:srgbClr val="000099"/>
                </a:solidFill>
                <a:latin typeface="Arial" panose="020B0604020202020204" pitchFamily="34" charset="0"/>
              </a:rPr>
              <a:t>4 </a:t>
            </a:r>
            <a:r>
              <a:rPr lang="en-GB" sz="2400" b="1" dirty="0" smtClean="0">
                <a:solidFill>
                  <a:srgbClr val="000099"/>
                </a:solidFill>
                <a:latin typeface="Arial" panose="020B0604020202020204" pitchFamily="34" charset="0"/>
              </a:rPr>
              <a:t>(</a:t>
            </a:r>
            <a:r>
              <a:rPr lang="en-GB" sz="2400" b="1" dirty="0">
                <a:solidFill>
                  <a:srgbClr val="000099"/>
                </a:solidFill>
                <a:latin typeface="Arial" panose="020B0604020202020204" pitchFamily="34" charset="0"/>
              </a:rPr>
              <a:t>Calculation parameter/coefficients for torque meter method):</a:t>
            </a:r>
          </a:p>
          <a:p>
            <a:pPr lvl="1" eaLnBrk="1" hangingPunct="1">
              <a:spcAft>
                <a:spcPct val="20000"/>
              </a:spcAft>
              <a:buFont typeface="Wingdings" panose="05000000000000000000" pitchFamily="2" charset="2"/>
              <a:buChar char="Ø"/>
            </a:pPr>
            <a:r>
              <a:rPr lang="en-GB" sz="2400" b="1" dirty="0">
                <a:solidFill>
                  <a:srgbClr val="000099"/>
                </a:solidFill>
                <a:latin typeface="Arial" panose="020B0604020202020204" pitchFamily="34" charset="0"/>
              </a:rPr>
              <a:t>The problem was clarified between Japan and HS (coast down method delivers f0, f1 and f2, torque meter method delivers C0, C1 and C2).</a:t>
            </a:r>
          </a:p>
          <a:p>
            <a:pPr lvl="1" eaLnBrk="1" hangingPunct="1">
              <a:spcAft>
                <a:spcPct val="20000"/>
              </a:spcAft>
              <a:buFont typeface="Wingdings" panose="05000000000000000000" pitchFamily="2" charset="2"/>
              <a:buChar char="Ø"/>
            </a:pPr>
            <a:r>
              <a:rPr lang="en-GB" sz="2400" b="1" dirty="0" smtClean="0">
                <a:solidFill>
                  <a:srgbClr val="FF0000"/>
                </a:solidFill>
                <a:latin typeface="Arial" panose="020B0604020202020204" pitchFamily="34" charset="0"/>
              </a:rPr>
              <a:t>This issue should be dealt with in the annex 4 task force in conjunction with OIL #16.</a:t>
            </a:r>
            <a:endParaRPr lang="en-GB" sz="2400" b="1" dirty="0">
              <a:solidFill>
                <a:srgbClr val="FF0000"/>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83321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55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Gearshifting</a:t>
            </a:r>
            <a:r>
              <a:rPr lang="de-DE" sz="3200" b="1" dirty="0" smtClean="0">
                <a:latin typeface="Arial" panose="020B0604020202020204" pitchFamily="34" charset="0"/>
              </a:rPr>
              <a:t>, </a:t>
            </a:r>
            <a:r>
              <a:rPr lang="de-DE" sz="3200" b="1" dirty="0" err="1" smtClean="0">
                <a:latin typeface="Arial" panose="020B0604020202020204" pitchFamily="34" charset="0"/>
              </a:rPr>
              <a:t>issues</a:t>
            </a:r>
            <a:r>
              <a:rPr lang="de-DE" sz="3200" b="1" dirty="0" smtClean="0">
                <a:latin typeface="Arial" panose="020B0604020202020204" pitchFamily="34" charset="0"/>
              </a:rPr>
              <a:t> </a:t>
            </a:r>
            <a:r>
              <a:rPr lang="de-DE" sz="3200" b="1" dirty="0" err="1" smtClean="0">
                <a:latin typeface="Arial" panose="020B0604020202020204" pitchFamily="34" charset="0"/>
              </a:rPr>
              <a:t>list</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214092"/>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a:solidFill>
                  <a:srgbClr val="000099"/>
                </a:solidFill>
                <a:latin typeface="Arial" panose="020B0604020202020204" pitchFamily="34" charset="0"/>
              </a:rPr>
              <a:t>The gearshift prescriptions for manual transmission vehicles are specified in annex 2 of the GTR</a:t>
            </a:r>
            <a:r>
              <a:rPr lang="en-GB" sz="2400" b="1" dirty="0" smtClean="0">
                <a:solidFill>
                  <a:srgbClr val="000099"/>
                </a:solidFill>
                <a:latin typeface="Arial" panose="020B0604020202020204" pitchFamily="34" charset="0"/>
              </a:rPr>
              <a:t>.</a:t>
            </a:r>
          </a:p>
          <a:p>
            <a:pPr eaLnBrk="1" hangingPunct="1">
              <a:spcAft>
                <a:spcPct val="20000"/>
              </a:spcAft>
            </a:pPr>
            <a:r>
              <a:rPr lang="en-GB" sz="2400" b="1" dirty="0" smtClean="0">
                <a:solidFill>
                  <a:srgbClr val="000099"/>
                </a:solidFill>
                <a:latin typeface="Arial" panose="020B0604020202020204" pitchFamily="34" charset="0"/>
              </a:rPr>
              <a:t>The actual issue list contains the following points:</a:t>
            </a:r>
          </a:p>
          <a:p>
            <a:pPr lvl="1" eaLnBrk="1" hangingPunct="1">
              <a:spcAft>
                <a:spcPct val="20000"/>
              </a:spcAft>
              <a:buFont typeface="+mj-lt"/>
              <a:buAutoNum type="arabicPeriod"/>
            </a:pPr>
            <a:r>
              <a:rPr lang="en-GB" sz="2400" b="1" dirty="0">
                <a:solidFill>
                  <a:srgbClr val="000099"/>
                </a:solidFill>
                <a:latin typeface="Arial" panose="020B0604020202020204" pitchFamily="34" charset="0"/>
              </a:rPr>
              <a:t>OIL #6, annex 2, section 2, Use of the gearbox, required </a:t>
            </a:r>
            <a:r>
              <a:rPr lang="en-GB" sz="2400" b="1" dirty="0" smtClean="0">
                <a:solidFill>
                  <a:srgbClr val="000099"/>
                </a:solidFill>
                <a:latin typeface="Arial" panose="020B0604020202020204" pitchFamily="34" charset="0"/>
              </a:rPr>
              <a:t>data,</a:t>
            </a:r>
            <a:endParaRPr lang="en-GB" sz="2400" b="1" dirty="0">
              <a:solidFill>
                <a:srgbClr val="000099"/>
              </a:solidFill>
              <a:latin typeface="Arial" panose="020B0604020202020204" pitchFamily="34" charset="0"/>
            </a:endParaRPr>
          </a:p>
          <a:p>
            <a:pPr lvl="1" eaLnBrk="1" hangingPunct="1">
              <a:spcAft>
                <a:spcPct val="20000"/>
              </a:spcAft>
              <a:buFont typeface="+mj-lt"/>
              <a:buAutoNum type="arabicPeriod" startAt="2"/>
            </a:pPr>
            <a:r>
              <a:rPr lang="en-US" sz="2400" b="1" dirty="0">
                <a:solidFill>
                  <a:srgbClr val="000099"/>
                </a:solidFill>
                <a:latin typeface="Arial" panose="020B0604020202020204" pitchFamily="34" charset="0"/>
              </a:rPr>
              <a:t>OIL #6, </a:t>
            </a:r>
            <a:r>
              <a:rPr lang="en-US" sz="2400" b="1" dirty="0" smtClean="0">
                <a:solidFill>
                  <a:srgbClr val="000099"/>
                </a:solidFill>
                <a:latin typeface="Arial" panose="020B0604020202020204" pitchFamily="34" charset="0"/>
              </a:rPr>
              <a:t>annex 2, section 2, </a:t>
            </a:r>
            <a:r>
              <a:rPr lang="en-GB" sz="2400" b="1" dirty="0">
                <a:solidFill>
                  <a:srgbClr val="000099"/>
                </a:solidFill>
                <a:latin typeface="Arial" panose="020B0604020202020204" pitchFamily="34" charset="0"/>
              </a:rPr>
              <a:t>Use of the gearbox, auxiliary gearboxes, exception of crawler </a:t>
            </a:r>
            <a:r>
              <a:rPr lang="en-GB" sz="2400" b="1" dirty="0" smtClean="0">
                <a:solidFill>
                  <a:srgbClr val="000099"/>
                </a:solidFill>
                <a:latin typeface="Arial" panose="020B0604020202020204" pitchFamily="34" charset="0"/>
              </a:rPr>
              <a:t>gears,</a:t>
            </a:r>
            <a:endParaRPr lang="en-US" sz="2400" b="1" dirty="0">
              <a:solidFill>
                <a:srgbClr val="000099"/>
              </a:solidFill>
              <a:latin typeface="Arial" panose="020B0604020202020204" pitchFamily="34" charset="0"/>
            </a:endParaRPr>
          </a:p>
          <a:p>
            <a:pPr lvl="1" eaLnBrk="1" hangingPunct="1">
              <a:spcAft>
                <a:spcPct val="20000"/>
              </a:spcAft>
              <a:buFont typeface="+mj-lt"/>
              <a:buAutoNum type="arabicPeriod" startAt="2"/>
            </a:pPr>
            <a:r>
              <a:rPr lang="en-GB" sz="2400" b="1" dirty="0">
                <a:solidFill>
                  <a:srgbClr val="000099"/>
                </a:solidFill>
                <a:latin typeface="Arial" panose="020B0604020202020204" pitchFamily="34" charset="0"/>
              </a:rPr>
              <a:t>OIL #6, annex 2, sections 3.2 and 3.3, Determination of engine speeds, calculation of available power</a:t>
            </a:r>
          </a:p>
          <a:p>
            <a:pPr lvl="1" eaLnBrk="1" hangingPunct="1">
              <a:spcAft>
                <a:spcPct val="20000"/>
              </a:spcAft>
              <a:buFont typeface="+mj-lt"/>
              <a:buAutoNum type="arabicPeriod" startAt="2"/>
            </a:pPr>
            <a:endParaRPr lang="en-GB" sz="2400" b="1" dirty="0">
              <a:solidFill>
                <a:srgbClr val="000099"/>
              </a:solidFill>
              <a:latin typeface="Arial" panose="020B0604020202020204" pitchFamily="34" charset="0"/>
            </a:endParaRPr>
          </a:p>
          <a:p>
            <a:pPr lvl="2" eaLnBrk="1" hangingPunct="1">
              <a:spcAft>
                <a:spcPct val="20000"/>
              </a:spcAft>
              <a:buFont typeface="+mj-lt"/>
              <a:buAutoNum type="alphaLcPeriod"/>
            </a:pPr>
            <a:endParaRPr lang="en-US" sz="22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20193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55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55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55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55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eaLnBrk="1" hangingPunct="1"/>
            <a:r>
              <a:rPr lang="de-DE" sz="3200" b="1" dirty="0" err="1" smtClean="0">
                <a:latin typeface="Arial" panose="020B0604020202020204" pitchFamily="34" charset="0"/>
              </a:rPr>
              <a:t>Use</a:t>
            </a:r>
            <a:r>
              <a:rPr lang="de-DE" sz="3200" b="1" dirty="0" smtClean="0">
                <a:latin typeface="Arial" panose="020B0604020202020204" pitchFamily="34" charset="0"/>
              </a:rPr>
              <a:t> </a:t>
            </a:r>
            <a:r>
              <a:rPr lang="de-DE" sz="3200" b="1" dirty="0" err="1" smtClean="0">
                <a:latin typeface="Arial" panose="020B0604020202020204" pitchFamily="34" charset="0"/>
              </a:rPr>
              <a:t>of</a:t>
            </a:r>
            <a:r>
              <a:rPr lang="de-DE" sz="3200" b="1" dirty="0" smtClean="0">
                <a:latin typeface="Arial" panose="020B0604020202020204" pitchFamily="34" charset="0"/>
              </a:rPr>
              <a:t> </a:t>
            </a:r>
            <a:r>
              <a:rPr lang="de-DE" sz="3200" b="1" dirty="0" err="1" smtClean="0">
                <a:latin typeface="Arial" panose="020B0604020202020204" pitchFamily="34" charset="0"/>
              </a:rPr>
              <a:t>gearbox</a:t>
            </a:r>
            <a:r>
              <a:rPr lang="de-DE" sz="3200" b="1" dirty="0" smtClean="0">
                <a:latin typeface="Arial" panose="020B0604020202020204" pitchFamily="34" charset="0"/>
              </a:rPr>
              <a:t>, </a:t>
            </a:r>
            <a:r>
              <a:rPr lang="de-DE" sz="3200" b="1" dirty="0" err="1" smtClean="0">
                <a:latin typeface="Arial" panose="020B0604020202020204" pitchFamily="34" charset="0"/>
              </a:rPr>
              <a:t>required</a:t>
            </a:r>
            <a:r>
              <a:rPr lang="de-DE" sz="3200" b="1" dirty="0" smtClean="0">
                <a:latin typeface="Arial" panose="020B0604020202020204" pitchFamily="34" charset="0"/>
              </a:rPr>
              <a:t> </a:t>
            </a:r>
            <a:r>
              <a:rPr lang="de-DE" sz="3200" b="1" dirty="0" err="1" smtClean="0">
                <a:latin typeface="Arial" panose="020B0604020202020204" pitchFamily="34" charset="0"/>
              </a:rPr>
              <a:t>data</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3" name="Rectangle 7"/>
          <p:cNvSpPr>
            <a:spLocks noChangeArrowheads="1"/>
          </p:cNvSpPr>
          <p:nvPr/>
        </p:nvSpPr>
        <p:spPr bwMode="auto">
          <a:xfrm>
            <a:off x="323850" y="1175867"/>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OIL #</a:t>
            </a:r>
            <a:r>
              <a:rPr lang="en-GB" sz="2400" b="1" dirty="0" smtClean="0">
                <a:solidFill>
                  <a:srgbClr val="000099"/>
                </a:solidFill>
                <a:latin typeface="Arial" panose="020B0604020202020204" pitchFamily="34" charset="0"/>
              </a:rPr>
              <a:t>6-1, </a:t>
            </a:r>
            <a:r>
              <a:rPr lang="en-GB" sz="2400" b="1" dirty="0" smtClean="0">
                <a:solidFill>
                  <a:srgbClr val="000099"/>
                </a:solidFill>
                <a:latin typeface="Arial" panose="020B0604020202020204" pitchFamily="34" charset="0"/>
              </a:rPr>
              <a:t>use of the gearbox, required data can be split into the following subsections:</a:t>
            </a:r>
          </a:p>
          <a:p>
            <a:pPr lvl="1" eaLnBrk="1" hangingPunct="1">
              <a:spcAft>
                <a:spcPct val="20000"/>
              </a:spcAft>
              <a:buFont typeface="+mj-lt"/>
              <a:buAutoNum type="arabicPeriod"/>
            </a:pPr>
            <a:r>
              <a:rPr lang="en-GB" sz="2400" b="1" dirty="0">
                <a:solidFill>
                  <a:srgbClr val="000099"/>
                </a:solidFill>
                <a:latin typeface="Arial" panose="020B0604020202020204" pitchFamily="34" charset="0"/>
              </a:rPr>
              <a:t>the definition of </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min_drive</a:t>
            </a:r>
            <a:r>
              <a:rPr lang="en-GB" sz="2400" b="1" dirty="0">
                <a:solidFill>
                  <a:srgbClr val="000099"/>
                </a:solidFill>
                <a:latin typeface="Arial" panose="020B0604020202020204" pitchFamily="34" charset="0"/>
              </a:rPr>
              <a:t> should be modified in order to make it more appropriate for modern engines and to make manipulations more difficult</a:t>
            </a:r>
            <a:r>
              <a:rPr lang="en-GB" sz="2400" b="1" dirty="0" smtClean="0">
                <a:solidFill>
                  <a:srgbClr val="000099"/>
                </a:solidFill>
                <a:latin typeface="Arial" panose="020B0604020202020204" pitchFamily="34" charset="0"/>
              </a:rPr>
              <a:t>.</a:t>
            </a:r>
          </a:p>
          <a:p>
            <a:pPr lvl="1" eaLnBrk="1" hangingPunct="1">
              <a:spcAft>
                <a:spcPct val="20000"/>
              </a:spcAft>
              <a:buFont typeface="+mj-lt"/>
              <a:buAutoNum type="arabicPeriod"/>
            </a:pP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max</a:t>
            </a:r>
            <a:r>
              <a:rPr lang="en-GB" sz="2400" b="1" dirty="0">
                <a:solidFill>
                  <a:srgbClr val="000099"/>
                </a:solidFill>
                <a:latin typeface="Arial" panose="020B0604020202020204" pitchFamily="34" charset="0"/>
              </a:rPr>
              <a:t> needs to be added to section 2, required data and needs to be amended, because the current definition is not appropriate for low powered vehicles</a:t>
            </a:r>
            <a:r>
              <a:rPr lang="en-GB" sz="2400" b="1" dirty="0" smtClean="0">
                <a:solidFill>
                  <a:srgbClr val="000099"/>
                </a:solidFill>
                <a:latin typeface="Arial" panose="020B0604020202020204" pitchFamily="34" charset="0"/>
              </a:rPr>
              <a:t>.</a:t>
            </a:r>
          </a:p>
          <a:p>
            <a:pPr lvl="1" eaLnBrk="1" hangingPunct="1">
              <a:spcAft>
                <a:spcPct val="20000"/>
              </a:spcAft>
              <a:buFont typeface="+mj-lt"/>
              <a:buAutoNum type="arabicPeriod"/>
            </a:pPr>
            <a:r>
              <a:rPr lang="en-GB" sz="2400" b="1" dirty="0">
                <a:solidFill>
                  <a:srgbClr val="000099"/>
                </a:solidFill>
                <a:latin typeface="Arial" panose="020B0604020202020204" pitchFamily="34" charset="0"/>
              </a:rPr>
              <a:t>section 2 (</a:t>
            </a:r>
            <a:r>
              <a:rPr lang="en-GB" sz="2400" b="1" dirty="0" err="1">
                <a:solidFill>
                  <a:srgbClr val="000099"/>
                </a:solidFill>
                <a:latin typeface="Arial" panose="020B0604020202020204" pitchFamily="34" charset="0"/>
              </a:rPr>
              <a:t>i</a:t>
            </a:r>
            <a:r>
              <a:rPr lang="en-GB" sz="2400" b="1" dirty="0">
                <a:solidFill>
                  <a:srgbClr val="000099"/>
                </a:solidFill>
                <a:latin typeface="Arial" panose="020B0604020202020204" pitchFamily="34" charset="0"/>
              </a:rPr>
              <a:t>), </a:t>
            </a:r>
            <a:r>
              <a:rPr lang="en-GB" sz="2400" b="1" dirty="0" err="1">
                <a:solidFill>
                  <a:srgbClr val="000099"/>
                </a:solidFill>
                <a:latin typeface="Arial" panose="020B0604020202020204" pitchFamily="34" charset="0"/>
              </a:rPr>
              <a:t>P</a:t>
            </a:r>
            <a:r>
              <a:rPr lang="en-GB" sz="2400" b="1" baseline="-25000" dirty="0" err="1">
                <a:solidFill>
                  <a:srgbClr val="000099"/>
                </a:solidFill>
                <a:latin typeface="Arial" panose="020B0604020202020204" pitchFamily="34" charset="0"/>
              </a:rPr>
              <a:t>normwot</a:t>
            </a:r>
            <a:r>
              <a:rPr lang="en-GB" sz="2400" b="1" dirty="0">
                <a:solidFill>
                  <a:srgbClr val="000099"/>
                </a:solidFill>
                <a:latin typeface="Arial" panose="020B0604020202020204" pitchFamily="34" charset="0"/>
              </a:rPr>
              <a:t>(</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norm</a:t>
            </a:r>
            <a:r>
              <a:rPr lang="en-GB" sz="2400" b="1" dirty="0">
                <a:solidFill>
                  <a:srgbClr val="000099"/>
                </a:solidFill>
                <a:latin typeface="Arial" panose="020B0604020202020204" pitchFamily="34" charset="0"/>
              </a:rPr>
              <a:t> </a:t>
            </a:r>
            <a:r>
              <a:rPr lang="en-GB" sz="2400" b="1" baseline="-25000" dirty="0" err="1">
                <a:solidFill>
                  <a:srgbClr val="000099"/>
                </a:solidFill>
                <a:latin typeface="Arial" panose="020B0604020202020204" pitchFamily="34" charset="0"/>
              </a:rPr>
              <a:t>i</a:t>
            </a:r>
            <a:r>
              <a:rPr lang="en-GB" sz="2400" b="1" baseline="-25000" dirty="0">
                <a:solidFill>
                  <a:srgbClr val="000099"/>
                </a:solidFill>
                <a:latin typeface="Arial" panose="020B0604020202020204" pitchFamily="34" charset="0"/>
              </a:rPr>
              <a:t>, j</a:t>
            </a:r>
            <a:r>
              <a:rPr lang="en-GB" sz="2400" b="1" dirty="0">
                <a:solidFill>
                  <a:srgbClr val="000099"/>
                </a:solidFill>
                <a:latin typeface="Arial" panose="020B0604020202020204" pitchFamily="34" charset="0"/>
              </a:rPr>
              <a:t>) should be replaced by </a:t>
            </a:r>
            <a:r>
              <a:rPr lang="en-GB" sz="2400" b="1" dirty="0" err="1">
                <a:solidFill>
                  <a:srgbClr val="000099"/>
                </a:solidFill>
                <a:latin typeface="Arial" panose="020B0604020202020204" pitchFamily="34" charset="0"/>
              </a:rPr>
              <a:t>P</a:t>
            </a:r>
            <a:r>
              <a:rPr lang="en-GB" sz="2400" b="1" baseline="-25000" dirty="0" err="1">
                <a:solidFill>
                  <a:srgbClr val="000099"/>
                </a:solidFill>
                <a:latin typeface="Arial" panose="020B0604020202020204" pitchFamily="34" charset="0"/>
              </a:rPr>
              <a:t>wot</a:t>
            </a:r>
            <a:r>
              <a:rPr lang="en-GB" sz="2400" b="1" dirty="0">
                <a:solidFill>
                  <a:srgbClr val="000099"/>
                </a:solidFill>
                <a:latin typeface="Arial" panose="020B0604020202020204" pitchFamily="34" charset="0"/>
              </a:rPr>
              <a:t>(n </a:t>
            </a:r>
            <a:r>
              <a:rPr lang="en-GB" sz="2400" b="1" baseline="-25000" dirty="0" err="1">
                <a:solidFill>
                  <a:srgbClr val="000099"/>
                </a:solidFill>
                <a:latin typeface="Arial" panose="020B0604020202020204" pitchFamily="34" charset="0"/>
              </a:rPr>
              <a:t>i</a:t>
            </a:r>
            <a:r>
              <a:rPr lang="en-GB" sz="2400" b="1" baseline="-25000" dirty="0">
                <a:solidFill>
                  <a:srgbClr val="000099"/>
                </a:solidFill>
                <a:latin typeface="Arial" panose="020B0604020202020204" pitchFamily="34" charset="0"/>
              </a:rPr>
              <a:t>, j</a:t>
            </a:r>
            <a:r>
              <a:rPr lang="en-GB" sz="2400" b="1" dirty="0">
                <a:solidFill>
                  <a:srgbClr val="000099"/>
                </a:solidFill>
                <a:latin typeface="Arial" panose="020B0604020202020204" pitchFamily="34" charset="0"/>
              </a:rPr>
              <a:t>), since there is no need for the normalisation</a:t>
            </a:r>
            <a:r>
              <a:rPr lang="en-GB" sz="2400" b="1" dirty="0" smtClean="0">
                <a:solidFill>
                  <a:srgbClr val="000099"/>
                </a:solidFill>
                <a:latin typeface="Arial" panose="020B0604020202020204" pitchFamily="34" charset="0"/>
              </a:rPr>
              <a:t>.</a:t>
            </a: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74780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07504" y="190777"/>
            <a:ext cx="7777609" cy="762000"/>
          </a:xfrm>
        </p:spPr>
        <p:txBody>
          <a:bodyPr/>
          <a:lstStyle/>
          <a:p>
            <a:pPr eaLnBrk="1" hangingPunct="1"/>
            <a:r>
              <a:rPr lang="de-DE" sz="3200" b="1" dirty="0" smtClean="0">
                <a:latin typeface="Arial" panose="020B0604020202020204" pitchFamily="34" charset="0"/>
              </a:rPr>
              <a:t>Definition </a:t>
            </a:r>
            <a:r>
              <a:rPr lang="de-DE" sz="3200" b="1" dirty="0" err="1" smtClean="0">
                <a:latin typeface="Arial" panose="020B0604020202020204" pitchFamily="34" charset="0"/>
              </a:rPr>
              <a:t>of</a:t>
            </a:r>
            <a:r>
              <a:rPr lang="de-DE" sz="3200" b="1" dirty="0" smtClean="0">
                <a:latin typeface="Arial" panose="020B0604020202020204" pitchFamily="34" charset="0"/>
              </a:rPr>
              <a:t> </a:t>
            </a:r>
            <a:r>
              <a:rPr lang="de-DE" sz="3200" b="1" dirty="0" err="1" smtClean="0">
                <a:latin typeface="Arial" panose="020B0604020202020204" pitchFamily="34" charset="0"/>
              </a:rPr>
              <a:t>n</a:t>
            </a:r>
            <a:r>
              <a:rPr lang="de-DE" sz="3200" b="1" baseline="-25000" dirty="0" err="1" smtClean="0">
                <a:latin typeface="Arial" panose="020B0604020202020204" pitchFamily="34" charset="0"/>
              </a:rPr>
              <a:t>min_drive</a:t>
            </a:r>
            <a:endParaRPr lang="en-GB" sz="3200" b="1" baseline="-25000"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181597"/>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The issue of an amendment of </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min_drive</a:t>
            </a:r>
            <a:r>
              <a:rPr lang="en-GB" sz="2400" b="1" dirty="0" smtClean="0">
                <a:solidFill>
                  <a:srgbClr val="000099"/>
                </a:solidFill>
                <a:latin typeface="Arial" panose="020B0604020202020204" pitchFamily="34" charset="0"/>
              </a:rPr>
              <a:t> is by far the most complex and </a:t>
            </a:r>
            <a:r>
              <a:rPr lang="en-GB" sz="2400" b="1" dirty="0" err="1" smtClean="0">
                <a:solidFill>
                  <a:srgbClr val="000099"/>
                </a:solidFill>
                <a:latin typeface="Arial" panose="020B0604020202020204" pitchFamily="34" charset="0"/>
              </a:rPr>
              <a:t>controversely</a:t>
            </a:r>
            <a:r>
              <a:rPr lang="en-GB" sz="2400" b="1" dirty="0" smtClean="0">
                <a:solidFill>
                  <a:srgbClr val="000099"/>
                </a:solidFill>
                <a:latin typeface="Arial" panose="020B0604020202020204" pitchFamily="34" charset="0"/>
              </a:rPr>
              <a:t> discussed issue.</a:t>
            </a:r>
          </a:p>
          <a:p>
            <a:pPr eaLnBrk="1" hangingPunct="1">
              <a:spcAft>
                <a:spcPct val="20000"/>
              </a:spcAft>
            </a:pPr>
            <a:r>
              <a:rPr lang="de-DE" sz="2400" b="1" dirty="0" smtClean="0">
                <a:solidFill>
                  <a:srgbClr val="000099"/>
                </a:solidFill>
                <a:latin typeface="Arial" panose="020B0604020202020204" pitchFamily="34" charset="0"/>
              </a:rPr>
              <a:t>The </a:t>
            </a:r>
            <a:r>
              <a:rPr lang="de-DE" sz="2400" b="1" dirty="0" err="1" smtClean="0">
                <a:solidFill>
                  <a:srgbClr val="000099"/>
                </a:solidFill>
                <a:latin typeface="Arial" panose="020B0604020202020204" pitchFamily="34" charset="0"/>
              </a:rPr>
              <a:t>current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discussion</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is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based</a:t>
            </a:r>
            <a:r>
              <a:rPr lang="de-DE" sz="2400" b="1" dirty="0" smtClean="0">
                <a:solidFill>
                  <a:srgbClr val="000099"/>
                </a:solidFill>
                <a:latin typeface="Arial" panose="020B0604020202020204" pitchFamily="34" charset="0"/>
              </a:rPr>
              <a:t> on 3 different </a:t>
            </a:r>
            <a:r>
              <a:rPr lang="de-DE" sz="2400" b="1" dirty="0" err="1" smtClean="0">
                <a:solidFill>
                  <a:srgbClr val="000099"/>
                </a:solidFill>
                <a:latin typeface="Arial" panose="020B0604020202020204" pitchFamily="34" charset="0"/>
              </a:rPr>
              <a:t>proposals</a:t>
            </a:r>
            <a:r>
              <a:rPr lang="de-DE" sz="2400" b="1" dirty="0" smtClean="0">
                <a:solidFill>
                  <a:srgbClr val="000099"/>
                </a:solidFill>
                <a:latin typeface="Arial" panose="020B0604020202020204" pitchFamily="34" charset="0"/>
              </a:rPr>
              <a:t>, but </a:t>
            </a:r>
            <a:r>
              <a:rPr lang="de-DE" sz="2400" b="1" dirty="0" err="1" smtClean="0">
                <a:solidFill>
                  <a:srgbClr val="000099"/>
                </a:solidFill>
                <a:latin typeface="Arial" panose="020B0604020202020204" pitchFamily="34" charset="0"/>
              </a:rPr>
              <a:t>since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3</a:t>
            </a:r>
            <a:r>
              <a:rPr lang="de-DE" sz="2400" b="1" baseline="30000" dirty="0" smtClean="0">
                <a:solidFill>
                  <a:srgbClr val="000099"/>
                </a:solidFill>
                <a:latin typeface="Arial" panose="020B0604020202020204" pitchFamily="34" charset="0"/>
              </a:rPr>
              <a:t>rd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proposal</a:t>
            </a:r>
            <a:r>
              <a:rPr lang="de-DE" sz="2400" b="1" dirty="0" smtClean="0">
                <a:solidFill>
                  <a:srgbClr val="000099"/>
                </a:solidFill>
                <a:latin typeface="Arial" panose="020B0604020202020204" pitchFamily="34" charset="0"/>
              </a:rPr>
              <a:t> was </a:t>
            </a:r>
            <a:r>
              <a:rPr lang="de-DE" sz="2400" b="1" dirty="0" err="1" smtClean="0">
                <a:solidFill>
                  <a:srgbClr val="000099"/>
                </a:solidFill>
                <a:latin typeface="Arial" panose="020B0604020202020204" pitchFamily="34" charset="0"/>
              </a:rPr>
              <a:t>delivered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rather</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late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shortly</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before</a:t>
            </a:r>
            <a:r>
              <a:rPr lang="de-DE" sz="2400" b="1" dirty="0" smtClean="0">
                <a:solidFill>
                  <a:srgbClr val="000099"/>
                </a:solidFill>
                <a:latin typeface="Arial" panose="020B0604020202020204" pitchFamily="34" charset="0"/>
              </a:rPr>
              <a:t> WLTP IG #8), so </a:t>
            </a:r>
            <a:r>
              <a:rPr lang="de-DE" sz="2400" b="1" dirty="0" err="1" smtClean="0">
                <a:solidFill>
                  <a:srgbClr val="000099"/>
                </a:solidFill>
                <a:latin typeface="Arial" panose="020B0604020202020204" pitchFamily="34" charset="0"/>
              </a:rPr>
              <a:t>that</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of</a:t>
            </a:r>
            <a:r>
              <a:rPr lang="de-DE" sz="2400" b="1" dirty="0" smtClean="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course</a:t>
            </a:r>
            <a:r>
              <a:rPr lang="de-DE" sz="2400" b="1" dirty="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needs</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some</a:t>
            </a:r>
            <a:r>
              <a:rPr lang="de-DE" sz="2400" b="1" dirty="0" smtClean="0">
                <a:solidFill>
                  <a:srgbClr val="000099"/>
                </a:solidFill>
                <a:latin typeface="Arial" panose="020B0604020202020204" pitchFamily="34" charset="0"/>
              </a:rPr>
              <a:t> </a:t>
            </a:r>
            <a:r>
              <a:rPr lang="de-DE" sz="2400" b="1" dirty="0">
                <a:solidFill>
                  <a:srgbClr val="000099"/>
                </a:solidFill>
                <a:latin typeface="Arial" panose="020B0604020202020204" pitchFamily="34" charset="0"/>
              </a:rPr>
              <a:t>time </a:t>
            </a:r>
            <a:r>
              <a:rPr lang="de-DE" sz="2400" b="1" dirty="0" err="1">
                <a:solidFill>
                  <a:srgbClr val="000099"/>
                </a:solidFill>
                <a:latin typeface="Arial" panose="020B0604020202020204" pitchFamily="34" charset="0"/>
              </a:rPr>
              <a:t>to</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assess</a:t>
            </a:r>
            <a:r>
              <a:rPr lang="de-DE" sz="2400" b="1" dirty="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proposals</a:t>
            </a:r>
            <a:r>
              <a:rPr lang="de-DE" sz="2400" b="1" dirty="0" smtClean="0">
                <a:solidFill>
                  <a:srgbClr val="000099"/>
                </a:solidFill>
                <a:latin typeface="Arial" panose="020B0604020202020204" pitchFamily="34" charset="0"/>
              </a:rPr>
              <a:t>.</a:t>
            </a:r>
            <a:endParaRPr lang="de-DE" sz="2400" b="1" dirty="0" smtClean="0">
              <a:solidFill>
                <a:srgbClr val="000099"/>
              </a:solidFill>
              <a:latin typeface="Arial" panose="020B0604020202020204" pitchFamily="34" charset="0"/>
            </a:endParaRPr>
          </a:p>
          <a:p>
            <a:pPr eaLnBrk="1" hangingPunct="1">
              <a:spcAft>
                <a:spcPct val="20000"/>
              </a:spcAft>
            </a:pPr>
            <a:r>
              <a:rPr lang="en-GB" sz="2400" b="1" dirty="0" smtClean="0">
                <a:solidFill>
                  <a:srgbClr val="000099"/>
                </a:solidFill>
                <a:latin typeface="Arial" panose="020B0604020202020204" pitchFamily="34" charset="0"/>
              </a:rPr>
              <a:t>Therefore the </a:t>
            </a:r>
            <a:r>
              <a:rPr lang="en-GB" sz="2400" b="1" dirty="0">
                <a:solidFill>
                  <a:srgbClr val="000099"/>
                </a:solidFill>
                <a:latin typeface="Arial" panose="020B0604020202020204" pitchFamily="34" charset="0"/>
              </a:rPr>
              <a:t>GS-TF </a:t>
            </a:r>
            <a:r>
              <a:rPr lang="en-GB" sz="2400" b="1" dirty="0" smtClean="0">
                <a:solidFill>
                  <a:srgbClr val="000099"/>
                </a:solidFill>
                <a:latin typeface="Arial" panose="020B0604020202020204" pitchFamily="34" charset="0"/>
              </a:rPr>
              <a:t>asked </a:t>
            </a:r>
            <a:r>
              <a:rPr lang="en-GB" sz="2400" b="1" dirty="0">
                <a:solidFill>
                  <a:srgbClr val="000099"/>
                </a:solidFill>
                <a:latin typeface="Arial" panose="020B0604020202020204" pitchFamily="34" charset="0"/>
              </a:rPr>
              <a:t>the WLTP IG </a:t>
            </a:r>
            <a:r>
              <a:rPr lang="en-GB" sz="2400" b="1" dirty="0" smtClean="0">
                <a:solidFill>
                  <a:srgbClr val="000099"/>
                </a:solidFill>
                <a:latin typeface="Arial" panose="020B0604020202020204" pitchFamily="34" charset="0"/>
              </a:rPr>
              <a:t>at meeting #8 for </a:t>
            </a:r>
            <a:r>
              <a:rPr lang="en-GB" sz="2400" b="1" dirty="0">
                <a:solidFill>
                  <a:srgbClr val="000099"/>
                </a:solidFill>
                <a:latin typeface="Arial" panose="020B0604020202020204" pitchFamily="34" charset="0"/>
              </a:rPr>
              <a:t>an extension of the time schedule for this issue in order to allow more detailed discussions and assessments.</a:t>
            </a:r>
          </a:p>
          <a:p>
            <a:pPr eaLnBrk="1" hangingPunct="1">
              <a:spcAft>
                <a:spcPct val="20000"/>
              </a:spcAft>
            </a:pPr>
            <a:r>
              <a:rPr lang="en-GB" sz="2400" b="1" dirty="0" smtClean="0">
                <a:solidFill>
                  <a:srgbClr val="FF0000"/>
                </a:solidFill>
                <a:latin typeface="Arial" panose="020B0604020202020204" pitchFamily="34" charset="0"/>
              </a:rPr>
              <a:t>The task force should work on an </a:t>
            </a:r>
            <a:r>
              <a:rPr lang="en-GB" sz="2400" b="1" dirty="0">
                <a:solidFill>
                  <a:srgbClr val="FF0000"/>
                </a:solidFill>
                <a:latin typeface="Arial" panose="020B0604020202020204" pitchFamily="34" charset="0"/>
              </a:rPr>
              <a:t>amendment proposal </a:t>
            </a:r>
            <a:r>
              <a:rPr lang="en-GB" sz="2400" b="1" dirty="0" smtClean="0">
                <a:solidFill>
                  <a:srgbClr val="FF0000"/>
                </a:solidFill>
                <a:latin typeface="Arial" panose="020B0604020202020204" pitchFamily="34" charset="0"/>
              </a:rPr>
              <a:t>to </a:t>
            </a:r>
            <a:r>
              <a:rPr lang="en-GB" sz="2400" b="1" dirty="0">
                <a:solidFill>
                  <a:srgbClr val="FF0000"/>
                </a:solidFill>
                <a:latin typeface="Arial" panose="020B0604020202020204" pitchFamily="34" charset="0"/>
              </a:rPr>
              <a:t>be ready </a:t>
            </a:r>
            <a:r>
              <a:rPr lang="en-GB" sz="2400" b="1" dirty="0" smtClean="0">
                <a:solidFill>
                  <a:srgbClr val="FF0000"/>
                </a:solidFill>
                <a:latin typeface="Arial" panose="020B0604020202020204" pitchFamily="34" charset="0"/>
              </a:rPr>
              <a:t>for adoption at WLTP IG #10.</a:t>
            </a:r>
            <a:endParaRPr lang="en-GB" sz="2400" b="1" dirty="0">
              <a:solidFill>
                <a:srgbClr val="FF00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363628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07504" y="190777"/>
            <a:ext cx="7777609" cy="762000"/>
          </a:xfrm>
        </p:spPr>
        <p:txBody>
          <a:bodyPr/>
          <a:lstStyle/>
          <a:p>
            <a:pPr eaLnBrk="1" hangingPunct="1"/>
            <a:r>
              <a:rPr lang="en-GB" sz="3200" b="1" dirty="0">
                <a:solidFill>
                  <a:srgbClr val="000000"/>
                </a:solidFill>
                <a:latin typeface="Arial" panose="020B0604020202020204" pitchFamily="34" charset="0"/>
              </a:rPr>
              <a:t>Definition of </a:t>
            </a:r>
            <a:r>
              <a:rPr lang="en-GB" sz="3200" b="1" dirty="0" err="1">
                <a:solidFill>
                  <a:srgbClr val="000000"/>
                </a:solidFill>
                <a:latin typeface="Arial" panose="020B0604020202020204" pitchFamily="34" charset="0"/>
              </a:rPr>
              <a:t>n</a:t>
            </a:r>
            <a:r>
              <a:rPr lang="en-GB" sz="3200" b="1" baseline="-25000" dirty="0" err="1">
                <a:solidFill>
                  <a:srgbClr val="000000"/>
                </a:solidFill>
                <a:latin typeface="Arial" panose="020B0604020202020204" pitchFamily="34" charset="0"/>
              </a:rPr>
              <a:t>max</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08488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The current </a:t>
            </a:r>
            <a:r>
              <a:rPr lang="en-GB" sz="2400" b="1" dirty="0">
                <a:solidFill>
                  <a:srgbClr val="000099"/>
                </a:solidFill>
                <a:latin typeface="Arial" panose="020B0604020202020204" pitchFamily="34" charset="0"/>
              </a:rPr>
              <a:t>definition </a:t>
            </a:r>
            <a:r>
              <a:rPr lang="en-GB" sz="2400" b="1" dirty="0" smtClean="0">
                <a:solidFill>
                  <a:srgbClr val="000099"/>
                </a:solidFill>
                <a:latin typeface="Arial" panose="020B0604020202020204" pitchFamily="34" charset="0"/>
              </a:rPr>
              <a:t>in the GTR is                            </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max</a:t>
            </a:r>
            <a:r>
              <a:rPr lang="en-GB" sz="2400" b="1" dirty="0">
                <a:solidFill>
                  <a:srgbClr val="000099"/>
                </a:solidFill>
                <a:latin typeface="Arial" panose="020B0604020202020204" pitchFamily="34" charset="0"/>
              </a:rPr>
              <a:t> = </a:t>
            </a:r>
            <a:r>
              <a:rPr lang="en-GB" sz="2400" b="1" dirty="0" smtClean="0">
                <a:solidFill>
                  <a:srgbClr val="000099"/>
                </a:solidFill>
                <a:latin typeface="Arial" panose="020B0604020202020204" pitchFamily="34" charset="0"/>
              </a:rPr>
              <a:t>1,2*(</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rated</a:t>
            </a:r>
            <a:r>
              <a:rPr lang="en-GB" sz="2400" b="1" dirty="0">
                <a:solidFill>
                  <a:srgbClr val="000099"/>
                </a:solidFill>
                <a:latin typeface="Arial" panose="020B0604020202020204" pitchFamily="34" charset="0"/>
              </a:rPr>
              <a:t> – </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idle</a:t>
            </a:r>
            <a:r>
              <a:rPr lang="en-GB" sz="2400" b="1" dirty="0" smtClean="0">
                <a:solidFill>
                  <a:srgbClr val="000099"/>
                </a:solidFill>
                <a:latin typeface="Arial" panose="020B0604020202020204" pitchFamily="34" charset="0"/>
              </a:rPr>
              <a:t>). </a:t>
            </a:r>
          </a:p>
          <a:p>
            <a:pPr eaLnBrk="1" hangingPunct="1">
              <a:spcAft>
                <a:spcPct val="20000"/>
              </a:spcAft>
            </a:pPr>
            <a:r>
              <a:rPr lang="en-GB" sz="2400" b="1" dirty="0" smtClean="0">
                <a:solidFill>
                  <a:srgbClr val="000099"/>
                </a:solidFill>
                <a:latin typeface="Arial" panose="020B0604020202020204" pitchFamily="34" charset="0"/>
              </a:rPr>
              <a:t>India requested to come back to the previous definition   </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max</a:t>
            </a:r>
            <a:r>
              <a:rPr lang="en-GB" sz="2400" b="1" dirty="0" smtClean="0">
                <a:solidFill>
                  <a:srgbClr val="000099"/>
                </a:solidFill>
                <a:latin typeface="Arial" panose="020B0604020202020204" pitchFamily="34" charset="0"/>
              </a:rPr>
              <a:t> = 0,9*(</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rated</a:t>
            </a:r>
            <a:r>
              <a:rPr lang="en-GB" sz="2400" b="1" dirty="0" smtClean="0">
                <a:solidFill>
                  <a:srgbClr val="000099"/>
                </a:solidFill>
                <a:latin typeface="Arial" panose="020B0604020202020204" pitchFamily="34" charset="0"/>
              </a:rPr>
              <a:t> – </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idle</a:t>
            </a:r>
            <a:r>
              <a:rPr lang="en-GB" sz="2400" b="1" dirty="0" smtClean="0">
                <a:solidFill>
                  <a:srgbClr val="000099"/>
                </a:solidFill>
                <a:latin typeface="Arial" panose="020B0604020202020204" pitchFamily="34" charset="0"/>
              </a:rPr>
              <a:t>)+</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idle</a:t>
            </a:r>
            <a:r>
              <a:rPr lang="en-GB" sz="2400" b="1" dirty="0" smtClean="0">
                <a:solidFill>
                  <a:srgbClr val="000099"/>
                </a:solidFill>
                <a:latin typeface="Arial" panose="020B0604020202020204" pitchFamily="34" charset="0"/>
              </a:rPr>
              <a:t>, if ng &lt; </a:t>
            </a:r>
            <a:r>
              <a:rPr lang="en-GB" sz="2400" b="1" dirty="0" err="1" smtClean="0">
                <a:solidFill>
                  <a:srgbClr val="000099"/>
                </a:solidFill>
                <a:latin typeface="Arial" panose="020B0604020202020204" pitchFamily="34" charset="0"/>
              </a:rPr>
              <a:t>ng</a:t>
            </a:r>
            <a:r>
              <a:rPr lang="en-GB" sz="2400" b="1" baseline="-25000" dirty="0" err="1" smtClean="0">
                <a:solidFill>
                  <a:srgbClr val="000099"/>
                </a:solidFill>
                <a:latin typeface="Arial" panose="020B0604020202020204" pitchFamily="34" charset="0"/>
              </a:rPr>
              <a:t>vmax</a:t>
            </a:r>
            <a:r>
              <a:rPr lang="en-GB" sz="2400" b="1" dirty="0" smtClean="0">
                <a:solidFill>
                  <a:srgbClr val="000099"/>
                </a:solidFill>
                <a:latin typeface="Arial" panose="020B0604020202020204" pitchFamily="34" charset="0"/>
              </a:rPr>
              <a:t>. </a:t>
            </a:r>
          </a:p>
          <a:p>
            <a:pPr eaLnBrk="1" hangingPunct="1">
              <a:spcAft>
                <a:spcPct val="20000"/>
              </a:spcAft>
            </a:pPr>
            <a:r>
              <a:rPr lang="en-GB" sz="2400" b="1" dirty="0">
                <a:solidFill>
                  <a:srgbClr val="000099"/>
                </a:solidFill>
                <a:latin typeface="Arial" panose="020B0604020202020204" pitchFamily="34" charset="0"/>
              </a:rPr>
              <a:t>A new proposal for </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max</a:t>
            </a:r>
            <a:r>
              <a:rPr lang="en-GB" sz="2400" b="1" dirty="0">
                <a:solidFill>
                  <a:srgbClr val="000099"/>
                </a:solidFill>
                <a:latin typeface="Arial" panose="020B0604020202020204" pitchFamily="34" charset="0"/>
              </a:rPr>
              <a:t> was introduced by the chairman:</a:t>
            </a:r>
          </a:p>
          <a:p>
            <a:pPr eaLnBrk="1" hangingPunct="1">
              <a:spcAft>
                <a:spcPct val="20000"/>
              </a:spcAft>
            </a:pPr>
            <a:r>
              <a:rPr lang="en-GB" sz="2400" b="1" dirty="0">
                <a:solidFill>
                  <a:srgbClr val="000099"/>
                </a:solidFill>
                <a:latin typeface="Arial" panose="020B0604020202020204" pitchFamily="34" charset="0"/>
              </a:rPr>
              <a:t>If ng &lt; </a:t>
            </a:r>
            <a:r>
              <a:rPr lang="en-GB" sz="2400" b="1" dirty="0" err="1">
                <a:solidFill>
                  <a:srgbClr val="000099"/>
                </a:solidFill>
                <a:latin typeface="Arial" panose="020B0604020202020204" pitchFamily="34" charset="0"/>
              </a:rPr>
              <a:t>ng</a:t>
            </a:r>
            <a:r>
              <a:rPr lang="en-GB" sz="2400" b="1" baseline="-25000" dirty="0" err="1">
                <a:solidFill>
                  <a:srgbClr val="000099"/>
                </a:solidFill>
                <a:latin typeface="Arial" panose="020B0604020202020204" pitchFamily="34" charset="0"/>
              </a:rPr>
              <a:t>vmax</a:t>
            </a:r>
            <a:r>
              <a:rPr lang="en-GB" sz="2400" b="1" dirty="0">
                <a:solidFill>
                  <a:srgbClr val="000099"/>
                </a:solidFill>
                <a:latin typeface="Arial" panose="020B0604020202020204" pitchFamily="34" charset="0"/>
              </a:rPr>
              <a:t>. </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max</a:t>
            </a:r>
            <a:r>
              <a:rPr lang="en-GB" sz="2400" b="1" dirty="0">
                <a:solidFill>
                  <a:srgbClr val="000099"/>
                </a:solidFill>
                <a:latin typeface="Arial" panose="020B0604020202020204" pitchFamily="34" charset="0"/>
              </a:rPr>
              <a:t> is the minimum engine speed, where 95% of rated power is reached, else </a:t>
            </a:r>
            <a:r>
              <a:rPr lang="en-GB" sz="2400" b="1" dirty="0" err="1">
                <a:solidFill>
                  <a:srgbClr val="000099"/>
                </a:solidFill>
                <a:latin typeface="Arial" panose="020B0604020202020204" pitchFamily="34" charset="0"/>
              </a:rPr>
              <a:t>n</a:t>
            </a:r>
            <a:r>
              <a:rPr lang="en-GB" sz="2400" b="1" baseline="-25000" dirty="0" err="1">
                <a:solidFill>
                  <a:srgbClr val="000099"/>
                </a:solidFill>
                <a:latin typeface="Arial" panose="020B0604020202020204" pitchFamily="34" charset="0"/>
              </a:rPr>
              <a:t>max</a:t>
            </a:r>
            <a:r>
              <a:rPr lang="en-GB" sz="2400" b="1" dirty="0">
                <a:solidFill>
                  <a:srgbClr val="000099"/>
                </a:solidFill>
                <a:latin typeface="Arial" panose="020B0604020202020204" pitchFamily="34" charset="0"/>
              </a:rPr>
              <a:t> is </a:t>
            </a:r>
            <a:r>
              <a:rPr lang="en-GB" sz="2400" b="1" dirty="0" smtClean="0">
                <a:solidFill>
                  <a:srgbClr val="000099"/>
                </a:solidFill>
                <a:latin typeface="Arial" panose="020B0604020202020204" pitchFamily="34" charset="0"/>
              </a:rPr>
              <a:t>limited by </a:t>
            </a:r>
            <a:r>
              <a:rPr lang="en-GB" sz="2400" b="1" dirty="0" err="1" smtClean="0">
                <a:solidFill>
                  <a:srgbClr val="000099"/>
                </a:solidFill>
                <a:latin typeface="Arial" panose="020B0604020202020204" pitchFamily="34" charset="0"/>
              </a:rPr>
              <a:t>v</a:t>
            </a:r>
            <a:r>
              <a:rPr lang="en-GB" sz="2400" b="1" baseline="-25000" dirty="0" err="1" smtClean="0">
                <a:solidFill>
                  <a:srgbClr val="000099"/>
                </a:solidFill>
                <a:latin typeface="Arial" panose="020B0604020202020204" pitchFamily="34" charset="0"/>
              </a:rPr>
              <a:t>max</a:t>
            </a:r>
            <a:r>
              <a:rPr lang="en-GB" sz="2400" b="1" dirty="0" smtClean="0">
                <a:solidFill>
                  <a:srgbClr val="000099"/>
                </a:solidFill>
                <a:latin typeface="Arial" panose="020B0604020202020204" pitchFamily="34" charset="0"/>
              </a:rPr>
              <a:t> </a:t>
            </a:r>
            <a:r>
              <a:rPr lang="en-GB" sz="2400" b="1" dirty="0" smtClean="0">
                <a:solidFill>
                  <a:srgbClr val="000099"/>
                </a:solidFill>
                <a:latin typeface="Arial" panose="020B0604020202020204" pitchFamily="34" charset="0"/>
              </a:rPr>
              <a:t>of the WLTC. </a:t>
            </a:r>
            <a:r>
              <a:rPr lang="en-GB" sz="2400" b="1" dirty="0" err="1">
                <a:solidFill>
                  <a:srgbClr val="000099"/>
                </a:solidFill>
                <a:latin typeface="Arial" panose="020B0604020202020204" pitchFamily="34" charset="0"/>
              </a:rPr>
              <a:t>ng</a:t>
            </a:r>
            <a:r>
              <a:rPr lang="en-GB" sz="2400" b="1" baseline="-25000" dirty="0" err="1">
                <a:solidFill>
                  <a:srgbClr val="000099"/>
                </a:solidFill>
                <a:latin typeface="Arial" panose="020B0604020202020204" pitchFamily="34" charset="0"/>
              </a:rPr>
              <a:t>vmax</a:t>
            </a:r>
            <a:r>
              <a:rPr lang="en-GB" sz="2400" b="1" dirty="0">
                <a:solidFill>
                  <a:srgbClr val="000099"/>
                </a:solidFill>
                <a:latin typeface="Arial" panose="020B0604020202020204" pitchFamily="34" charset="0"/>
              </a:rPr>
              <a:t> is the gear number, in which the maximum vehicle speed is reached</a:t>
            </a:r>
            <a:r>
              <a:rPr lang="en-GB" sz="2400" b="1" dirty="0" smtClean="0">
                <a:solidFill>
                  <a:srgbClr val="000099"/>
                </a:solidFill>
                <a:latin typeface="Arial" panose="020B0604020202020204" pitchFamily="34" charset="0"/>
              </a:rPr>
              <a:t>.</a:t>
            </a:r>
          </a:p>
          <a:p>
            <a:pPr eaLnBrk="1" hangingPunct="1">
              <a:spcAft>
                <a:spcPct val="20000"/>
              </a:spcAft>
            </a:pPr>
            <a:r>
              <a:rPr lang="de-DE" sz="2400" b="1" dirty="0" smtClean="0">
                <a:solidFill>
                  <a:srgbClr val="000099"/>
                </a:solidFill>
                <a:latin typeface="Arial" panose="020B0604020202020204" pitchFamily="34" charset="0"/>
              </a:rPr>
              <a:t>This </a:t>
            </a:r>
            <a:r>
              <a:rPr lang="de-DE" sz="2400" b="1" dirty="0" err="1" smtClean="0">
                <a:solidFill>
                  <a:srgbClr val="000099"/>
                </a:solidFill>
                <a:latin typeface="Arial" panose="020B0604020202020204" pitchFamily="34" charset="0"/>
              </a:rPr>
              <a:t>proposal</a:t>
            </a:r>
            <a:r>
              <a:rPr lang="de-DE" sz="2400" b="1" dirty="0" smtClean="0">
                <a:solidFill>
                  <a:srgbClr val="000099"/>
                </a:solidFill>
                <a:latin typeface="Arial" panose="020B0604020202020204" pitchFamily="34" charset="0"/>
              </a:rPr>
              <a:t> was </a:t>
            </a:r>
            <a:r>
              <a:rPr lang="de-DE" sz="2400" b="1" dirty="0" err="1" smtClean="0">
                <a:solidFill>
                  <a:srgbClr val="000099"/>
                </a:solidFill>
                <a:latin typeface="Arial" panose="020B0604020202020204" pitchFamily="34" charset="0"/>
              </a:rPr>
              <a:t>adopted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by</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and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presented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WLTP IG at </a:t>
            </a:r>
            <a:r>
              <a:rPr lang="de-DE" sz="2400" b="1" dirty="0" err="1" smtClean="0">
                <a:solidFill>
                  <a:srgbClr val="000099"/>
                </a:solidFill>
                <a:latin typeface="Arial" panose="020B0604020202020204" pitchFamily="34" charset="0"/>
              </a:rPr>
              <a:t>meeting</a:t>
            </a:r>
            <a:r>
              <a:rPr lang="de-DE" sz="2400" b="1" dirty="0" smtClean="0">
                <a:solidFill>
                  <a:srgbClr val="000099"/>
                </a:solidFill>
                <a:latin typeface="Arial" panose="020B0604020202020204" pitchFamily="34" charset="0"/>
              </a:rPr>
              <a:t> #8.</a:t>
            </a:r>
          </a:p>
          <a:p>
            <a:pPr eaLnBrk="1" hangingPunct="1">
              <a:spcAft>
                <a:spcPct val="20000"/>
              </a:spcAft>
            </a:pPr>
            <a:r>
              <a:rPr lang="de-DE" sz="2400" b="1" dirty="0" smtClean="0">
                <a:solidFill>
                  <a:srgbClr val="009900"/>
                </a:solidFill>
                <a:latin typeface="Arial" panose="020B0604020202020204" pitchFamily="34" charset="0"/>
              </a:rPr>
              <a:t>The </a:t>
            </a:r>
            <a:r>
              <a:rPr lang="de-DE" sz="2400" b="1" dirty="0" err="1" smtClean="0">
                <a:solidFill>
                  <a:srgbClr val="009900"/>
                </a:solidFill>
                <a:latin typeface="Arial" panose="020B0604020202020204" pitchFamily="34" charset="0"/>
              </a:rPr>
              <a:t>proposal</a:t>
            </a:r>
            <a:r>
              <a:rPr lang="de-DE" sz="2400" b="1" dirty="0" smtClean="0">
                <a:solidFill>
                  <a:srgbClr val="009900"/>
                </a:solidFill>
                <a:latin typeface="Arial" panose="020B0604020202020204" pitchFamily="34" charset="0"/>
              </a:rPr>
              <a:t> was </a:t>
            </a:r>
            <a:r>
              <a:rPr lang="de-DE" sz="2400" b="1" dirty="0" err="1" smtClean="0">
                <a:solidFill>
                  <a:srgbClr val="009900"/>
                </a:solidFill>
                <a:latin typeface="Arial" panose="020B0604020202020204" pitchFamily="34" charset="0"/>
              </a:rPr>
              <a:t>adopted</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by</a:t>
            </a:r>
            <a:r>
              <a:rPr lang="de-DE" sz="2400" b="1" dirty="0" smtClean="0">
                <a:solidFill>
                  <a:srgbClr val="009900"/>
                </a:solidFill>
                <a:latin typeface="Arial" panose="020B0604020202020204" pitchFamily="34" charset="0"/>
              </a:rPr>
              <a:t> </a:t>
            </a:r>
            <a:r>
              <a:rPr lang="de-DE" sz="2400" b="1" dirty="0" err="1" smtClean="0">
                <a:solidFill>
                  <a:srgbClr val="009900"/>
                </a:solidFill>
                <a:latin typeface="Arial" panose="020B0604020202020204" pitchFamily="34" charset="0"/>
              </a:rPr>
              <a:t>the</a:t>
            </a:r>
            <a:r>
              <a:rPr lang="de-DE" sz="2400" b="1" dirty="0" smtClean="0">
                <a:solidFill>
                  <a:srgbClr val="009900"/>
                </a:solidFill>
                <a:latin typeface="Arial" panose="020B0604020202020204" pitchFamily="34" charset="0"/>
              </a:rPr>
              <a:t> IG.</a:t>
            </a:r>
            <a:endParaRPr lang="en-GB" sz="2400" b="1" dirty="0">
              <a:solidFill>
                <a:srgbClr val="0099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116951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5496" y="190777"/>
            <a:ext cx="7849617" cy="762000"/>
          </a:xfrm>
        </p:spPr>
        <p:txBody>
          <a:bodyPr/>
          <a:lstStyle/>
          <a:p>
            <a:pPr eaLnBrk="1" hangingPunct="1"/>
            <a:r>
              <a:rPr lang="en-GB" sz="3200" b="1" dirty="0" err="1">
                <a:solidFill>
                  <a:srgbClr val="000000"/>
                </a:solidFill>
                <a:latin typeface="Arial" panose="020B0604020202020204" pitchFamily="34" charset="0"/>
              </a:rPr>
              <a:t>P</a:t>
            </a:r>
            <a:r>
              <a:rPr lang="en-GB" sz="3200" b="1" baseline="-25000" dirty="0" err="1">
                <a:solidFill>
                  <a:srgbClr val="000000"/>
                </a:solidFill>
                <a:latin typeface="Arial" panose="020B0604020202020204" pitchFamily="34" charset="0"/>
              </a:rPr>
              <a:t>normwot</a:t>
            </a:r>
            <a:r>
              <a:rPr lang="en-GB" sz="3200" b="1" dirty="0">
                <a:solidFill>
                  <a:srgbClr val="000000"/>
                </a:solidFill>
                <a:latin typeface="Arial" panose="020B0604020202020204" pitchFamily="34" charset="0"/>
              </a:rPr>
              <a:t>(</a:t>
            </a:r>
            <a:r>
              <a:rPr lang="en-GB" sz="3200" b="1" dirty="0" err="1">
                <a:solidFill>
                  <a:srgbClr val="000000"/>
                </a:solidFill>
                <a:latin typeface="Arial" panose="020B0604020202020204" pitchFamily="34" charset="0"/>
              </a:rPr>
              <a:t>n</a:t>
            </a:r>
            <a:r>
              <a:rPr lang="en-GB" sz="3200" b="1" baseline="-25000" dirty="0" err="1">
                <a:solidFill>
                  <a:srgbClr val="000000"/>
                </a:solidFill>
                <a:latin typeface="Arial" panose="020B0604020202020204" pitchFamily="34" charset="0"/>
              </a:rPr>
              <a:t>norm</a:t>
            </a:r>
            <a:r>
              <a:rPr lang="en-GB" sz="3200" b="1" dirty="0">
                <a:solidFill>
                  <a:srgbClr val="000000"/>
                </a:solidFill>
                <a:latin typeface="Arial" panose="020B0604020202020204" pitchFamily="34" charset="0"/>
              </a:rPr>
              <a:t> </a:t>
            </a:r>
            <a:r>
              <a:rPr lang="en-GB" sz="3200" b="1" baseline="-25000" dirty="0" err="1">
                <a:solidFill>
                  <a:srgbClr val="000000"/>
                </a:solidFill>
                <a:latin typeface="Arial" panose="020B0604020202020204" pitchFamily="34" charset="0"/>
              </a:rPr>
              <a:t>i</a:t>
            </a:r>
            <a:r>
              <a:rPr lang="en-GB" sz="3200" b="1" baseline="-25000" dirty="0">
                <a:solidFill>
                  <a:srgbClr val="000000"/>
                </a:solidFill>
                <a:latin typeface="Arial" panose="020B0604020202020204" pitchFamily="34" charset="0"/>
              </a:rPr>
              <a:t>, j</a:t>
            </a:r>
            <a:r>
              <a:rPr lang="en-GB" sz="3200" b="1" dirty="0">
                <a:solidFill>
                  <a:srgbClr val="000000"/>
                </a:solidFill>
                <a:latin typeface="Arial" panose="020B0604020202020204" pitchFamily="34" charset="0"/>
              </a:rPr>
              <a:t>) -&gt; </a:t>
            </a:r>
            <a:r>
              <a:rPr lang="en-GB" sz="3200" b="1" dirty="0" err="1">
                <a:solidFill>
                  <a:srgbClr val="000000"/>
                </a:solidFill>
                <a:latin typeface="Arial" panose="020B0604020202020204" pitchFamily="34" charset="0"/>
              </a:rPr>
              <a:t>P</a:t>
            </a:r>
            <a:r>
              <a:rPr lang="en-GB" sz="3200" b="1" baseline="-25000" dirty="0" err="1">
                <a:solidFill>
                  <a:srgbClr val="000000"/>
                </a:solidFill>
                <a:latin typeface="Arial" panose="020B0604020202020204" pitchFamily="34" charset="0"/>
              </a:rPr>
              <a:t>wot</a:t>
            </a:r>
            <a:r>
              <a:rPr lang="en-GB" sz="3200" b="1" dirty="0">
                <a:solidFill>
                  <a:srgbClr val="000000"/>
                </a:solidFill>
                <a:latin typeface="Arial" panose="020B0604020202020204" pitchFamily="34" charset="0"/>
              </a:rPr>
              <a:t>(</a:t>
            </a:r>
            <a:r>
              <a:rPr lang="en-GB" sz="3200" b="1" dirty="0" err="1">
                <a:solidFill>
                  <a:srgbClr val="000000"/>
                </a:solidFill>
                <a:latin typeface="Arial" panose="020B0604020202020204" pitchFamily="34" charset="0"/>
              </a:rPr>
              <a:t>n</a:t>
            </a:r>
            <a:r>
              <a:rPr lang="en-GB" sz="3200" b="1" baseline="-25000" dirty="0" err="1">
                <a:solidFill>
                  <a:srgbClr val="000000"/>
                </a:solidFill>
                <a:latin typeface="Arial" panose="020B0604020202020204" pitchFamily="34" charset="0"/>
              </a:rPr>
              <a:t>i</a:t>
            </a:r>
            <a:r>
              <a:rPr lang="en-GB" sz="3200" b="1" baseline="-25000" dirty="0">
                <a:solidFill>
                  <a:srgbClr val="000000"/>
                </a:solidFill>
                <a:latin typeface="Arial" panose="020B0604020202020204" pitchFamily="34" charset="0"/>
              </a:rPr>
              <a:t>, j</a:t>
            </a:r>
            <a:r>
              <a:rPr lang="en-GB" sz="3200" b="1" dirty="0">
                <a:solidFill>
                  <a:srgbClr val="000000"/>
                </a:solidFill>
                <a:latin typeface="Arial" panose="020B0604020202020204" pitchFamily="34" charset="0"/>
              </a:rPr>
              <a:t>)</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Rectangle 7"/>
          <p:cNvSpPr>
            <a:spLocks noChangeArrowheads="1"/>
          </p:cNvSpPr>
          <p:nvPr/>
        </p:nvSpPr>
        <p:spPr bwMode="auto">
          <a:xfrm>
            <a:off x="323850" y="1164013"/>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smtClean="0">
                <a:solidFill>
                  <a:srgbClr val="000099"/>
                </a:solidFill>
                <a:latin typeface="Arial" panose="020B0604020202020204" pitchFamily="34" charset="0"/>
              </a:rPr>
              <a:t>During the development process of the gearshift prescriptions normalised full load power curves versus normalised engine speeds had to be used in order to assess the results for different engine and powertrain combinations.</a:t>
            </a:r>
          </a:p>
          <a:p>
            <a:pPr eaLnBrk="1" hangingPunct="1">
              <a:spcAft>
                <a:spcPct val="20000"/>
              </a:spcAft>
            </a:pPr>
            <a:r>
              <a:rPr lang="en-GB" sz="2400" b="1" dirty="0" smtClean="0">
                <a:solidFill>
                  <a:srgbClr val="000099"/>
                </a:solidFill>
                <a:latin typeface="Arial" panose="020B0604020202020204" pitchFamily="34" charset="0"/>
              </a:rPr>
              <a:t>For a particular vehicle under test the use of normalised curves is an unnecessary burden, because the current prescriptions in annex 2 require a </a:t>
            </a:r>
            <a:r>
              <a:rPr lang="en-GB" sz="2400" b="1" dirty="0" err="1" smtClean="0">
                <a:solidFill>
                  <a:srgbClr val="000099"/>
                </a:solidFill>
                <a:latin typeface="Arial" panose="020B0604020202020204" pitchFamily="34" charset="0"/>
              </a:rPr>
              <a:t>denormalisation</a:t>
            </a:r>
            <a:r>
              <a:rPr lang="en-GB" sz="2400" b="1" dirty="0" smtClean="0">
                <a:solidFill>
                  <a:srgbClr val="000099"/>
                </a:solidFill>
                <a:latin typeface="Arial" panose="020B0604020202020204" pitchFamily="34" charset="0"/>
              </a:rPr>
              <a:t>.</a:t>
            </a:r>
          </a:p>
          <a:p>
            <a:pPr eaLnBrk="1" hangingPunct="1">
              <a:spcAft>
                <a:spcPct val="20000"/>
              </a:spcAft>
            </a:pPr>
            <a:r>
              <a:rPr lang="de-DE" sz="2400" b="1" dirty="0" err="1" smtClean="0">
                <a:solidFill>
                  <a:srgbClr val="000099"/>
                </a:solidFill>
                <a:latin typeface="Arial" panose="020B0604020202020204" pitchFamily="34" charset="0"/>
              </a:rPr>
              <a:t>Therefore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task</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force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proposed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to</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amend</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the</a:t>
            </a:r>
            <a:r>
              <a:rPr lang="de-DE" sz="2400" b="1" dirty="0" smtClean="0">
                <a:solidFill>
                  <a:srgbClr val="000099"/>
                </a:solidFill>
                <a:latin typeface="Arial" panose="020B0604020202020204" pitchFamily="34" charset="0"/>
              </a:rPr>
              <a:t> </a:t>
            </a:r>
            <a:r>
              <a:rPr lang="de-DE" sz="2400" b="1" dirty="0" err="1" smtClean="0">
                <a:solidFill>
                  <a:srgbClr val="000099"/>
                </a:solidFill>
                <a:latin typeface="Arial" panose="020B0604020202020204" pitchFamily="34" charset="0"/>
              </a:rPr>
              <a:t>text</a:t>
            </a:r>
            <a:r>
              <a:rPr lang="de-DE" sz="2400" b="1" dirty="0" smtClean="0">
                <a:solidFill>
                  <a:srgbClr val="000099"/>
                </a:solidFill>
                <a:latin typeface="Arial" panose="020B0604020202020204" pitchFamily="34" charset="0"/>
              </a:rPr>
              <a:t> in </a:t>
            </a:r>
            <a:r>
              <a:rPr lang="de-DE" sz="2400" b="1" dirty="0" err="1" smtClean="0">
                <a:solidFill>
                  <a:srgbClr val="000099"/>
                </a:solidFill>
                <a:latin typeface="Arial" panose="020B0604020202020204" pitchFamily="34" charset="0"/>
              </a:rPr>
              <a:t>annex</a:t>
            </a:r>
            <a:r>
              <a:rPr lang="de-DE" sz="2400" b="1" dirty="0" smtClean="0">
                <a:solidFill>
                  <a:srgbClr val="000099"/>
                </a:solidFill>
                <a:latin typeface="Arial" panose="020B0604020202020204" pitchFamily="34" charset="0"/>
              </a:rPr>
              <a:t> 2 </a:t>
            </a:r>
            <a:r>
              <a:rPr lang="de-DE" sz="2400" b="1" dirty="0" err="1" smtClean="0">
                <a:solidFill>
                  <a:srgbClr val="000099"/>
                </a:solidFill>
                <a:latin typeface="Arial" panose="020B0604020202020204" pitchFamily="34" charset="0"/>
              </a:rPr>
              <a:t>accordingly</a:t>
            </a:r>
            <a:r>
              <a:rPr lang="de-DE" sz="2400" b="1" dirty="0" smtClean="0">
                <a:solidFill>
                  <a:srgbClr val="000099"/>
                </a:solidFill>
                <a:latin typeface="Arial" panose="020B0604020202020204" pitchFamily="34" charset="0"/>
              </a:rPr>
              <a:t>.</a:t>
            </a:r>
            <a:endParaRPr lang="de-DE" sz="2400" b="1" dirty="0">
              <a:solidFill>
                <a:srgbClr val="000099"/>
              </a:solidFill>
              <a:latin typeface="Arial" panose="020B0604020202020204" pitchFamily="34" charset="0"/>
            </a:endParaRPr>
          </a:p>
          <a:p>
            <a:pPr eaLnBrk="1" hangingPunct="1">
              <a:spcAft>
                <a:spcPct val="20000"/>
              </a:spcAft>
            </a:pPr>
            <a:r>
              <a:rPr lang="en-GB" sz="2400" b="1" dirty="0" smtClean="0">
                <a:solidFill>
                  <a:srgbClr val="009900"/>
                </a:solidFill>
                <a:latin typeface="Arial" panose="020B0604020202020204" pitchFamily="34" charset="0"/>
              </a:rPr>
              <a:t>This proposal was presented at WLTP IG #8 and adopted.</a:t>
            </a:r>
            <a:endParaRPr lang="en-GB" sz="2400" b="1" dirty="0" smtClean="0">
              <a:solidFill>
                <a:srgbClr val="009900"/>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smtClean="0">
              <a:solidFill>
                <a:srgbClr val="000099"/>
              </a:solidFill>
              <a:latin typeface="Arial" panose="020B0604020202020204" pitchFamily="34" charset="0"/>
            </a:endParaRPr>
          </a:p>
          <a:p>
            <a:pPr eaLnBrk="1" hangingPunct="1">
              <a:spcAft>
                <a:spcPct val="20000"/>
              </a:spcAft>
            </a:pPr>
            <a:endParaRPr lang="en-GB" sz="2400" b="1" dirty="0">
              <a:solidFill>
                <a:srgbClr val="000099"/>
              </a:solidFill>
              <a:latin typeface="Arial" panose="020B0604020202020204" pitchFamily="34" charset="0"/>
            </a:endParaRPr>
          </a:p>
        </p:txBody>
      </p:sp>
    </p:spTree>
    <p:extLst>
      <p:ext uri="{BB962C8B-B14F-4D97-AF65-F5344CB8AC3E}">
        <p14:creationId xmlns:p14="http://schemas.microsoft.com/office/powerpoint/2010/main" val="3950076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1621</Words>
  <Application>Microsoft Office PowerPoint</Application>
  <PresentationFormat>Bildschirmpräsentation (4:3)</PresentationFormat>
  <Paragraphs>123</Paragraphs>
  <Slides>19</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19</vt:i4>
      </vt:variant>
    </vt:vector>
  </HeadingPairs>
  <TitlesOfParts>
    <vt:vector size="23" baseType="lpstr">
      <vt:lpstr>Arial</vt:lpstr>
      <vt:lpstr>Times New Roman</vt:lpstr>
      <vt:lpstr>Wingdings</vt:lpstr>
      <vt:lpstr>TÜV1</vt:lpstr>
      <vt:lpstr>Working Paper No. WLTP-09-07e</vt:lpstr>
      <vt:lpstr>Downscaling</vt:lpstr>
      <vt:lpstr>Downscaling</vt:lpstr>
      <vt:lpstr>Downscaling, using torque meter method results</vt:lpstr>
      <vt:lpstr>Gearshifting, issues list</vt:lpstr>
      <vt:lpstr>Use of gearbox, required data</vt:lpstr>
      <vt:lpstr>Definition of nmin_drive</vt:lpstr>
      <vt:lpstr>Definition of nmax</vt:lpstr>
      <vt:lpstr>Pnormwot(nnorm i, j) -&gt; Pwot(ni, j)</vt:lpstr>
      <vt:lpstr>Auxiliary gearboxes, exception of crawler gears</vt:lpstr>
      <vt:lpstr>Exclusion of auxiliary gears</vt:lpstr>
      <vt:lpstr>Exclusion of auxiliary gears</vt:lpstr>
      <vt:lpstr>OIL #6, annex 2, section 3.2</vt:lpstr>
      <vt:lpstr>OIL #6, annex 2, section 3.3</vt:lpstr>
      <vt:lpstr>OIL #8, review 3 s rule for acc phases</vt:lpstr>
      <vt:lpstr>Further improvements of annex 2</vt:lpstr>
      <vt:lpstr>Gearshift prescriptions using torque meter method results</vt:lpstr>
      <vt:lpstr>Gear shift family criteria</vt:lpstr>
      <vt:lpstr>Next meeting of the task force</vt:lpstr>
    </vt:vector>
  </TitlesOfParts>
  <Company>FiGE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Heinz Steven</cp:lastModifiedBy>
  <cp:revision>424</cp:revision>
  <dcterms:created xsi:type="dcterms:W3CDTF">2000-09-19T12:38:45Z</dcterms:created>
  <dcterms:modified xsi:type="dcterms:W3CDTF">2015-01-06T10:21:20Z</dcterms:modified>
</cp:coreProperties>
</file>