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4"/>
  </p:notesMasterIdLst>
  <p:sldIdLst>
    <p:sldId id="278" r:id="rId2"/>
    <p:sldId id="285" r:id="rId3"/>
  </p:sldIdLst>
  <p:sldSz cx="9144000" cy="6858000" type="screen4x3"/>
  <p:notesSz cx="6811963" cy="9942513"/>
  <p:defaultTextStyle>
    <a:defPPr>
      <a:defRPr lang="de-DE"/>
    </a:defPPr>
    <a:lvl1pPr algn="ctr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ctr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ctr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ctr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ctr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60000"/>
    <a:srgbClr val="008000"/>
    <a:srgbClr val="006600"/>
    <a:srgbClr val="3399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0" d="100"/>
          <a:sy n="80" d="100"/>
        </p:scale>
        <p:origin x="-768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2951850" cy="497126"/>
          </a:xfrm>
          <a:prstGeom prst="rect">
            <a:avLst/>
          </a:prstGeom>
        </p:spPr>
        <p:txBody>
          <a:bodyPr vert="horz" lIns="91595" tIns="45798" rIns="91595" bIns="45798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58537" y="0"/>
            <a:ext cx="2951850" cy="497126"/>
          </a:xfrm>
          <a:prstGeom prst="rect">
            <a:avLst/>
          </a:prstGeom>
        </p:spPr>
        <p:txBody>
          <a:bodyPr vert="horz" lIns="91595" tIns="45798" rIns="91595" bIns="45798" rtlCol="0"/>
          <a:lstStyle>
            <a:lvl1pPr algn="r">
              <a:defRPr sz="1200"/>
            </a:lvl1pPr>
          </a:lstStyle>
          <a:p>
            <a:fld id="{3FD798A6-631C-46D1-8096-1A5788AD521E}" type="datetimeFigureOut">
              <a:rPr lang="de-DE" smtClean="0"/>
              <a:pPr/>
              <a:t>17.12.2014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20750" y="746125"/>
            <a:ext cx="4970463" cy="3727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595" tIns="45798" rIns="91595" bIns="45798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1197" y="4722694"/>
            <a:ext cx="5449570" cy="4474131"/>
          </a:xfrm>
          <a:prstGeom prst="rect">
            <a:avLst/>
          </a:prstGeom>
        </p:spPr>
        <p:txBody>
          <a:bodyPr vert="horz" lIns="91595" tIns="45798" rIns="91595" bIns="45798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2" y="9443661"/>
            <a:ext cx="2951850" cy="497126"/>
          </a:xfrm>
          <a:prstGeom prst="rect">
            <a:avLst/>
          </a:prstGeom>
        </p:spPr>
        <p:txBody>
          <a:bodyPr vert="horz" lIns="91595" tIns="45798" rIns="91595" bIns="45798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58537" y="9443661"/>
            <a:ext cx="2951850" cy="497126"/>
          </a:xfrm>
          <a:prstGeom prst="rect">
            <a:avLst/>
          </a:prstGeom>
        </p:spPr>
        <p:txBody>
          <a:bodyPr vert="horz" lIns="91595" tIns="45798" rIns="91595" bIns="45798" rtlCol="0" anchor="b"/>
          <a:lstStyle>
            <a:lvl1pPr algn="r">
              <a:defRPr sz="1200"/>
            </a:lvl1pPr>
          </a:lstStyle>
          <a:p>
            <a:fld id="{34C5CC6C-4216-4BD6-B41C-67697A01251F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884366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Folienbildplatzhalt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22338" y="746125"/>
            <a:ext cx="4968875" cy="3727450"/>
          </a:xfrm>
          <a:ln/>
        </p:spPr>
      </p:sp>
      <p:sp>
        <p:nvSpPr>
          <p:cNvPr id="35843" name="Notizenplatzhalt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de-DE" smtClean="0">
              <a:latin typeface="Arial" charset="0"/>
            </a:endParaRPr>
          </a:p>
        </p:txBody>
      </p:sp>
      <p:sp>
        <p:nvSpPr>
          <p:cNvPr id="35844" name="Foliennummernplatzhalt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B25559C-0493-4C68-A6C2-25CB8D502636}" type="slidenum">
              <a:rPr lang="en-GB" smtClean="0">
                <a:latin typeface="Arial" charset="0"/>
              </a:rPr>
              <a:pPr/>
              <a:t>1</a:t>
            </a:fld>
            <a:endParaRPr lang="en-GB" smtClean="0">
              <a:latin typeface="Arial" charset="0"/>
            </a:endParaRPr>
          </a:p>
        </p:txBody>
      </p:sp>
      <p:sp>
        <p:nvSpPr>
          <p:cNvPr id="35845" name="Datumsplatzhalter 4"/>
          <p:cNvSpPr>
            <a:spLocks noGrp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endParaRPr lang="en-GB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22338" y="746125"/>
            <a:ext cx="4968875" cy="372745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72E9561-A655-4BC1-A9D1-1495F335B0D6}" type="slidenum">
              <a:rPr lang="en-GB" smtClean="0"/>
              <a:pPr>
                <a:defRPr/>
              </a:pPr>
              <a:t>2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ctrTitle"/>
          </p:nvPr>
        </p:nvSpPr>
        <p:spPr bwMode="white">
          <a:xfrm>
            <a:off x="0" y="3933825"/>
            <a:ext cx="9144000" cy="1792288"/>
          </a:xfrm>
        </p:spPr>
        <p:txBody>
          <a:bodyPr tIns="1486800" anchor="b">
            <a:sp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subTitle" idx="1"/>
          </p:nvPr>
        </p:nvSpPr>
        <p:spPr bwMode="white">
          <a:xfrm>
            <a:off x="0" y="5715000"/>
            <a:ext cx="9144000" cy="1143000"/>
          </a:xfrm>
        </p:spPr>
        <p:txBody>
          <a:bodyPr lIns="360000" rIns="360000"/>
          <a:lstStyle>
            <a:lvl1pPr marL="0" indent="0">
              <a:buFont typeface="Arial" pitchFamily="-110" charset="0"/>
              <a:buNone/>
              <a:defRPr sz="1800">
                <a:solidFill>
                  <a:schemeClr val="tx1"/>
                </a:solidFill>
                <a:latin typeface="Audi Type Extended" pitchFamily="34" charset="0"/>
              </a:defRPr>
            </a:lvl1pPr>
          </a:lstStyle>
          <a:p>
            <a:r>
              <a:rPr lang="de-DE" smtClean="0"/>
              <a:t>Formatvorlage des Untertitelmasters durch Klicken bearbeiten</a:t>
            </a:r>
            <a:endParaRPr lang="de-DE" dirty="0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4" name="Fußzeilenplatzhalt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dirty="0"/>
              <a:t>Titel oder Name, Abteilung, Datum</a:t>
            </a:r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6588125" y="6237288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Page </a:t>
            </a:r>
            <a:fld id="{8A5EC4B7-F7B4-40F6-90FF-E0AD43030D0C}" type="slidenum">
              <a:rPr lang="en-US" altLang="ja-JP"/>
              <a:pPr>
                <a:defRPr/>
              </a:pPr>
              <a:t>‹Nr.›</a:t>
            </a:fld>
            <a:r>
              <a:rPr lang="en-US" altLang="ja-JP"/>
              <a:t> 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9144000" cy="107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360000" tIns="442800" rIns="36000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Mastertitelformat bearbeiten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58775" y="1341438"/>
            <a:ext cx="8426450" cy="489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Mastertextformat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051" name="Rectangle 27"/>
          <p:cNvSpPr>
            <a:spLocks noChangeArrowheads="1"/>
          </p:cNvSpPr>
          <p:nvPr/>
        </p:nvSpPr>
        <p:spPr bwMode="auto">
          <a:xfrm>
            <a:off x="-3175" y="6237288"/>
            <a:ext cx="703263" cy="57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360000" tIns="216000" rIns="0" bIns="144000" anchor="b"/>
          <a:lstStyle/>
          <a:p>
            <a:pPr algn="l">
              <a:defRPr/>
            </a:pPr>
            <a:fld id="{4FF6E821-E3FC-4DED-B265-84F47A75BB76}" type="slidenum">
              <a:rPr lang="de-DE" sz="700">
                <a:latin typeface="Audi Type" pitchFamily="34" charset="0"/>
              </a:rPr>
              <a:pPr algn="l">
                <a:defRPr/>
              </a:pPr>
              <a:t>‹Nr.›</a:t>
            </a:fld>
            <a:endParaRPr lang="de-DE" sz="700" dirty="0">
              <a:latin typeface="Audi Type" pitchFamily="34" charset="0"/>
            </a:endParaRPr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3"/>
          </p:nvPr>
        </p:nvSpPr>
        <p:spPr>
          <a:xfrm>
            <a:off x="554038" y="6238875"/>
            <a:ext cx="3975100" cy="579438"/>
          </a:xfrm>
          <a:prstGeom prst="rect">
            <a:avLst/>
          </a:prstGeom>
        </p:spPr>
        <p:txBody>
          <a:bodyPr vert="horz" lIns="0" tIns="216000" rIns="360000" bIns="144000" rtlCol="0" anchor="b" anchorCtr="0"/>
          <a:lstStyle>
            <a:lvl1pPr algn="l">
              <a:spcBef>
                <a:spcPct val="30000"/>
              </a:spcBef>
              <a:buClr>
                <a:schemeClr val="accent2"/>
              </a:buClr>
              <a:buFont typeface="Audi Type" pitchFamily="34" charset="0"/>
              <a:buNone/>
              <a:defRPr sz="700" dirty="0" smtClean="0">
                <a:solidFill>
                  <a:schemeClr val="tx1"/>
                </a:solidFill>
                <a:latin typeface="Audi Type" pitchFamily="34" charset="0"/>
              </a:defRPr>
            </a:lvl1pPr>
          </a:lstStyle>
          <a:p>
            <a:pPr>
              <a:defRPr/>
            </a:pPr>
            <a:r>
              <a:rPr lang="de-DE" dirty="0" smtClean="0"/>
              <a:t>Working </a:t>
            </a:r>
            <a:r>
              <a:rPr lang="de-DE" dirty="0" err="1" smtClean="0"/>
              <a:t>Structure</a:t>
            </a:r>
            <a:r>
              <a:rPr lang="de-DE" dirty="0" smtClean="0"/>
              <a:t>  </a:t>
            </a:r>
            <a:r>
              <a:rPr lang="de-DE" dirty="0" err="1" smtClean="0"/>
              <a:t>of</a:t>
            </a:r>
            <a:r>
              <a:rPr lang="de-DE" dirty="0" smtClean="0"/>
              <a:t>  </a:t>
            </a:r>
            <a:r>
              <a:rPr lang="de-DE" dirty="0" err="1" smtClean="0"/>
              <a:t>WLTPinfWG</a:t>
            </a:r>
            <a:r>
              <a:rPr lang="de-DE" dirty="0" smtClean="0"/>
              <a:t> </a:t>
            </a:r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57" r:id="rId2"/>
    <p:sldLayoutId id="2147483660" r:id="rId3"/>
  </p:sldLayoutIdLst>
  <p:transition>
    <p:fade/>
  </p:transition>
  <p:hf sldNum="0"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1800" b="1">
          <a:solidFill>
            <a:schemeClr val="tx2"/>
          </a:solidFill>
          <a:latin typeface="Audi Type Extended" pitchFamily="34" charset="0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pitchFamily="-110" charset="0"/>
          <a:ea typeface="Arial" pitchFamily="-110" charset="0"/>
          <a:cs typeface="Arial" pitchFamily="-110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pitchFamily="-110" charset="0"/>
          <a:ea typeface="Arial" pitchFamily="-110" charset="0"/>
          <a:cs typeface="Arial" pitchFamily="-110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pitchFamily="-110" charset="0"/>
          <a:ea typeface="Arial" pitchFamily="-110" charset="0"/>
          <a:cs typeface="Arial" pitchFamily="-110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pitchFamily="-110" charset="0"/>
          <a:ea typeface="Arial" pitchFamily="-110" charset="0"/>
          <a:cs typeface="Arial" pitchFamily="-110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pitchFamily="-110" charset="0"/>
          <a:ea typeface="Arial" pitchFamily="-110" charset="0"/>
          <a:cs typeface="Arial" pitchFamily="-110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pitchFamily="-110" charset="0"/>
          <a:ea typeface="Arial" pitchFamily="-110" charset="0"/>
          <a:cs typeface="Arial" pitchFamily="-110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pitchFamily="-110" charset="0"/>
          <a:ea typeface="Arial" pitchFamily="-110" charset="0"/>
          <a:cs typeface="Arial" pitchFamily="-110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pitchFamily="-110" charset="0"/>
          <a:ea typeface="Arial" pitchFamily="-110" charset="0"/>
          <a:cs typeface="Arial" pitchFamily="-110" charset="0"/>
        </a:defRPr>
      </a:lvl9pPr>
    </p:titleStyle>
    <p:bodyStyle>
      <a:lvl1pPr marL="266700" indent="-266700" algn="l" rtl="0" eaLnBrk="1" fontAlgn="ctr" hangingPunct="1">
        <a:lnSpc>
          <a:spcPct val="110000"/>
        </a:lnSpc>
        <a:spcBef>
          <a:spcPct val="30000"/>
        </a:spcBef>
        <a:spcAft>
          <a:spcPct val="0"/>
        </a:spcAft>
        <a:buClr>
          <a:srgbClr val="CC0033"/>
        </a:buClr>
        <a:buSzPct val="80000"/>
        <a:buFont typeface="Arial" charset="0"/>
        <a:buChar char="►"/>
        <a:defRPr sz="1600">
          <a:solidFill>
            <a:schemeClr val="tx1"/>
          </a:solidFill>
          <a:latin typeface="Audi Type" pitchFamily="34" charset="0"/>
          <a:ea typeface="+mn-ea"/>
          <a:cs typeface="+mn-cs"/>
        </a:defRPr>
      </a:lvl1pPr>
      <a:lvl2pPr marL="531813" indent="-255588" algn="l" rtl="0" eaLnBrk="1" fontAlgn="ctr" hangingPunct="1">
        <a:lnSpc>
          <a:spcPct val="110000"/>
        </a:lnSpc>
        <a:spcBef>
          <a:spcPct val="30000"/>
        </a:spcBef>
        <a:spcAft>
          <a:spcPct val="0"/>
        </a:spcAft>
        <a:buClr>
          <a:srgbClr val="6D7579"/>
        </a:buClr>
        <a:buSzPct val="80000"/>
        <a:buFont typeface="Arial" charset="0"/>
        <a:buChar char="►"/>
        <a:defRPr sz="1600">
          <a:solidFill>
            <a:schemeClr val="tx1"/>
          </a:solidFill>
          <a:latin typeface="Audi Type" pitchFamily="34" charset="0"/>
          <a:ea typeface="+mn-ea"/>
          <a:cs typeface="+mn-cs"/>
        </a:defRPr>
      </a:lvl2pPr>
      <a:lvl3pPr marL="714375" indent="0" algn="l" rtl="0" eaLnBrk="1" fontAlgn="base" hangingPunct="1">
        <a:lnSpc>
          <a:spcPct val="110000"/>
        </a:lnSpc>
        <a:spcBef>
          <a:spcPct val="30000"/>
        </a:spcBef>
        <a:spcAft>
          <a:spcPct val="0"/>
        </a:spcAft>
        <a:buFontTx/>
        <a:buNone/>
        <a:defRPr sz="1600">
          <a:solidFill>
            <a:schemeClr val="tx1"/>
          </a:solidFill>
          <a:latin typeface="Audi Type" pitchFamily="34" charset="0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udi Type" pitchFamily="34" charset="0"/>
        <a:buChar char="►"/>
        <a:defRPr sz="1600">
          <a:solidFill>
            <a:schemeClr val="hlink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udi Type" pitchFamily="34" charset="0"/>
        <a:buChar char="►"/>
        <a:defRPr sz="1600">
          <a:solidFill>
            <a:schemeClr val="hlink"/>
          </a:solidFill>
          <a:latin typeface="+mn-lt"/>
          <a:ea typeface="+mn-ea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Font typeface="Audi Type" pitchFamily="34" charset="0"/>
        <a:buChar char="►"/>
        <a:defRPr sz="1600">
          <a:solidFill>
            <a:schemeClr val="hlink"/>
          </a:solidFill>
          <a:latin typeface="+mn-lt"/>
          <a:ea typeface="+mn-ea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Font typeface="Audi Type" pitchFamily="34" charset="0"/>
        <a:buChar char="►"/>
        <a:defRPr sz="1600">
          <a:solidFill>
            <a:schemeClr val="hlink"/>
          </a:solidFill>
          <a:latin typeface="+mn-lt"/>
          <a:ea typeface="+mn-ea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Font typeface="Audi Type" pitchFamily="34" charset="0"/>
        <a:buChar char="►"/>
        <a:defRPr sz="1600">
          <a:solidFill>
            <a:schemeClr val="hlink"/>
          </a:solidFill>
          <a:latin typeface="+mn-lt"/>
          <a:ea typeface="+mn-ea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Font typeface="Audi Type" pitchFamily="34" charset="0"/>
        <a:buChar char="►"/>
        <a:defRPr sz="1600">
          <a:solidFill>
            <a:schemeClr val="hlink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611188" y="1628775"/>
            <a:ext cx="7561262" cy="1497013"/>
          </a:xfrm>
        </p:spPr>
        <p:txBody>
          <a:bodyPr/>
          <a:lstStyle/>
          <a:p>
            <a:pPr eaLnBrk="1" hangingPunct="1"/>
            <a:r>
              <a:rPr lang="en-US" altLang="ja-JP" sz="3200" dirty="0" smtClean="0"/>
              <a:t>WLTP </a:t>
            </a:r>
            <a:br>
              <a:rPr lang="en-US" altLang="ja-JP" sz="3200" dirty="0" smtClean="0"/>
            </a:br>
            <a:r>
              <a:rPr lang="en-US" altLang="ja-JP" sz="3200" dirty="0" smtClean="0"/>
              <a:t>Open Issue Phase 1B</a:t>
            </a:r>
            <a:r>
              <a:rPr lang="en-US" altLang="ja-JP" sz="1600" dirty="0" smtClean="0"/>
              <a:t/>
            </a:r>
            <a:br>
              <a:rPr lang="en-US" altLang="ja-JP" sz="1600" dirty="0" smtClean="0"/>
            </a:br>
            <a:endParaRPr lang="en-US" altLang="ja-JP" sz="1600" dirty="0" smtClean="0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1600" y="2996952"/>
            <a:ext cx="7921427" cy="1512888"/>
          </a:xfrm>
        </p:spPr>
        <p:txBody>
          <a:bodyPr/>
          <a:lstStyle/>
          <a:p>
            <a:pPr eaLnBrk="1" hangingPunct="1">
              <a:buFontTx/>
              <a:buNone/>
            </a:pPr>
            <a:endParaRPr lang="en-US" altLang="ja-JP" sz="2400" dirty="0" smtClean="0"/>
          </a:p>
          <a:p>
            <a:pPr marL="0" indent="0">
              <a:buNone/>
            </a:pPr>
            <a:r>
              <a:rPr lang="en-US" altLang="ja-JP" sz="2400" dirty="0" smtClean="0"/>
              <a:t>OIL #24:  Chassis dynamometer calibration – </a:t>
            </a:r>
          </a:p>
          <a:p>
            <a:pPr marL="0" indent="0">
              <a:buNone/>
            </a:pPr>
            <a:r>
              <a:rPr lang="en-US" altLang="ja-JP" sz="2400" dirty="0" smtClean="0"/>
              <a:t>                          force	measurement system		</a:t>
            </a:r>
          </a:p>
          <a:p>
            <a:pPr eaLnBrk="1" hangingPunct="1">
              <a:buFontTx/>
              <a:buNone/>
            </a:pPr>
            <a:endParaRPr lang="en-US" altLang="ja-JP" sz="2400" dirty="0" smtClean="0"/>
          </a:p>
        </p:txBody>
      </p:sp>
      <p:sp>
        <p:nvSpPr>
          <p:cNvPr id="13316" name="Text Box 7"/>
          <p:cNvSpPr txBox="1">
            <a:spLocks noChangeArrowheads="1"/>
          </p:cNvSpPr>
          <p:nvPr/>
        </p:nvSpPr>
        <p:spPr bwMode="auto">
          <a:xfrm>
            <a:off x="6948488" y="6165850"/>
            <a:ext cx="20161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/>
              <a:t>       </a:t>
            </a:r>
          </a:p>
        </p:txBody>
      </p:sp>
      <p:sp>
        <p:nvSpPr>
          <p:cNvPr id="13317" name="Rectangle 8"/>
          <p:cNvSpPr>
            <a:spLocks noChangeArrowheads="1"/>
          </p:cNvSpPr>
          <p:nvPr/>
        </p:nvSpPr>
        <p:spPr bwMode="auto">
          <a:xfrm>
            <a:off x="7451725" y="6092825"/>
            <a:ext cx="1441450" cy="57626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GB">
                <a:solidFill>
                  <a:schemeClr val="bg1"/>
                </a:solidFill>
              </a:rPr>
              <a:t>.</a:t>
            </a:r>
          </a:p>
        </p:txBody>
      </p:sp>
      <p:pic>
        <p:nvPicPr>
          <p:cNvPr id="7" name="Picture 5" descr="ACEA full 2010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323528" y="260648"/>
            <a:ext cx="3240360" cy="1353117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extfeld 1"/>
          <p:cNvSpPr txBox="1"/>
          <p:nvPr/>
        </p:nvSpPr>
        <p:spPr>
          <a:xfrm>
            <a:off x="7164288" y="620688"/>
            <a:ext cx="16039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de-DE" sz="1800" b="1" u="sng" dirty="0" smtClean="0">
                <a:latin typeface="+mj-lt"/>
              </a:rPr>
              <a:t>WLTP-09-11e</a:t>
            </a:r>
            <a:endParaRPr lang="de-DE" sz="1800" b="1" u="sng" dirty="0">
              <a:latin typeface="+mj-lt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platzhalter 2"/>
          <p:cNvSpPr>
            <a:spLocks noGrp="1"/>
          </p:cNvSpPr>
          <p:nvPr>
            <p:ph type="body" idx="1"/>
          </p:nvPr>
        </p:nvSpPr>
        <p:spPr>
          <a:xfrm>
            <a:off x="251520" y="1268760"/>
            <a:ext cx="8424936" cy="4752528"/>
          </a:xfrm>
        </p:spPr>
        <p:txBody>
          <a:bodyPr anchor="t"/>
          <a:lstStyle/>
          <a:p>
            <a:r>
              <a:rPr lang="en-US" b="1" dirty="0" smtClean="0"/>
              <a:t>1) </a:t>
            </a:r>
            <a:r>
              <a:rPr lang="en-US" b="1" u="sng" dirty="0" smtClean="0"/>
              <a:t>Current GTR text</a:t>
            </a:r>
            <a:r>
              <a:rPr lang="en-US" b="1" dirty="0" smtClean="0"/>
              <a:t>: </a:t>
            </a:r>
            <a:r>
              <a:rPr lang="en-US" b="1" i="1" dirty="0" smtClean="0"/>
              <a:t>2.4.1. Force measurement system</a:t>
            </a:r>
            <a:r>
              <a:rPr lang="en-US" i="1" dirty="0" smtClean="0"/>
              <a:t> </a:t>
            </a:r>
            <a:endParaRPr lang="de-DE" dirty="0" smtClean="0"/>
          </a:p>
          <a:p>
            <a:r>
              <a:rPr lang="en-US" i="1" dirty="0" smtClean="0"/>
              <a:t>The accuracy and linearity of the force transducer shall be at least ± 10 N for all measured increments. This shall be verified upon initial installation, after major maintenance and within 370 days before testing.</a:t>
            </a:r>
          </a:p>
          <a:p>
            <a:endParaRPr lang="en-US" sz="1000" i="1" dirty="0" smtClean="0"/>
          </a:p>
          <a:p>
            <a:r>
              <a:rPr lang="de-DE" b="1" dirty="0" smtClean="0"/>
              <a:t>2) </a:t>
            </a:r>
            <a:r>
              <a:rPr lang="de-DE" b="1" u="sng" dirty="0" smtClean="0"/>
              <a:t>Expert </a:t>
            </a:r>
            <a:r>
              <a:rPr lang="de-DE" b="1" u="sng" dirty="0" err="1" smtClean="0"/>
              <a:t>position</a:t>
            </a:r>
            <a:endParaRPr lang="de-DE" b="1" u="sng" dirty="0" smtClean="0"/>
          </a:p>
          <a:p>
            <a:r>
              <a:rPr lang="en-US" smtClean="0"/>
              <a:t>keep </a:t>
            </a:r>
            <a:r>
              <a:rPr lang="en-US" dirty="0" smtClean="0"/>
              <a:t>GTR unchanged </a:t>
            </a:r>
          </a:p>
          <a:p>
            <a:endParaRPr lang="en-US" sz="1000" dirty="0" smtClean="0"/>
          </a:p>
          <a:p>
            <a:r>
              <a:rPr lang="en-US" b="1" dirty="0" smtClean="0"/>
              <a:t>3) </a:t>
            </a:r>
            <a:r>
              <a:rPr lang="en-US" b="1" u="sng" dirty="0" smtClean="0"/>
              <a:t>Reasoning</a:t>
            </a:r>
          </a:p>
          <a:p>
            <a:pPr algn="just"/>
            <a:r>
              <a:rPr lang="en-US" dirty="0" smtClean="0"/>
              <a:t>Accuracy and linearity is sufficient and state-of-the-art; tolerance is in alignment with future U.S. legislation (§1066.210)</a:t>
            </a:r>
          </a:p>
          <a:p>
            <a:endParaRPr lang="de-DE" dirty="0" smtClean="0"/>
          </a:p>
          <a:p>
            <a:endParaRPr lang="en-US" b="1" dirty="0" smtClean="0">
              <a:solidFill>
                <a:srgbClr val="0070C0"/>
              </a:solidFill>
            </a:endParaRP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 marL="800100" lvl="1" indent="-342900">
              <a:buFontTx/>
              <a:buAutoNum type="arabicPeriod"/>
            </a:pPr>
            <a:endParaRPr lang="en-US" sz="2000" dirty="0" smtClean="0"/>
          </a:p>
        </p:txBody>
      </p:sp>
      <p:pic>
        <p:nvPicPr>
          <p:cNvPr id="4" name="Picture 5" descr="ACEA full 2010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3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323528" y="260648"/>
            <a:ext cx="1931154" cy="7904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sp>
        <p:nvSpPr>
          <p:cNvPr id="6" name="Textfeld 5"/>
          <p:cNvSpPr txBox="1"/>
          <p:nvPr/>
        </p:nvSpPr>
        <p:spPr>
          <a:xfrm>
            <a:off x="2339752" y="476672"/>
            <a:ext cx="666836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de-DE" sz="2400" b="1" dirty="0" smtClean="0">
                <a:latin typeface="Audi Type" pitchFamily="34" charset="0"/>
              </a:rPr>
              <a:t>OIL # 24; </a:t>
            </a:r>
            <a:r>
              <a:rPr lang="en-US" sz="2400" b="1" dirty="0" smtClean="0"/>
              <a:t>Chassis Dynamometer Calibration</a:t>
            </a:r>
            <a:endParaRPr lang="de-DE" sz="2400" b="1" dirty="0">
              <a:latin typeface="Audi Type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Theme">
  <a:themeElements>
    <a:clrScheme name="Audi Standard">
      <a:dk1>
        <a:srgbClr val="000000"/>
      </a:dk1>
      <a:lt1>
        <a:srgbClr val="FFFFFF"/>
      </a:lt1>
      <a:dk2>
        <a:srgbClr val="000000"/>
      </a:dk2>
      <a:lt2>
        <a:srgbClr val="B0B6B8"/>
      </a:lt2>
      <a:accent1>
        <a:srgbClr val="434C53"/>
      </a:accent1>
      <a:accent2>
        <a:srgbClr val="D5D9D8"/>
      </a:accent2>
      <a:accent3>
        <a:srgbClr val="6D7579"/>
      </a:accent3>
      <a:accent4>
        <a:srgbClr val="CACE98"/>
      </a:accent4>
      <a:accent5>
        <a:srgbClr val="B0B6AD"/>
      </a:accent5>
      <a:accent6>
        <a:srgbClr val="CC0033"/>
      </a:accent6>
      <a:hlink>
        <a:srgbClr val="6682A4"/>
      </a:hlink>
      <a:folHlink>
        <a:srgbClr val="6C4859"/>
      </a:folHlink>
    </a:clrScheme>
    <a:fontScheme name="Audi Master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9525" cap="flat" cmpd="sng" algn="ctr">
          <a:solidFill>
            <a:schemeClr val="accent3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rtlCol="0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30000"/>
          </a:spcBef>
          <a:spcAft>
            <a:spcPct val="0"/>
          </a:spcAft>
          <a:buClr>
            <a:schemeClr val="accent2"/>
          </a:buClr>
          <a:buSzTx/>
          <a:buFont typeface="Audi Type" pitchFamily="34" charset="0"/>
          <a:buNone/>
          <a:tabLst/>
          <a:defRPr kumimoji="0" sz="1200" b="0" i="0" u="none" strike="noStrike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Audi Type" pitchFamily="34" charset="0"/>
            <a:ea typeface="Arial" pitchFamily="-110" charset="0"/>
            <a:cs typeface="Arial" pitchFamily="-110" charset="0"/>
          </a:defRPr>
        </a:defPPr>
      </a:lstStyle>
    </a:spDef>
    <a:lnDef>
      <a:spPr bwMode="auto">
        <a:noFill/>
        <a:ln w="9525" cap="flat" cmpd="sng" algn="ctr">
          <a:solidFill>
            <a:schemeClr val="accent3"/>
          </a:solidFill>
          <a:prstDash val="solid"/>
          <a:round/>
          <a:headEnd type="none" w="med" len="med"/>
          <a:tailEnd type="none" w="med" len="med"/>
        </a:ln>
        <a:effectLst/>
      </a:spPr>
      <a:bodyPr/>
      <a:lstStyle/>
    </a:lnDef>
    <a:txDef>
      <a:spPr>
        <a:noFill/>
      </a:spPr>
      <a:bodyPr wrap="square" rtlCol="0">
        <a:spAutoFit/>
      </a:bodyPr>
      <a:lstStyle>
        <a:defPPr algn="l">
          <a:defRPr dirty="0">
            <a:latin typeface="Audi Type" pitchFamily="34" charset="0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</Template>
  <TotalTime>0</TotalTime>
  <Words>102</Words>
  <Application>Microsoft Office PowerPoint</Application>
  <PresentationFormat>Bildschirmpräsentation (4:3)</PresentationFormat>
  <Paragraphs>23</Paragraphs>
  <Slides>2</Slides>
  <Notes>2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3" baseType="lpstr">
      <vt:lpstr>Default Theme</vt:lpstr>
      <vt:lpstr>WLTP  Open Issue Phase 1B </vt:lpstr>
      <vt:lpstr>PowerPoint-Präsentation</vt:lpstr>
    </vt:vector>
  </TitlesOfParts>
  <Company>AUDI AG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Working Structure Informal WG WLTP</dc:title>
  <dc:creator>Kolesa, Konrad, Dr. (I/EA-52)</dc:creator>
  <cp:lastModifiedBy>Redmann, Stephan</cp:lastModifiedBy>
  <cp:revision>556</cp:revision>
  <dcterms:created xsi:type="dcterms:W3CDTF">2013-11-20T14:19:05Z</dcterms:created>
  <dcterms:modified xsi:type="dcterms:W3CDTF">2014-12-17T18:06:26Z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AdHocReviewCycleID">
    <vt:i4>-1298812823</vt:i4>
  </property>
  <property fmtid="{D5CDD505-2E9C-101B-9397-08002B2CF9AE}" pid="3" name="_NewReviewCycle">
    <vt:lpwstr/>
  </property>
  <property fmtid="{D5CDD505-2E9C-101B-9397-08002B2CF9AE}" pid="4" name="_EmailSubject">
    <vt:lpwstr>WLTP-09-02e - Agenda_TSKB.docx</vt:lpwstr>
  </property>
  <property fmtid="{D5CDD505-2E9C-101B-9397-08002B2CF9AE}" pid="5" name="_AuthorEmail">
    <vt:lpwstr>Thomas1.Adam@AUDI.DE</vt:lpwstr>
  </property>
  <property fmtid="{D5CDD505-2E9C-101B-9397-08002B2CF9AE}" pid="6" name="_AuthorEmailDisplayName">
    <vt:lpwstr>Adam, Thomas, Dr. (I/EA-524)</vt:lpwstr>
  </property>
  <property fmtid="{D5CDD505-2E9C-101B-9397-08002B2CF9AE}" pid="7" name="_PreviousAdHocReviewCycleID">
    <vt:i4>571935593</vt:i4>
  </property>
</Properties>
</file>